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316" r:id="rId2"/>
    <p:sldId id="335" r:id="rId3"/>
    <p:sldId id="378" r:id="rId4"/>
    <p:sldId id="379" r:id="rId5"/>
    <p:sldId id="384" r:id="rId6"/>
    <p:sldId id="380" r:id="rId7"/>
    <p:sldId id="381" r:id="rId8"/>
    <p:sldId id="383" r:id="rId9"/>
    <p:sldId id="382" r:id="rId1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2" autoAdjust="0"/>
    <p:restoredTop sz="93190" autoAdjust="0"/>
  </p:normalViewPr>
  <p:slideViewPr>
    <p:cSldViewPr>
      <p:cViewPr>
        <p:scale>
          <a:sx n="47" d="100"/>
          <a:sy n="47" d="100"/>
        </p:scale>
        <p:origin x="-1116" y="-2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id-ID"/>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1B3FF173-418C-4D12-9077-1C4D2E503070}" type="datetimeFigureOut">
              <a:rPr lang="id-ID"/>
              <a:pPr>
                <a:defRPr/>
              </a:pPr>
              <a:t>06/04/2017</a:t>
            </a:fld>
            <a:endParaRPr lang="id-ID"/>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id-ID"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id-ID"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id-ID"/>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596C65A4-18C5-4145-A468-EB519B238A25}" type="slidenum">
              <a:rPr lang="id-ID"/>
              <a:pPr>
                <a:defRPr/>
              </a:pPr>
              <a:t>‹#›</a:t>
            </a:fld>
            <a:endParaRPr lang="id-ID"/>
          </a:p>
        </p:txBody>
      </p:sp>
    </p:spTree>
    <p:extLst>
      <p:ext uri="{BB962C8B-B14F-4D97-AF65-F5344CB8AC3E}">
        <p14:creationId xmlns:p14="http://schemas.microsoft.com/office/powerpoint/2010/main" val="197869820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d-ID" smtClean="0"/>
          </a:p>
        </p:txBody>
      </p:sp>
      <p:sp>
        <p:nvSpPr>
          <p:cNvPr id="4" name="Slide Number Placeholder 3"/>
          <p:cNvSpPr>
            <a:spLocks noGrp="1"/>
          </p:cNvSpPr>
          <p:nvPr>
            <p:ph type="sldNum" sz="quarter" idx="5"/>
          </p:nvPr>
        </p:nvSpPr>
        <p:spPr/>
        <p:txBody>
          <a:bodyPr/>
          <a:lstStyle/>
          <a:p>
            <a:pPr>
              <a:defRPr/>
            </a:pPr>
            <a:fld id="{DB1E930D-E3F6-4A44-8C71-E99AD5B6C613}" type="slidenum">
              <a:rPr lang="id-ID" smtClean="0"/>
              <a:pPr>
                <a:defRPr/>
              </a:pPr>
              <a:t>2</a:t>
            </a:fld>
            <a:endParaRPr lang="id-ID"/>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25CD2AE1-8CDF-4A45-A00D-ADB4D97AC0EA}" type="datetime1">
              <a:rPr lang="en-US"/>
              <a:pPr>
                <a:defRPr/>
              </a:pPr>
              <a:t>4/6/2017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609A123-F52E-49A6-B901-E06DB7CB046E}" type="slidenum">
              <a:rPr lang="en-US"/>
              <a:pPr>
                <a:defRPr/>
              </a:pPr>
              <a:t>‹#›</a:t>
            </a:fld>
            <a:endParaRPr lang="en-US"/>
          </a:p>
        </p:txBody>
      </p:sp>
    </p:spTree>
    <p:extLst>
      <p:ext uri="{BB962C8B-B14F-4D97-AF65-F5344CB8AC3E}">
        <p14:creationId xmlns:p14="http://schemas.microsoft.com/office/powerpoint/2010/main" val="36673789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560DC41-FAEF-4FAA-B6B2-A99AF124B0F5}" type="datetime1">
              <a:rPr lang="en-US"/>
              <a:pPr>
                <a:defRPr/>
              </a:pPr>
              <a:t>4/6/2017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EF864A1-6E90-49B2-9463-8C2B47E2EE68}" type="slidenum">
              <a:rPr lang="en-US"/>
              <a:pPr>
                <a:defRPr/>
              </a:pPr>
              <a:t>‹#›</a:t>
            </a:fld>
            <a:endParaRPr lang="en-US"/>
          </a:p>
        </p:txBody>
      </p:sp>
    </p:spTree>
    <p:extLst>
      <p:ext uri="{BB962C8B-B14F-4D97-AF65-F5344CB8AC3E}">
        <p14:creationId xmlns:p14="http://schemas.microsoft.com/office/powerpoint/2010/main" val="6012382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D7B6FB1-D0DD-43BF-AECE-347F263557BC}" type="datetime1">
              <a:rPr lang="en-US"/>
              <a:pPr>
                <a:defRPr/>
              </a:pPr>
              <a:t>4/6/2017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37C6D70-CC03-4899-B132-32D2D42458D1}" type="slidenum">
              <a:rPr lang="en-US"/>
              <a:pPr>
                <a:defRPr/>
              </a:pPr>
              <a:t>‹#›</a:t>
            </a:fld>
            <a:endParaRPr lang="en-US"/>
          </a:p>
        </p:txBody>
      </p:sp>
    </p:spTree>
    <p:extLst>
      <p:ext uri="{BB962C8B-B14F-4D97-AF65-F5344CB8AC3E}">
        <p14:creationId xmlns:p14="http://schemas.microsoft.com/office/powerpoint/2010/main" val="22220443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88E6A83-483B-448E-8794-F0EF180EAE26}" type="datetime1">
              <a:rPr lang="en-US"/>
              <a:pPr>
                <a:defRPr/>
              </a:pPr>
              <a:t>4/6/2017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D11C293-6EFA-4959-BDD7-E9F272D405A8}" type="slidenum">
              <a:rPr lang="en-US"/>
              <a:pPr>
                <a:defRPr/>
              </a:pPr>
              <a:t>‹#›</a:t>
            </a:fld>
            <a:endParaRPr lang="en-US"/>
          </a:p>
        </p:txBody>
      </p:sp>
    </p:spTree>
    <p:extLst>
      <p:ext uri="{BB962C8B-B14F-4D97-AF65-F5344CB8AC3E}">
        <p14:creationId xmlns:p14="http://schemas.microsoft.com/office/powerpoint/2010/main" val="5687077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02653E16-7BAE-4110-9122-E6343D4000A0}" type="datetime1">
              <a:rPr lang="en-US"/>
              <a:pPr>
                <a:defRPr/>
              </a:pPr>
              <a:t>4/6/2017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78A0306-FB3E-4C38-AEA2-2A9F947CECAA}" type="slidenum">
              <a:rPr lang="en-US"/>
              <a:pPr>
                <a:defRPr/>
              </a:pPr>
              <a:t>‹#›</a:t>
            </a:fld>
            <a:endParaRPr lang="en-US"/>
          </a:p>
        </p:txBody>
      </p:sp>
    </p:spTree>
    <p:extLst>
      <p:ext uri="{BB962C8B-B14F-4D97-AF65-F5344CB8AC3E}">
        <p14:creationId xmlns:p14="http://schemas.microsoft.com/office/powerpoint/2010/main" val="39848288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B16FA6C6-173E-48AE-A9AB-3DB822256489}" type="datetime1">
              <a:rPr lang="en-US"/>
              <a:pPr>
                <a:defRPr/>
              </a:pPr>
              <a:t>4/6/2017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718CC15-0C80-42E7-8BAF-D3AC15FE3931}" type="slidenum">
              <a:rPr lang="en-US"/>
              <a:pPr>
                <a:defRPr/>
              </a:pPr>
              <a:t>‹#›</a:t>
            </a:fld>
            <a:endParaRPr lang="en-US"/>
          </a:p>
        </p:txBody>
      </p:sp>
    </p:spTree>
    <p:extLst>
      <p:ext uri="{BB962C8B-B14F-4D97-AF65-F5344CB8AC3E}">
        <p14:creationId xmlns:p14="http://schemas.microsoft.com/office/powerpoint/2010/main" val="4893659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88E21092-59F3-4D38-B078-27BDF3F14CFB}" type="datetime1">
              <a:rPr lang="en-US"/>
              <a:pPr>
                <a:defRPr/>
              </a:pPr>
              <a:t>4/6/2017</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907925C7-A7C7-4906-B328-F7303D4FAFBD}" type="slidenum">
              <a:rPr lang="en-US"/>
              <a:pPr>
                <a:defRPr/>
              </a:pPr>
              <a:t>‹#›</a:t>
            </a:fld>
            <a:endParaRPr lang="en-US"/>
          </a:p>
        </p:txBody>
      </p:sp>
    </p:spTree>
    <p:extLst>
      <p:ext uri="{BB962C8B-B14F-4D97-AF65-F5344CB8AC3E}">
        <p14:creationId xmlns:p14="http://schemas.microsoft.com/office/powerpoint/2010/main" val="18032260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DD792891-36BE-4576-B5B8-FCF781E5553E}" type="datetime1">
              <a:rPr lang="en-US"/>
              <a:pPr>
                <a:defRPr/>
              </a:pPr>
              <a:t>4/6/2017</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D5470C85-FB87-4C64-9964-2C4AD564284C}" type="slidenum">
              <a:rPr lang="en-US"/>
              <a:pPr>
                <a:defRPr/>
              </a:pPr>
              <a:t>‹#›</a:t>
            </a:fld>
            <a:endParaRPr lang="en-US"/>
          </a:p>
        </p:txBody>
      </p:sp>
    </p:spTree>
    <p:extLst>
      <p:ext uri="{BB962C8B-B14F-4D97-AF65-F5344CB8AC3E}">
        <p14:creationId xmlns:p14="http://schemas.microsoft.com/office/powerpoint/2010/main" val="41652197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44C3C10-AC16-429B-B645-FA86727E7E97}" type="datetime1">
              <a:rPr lang="en-US"/>
              <a:pPr>
                <a:defRPr/>
              </a:pPr>
              <a:t>4/6/2017</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473B07BA-CB10-4B45-89B4-F93FACE3DFE1}" type="slidenum">
              <a:rPr lang="en-US"/>
              <a:pPr>
                <a:defRPr/>
              </a:pPr>
              <a:t>‹#›</a:t>
            </a:fld>
            <a:endParaRPr lang="en-US"/>
          </a:p>
        </p:txBody>
      </p:sp>
    </p:spTree>
    <p:extLst>
      <p:ext uri="{BB962C8B-B14F-4D97-AF65-F5344CB8AC3E}">
        <p14:creationId xmlns:p14="http://schemas.microsoft.com/office/powerpoint/2010/main" val="36285048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E91426D-F325-404F-91B9-1E0076459D23}" type="datetime1">
              <a:rPr lang="en-US"/>
              <a:pPr>
                <a:defRPr/>
              </a:pPr>
              <a:t>4/6/2017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8425815-F294-4120-9F6E-A64E5348504C}" type="slidenum">
              <a:rPr lang="en-US"/>
              <a:pPr>
                <a:defRPr/>
              </a:pPr>
              <a:t>‹#›</a:t>
            </a:fld>
            <a:endParaRPr lang="en-US"/>
          </a:p>
        </p:txBody>
      </p:sp>
    </p:spTree>
    <p:extLst>
      <p:ext uri="{BB962C8B-B14F-4D97-AF65-F5344CB8AC3E}">
        <p14:creationId xmlns:p14="http://schemas.microsoft.com/office/powerpoint/2010/main" val="22848794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5AF482E-A950-4355-BA75-DC28918D8473}" type="datetime1">
              <a:rPr lang="en-US"/>
              <a:pPr>
                <a:defRPr/>
              </a:pPr>
              <a:t>4/6/2017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735E88F-A92F-4312-A2E4-268822E92E4C}" type="slidenum">
              <a:rPr lang="en-US"/>
              <a:pPr>
                <a:defRPr/>
              </a:pPr>
              <a:t>‹#›</a:t>
            </a:fld>
            <a:endParaRPr lang="en-US"/>
          </a:p>
        </p:txBody>
      </p:sp>
    </p:spTree>
    <p:extLst>
      <p:ext uri="{BB962C8B-B14F-4D97-AF65-F5344CB8AC3E}">
        <p14:creationId xmlns:p14="http://schemas.microsoft.com/office/powerpoint/2010/main" val="31379749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09EB905D-9D5E-4F81-8406-A33D4FB6A7B5}" type="datetime1">
              <a:rPr lang="en-US"/>
              <a:pPr>
                <a:defRPr/>
              </a:pPr>
              <a:t>4/6/2017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400">
                <a:solidFill>
                  <a:schemeClr val="tx1"/>
                </a:solidFill>
                <a:latin typeface="+mn-lt"/>
              </a:defRPr>
            </a:lvl1pPr>
          </a:lstStyle>
          <a:p>
            <a:pPr>
              <a:defRPr/>
            </a:pPr>
            <a:fld id="{67178E82-C02D-41CE-A216-D5920785A9BB}"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arsil\Desktop\Smartcreative.jpg"/>
          <p:cNvPicPr>
            <a:picLocks noChangeAspect="1" noChangeArrowheads="1"/>
          </p:cNvPicPr>
          <p:nvPr/>
        </p:nvPicPr>
        <p:blipFill>
          <a:blip r:embed="rId2">
            <a:extLst>
              <a:ext uri="{28A0092B-C50C-407E-A947-70E740481C1C}">
                <a14:useLocalDpi xmlns:a14="http://schemas.microsoft.com/office/drawing/2010/main" val="0"/>
              </a:ext>
            </a:extLst>
          </a:blip>
          <a:srcRect l="1051" r="800" b="504"/>
          <a:stretch>
            <a:fillRect/>
          </a:stretch>
        </p:blipFill>
        <p:spPr bwMode="auto">
          <a:xfrm>
            <a:off x="0" y="0"/>
            <a:ext cx="9144000" cy="6840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1"/>
          <p:cNvSpPr txBox="1">
            <a:spLocks noChangeArrowheads="1"/>
          </p:cNvSpPr>
          <p:nvPr/>
        </p:nvSpPr>
        <p:spPr bwMode="auto">
          <a:xfrm>
            <a:off x="2895600" y="3505200"/>
            <a:ext cx="66294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id-ID" b="1" dirty="0" smtClean="0">
                <a:solidFill>
                  <a:schemeClr val="bg1"/>
                </a:solidFill>
              </a:rPr>
              <a:t>M</a:t>
            </a:r>
            <a:r>
              <a:rPr lang="en-US" b="1" dirty="0" smtClean="0">
                <a:solidFill>
                  <a:schemeClr val="bg1"/>
                </a:solidFill>
              </a:rPr>
              <a:t>ULTIMEDIA</a:t>
            </a:r>
            <a:endParaRPr lang="id-ID" b="1" dirty="0" smtClean="0">
              <a:solidFill>
                <a:schemeClr val="bg1"/>
              </a:solidFill>
            </a:endParaRPr>
          </a:p>
          <a:p>
            <a:pPr algn="ctr"/>
            <a:r>
              <a:rPr lang="en-US" b="1" dirty="0" smtClean="0">
                <a:solidFill>
                  <a:schemeClr val="bg1"/>
                </a:solidFill>
              </a:rPr>
              <a:t> PERTEMUAN </a:t>
            </a:r>
            <a:r>
              <a:rPr lang="id-ID" b="1" dirty="0">
                <a:solidFill>
                  <a:schemeClr val="bg1"/>
                </a:solidFill>
              </a:rPr>
              <a:t>10</a:t>
            </a:r>
            <a:endParaRPr lang="id-ID" b="1" dirty="0" smtClean="0">
              <a:solidFill>
                <a:schemeClr val="bg1"/>
              </a:solidFill>
            </a:endParaRPr>
          </a:p>
          <a:p>
            <a:pPr algn="ctr"/>
            <a:r>
              <a:rPr lang="id-ID" b="1" dirty="0" smtClean="0">
                <a:solidFill>
                  <a:schemeClr val="bg1"/>
                </a:solidFill>
              </a:rPr>
              <a:t>KHAOLA </a:t>
            </a:r>
            <a:r>
              <a:rPr lang="en-US" b="1" dirty="0" smtClean="0">
                <a:solidFill>
                  <a:schemeClr val="bg1"/>
                </a:solidFill>
              </a:rPr>
              <a:t>R</a:t>
            </a:r>
            <a:r>
              <a:rPr lang="id-ID" b="1" dirty="0" smtClean="0">
                <a:solidFill>
                  <a:schemeClr val="bg1"/>
                </a:solidFill>
              </a:rPr>
              <a:t>ACH</a:t>
            </a:r>
            <a:r>
              <a:rPr lang="en-US" b="1" dirty="0" smtClean="0">
                <a:solidFill>
                  <a:schemeClr val="bg1"/>
                </a:solidFill>
              </a:rPr>
              <a:t>M</a:t>
            </a:r>
            <a:r>
              <a:rPr lang="id-ID" b="1" dirty="0" smtClean="0">
                <a:solidFill>
                  <a:schemeClr val="bg1"/>
                </a:solidFill>
              </a:rPr>
              <a:t>A ADZI</a:t>
            </a:r>
            <a:r>
              <a:rPr lang="en-US" b="1" dirty="0" smtClean="0">
                <a:solidFill>
                  <a:schemeClr val="bg1"/>
                </a:solidFill>
              </a:rPr>
              <a:t>M</a:t>
            </a:r>
            <a:r>
              <a:rPr lang="id-ID" b="1" dirty="0" smtClean="0">
                <a:solidFill>
                  <a:schemeClr val="bg1"/>
                </a:solidFill>
              </a:rPr>
              <a:t>A</a:t>
            </a:r>
            <a:endParaRPr lang="en-US" b="1" dirty="0" smtClean="0">
              <a:solidFill>
                <a:schemeClr val="bg1"/>
              </a:solidFill>
            </a:endParaRPr>
          </a:p>
          <a:p>
            <a:pPr algn="ctr" eaLnBrk="1" hangingPunct="1"/>
            <a:r>
              <a:rPr lang="en-US" b="1" dirty="0" smtClean="0">
                <a:solidFill>
                  <a:schemeClr val="bg1"/>
                </a:solidFill>
              </a:rPr>
              <a:t>P</a:t>
            </a:r>
            <a:r>
              <a:rPr lang="id-ID" b="1" dirty="0" smtClean="0">
                <a:solidFill>
                  <a:schemeClr val="bg1"/>
                </a:solidFill>
              </a:rPr>
              <a:t>GS</a:t>
            </a:r>
            <a:r>
              <a:rPr lang="en-US" b="1" dirty="0" smtClean="0">
                <a:solidFill>
                  <a:schemeClr val="bg1"/>
                </a:solidFill>
              </a:rPr>
              <a:t>D</a:t>
            </a:r>
            <a:r>
              <a:rPr lang="id-ID" b="1" dirty="0" smtClean="0">
                <a:solidFill>
                  <a:schemeClr val="bg1"/>
                </a:solidFill>
              </a:rPr>
              <a:t> FKIP</a:t>
            </a:r>
            <a:endParaRPr lang="en-US" b="1" dirty="0">
              <a:solidFill>
                <a:schemeClr val="bg1"/>
              </a:solidFill>
            </a:endParaRPr>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arsil\Desktop\Smartcreative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725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Title 5"/>
          <p:cNvSpPr>
            <a:spLocks noGrp="1"/>
          </p:cNvSpPr>
          <p:nvPr>
            <p:ph type="title"/>
          </p:nvPr>
        </p:nvSpPr>
        <p:spPr>
          <a:xfrm>
            <a:off x="533400" y="685800"/>
            <a:ext cx="8229600" cy="685800"/>
          </a:xfrm>
        </p:spPr>
        <p:txBody>
          <a:bodyPr/>
          <a:lstStyle/>
          <a:p>
            <a:pPr>
              <a:spcBef>
                <a:spcPct val="50000"/>
              </a:spcBef>
            </a:pPr>
            <a:r>
              <a:rPr lang="en-US" sz="3200" smtClean="0">
                <a:latin typeface="Arial" charset="0"/>
                <a:cs typeface="Arial" charset="0"/>
              </a:rPr>
              <a:t>KEMAMPUAN AKHIR YANG DIHARAPKAN</a:t>
            </a:r>
          </a:p>
        </p:txBody>
      </p:sp>
      <p:sp>
        <p:nvSpPr>
          <p:cNvPr id="3076" name="Content Placeholder 5"/>
          <p:cNvSpPr>
            <a:spLocks noGrp="1"/>
          </p:cNvSpPr>
          <p:nvPr>
            <p:ph idx="1"/>
          </p:nvPr>
        </p:nvSpPr>
        <p:spPr>
          <a:xfrm>
            <a:off x="457200" y="1524000"/>
            <a:ext cx="8229600" cy="4602163"/>
          </a:xfrm>
        </p:spPr>
        <p:txBody>
          <a:bodyPr/>
          <a:lstStyle/>
          <a:p>
            <a:r>
              <a:rPr lang="id-ID" sz="2400" dirty="0"/>
              <a:t>Mahasiswa mampu memahami secara konseptual, prosedural dan kaitan keduanya mengenai pengertian dan contoh m</a:t>
            </a:r>
            <a:r>
              <a:rPr lang="en-US" sz="2400" dirty="0" err="1"/>
              <a:t>ultimedia</a:t>
            </a:r>
            <a:endParaRPr lang="id-ID" sz="2400" dirty="0"/>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arsil\Desktop\Smartcreative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725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0" y="685800"/>
            <a:ext cx="8229600" cy="1143000"/>
          </a:xfrm>
        </p:spPr>
        <p:txBody>
          <a:bodyPr/>
          <a:lstStyle/>
          <a:p>
            <a:r>
              <a:rPr lang="id-ID" sz="4800" dirty="0"/>
              <a:t>Multimedia</a:t>
            </a:r>
            <a:endParaRPr lang="en-US" sz="4800" dirty="0" err="1">
              <a:ln/>
              <a:effectLst>
                <a:outerShdw blurRad="38100" dist="25400" dir="5400000" algn="ctr" rotWithShape="0">
                  <a:srgbClr val="6E747A">
                    <a:alpha val="43000"/>
                  </a:srgbClr>
                </a:outerShdw>
              </a:effectLst>
            </a:endParaRPr>
          </a:p>
        </p:txBody>
      </p:sp>
      <p:sp>
        <p:nvSpPr>
          <p:cNvPr id="3" name="Content Placeholder 2"/>
          <p:cNvSpPr>
            <a:spLocks noGrp="1"/>
          </p:cNvSpPr>
          <p:nvPr>
            <p:ph idx="1"/>
          </p:nvPr>
        </p:nvSpPr>
        <p:spPr>
          <a:xfrm>
            <a:off x="457200" y="1752600"/>
            <a:ext cx="8229600" cy="4525963"/>
          </a:xfrm>
        </p:spPr>
        <p:txBody>
          <a:bodyPr>
            <a:scene3d>
              <a:camera prst="orthographicFront"/>
              <a:lightRig rig="threePt" dir="t"/>
            </a:scene3d>
          </a:bodyPr>
          <a:lstStyle/>
          <a:p>
            <a:r>
              <a:rPr lang="id-ID" sz="2400" dirty="0"/>
              <a:t>Menurut Gayeski, D.M. (1992</a:t>
            </a:r>
            <a:r>
              <a:rPr lang="id-ID" sz="2400" dirty="0" smtClean="0"/>
              <a:t>)</a:t>
            </a:r>
            <a:r>
              <a:rPr lang="id-ID" sz="2400" dirty="0"/>
              <a:t> ,</a:t>
            </a:r>
            <a:r>
              <a:rPr lang="id-ID" sz="2400" dirty="0" smtClean="0"/>
              <a:t> Multimedia </a:t>
            </a:r>
            <a:r>
              <a:rPr lang="id-ID" sz="2400" dirty="0"/>
              <a:t>ialah satu sistem hubungan komunikasi interaktif melalui komputer yang mampu mencipta , menyimpan , memindahkan, dan mencapai kembali data dan maklumat dalam </a:t>
            </a:r>
            <a:r>
              <a:rPr lang="id-ID" sz="2400" dirty="0" smtClean="0"/>
              <a:t>bentuk </a:t>
            </a:r>
            <a:r>
              <a:rPr lang="id-ID" sz="2400" dirty="0"/>
              <a:t>teks, grafik, animasi, dan sistem audio</a:t>
            </a:r>
            <a:r>
              <a:rPr lang="id-ID" sz="2400" dirty="0" smtClean="0"/>
              <a:t>.</a:t>
            </a:r>
          </a:p>
          <a:p>
            <a:r>
              <a:rPr lang="id-ID" sz="2400" dirty="0"/>
              <a:t>Menurut Phelps (1995) pula, multimedia adalah kombinasi teks, video, suara dan animasi dalam sesebuah perisian komputer yang interaktif. Schurman (1995) mendefinisikan multimedia sebagai kombinasi grafik, animasi, teks, video dan bunyi dalam satu perisian yang direka bentuk yang mementingkan interaksi antara pengguna dan komputer. </a:t>
            </a:r>
            <a:endParaRPr lang="en-US" sz="2400" dirty="0">
              <a:ln/>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1254620107"/>
      </p:ext>
    </p:extLst>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8" presetClass="entr" presetSubtype="0" accel="5000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1000" fill="hold"/>
                                        <p:tgtEl>
                                          <p:spTgt spid="3">
                                            <p:txEl>
                                              <p:pRg st="0" end="0"/>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5" dur="1000" fill="hold"/>
                                        <p:tgtEl>
                                          <p:spTgt spid="3">
                                            <p:txEl>
                                              <p:pRg st="0" end="0"/>
                                            </p:txEl>
                                          </p:spTgt>
                                        </p:tgtEl>
                                        <p:attrNameLst>
                                          <p:attrName>ppt_x</p:attrName>
                                        </p:attrNameLst>
                                      </p:cBhvr>
                                      <p:tavLst>
                                        <p:tav tm="0">
                                          <p:val>
                                            <p:fltVal val="-1"/>
                                          </p:val>
                                        </p:tav>
                                        <p:tav tm="50000">
                                          <p:val>
                                            <p:fltVal val="0.95"/>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
                                          </p:val>
                                        </p:tav>
                                        <p:tav tm="100000">
                                          <p:val>
                                            <p:strVal val="#ppt_y"/>
                                          </p:val>
                                        </p:tav>
                                      </p:tavLst>
                                    </p:anim>
                                    <p:animEffect transition="in" filter="fade">
                                      <p:cBhvr>
                                        <p:cTn id="17" dur="1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8" presetClass="entr" presetSubtype="0" accel="50000"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 calcmode="lin" valueType="num">
                                      <p:cBhvr>
                                        <p:cTn id="22" dur="1000" fill="hold"/>
                                        <p:tgtEl>
                                          <p:spTgt spid="3">
                                            <p:txEl>
                                              <p:pRg st="1" end="1"/>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23" dur="1000" fill="hold"/>
                                        <p:tgtEl>
                                          <p:spTgt spid="3">
                                            <p:txEl>
                                              <p:pRg st="1" end="1"/>
                                            </p:txEl>
                                          </p:spTgt>
                                        </p:tgtEl>
                                        <p:attrNameLst>
                                          <p:attrName>ppt_x</p:attrName>
                                        </p:attrNameLst>
                                      </p:cBhvr>
                                      <p:tavLst>
                                        <p:tav tm="0">
                                          <p:val>
                                            <p:fltVal val="-1"/>
                                          </p:val>
                                        </p:tav>
                                        <p:tav tm="50000">
                                          <p:val>
                                            <p:fltVal val="0.95"/>
                                          </p:val>
                                        </p:tav>
                                        <p:tav tm="100000">
                                          <p:val>
                                            <p:strVal val="#ppt_x"/>
                                          </p:val>
                                        </p:tav>
                                      </p:tavLst>
                                    </p:anim>
                                    <p:anim calcmode="lin" valueType="num">
                                      <p:cBhvr>
                                        <p:cTn id="24" dur="1000" fill="hold"/>
                                        <p:tgtEl>
                                          <p:spTgt spid="3">
                                            <p:txEl>
                                              <p:pRg st="1" end="1"/>
                                            </p:txEl>
                                          </p:spTgt>
                                        </p:tgtEl>
                                        <p:attrNameLst>
                                          <p:attrName>ppt_y</p:attrName>
                                        </p:attrNameLst>
                                      </p:cBhvr>
                                      <p:tavLst>
                                        <p:tav tm="0">
                                          <p:val>
                                            <p:strVal val="#ppt_y"/>
                                          </p:val>
                                        </p:tav>
                                        <p:tav tm="100000">
                                          <p:val>
                                            <p:strVal val="#ppt_y"/>
                                          </p:val>
                                        </p:tav>
                                      </p:tavLst>
                                    </p:anim>
                                    <p:animEffect transition="in" filter="fade">
                                      <p:cBhvr>
                                        <p:cTn id="25"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arsil\Desktop\Smartcreative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725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0" y="533400"/>
            <a:ext cx="8229600" cy="1143000"/>
          </a:xfrm>
        </p:spPr>
        <p:txBody>
          <a:bodyPr>
            <a:noAutofit/>
          </a:bodyPr>
          <a:lstStyle/>
          <a:p>
            <a:r>
              <a:rPr lang="id-ID" dirty="0"/>
              <a:t>Computer Assisted Learning (CAL).</a:t>
            </a:r>
            <a:endParaRPr lang="en-US" sz="4400" dirty="0" err="1" smtClean="0">
              <a:ln/>
              <a:effectLst>
                <a:outerShdw blurRad="38100" dist="25400" dir="5400000" algn="ctr" rotWithShape="0">
                  <a:srgbClr val="6E747A">
                    <a:alpha val="43000"/>
                  </a:srgbClr>
                </a:outerShdw>
              </a:effectLst>
            </a:endParaRPr>
          </a:p>
        </p:txBody>
      </p:sp>
      <p:sp>
        <p:nvSpPr>
          <p:cNvPr id="3" name="Content Placeholder 2"/>
          <p:cNvSpPr>
            <a:spLocks noGrp="1"/>
          </p:cNvSpPr>
          <p:nvPr>
            <p:ph idx="1"/>
          </p:nvPr>
        </p:nvSpPr>
        <p:spPr>
          <a:xfrm>
            <a:off x="471487" y="1524000"/>
            <a:ext cx="8229600" cy="4648200"/>
          </a:xfrm>
        </p:spPr>
        <p:txBody>
          <a:bodyPr>
            <a:noAutofit/>
          </a:bodyPr>
          <a:lstStyle/>
          <a:p>
            <a:r>
              <a:rPr lang="id-ID" sz="2400" dirty="0"/>
              <a:t>Teknologi multimedia ini, juga dapat digunakan dalam mengembangkan Computer Assisted Learning (CAL).  Computer Assisted Learning (CAL) adalah perangkat lunak pendidikan yang diakses melalui komputer dan meru-pakan bentuk pembelajaran yang menempatkan komputer sebagai “dosen</a:t>
            </a:r>
            <a:r>
              <a:rPr lang="id-ID" sz="2400" dirty="0" smtClean="0"/>
              <a:t>”.</a:t>
            </a:r>
          </a:p>
          <a:p>
            <a:r>
              <a:rPr lang="id-ID" sz="2400" dirty="0"/>
              <a:t>Adapun komponen CAL beserta manfaatnya antara lain:</a:t>
            </a:r>
          </a:p>
          <a:p>
            <a:pPr marL="457200" indent="-457200">
              <a:buFont typeface="+mj-lt"/>
              <a:buAutoNum type="arabicPeriod"/>
            </a:pPr>
            <a:r>
              <a:rPr lang="id-ID" sz="2400" dirty="0" smtClean="0"/>
              <a:t>Teks</a:t>
            </a:r>
            <a:r>
              <a:rPr lang="id-ID" sz="2400" dirty="0"/>
              <a:t>, efektif untuk menyampaikan informasi verbal, merangsang daya pikir kognitif, memperjelas media lainnya,</a:t>
            </a:r>
          </a:p>
          <a:p>
            <a:pPr marL="457200" indent="-457200">
              <a:buFont typeface="+mj-lt"/>
              <a:buAutoNum type="arabicPeriod"/>
            </a:pPr>
            <a:r>
              <a:rPr lang="id-ID" sz="2400" dirty="0" smtClean="0"/>
              <a:t>Audio</a:t>
            </a:r>
            <a:r>
              <a:rPr lang="id-ID" sz="2400" dirty="0"/>
              <a:t>, efektif untuk memancing perhatian, menumbuhkan daya imajinasi dan menambah atau membentuk suasana jadi hidup</a:t>
            </a:r>
            <a:r>
              <a:rPr lang="id-ID" sz="2400" dirty="0" smtClean="0"/>
              <a:t>.</a:t>
            </a:r>
            <a:endParaRPr lang="en-US" sz="2400" dirty="0" smtClean="0">
              <a:ln/>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2153850324"/>
      </p:ext>
    </p:extLst>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56" presetClass="entr" presetSubtype="0" fill="hold" grpId="0" nodeType="clickEffect">
                                  <p:stCondLst>
                                    <p:cond delay="0"/>
                                  </p:stCondLst>
                                  <p:iterate type="lt">
                                    <p:tmPct val="10000"/>
                                  </p:iterate>
                                  <p:childTnLst>
                                    <p:set>
                                      <p:cBhvr>
                                        <p:cTn id="15" dur="1" fill="hold">
                                          <p:stCondLst>
                                            <p:cond delay="0"/>
                                          </p:stCondLst>
                                        </p:cTn>
                                        <p:tgtEl>
                                          <p:spTgt spid="3">
                                            <p:txEl>
                                              <p:pRg st="0" end="0"/>
                                            </p:txEl>
                                          </p:spTgt>
                                        </p:tgtEl>
                                        <p:attrNameLst>
                                          <p:attrName>style.visibility</p:attrName>
                                        </p:attrNameLst>
                                      </p:cBhvr>
                                      <p:to>
                                        <p:strVal val="visible"/>
                                      </p:to>
                                    </p:set>
                                    <p:anim by="(-#ppt_w*2)" calcmode="lin" valueType="num">
                                      <p:cBhvr rctx="PPT">
                                        <p:cTn id="16" dur="500" autoRev="1" fill="hold">
                                          <p:stCondLst>
                                            <p:cond delay="0"/>
                                          </p:stCondLst>
                                        </p:cTn>
                                        <p:tgtEl>
                                          <p:spTgt spid="3">
                                            <p:txEl>
                                              <p:pRg st="0" end="0"/>
                                            </p:txEl>
                                          </p:spTgt>
                                        </p:tgtEl>
                                        <p:attrNameLst>
                                          <p:attrName>ppt_w</p:attrName>
                                        </p:attrNameLst>
                                      </p:cBhvr>
                                    </p:anim>
                                    <p:anim by="(#ppt_w*0.50)" calcmode="lin" valueType="num">
                                      <p:cBhvr>
                                        <p:cTn id="17" dur="500" decel="50000" autoRev="1" fill="hold">
                                          <p:stCondLst>
                                            <p:cond delay="0"/>
                                          </p:stCondLst>
                                        </p:cTn>
                                        <p:tgtEl>
                                          <p:spTgt spid="3">
                                            <p:txEl>
                                              <p:pRg st="0" end="0"/>
                                            </p:txEl>
                                          </p:spTgt>
                                        </p:tgtEl>
                                        <p:attrNameLst>
                                          <p:attrName>ppt_x</p:attrName>
                                        </p:attrNameLst>
                                      </p:cBhvr>
                                    </p:anim>
                                    <p:anim from="(-#ppt_h/2)" to="(#ppt_y)" calcmode="lin" valueType="num">
                                      <p:cBhvr>
                                        <p:cTn id="18" dur="1000" fill="hold">
                                          <p:stCondLst>
                                            <p:cond delay="0"/>
                                          </p:stCondLst>
                                        </p:cTn>
                                        <p:tgtEl>
                                          <p:spTgt spid="3">
                                            <p:txEl>
                                              <p:pRg st="0" end="0"/>
                                            </p:txEl>
                                          </p:spTgt>
                                        </p:tgtEl>
                                        <p:attrNameLst>
                                          <p:attrName>ppt_y</p:attrName>
                                        </p:attrNameLst>
                                      </p:cBhvr>
                                    </p:anim>
                                    <p:animRot by="21600000">
                                      <p:cBhvr>
                                        <p:cTn id="19" dur="1000" fill="hold">
                                          <p:stCondLst>
                                            <p:cond delay="0"/>
                                          </p:stCondLst>
                                        </p:cTn>
                                        <p:tgtEl>
                                          <p:spTgt spid="3">
                                            <p:txEl>
                                              <p:pRg st="0" end="0"/>
                                            </p:txEl>
                                          </p:spTgt>
                                        </p:tgtEl>
                                        <p:attrNameLst>
                                          <p:attrName>r</p:attrName>
                                        </p:attrNameLst>
                                      </p:cBhvr>
                                    </p:animRot>
                                  </p:childTnLst>
                                </p:cTn>
                              </p:par>
                            </p:childTnLst>
                          </p:cTn>
                        </p:par>
                      </p:childTnLst>
                    </p:cTn>
                  </p:par>
                  <p:par>
                    <p:cTn id="20" fill="hold">
                      <p:stCondLst>
                        <p:cond delay="indefinite"/>
                      </p:stCondLst>
                      <p:childTnLst>
                        <p:par>
                          <p:cTn id="21" fill="hold">
                            <p:stCondLst>
                              <p:cond delay="0"/>
                            </p:stCondLst>
                            <p:childTnLst>
                              <p:par>
                                <p:cTn id="22" presetID="56" presetClass="entr" presetSubtype="0" fill="hold" grpId="0" nodeType="clickEffect">
                                  <p:stCondLst>
                                    <p:cond delay="0"/>
                                  </p:stCondLst>
                                  <p:iterate type="lt">
                                    <p:tmPct val="10000"/>
                                  </p:iterate>
                                  <p:childTnLst>
                                    <p:set>
                                      <p:cBhvr>
                                        <p:cTn id="23" dur="1" fill="hold">
                                          <p:stCondLst>
                                            <p:cond delay="0"/>
                                          </p:stCondLst>
                                        </p:cTn>
                                        <p:tgtEl>
                                          <p:spTgt spid="3">
                                            <p:txEl>
                                              <p:pRg st="1" end="1"/>
                                            </p:txEl>
                                          </p:spTgt>
                                        </p:tgtEl>
                                        <p:attrNameLst>
                                          <p:attrName>style.visibility</p:attrName>
                                        </p:attrNameLst>
                                      </p:cBhvr>
                                      <p:to>
                                        <p:strVal val="visible"/>
                                      </p:to>
                                    </p:set>
                                    <p:anim by="(-#ppt_w*2)" calcmode="lin" valueType="num">
                                      <p:cBhvr rctx="PPT">
                                        <p:cTn id="24" dur="500" autoRev="1" fill="hold">
                                          <p:stCondLst>
                                            <p:cond delay="0"/>
                                          </p:stCondLst>
                                        </p:cTn>
                                        <p:tgtEl>
                                          <p:spTgt spid="3">
                                            <p:txEl>
                                              <p:pRg st="1" end="1"/>
                                            </p:txEl>
                                          </p:spTgt>
                                        </p:tgtEl>
                                        <p:attrNameLst>
                                          <p:attrName>ppt_w</p:attrName>
                                        </p:attrNameLst>
                                      </p:cBhvr>
                                    </p:anim>
                                    <p:anim by="(#ppt_w*0.50)" calcmode="lin" valueType="num">
                                      <p:cBhvr>
                                        <p:cTn id="25" dur="500" decel="50000" autoRev="1" fill="hold">
                                          <p:stCondLst>
                                            <p:cond delay="0"/>
                                          </p:stCondLst>
                                        </p:cTn>
                                        <p:tgtEl>
                                          <p:spTgt spid="3">
                                            <p:txEl>
                                              <p:pRg st="1" end="1"/>
                                            </p:txEl>
                                          </p:spTgt>
                                        </p:tgtEl>
                                        <p:attrNameLst>
                                          <p:attrName>ppt_x</p:attrName>
                                        </p:attrNameLst>
                                      </p:cBhvr>
                                    </p:anim>
                                    <p:anim from="(-#ppt_h/2)" to="(#ppt_y)" calcmode="lin" valueType="num">
                                      <p:cBhvr>
                                        <p:cTn id="26" dur="1000" fill="hold">
                                          <p:stCondLst>
                                            <p:cond delay="0"/>
                                          </p:stCondLst>
                                        </p:cTn>
                                        <p:tgtEl>
                                          <p:spTgt spid="3">
                                            <p:txEl>
                                              <p:pRg st="1" end="1"/>
                                            </p:txEl>
                                          </p:spTgt>
                                        </p:tgtEl>
                                        <p:attrNameLst>
                                          <p:attrName>ppt_y</p:attrName>
                                        </p:attrNameLst>
                                      </p:cBhvr>
                                    </p:anim>
                                    <p:animRot by="21600000">
                                      <p:cBhvr>
                                        <p:cTn id="27" dur="1000" fill="hold">
                                          <p:stCondLst>
                                            <p:cond delay="0"/>
                                          </p:stCondLst>
                                        </p:cTn>
                                        <p:tgtEl>
                                          <p:spTgt spid="3">
                                            <p:txEl>
                                              <p:pRg st="1" end="1"/>
                                            </p:txEl>
                                          </p:spTgt>
                                        </p:tgtEl>
                                        <p:attrNameLst>
                                          <p:attrName>r</p:attrName>
                                        </p:attrNameLst>
                                      </p:cBhvr>
                                    </p:animRot>
                                  </p:childTnLst>
                                </p:cTn>
                              </p:par>
                            </p:childTnLst>
                          </p:cTn>
                        </p:par>
                      </p:childTnLst>
                    </p:cTn>
                  </p:par>
                  <p:par>
                    <p:cTn id="28" fill="hold">
                      <p:stCondLst>
                        <p:cond delay="indefinite"/>
                      </p:stCondLst>
                      <p:childTnLst>
                        <p:par>
                          <p:cTn id="29" fill="hold">
                            <p:stCondLst>
                              <p:cond delay="0"/>
                            </p:stCondLst>
                            <p:childTnLst>
                              <p:par>
                                <p:cTn id="30" presetID="56" presetClass="entr" presetSubtype="0" fill="hold" grpId="0" nodeType="clickEffect">
                                  <p:stCondLst>
                                    <p:cond delay="0"/>
                                  </p:stCondLst>
                                  <p:iterate type="lt">
                                    <p:tmPct val="10000"/>
                                  </p:iterate>
                                  <p:childTnLst>
                                    <p:set>
                                      <p:cBhvr>
                                        <p:cTn id="31" dur="1" fill="hold">
                                          <p:stCondLst>
                                            <p:cond delay="0"/>
                                          </p:stCondLst>
                                        </p:cTn>
                                        <p:tgtEl>
                                          <p:spTgt spid="3">
                                            <p:txEl>
                                              <p:pRg st="2" end="2"/>
                                            </p:txEl>
                                          </p:spTgt>
                                        </p:tgtEl>
                                        <p:attrNameLst>
                                          <p:attrName>style.visibility</p:attrName>
                                        </p:attrNameLst>
                                      </p:cBhvr>
                                      <p:to>
                                        <p:strVal val="visible"/>
                                      </p:to>
                                    </p:set>
                                    <p:anim by="(-#ppt_w*2)" calcmode="lin" valueType="num">
                                      <p:cBhvr rctx="PPT">
                                        <p:cTn id="32" dur="500" autoRev="1" fill="hold">
                                          <p:stCondLst>
                                            <p:cond delay="0"/>
                                          </p:stCondLst>
                                        </p:cTn>
                                        <p:tgtEl>
                                          <p:spTgt spid="3">
                                            <p:txEl>
                                              <p:pRg st="2" end="2"/>
                                            </p:txEl>
                                          </p:spTgt>
                                        </p:tgtEl>
                                        <p:attrNameLst>
                                          <p:attrName>ppt_w</p:attrName>
                                        </p:attrNameLst>
                                      </p:cBhvr>
                                    </p:anim>
                                    <p:anim by="(#ppt_w*0.50)" calcmode="lin" valueType="num">
                                      <p:cBhvr>
                                        <p:cTn id="33" dur="500" decel="50000" autoRev="1" fill="hold">
                                          <p:stCondLst>
                                            <p:cond delay="0"/>
                                          </p:stCondLst>
                                        </p:cTn>
                                        <p:tgtEl>
                                          <p:spTgt spid="3">
                                            <p:txEl>
                                              <p:pRg st="2" end="2"/>
                                            </p:txEl>
                                          </p:spTgt>
                                        </p:tgtEl>
                                        <p:attrNameLst>
                                          <p:attrName>ppt_x</p:attrName>
                                        </p:attrNameLst>
                                      </p:cBhvr>
                                    </p:anim>
                                    <p:anim from="(-#ppt_h/2)" to="(#ppt_y)" calcmode="lin" valueType="num">
                                      <p:cBhvr>
                                        <p:cTn id="34" dur="1000" fill="hold">
                                          <p:stCondLst>
                                            <p:cond delay="0"/>
                                          </p:stCondLst>
                                        </p:cTn>
                                        <p:tgtEl>
                                          <p:spTgt spid="3">
                                            <p:txEl>
                                              <p:pRg st="2" end="2"/>
                                            </p:txEl>
                                          </p:spTgt>
                                        </p:tgtEl>
                                        <p:attrNameLst>
                                          <p:attrName>ppt_y</p:attrName>
                                        </p:attrNameLst>
                                      </p:cBhvr>
                                    </p:anim>
                                    <p:animRot by="21600000">
                                      <p:cBhvr>
                                        <p:cTn id="35" dur="1000" fill="hold">
                                          <p:stCondLst>
                                            <p:cond delay="0"/>
                                          </p:stCondLst>
                                        </p:cTn>
                                        <p:tgtEl>
                                          <p:spTgt spid="3">
                                            <p:txEl>
                                              <p:pRg st="2" end="2"/>
                                            </p:txEl>
                                          </p:spTgt>
                                        </p:tgtEl>
                                        <p:attrNameLst>
                                          <p:attrName>r</p:attrName>
                                        </p:attrNameLst>
                                      </p:cBhvr>
                                    </p:animRot>
                                  </p:childTnLst>
                                </p:cTn>
                              </p:par>
                            </p:childTnLst>
                          </p:cTn>
                        </p:par>
                      </p:childTnLst>
                    </p:cTn>
                  </p:par>
                  <p:par>
                    <p:cTn id="36" fill="hold">
                      <p:stCondLst>
                        <p:cond delay="indefinite"/>
                      </p:stCondLst>
                      <p:childTnLst>
                        <p:par>
                          <p:cTn id="37" fill="hold">
                            <p:stCondLst>
                              <p:cond delay="0"/>
                            </p:stCondLst>
                            <p:childTnLst>
                              <p:par>
                                <p:cTn id="38" presetID="56" presetClass="entr" presetSubtype="0" fill="hold" grpId="0" nodeType="clickEffect">
                                  <p:stCondLst>
                                    <p:cond delay="0"/>
                                  </p:stCondLst>
                                  <p:iterate type="lt">
                                    <p:tmPct val="10000"/>
                                  </p:iterate>
                                  <p:childTnLst>
                                    <p:set>
                                      <p:cBhvr>
                                        <p:cTn id="39" dur="1" fill="hold">
                                          <p:stCondLst>
                                            <p:cond delay="0"/>
                                          </p:stCondLst>
                                        </p:cTn>
                                        <p:tgtEl>
                                          <p:spTgt spid="3">
                                            <p:txEl>
                                              <p:pRg st="3" end="3"/>
                                            </p:txEl>
                                          </p:spTgt>
                                        </p:tgtEl>
                                        <p:attrNameLst>
                                          <p:attrName>style.visibility</p:attrName>
                                        </p:attrNameLst>
                                      </p:cBhvr>
                                      <p:to>
                                        <p:strVal val="visible"/>
                                      </p:to>
                                    </p:set>
                                    <p:anim by="(-#ppt_w*2)" calcmode="lin" valueType="num">
                                      <p:cBhvr rctx="PPT">
                                        <p:cTn id="40" dur="500" autoRev="1" fill="hold">
                                          <p:stCondLst>
                                            <p:cond delay="0"/>
                                          </p:stCondLst>
                                        </p:cTn>
                                        <p:tgtEl>
                                          <p:spTgt spid="3">
                                            <p:txEl>
                                              <p:pRg st="3" end="3"/>
                                            </p:txEl>
                                          </p:spTgt>
                                        </p:tgtEl>
                                        <p:attrNameLst>
                                          <p:attrName>ppt_w</p:attrName>
                                        </p:attrNameLst>
                                      </p:cBhvr>
                                    </p:anim>
                                    <p:anim by="(#ppt_w*0.50)" calcmode="lin" valueType="num">
                                      <p:cBhvr>
                                        <p:cTn id="41" dur="500" decel="50000" autoRev="1" fill="hold">
                                          <p:stCondLst>
                                            <p:cond delay="0"/>
                                          </p:stCondLst>
                                        </p:cTn>
                                        <p:tgtEl>
                                          <p:spTgt spid="3">
                                            <p:txEl>
                                              <p:pRg st="3" end="3"/>
                                            </p:txEl>
                                          </p:spTgt>
                                        </p:tgtEl>
                                        <p:attrNameLst>
                                          <p:attrName>ppt_x</p:attrName>
                                        </p:attrNameLst>
                                      </p:cBhvr>
                                    </p:anim>
                                    <p:anim from="(-#ppt_h/2)" to="(#ppt_y)" calcmode="lin" valueType="num">
                                      <p:cBhvr>
                                        <p:cTn id="42" dur="1000" fill="hold">
                                          <p:stCondLst>
                                            <p:cond delay="0"/>
                                          </p:stCondLst>
                                        </p:cTn>
                                        <p:tgtEl>
                                          <p:spTgt spid="3">
                                            <p:txEl>
                                              <p:pRg st="3" end="3"/>
                                            </p:txEl>
                                          </p:spTgt>
                                        </p:tgtEl>
                                        <p:attrNameLst>
                                          <p:attrName>ppt_y</p:attrName>
                                        </p:attrNameLst>
                                      </p:cBhvr>
                                    </p:anim>
                                    <p:animRot by="21600000">
                                      <p:cBhvr>
                                        <p:cTn id="43" dur="1000" fill="hold">
                                          <p:stCondLst>
                                            <p:cond delay="0"/>
                                          </p:stCondLst>
                                        </p:cTn>
                                        <p:tgtEl>
                                          <p:spTgt spid="3">
                                            <p:txEl>
                                              <p:pRg st="3" end="3"/>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arsil\Desktop\Smartcreative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725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0" y="625475"/>
            <a:ext cx="8229600" cy="1143000"/>
          </a:xfrm>
        </p:spPr>
        <p:txBody>
          <a:bodyPr>
            <a:noAutofit/>
          </a:bodyPr>
          <a:lstStyle/>
          <a:p>
            <a:r>
              <a:rPr lang="id-ID" dirty="0"/>
              <a:t>Computer Assisted Learning (CAL).</a:t>
            </a:r>
            <a:endParaRPr lang="en-US" sz="4400" dirty="0" err="1" smtClean="0">
              <a:ln/>
              <a:effectLst>
                <a:outerShdw blurRad="38100" dist="25400" dir="5400000" algn="ctr" rotWithShape="0">
                  <a:srgbClr val="6E747A">
                    <a:alpha val="43000"/>
                  </a:srgbClr>
                </a:outerShdw>
              </a:effectLst>
            </a:endParaRPr>
          </a:p>
        </p:txBody>
      </p:sp>
      <p:sp>
        <p:nvSpPr>
          <p:cNvPr id="3" name="Content Placeholder 2"/>
          <p:cNvSpPr>
            <a:spLocks noGrp="1"/>
          </p:cNvSpPr>
          <p:nvPr>
            <p:ph idx="1"/>
          </p:nvPr>
        </p:nvSpPr>
        <p:spPr>
          <a:xfrm>
            <a:off x="457200" y="1951037"/>
            <a:ext cx="8229600" cy="4525963"/>
          </a:xfrm>
        </p:spPr>
        <p:txBody>
          <a:bodyPr>
            <a:noAutofit/>
          </a:bodyPr>
          <a:lstStyle/>
          <a:p>
            <a:pPr marL="457200" indent="-457200">
              <a:buFont typeface="+mj-lt"/>
              <a:buAutoNum type="arabicPeriod" startAt="3"/>
            </a:pPr>
            <a:r>
              <a:rPr lang="id-ID" sz="2400" dirty="0" smtClean="0"/>
              <a:t>Grafis</a:t>
            </a:r>
            <a:r>
              <a:rPr lang="id-ID" sz="2400" dirty="0"/>
              <a:t>, Foto dan Gambar, efektif untuk mengkonkritkan sesuatu yang abstrak dan menghilangkan verbalisme pada anak,</a:t>
            </a:r>
          </a:p>
          <a:p>
            <a:pPr marL="457200" indent="-457200">
              <a:buFont typeface="+mj-lt"/>
              <a:buAutoNum type="arabicPeriod" startAt="3"/>
            </a:pPr>
            <a:r>
              <a:rPr lang="id-ID" sz="2400" dirty="0" smtClean="0"/>
              <a:t>Video </a:t>
            </a:r>
            <a:r>
              <a:rPr lang="id-ID" sz="2400" dirty="0"/>
              <a:t>efektif untuk memperlihatkan peristiwa masa lalu sesuai kejadian yang sebenarnya, menyajikan peristiwa penting maupun kejadian langka yang sulit didapat, menampilkan gerakan obyek yang terlalu cepat atau lambat menjadi normal sehingga dapat dilihat mata,</a:t>
            </a:r>
          </a:p>
          <a:p>
            <a:pPr marL="457200" indent="-457200">
              <a:buFont typeface="+mj-lt"/>
              <a:buAutoNum type="arabicPeriod" startAt="3"/>
            </a:pPr>
            <a:r>
              <a:rPr lang="id-ID" sz="2400" dirty="0" smtClean="0"/>
              <a:t>Animasi </a:t>
            </a:r>
            <a:r>
              <a:rPr lang="id-ID" sz="2400" dirty="0"/>
              <a:t>efektif untuk menjelaskan suatu proses yang sulit dilihat mata.</a:t>
            </a:r>
          </a:p>
          <a:p>
            <a:endParaRPr lang="en-US" sz="2400" dirty="0" smtClean="0">
              <a:ln/>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3408207912"/>
      </p:ext>
    </p:extLst>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56" presetClass="entr" presetSubtype="0" fill="hold" grpId="0" nodeType="clickEffect">
                                  <p:stCondLst>
                                    <p:cond delay="0"/>
                                  </p:stCondLst>
                                  <p:iterate type="lt">
                                    <p:tmPct val="10000"/>
                                  </p:iterate>
                                  <p:childTnLst>
                                    <p:set>
                                      <p:cBhvr>
                                        <p:cTn id="15" dur="1" fill="hold">
                                          <p:stCondLst>
                                            <p:cond delay="0"/>
                                          </p:stCondLst>
                                        </p:cTn>
                                        <p:tgtEl>
                                          <p:spTgt spid="3">
                                            <p:txEl>
                                              <p:pRg st="0" end="0"/>
                                            </p:txEl>
                                          </p:spTgt>
                                        </p:tgtEl>
                                        <p:attrNameLst>
                                          <p:attrName>style.visibility</p:attrName>
                                        </p:attrNameLst>
                                      </p:cBhvr>
                                      <p:to>
                                        <p:strVal val="visible"/>
                                      </p:to>
                                    </p:set>
                                    <p:anim by="(-#ppt_w*2)" calcmode="lin" valueType="num">
                                      <p:cBhvr rctx="PPT">
                                        <p:cTn id="16" dur="500" autoRev="1" fill="hold">
                                          <p:stCondLst>
                                            <p:cond delay="0"/>
                                          </p:stCondLst>
                                        </p:cTn>
                                        <p:tgtEl>
                                          <p:spTgt spid="3">
                                            <p:txEl>
                                              <p:pRg st="0" end="0"/>
                                            </p:txEl>
                                          </p:spTgt>
                                        </p:tgtEl>
                                        <p:attrNameLst>
                                          <p:attrName>ppt_w</p:attrName>
                                        </p:attrNameLst>
                                      </p:cBhvr>
                                    </p:anim>
                                    <p:anim by="(#ppt_w*0.50)" calcmode="lin" valueType="num">
                                      <p:cBhvr>
                                        <p:cTn id="17" dur="500" decel="50000" autoRev="1" fill="hold">
                                          <p:stCondLst>
                                            <p:cond delay="0"/>
                                          </p:stCondLst>
                                        </p:cTn>
                                        <p:tgtEl>
                                          <p:spTgt spid="3">
                                            <p:txEl>
                                              <p:pRg st="0" end="0"/>
                                            </p:txEl>
                                          </p:spTgt>
                                        </p:tgtEl>
                                        <p:attrNameLst>
                                          <p:attrName>ppt_x</p:attrName>
                                        </p:attrNameLst>
                                      </p:cBhvr>
                                    </p:anim>
                                    <p:anim from="(-#ppt_h/2)" to="(#ppt_y)" calcmode="lin" valueType="num">
                                      <p:cBhvr>
                                        <p:cTn id="18" dur="1000" fill="hold">
                                          <p:stCondLst>
                                            <p:cond delay="0"/>
                                          </p:stCondLst>
                                        </p:cTn>
                                        <p:tgtEl>
                                          <p:spTgt spid="3">
                                            <p:txEl>
                                              <p:pRg st="0" end="0"/>
                                            </p:txEl>
                                          </p:spTgt>
                                        </p:tgtEl>
                                        <p:attrNameLst>
                                          <p:attrName>ppt_y</p:attrName>
                                        </p:attrNameLst>
                                      </p:cBhvr>
                                    </p:anim>
                                    <p:animRot by="21600000">
                                      <p:cBhvr>
                                        <p:cTn id="19" dur="1000" fill="hold">
                                          <p:stCondLst>
                                            <p:cond delay="0"/>
                                          </p:stCondLst>
                                        </p:cTn>
                                        <p:tgtEl>
                                          <p:spTgt spid="3">
                                            <p:txEl>
                                              <p:pRg st="0" end="0"/>
                                            </p:txEl>
                                          </p:spTgt>
                                        </p:tgtEl>
                                        <p:attrNameLst>
                                          <p:attrName>r</p:attrName>
                                        </p:attrNameLst>
                                      </p:cBhvr>
                                    </p:animRot>
                                  </p:childTnLst>
                                </p:cTn>
                              </p:par>
                            </p:childTnLst>
                          </p:cTn>
                        </p:par>
                      </p:childTnLst>
                    </p:cTn>
                  </p:par>
                  <p:par>
                    <p:cTn id="20" fill="hold">
                      <p:stCondLst>
                        <p:cond delay="indefinite"/>
                      </p:stCondLst>
                      <p:childTnLst>
                        <p:par>
                          <p:cTn id="21" fill="hold">
                            <p:stCondLst>
                              <p:cond delay="0"/>
                            </p:stCondLst>
                            <p:childTnLst>
                              <p:par>
                                <p:cTn id="22" presetID="56" presetClass="entr" presetSubtype="0" fill="hold" grpId="0" nodeType="clickEffect">
                                  <p:stCondLst>
                                    <p:cond delay="0"/>
                                  </p:stCondLst>
                                  <p:iterate type="lt">
                                    <p:tmPct val="10000"/>
                                  </p:iterate>
                                  <p:childTnLst>
                                    <p:set>
                                      <p:cBhvr>
                                        <p:cTn id="23" dur="1" fill="hold">
                                          <p:stCondLst>
                                            <p:cond delay="0"/>
                                          </p:stCondLst>
                                        </p:cTn>
                                        <p:tgtEl>
                                          <p:spTgt spid="3">
                                            <p:txEl>
                                              <p:pRg st="1" end="1"/>
                                            </p:txEl>
                                          </p:spTgt>
                                        </p:tgtEl>
                                        <p:attrNameLst>
                                          <p:attrName>style.visibility</p:attrName>
                                        </p:attrNameLst>
                                      </p:cBhvr>
                                      <p:to>
                                        <p:strVal val="visible"/>
                                      </p:to>
                                    </p:set>
                                    <p:anim by="(-#ppt_w*2)" calcmode="lin" valueType="num">
                                      <p:cBhvr rctx="PPT">
                                        <p:cTn id="24" dur="500" autoRev="1" fill="hold">
                                          <p:stCondLst>
                                            <p:cond delay="0"/>
                                          </p:stCondLst>
                                        </p:cTn>
                                        <p:tgtEl>
                                          <p:spTgt spid="3">
                                            <p:txEl>
                                              <p:pRg st="1" end="1"/>
                                            </p:txEl>
                                          </p:spTgt>
                                        </p:tgtEl>
                                        <p:attrNameLst>
                                          <p:attrName>ppt_w</p:attrName>
                                        </p:attrNameLst>
                                      </p:cBhvr>
                                    </p:anim>
                                    <p:anim by="(#ppt_w*0.50)" calcmode="lin" valueType="num">
                                      <p:cBhvr>
                                        <p:cTn id="25" dur="500" decel="50000" autoRev="1" fill="hold">
                                          <p:stCondLst>
                                            <p:cond delay="0"/>
                                          </p:stCondLst>
                                        </p:cTn>
                                        <p:tgtEl>
                                          <p:spTgt spid="3">
                                            <p:txEl>
                                              <p:pRg st="1" end="1"/>
                                            </p:txEl>
                                          </p:spTgt>
                                        </p:tgtEl>
                                        <p:attrNameLst>
                                          <p:attrName>ppt_x</p:attrName>
                                        </p:attrNameLst>
                                      </p:cBhvr>
                                    </p:anim>
                                    <p:anim from="(-#ppt_h/2)" to="(#ppt_y)" calcmode="lin" valueType="num">
                                      <p:cBhvr>
                                        <p:cTn id="26" dur="1000" fill="hold">
                                          <p:stCondLst>
                                            <p:cond delay="0"/>
                                          </p:stCondLst>
                                        </p:cTn>
                                        <p:tgtEl>
                                          <p:spTgt spid="3">
                                            <p:txEl>
                                              <p:pRg st="1" end="1"/>
                                            </p:txEl>
                                          </p:spTgt>
                                        </p:tgtEl>
                                        <p:attrNameLst>
                                          <p:attrName>ppt_y</p:attrName>
                                        </p:attrNameLst>
                                      </p:cBhvr>
                                    </p:anim>
                                    <p:animRot by="21600000">
                                      <p:cBhvr>
                                        <p:cTn id="27" dur="1000" fill="hold">
                                          <p:stCondLst>
                                            <p:cond delay="0"/>
                                          </p:stCondLst>
                                        </p:cTn>
                                        <p:tgtEl>
                                          <p:spTgt spid="3">
                                            <p:txEl>
                                              <p:pRg st="1" end="1"/>
                                            </p:txEl>
                                          </p:spTgt>
                                        </p:tgtEl>
                                        <p:attrNameLst>
                                          <p:attrName>r</p:attrName>
                                        </p:attrNameLst>
                                      </p:cBhvr>
                                    </p:animRot>
                                  </p:childTnLst>
                                </p:cTn>
                              </p:par>
                            </p:childTnLst>
                          </p:cTn>
                        </p:par>
                      </p:childTnLst>
                    </p:cTn>
                  </p:par>
                  <p:par>
                    <p:cTn id="28" fill="hold">
                      <p:stCondLst>
                        <p:cond delay="indefinite"/>
                      </p:stCondLst>
                      <p:childTnLst>
                        <p:par>
                          <p:cTn id="29" fill="hold">
                            <p:stCondLst>
                              <p:cond delay="0"/>
                            </p:stCondLst>
                            <p:childTnLst>
                              <p:par>
                                <p:cTn id="30" presetID="56" presetClass="entr" presetSubtype="0" fill="hold" grpId="0" nodeType="clickEffect">
                                  <p:stCondLst>
                                    <p:cond delay="0"/>
                                  </p:stCondLst>
                                  <p:iterate type="lt">
                                    <p:tmPct val="10000"/>
                                  </p:iterate>
                                  <p:childTnLst>
                                    <p:set>
                                      <p:cBhvr>
                                        <p:cTn id="31" dur="1" fill="hold">
                                          <p:stCondLst>
                                            <p:cond delay="0"/>
                                          </p:stCondLst>
                                        </p:cTn>
                                        <p:tgtEl>
                                          <p:spTgt spid="3">
                                            <p:txEl>
                                              <p:pRg st="2" end="2"/>
                                            </p:txEl>
                                          </p:spTgt>
                                        </p:tgtEl>
                                        <p:attrNameLst>
                                          <p:attrName>style.visibility</p:attrName>
                                        </p:attrNameLst>
                                      </p:cBhvr>
                                      <p:to>
                                        <p:strVal val="visible"/>
                                      </p:to>
                                    </p:set>
                                    <p:anim by="(-#ppt_w*2)" calcmode="lin" valueType="num">
                                      <p:cBhvr rctx="PPT">
                                        <p:cTn id="32" dur="500" autoRev="1" fill="hold">
                                          <p:stCondLst>
                                            <p:cond delay="0"/>
                                          </p:stCondLst>
                                        </p:cTn>
                                        <p:tgtEl>
                                          <p:spTgt spid="3">
                                            <p:txEl>
                                              <p:pRg st="2" end="2"/>
                                            </p:txEl>
                                          </p:spTgt>
                                        </p:tgtEl>
                                        <p:attrNameLst>
                                          <p:attrName>ppt_w</p:attrName>
                                        </p:attrNameLst>
                                      </p:cBhvr>
                                    </p:anim>
                                    <p:anim by="(#ppt_w*0.50)" calcmode="lin" valueType="num">
                                      <p:cBhvr>
                                        <p:cTn id="33" dur="500" decel="50000" autoRev="1" fill="hold">
                                          <p:stCondLst>
                                            <p:cond delay="0"/>
                                          </p:stCondLst>
                                        </p:cTn>
                                        <p:tgtEl>
                                          <p:spTgt spid="3">
                                            <p:txEl>
                                              <p:pRg st="2" end="2"/>
                                            </p:txEl>
                                          </p:spTgt>
                                        </p:tgtEl>
                                        <p:attrNameLst>
                                          <p:attrName>ppt_x</p:attrName>
                                        </p:attrNameLst>
                                      </p:cBhvr>
                                    </p:anim>
                                    <p:anim from="(-#ppt_h/2)" to="(#ppt_y)" calcmode="lin" valueType="num">
                                      <p:cBhvr>
                                        <p:cTn id="34" dur="1000" fill="hold">
                                          <p:stCondLst>
                                            <p:cond delay="0"/>
                                          </p:stCondLst>
                                        </p:cTn>
                                        <p:tgtEl>
                                          <p:spTgt spid="3">
                                            <p:txEl>
                                              <p:pRg st="2" end="2"/>
                                            </p:txEl>
                                          </p:spTgt>
                                        </p:tgtEl>
                                        <p:attrNameLst>
                                          <p:attrName>ppt_y</p:attrName>
                                        </p:attrNameLst>
                                      </p:cBhvr>
                                    </p:anim>
                                    <p:animRot by="21600000">
                                      <p:cBhvr>
                                        <p:cTn id="35" dur="1000" fill="hold">
                                          <p:stCondLst>
                                            <p:cond delay="0"/>
                                          </p:stCondLst>
                                        </p:cTn>
                                        <p:tgtEl>
                                          <p:spTgt spid="3">
                                            <p:txEl>
                                              <p:pRg st="2" end="2"/>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arsil\Desktop\Smartcreative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725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71487" y="838200"/>
            <a:ext cx="8229600" cy="1143000"/>
          </a:xfrm>
        </p:spPr>
        <p:txBody>
          <a:bodyPr>
            <a:noAutofit/>
          </a:bodyPr>
          <a:lstStyle/>
          <a:p>
            <a:r>
              <a:rPr lang="en-US" dirty="0">
                <a:ln/>
              </a:rPr>
              <a:t>M</a:t>
            </a:r>
            <a:r>
              <a:rPr lang="id-ID" dirty="0"/>
              <a:t>ultimedia</a:t>
            </a:r>
            <a:endParaRPr lang="en-US" sz="4400" dirty="0" err="1" smtClean="0">
              <a:ln/>
            </a:endParaRPr>
          </a:p>
        </p:txBody>
      </p:sp>
      <p:sp>
        <p:nvSpPr>
          <p:cNvPr id="3" name="Content Placeholder 2"/>
          <p:cNvSpPr>
            <a:spLocks noGrp="1"/>
          </p:cNvSpPr>
          <p:nvPr>
            <p:ph idx="1"/>
          </p:nvPr>
        </p:nvSpPr>
        <p:spPr>
          <a:xfrm>
            <a:off x="653057" y="2133600"/>
            <a:ext cx="7866459" cy="3777622"/>
          </a:xfrm>
        </p:spPr>
        <p:txBody>
          <a:bodyPr/>
          <a:lstStyle/>
          <a:p>
            <a:pPr marL="0" indent="0">
              <a:buNone/>
            </a:pPr>
            <a:r>
              <a:rPr lang="en-US" sz="2400" dirty="0">
                <a:ln/>
              </a:rPr>
              <a:t>M</a:t>
            </a:r>
            <a:r>
              <a:rPr lang="id-ID" sz="2400" dirty="0" smtClean="0"/>
              <a:t>ultimedia </a:t>
            </a:r>
            <a:r>
              <a:rPr lang="id-ID" sz="2400" dirty="0"/>
              <a:t>terdiri dari tiga level (Mayer, 2001) yaitu :</a:t>
            </a:r>
          </a:p>
          <a:p>
            <a:pPr marL="457200" indent="-457200">
              <a:buFont typeface="+mj-lt"/>
              <a:buAutoNum type="arabicPeriod"/>
            </a:pPr>
            <a:r>
              <a:rPr lang="id-ID" sz="2400" dirty="0"/>
              <a:t>Level teknis, yaitu multimedia berkaitan dengan alat-alat teknis ; alat-alat ini dapat diartikan sebagai wahana yang meliputi tanda-tanda (signs).</a:t>
            </a:r>
          </a:p>
          <a:p>
            <a:pPr marL="457200" indent="-457200">
              <a:buFont typeface="+mj-lt"/>
              <a:buAutoNum type="arabicPeriod"/>
            </a:pPr>
            <a:r>
              <a:rPr lang="id-ID" sz="2400" dirty="0"/>
              <a:t>Level semiotik, yaitu representasi hasil multimedia seperti teks, gambar, grafik, tabel, dll.</a:t>
            </a:r>
          </a:p>
          <a:p>
            <a:pPr marL="457200" indent="-457200">
              <a:buFont typeface="+mj-lt"/>
              <a:buAutoNum type="arabicPeriod"/>
            </a:pPr>
            <a:r>
              <a:rPr lang="id-ID" sz="2400" dirty="0"/>
              <a:t>Level sensorik, yaitu yang berkaitan dengan saluran sensorik yang berfungsi untuk menerima tanda (signs).</a:t>
            </a:r>
          </a:p>
        </p:txBody>
      </p:sp>
    </p:spTree>
    <p:extLst>
      <p:ext uri="{BB962C8B-B14F-4D97-AF65-F5344CB8AC3E}">
        <p14:creationId xmlns:p14="http://schemas.microsoft.com/office/powerpoint/2010/main" val="140521093"/>
      </p:ext>
    </p:extLst>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2"/>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5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770" decel="100000"/>
                                        <p:tgtEl>
                                          <p:spTgt spid="3">
                                            <p:txEl>
                                              <p:pRg st="0" end="0"/>
                                            </p:txEl>
                                          </p:spTgt>
                                        </p:tgtEl>
                                      </p:cBhvr>
                                    </p:animEffect>
                                    <p:animScale>
                                      <p:cBhvr>
                                        <p:cTn id="12" dur="770" decel="100000"/>
                                        <p:tgtEl>
                                          <p:spTgt spid="3">
                                            <p:txEl>
                                              <p:pRg st="0" end="0"/>
                                            </p:txEl>
                                          </p:spTgt>
                                        </p:tgtEl>
                                      </p:cBhvr>
                                      <p:from x="10000" y="10000"/>
                                      <p:to x="200000" y="450000"/>
                                    </p:animScale>
                                    <p:animScale>
                                      <p:cBhvr>
                                        <p:cTn id="13" dur="1230" accel="100000" fill="hold">
                                          <p:stCondLst>
                                            <p:cond delay="770"/>
                                          </p:stCondLst>
                                        </p:cTn>
                                        <p:tgtEl>
                                          <p:spTgt spid="3">
                                            <p:txEl>
                                              <p:pRg st="0" end="0"/>
                                            </p:txEl>
                                          </p:spTgt>
                                        </p:tgtEl>
                                      </p:cBhvr>
                                      <p:from x="200000" y="450000"/>
                                      <p:to x="100000" y="100000"/>
                                    </p:animScale>
                                    <p:set>
                                      <p:cBhvr>
                                        <p:cTn id="14" dur="770" fill="hold"/>
                                        <p:tgtEl>
                                          <p:spTgt spid="3">
                                            <p:txEl>
                                              <p:pRg st="0" end="0"/>
                                            </p:txEl>
                                          </p:spTgt>
                                        </p:tgtEl>
                                        <p:attrNameLst>
                                          <p:attrName>ppt_x</p:attrName>
                                        </p:attrNameLst>
                                      </p:cBhvr>
                                      <p:to>
                                        <p:strVal val="(0.5)"/>
                                      </p:to>
                                    </p:set>
                                    <p:anim from="(0.5)" to="(#ppt_x)" calcmode="lin" valueType="num">
                                      <p:cBhvr>
                                        <p:cTn id="15" dur="1230" accel="100000" fill="hold">
                                          <p:stCondLst>
                                            <p:cond delay="770"/>
                                          </p:stCondLst>
                                        </p:cTn>
                                        <p:tgtEl>
                                          <p:spTgt spid="3">
                                            <p:txEl>
                                              <p:pRg st="0" end="0"/>
                                            </p:txEl>
                                          </p:spTgt>
                                        </p:tgtEl>
                                        <p:attrNameLst>
                                          <p:attrName>ppt_x</p:attrName>
                                        </p:attrNameLst>
                                      </p:cBhvr>
                                    </p:anim>
                                    <p:set>
                                      <p:cBhvr>
                                        <p:cTn id="16" dur="770" fill="hold"/>
                                        <p:tgtEl>
                                          <p:spTgt spid="3">
                                            <p:txEl>
                                              <p:pRg st="0" end="0"/>
                                            </p:txEl>
                                          </p:spTgt>
                                        </p:tgtEl>
                                        <p:attrNameLst>
                                          <p:attrName>ppt_y</p:attrName>
                                        </p:attrNameLst>
                                      </p:cBhvr>
                                      <p:to>
                                        <p:strVal val="(#ppt_y+0.4)"/>
                                      </p:to>
                                    </p:set>
                                    <p:anim from="(#ppt_y+0.4)" to="(#ppt_y)" calcmode="lin" valueType="num">
                                      <p:cBhvr>
                                        <p:cTn id="17" dur="1230" accel="100000" fill="hold">
                                          <p:stCondLst>
                                            <p:cond delay="770"/>
                                          </p:stCondLst>
                                        </p:cTn>
                                        <p:tgtEl>
                                          <p:spTgt spid="3">
                                            <p:txEl>
                                              <p:pRg st="0" end="0"/>
                                            </p:txEl>
                                          </p:spTgt>
                                        </p:tgtEl>
                                        <p:attrNameLst>
                                          <p:attrName>ppt_y</p:attrName>
                                        </p:attrNameLst>
                                      </p:cBhvr>
                                    </p:anim>
                                  </p:childTnLst>
                                </p:cTn>
                              </p:par>
                            </p:childTnLst>
                          </p:cTn>
                        </p:par>
                      </p:childTnLst>
                    </p:cTn>
                  </p:par>
                  <p:par>
                    <p:cTn id="18" fill="hold">
                      <p:stCondLst>
                        <p:cond delay="indefinite"/>
                      </p:stCondLst>
                      <p:childTnLst>
                        <p:par>
                          <p:cTn id="19" fill="hold">
                            <p:stCondLst>
                              <p:cond delay="0"/>
                            </p:stCondLst>
                            <p:childTnLst>
                              <p:par>
                                <p:cTn id="20" presetID="51" presetClass="entr" presetSubtype="0"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fade">
                                      <p:cBhvr>
                                        <p:cTn id="22" dur="770" decel="100000"/>
                                        <p:tgtEl>
                                          <p:spTgt spid="3">
                                            <p:txEl>
                                              <p:pRg st="1" end="1"/>
                                            </p:txEl>
                                          </p:spTgt>
                                        </p:tgtEl>
                                      </p:cBhvr>
                                    </p:animEffect>
                                    <p:animScale>
                                      <p:cBhvr>
                                        <p:cTn id="23" dur="770" decel="100000"/>
                                        <p:tgtEl>
                                          <p:spTgt spid="3">
                                            <p:txEl>
                                              <p:pRg st="1" end="1"/>
                                            </p:txEl>
                                          </p:spTgt>
                                        </p:tgtEl>
                                      </p:cBhvr>
                                      <p:from x="10000" y="10000"/>
                                      <p:to x="200000" y="450000"/>
                                    </p:animScale>
                                    <p:animScale>
                                      <p:cBhvr>
                                        <p:cTn id="24" dur="1230" accel="100000" fill="hold">
                                          <p:stCondLst>
                                            <p:cond delay="770"/>
                                          </p:stCondLst>
                                        </p:cTn>
                                        <p:tgtEl>
                                          <p:spTgt spid="3">
                                            <p:txEl>
                                              <p:pRg st="1" end="1"/>
                                            </p:txEl>
                                          </p:spTgt>
                                        </p:tgtEl>
                                      </p:cBhvr>
                                      <p:from x="200000" y="450000"/>
                                      <p:to x="100000" y="100000"/>
                                    </p:animScale>
                                    <p:set>
                                      <p:cBhvr>
                                        <p:cTn id="25" dur="770" fill="hold"/>
                                        <p:tgtEl>
                                          <p:spTgt spid="3">
                                            <p:txEl>
                                              <p:pRg st="1" end="1"/>
                                            </p:txEl>
                                          </p:spTgt>
                                        </p:tgtEl>
                                        <p:attrNameLst>
                                          <p:attrName>ppt_x</p:attrName>
                                        </p:attrNameLst>
                                      </p:cBhvr>
                                      <p:to>
                                        <p:strVal val="(0.5)"/>
                                      </p:to>
                                    </p:set>
                                    <p:anim from="(0.5)" to="(#ppt_x)" calcmode="lin" valueType="num">
                                      <p:cBhvr>
                                        <p:cTn id="26" dur="1230" accel="100000" fill="hold">
                                          <p:stCondLst>
                                            <p:cond delay="770"/>
                                          </p:stCondLst>
                                        </p:cTn>
                                        <p:tgtEl>
                                          <p:spTgt spid="3">
                                            <p:txEl>
                                              <p:pRg st="1" end="1"/>
                                            </p:txEl>
                                          </p:spTgt>
                                        </p:tgtEl>
                                        <p:attrNameLst>
                                          <p:attrName>ppt_x</p:attrName>
                                        </p:attrNameLst>
                                      </p:cBhvr>
                                    </p:anim>
                                    <p:set>
                                      <p:cBhvr>
                                        <p:cTn id="27" dur="770" fill="hold"/>
                                        <p:tgtEl>
                                          <p:spTgt spid="3">
                                            <p:txEl>
                                              <p:pRg st="1" end="1"/>
                                            </p:txEl>
                                          </p:spTgt>
                                        </p:tgtEl>
                                        <p:attrNameLst>
                                          <p:attrName>ppt_y</p:attrName>
                                        </p:attrNameLst>
                                      </p:cBhvr>
                                      <p:to>
                                        <p:strVal val="(#ppt_y+0.4)"/>
                                      </p:to>
                                    </p:set>
                                    <p:anim from="(#ppt_y+0.4)" to="(#ppt_y)" calcmode="lin" valueType="num">
                                      <p:cBhvr>
                                        <p:cTn id="28" dur="1230" accel="100000" fill="hold">
                                          <p:stCondLst>
                                            <p:cond delay="770"/>
                                          </p:stCondLst>
                                        </p:cTn>
                                        <p:tgtEl>
                                          <p:spTgt spid="3">
                                            <p:txEl>
                                              <p:pRg st="1" end="1"/>
                                            </p:txEl>
                                          </p:spTgt>
                                        </p:tgtEl>
                                        <p:attrNameLst>
                                          <p:attrName>ppt_y</p:attrName>
                                        </p:attrNameLst>
                                      </p:cBhvr>
                                    </p:anim>
                                  </p:childTnLst>
                                </p:cTn>
                              </p:par>
                            </p:childTnLst>
                          </p:cTn>
                        </p:par>
                      </p:childTnLst>
                    </p:cTn>
                  </p:par>
                  <p:par>
                    <p:cTn id="29" fill="hold">
                      <p:stCondLst>
                        <p:cond delay="indefinite"/>
                      </p:stCondLst>
                      <p:childTnLst>
                        <p:par>
                          <p:cTn id="30" fill="hold">
                            <p:stCondLst>
                              <p:cond delay="0"/>
                            </p:stCondLst>
                            <p:childTnLst>
                              <p:par>
                                <p:cTn id="31" presetID="51" presetClass="entr" presetSubtype="0" fill="hold" grpId="0" nodeType="click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animEffect transition="in" filter="fade">
                                      <p:cBhvr>
                                        <p:cTn id="33" dur="770" decel="100000"/>
                                        <p:tgtEl>
                                          <p:spTgt spid="3">
                                            <p:txEl>
                                              <p:pRg st="2" end="2"/>
                                            </p:txEl>
                                          </p:spTgt>
                                        </p:tgtEl>
                                      </p:cBhvr>
                                    </p:animEffect>
                                    <p:animScale>
                                      <p:cBhvr>
                                        <p:cTn id="34" dur="770" decel="100000"/>
                                        <p:tgtEl>
                                          <p:spTgt spid="3">
                                            <p:txEl>
                                              <p:pRg st="2" end="2"/>
                                            </p:txEl>
                                          </p:spTgt>
                                        </p:tgtEl>
                                      </p:cBhvr>
                                      <p:from x="10000" y="10000"/>
                                      <p:to x="200000" y="450000"/>
                                    </p:animScale>
                                    <p:animScale>
                                      <p:cBhvr>
                                        <p:cTn id="35" dur="1230" accel="100000" fill="hold">
                                          <p:stCondLst>
                                            <p:cond delay="770"/>
                                          </p:stCondLst>
                                        </p:cTn>
                                        <p:tgtEl>
                                          <p:spTgt spid="3">
                                            <p:txEl>
                                              <p:pRg st="2" end="2"/>
                                            </p:txEl>
                                          </p:spTgt>
                                        </p:tgtEl>
                                      </p:cBhvr>
                                      <p:from x="200000" y="450000"/>
                                      <p:to x="100000" y="100000"/>
                                    </p:animScale>
                                    <p:set>
                                      <p:cBhvr>
                                        <p:cTn id="36" dur="770" fill="hold"/>
                                        <p:tgtEl>
                                          <p:spTgt spid="3">
                                            <p:txEl>
                                              <p:pRg st="2" end="2"/>
                                            </p:txEl>
                                          </p:spTgt>
                                        </p:tgtEl>
                                        <p:attrNameLst>
                                          <p:attrName>ppt_x</p:attrName>
                                        </p:attrNameLst>
                                      </p:cBhvr>
                                      <p:to>
                                        <p:strVal val="(0.5)"/>
                                      </p:to>
                                    </p:set>
                                    <p:anim from="(0.5)" to="(#ppt_x)" calcmode="lin" valueType="num">
                                      <p:cBhvr>
                                        <p:cTn id="37" dur="1230" accel="100000" fill="hold">
                                          <p:stCondLst>
                                            <p:cond delay="770"/>
                                          </p:stCondLst>
                                        </p:cTn>
                                        <p:tgtEl>
                                          <p:spTgt spid="3">
                                            <p:txEl>
                                              <p:pRg st="2" end="2"/>
                                            </p:txEl>
                                          </p:spTgt>
                                        </p:tgtEl>
                                        <p:attrNameLst>
                                          <p:attrName>ppt_x</p:attrName>
                                        </p:attrNameLst>
                                      </p:cBhvr>
                                    </p:anim>
                                    <p:set>
                                      <p:cBhvr>
                                        <p:cTn id="38" dur="770" fill="hold"/>
                                        <p:tgtEl>
                                          <p:spTgt spid="3">
                                            <p:txEl>
                                              <p:pRg st="2" end="2"/>
                                            </p:txEl>
                                          </p:spTgt>
                                        </p:tgtEl>
                                        <p:attrNameLst>
                                          <p:attrName>ppt_y</p:attrName>
                                        </p:attrNameLst>
                                      </p:cBhvr>
                                      <p:to>
                                        <p:strVal val="(#ppt_y+0.4)"/>
                                      </p:to>
                                    </p:set>
                                    <p:anim from="(#ppt_y+0.4)" to="(#ppt_y)" calcmode="lin" valueType="num">
                                      <p:cBhvr>
                                        <p:cTn id="39" dur="1230" accel="100000" fill="hold">
                                          <p:stCondLst>
                                            <p:cond delay="770"/>
                                          </p:stCondLst>
                                        </p:cTn>
                                        <p:tgtEl>
                                          <p:spTgt spid="3">
                                            <p:txEl>
                                              <p:pRg st="2" end="2"/>
                                            </p:txEl>
                                          </p:spTgt>
                                        </p:tgtEl>
                                        <p:attrNameLst>
                                          <p:attrName>ppt_y</p:attrName>
                                        </p:attrNameLst>
                                      </p:cBhvr>
                                    </p:anim>
                                  </p:childTnLst>
                                </p:cTn>
                              </p:par>
                            </p:childTnLst>
                          </p:cTn>
                        </p:par>
                      </p:childTnLst>
                    </p:cTn>
                  </p:par>
                  <p:par>
                    <p:cTn id="40" fill="hold">
                      <p:stCondLst>
                        <p:cond delay="indefinite"/>
                      </p:stCondLst>
                      <p:childTnLst>
                        <p:par>
                          <p:cTn id="41" fill="hold">
                            <p:stCondLst>
                              <p:cond delay="0"/>
                            </p:stCondLst>
                            <p:childTnLst>
                              <p:par>
                                <p:cTn id="42" presetID="51" presetClass="entr" presetSubtype="0" fill="hold" grpId="0" nodeType="clickEffect">
                                  <p:stCondLst>
                                    <p:cond delay="0"/>
                                  </p:stCondLst>
                                  <p:childTnLst>
                                    <p:set>
                                      <p:cBhvr>
                                        <p:cTn id="43" dur="1" fill="hold">
                                          <p:stCondLst>
                                            <p:cond delay="0"/>
                                          </p:stCondLst>
                                        </p:cTn>
                                        <p:tgtEl>
                                          <p:spTgt spid="3">
                                            <p:txEl>
                                              <p:pRg st="3" end="3"/>
                                            </p:txEl>
                                          </p:spTgt>
                                        </p:tgtEl>
                                        <p:attrNameLst>
                                          <p:attrName>style.visibility</p:attrName>
                                        </p:attrNameLst>
                                      </p:cBhvr>
                                      <p:to>
                                        <p:strVal val="visible"/>
                                      </p:to>
                                    </p:set>
                                    <p:animEffect transition="in" filter="fade">
                                      <p:cBhvr>
                                        <p:cTn id="44" dur="770" decel="100000"/>
                                        <p:tgtEl>
                                          <p:spTgt spid="3">
                                            <p:txEl>
                                              <p:pRg st="3" end="3"/>
                                            </p:txEl>
                                          </p:spTgt>
                                        </p:tgtEl>
                                      </p:cBhvr>
                                    </p:animEffect>
                                    <p:animScale>
                                      <p:cBhvr>
                                        <p:cTn id="45" dur="770" decel="100000"/>
                                        <p:tgtEl>
                                          <p:spTgt spid="3">
                                            <p:txEl>
                                              <p:pRg st="3" end="3"/>
                                            </p:txEl>
                                          </p:spTgt>
                                        </p:tgtEl>
                                      </p:cBhvr>
                                      <p:from x="10000" y="10000"/>
                                      <p:to x="200000" y="450000"/>
                                    </p:animScale>
                                    <p:animScale>
                                      <p:cBhvr>
                                        <p:cTn id="46" dur="1230" accel="100000" fill="hold">
                                          <p:stCondLst>
                                            <p:cond delay="770"/>
                                          </p:stCondLst>
                                        </p:cTn>
                                        <p:tgtEl>
                                          <p:spTgt spid="3">
                                            <p:txEl>
                                              <p:pRg st="3" end="3"/>
                                            </p:txEl>
                                          </p:spTgt>
                                        </p:tgtEl>
                                      </p:cBhvr>
                                      <p:from x="200000" y="450000"/>
                                      <p:to x="100000" y="100000"/>
                                    </p:animScale>
                                    <p:set>
                                      <p:cBhvr>
                                        <p:cTn id="47" dur="770" fill="hold"/>
                                        <p:tgtEl>
                                          <p:spTgt spid="3">
                                            <p:txEl>
                                              <p:pRg st="3" end="3"/>
                                            </p:txEl>
                                          </p:spTgt>
                                        </p:tgtEl>
                                        <p:attrNameLst>
                                          <p:attrName>ppt_x</p:attrName>
                                        </p:attrNameLst>
                                      </p:cBhvr>
                                      <p:to>
                                        <p:strVal val="(0.5)"/>
                                      </p:to>
                                    </p:set>
                                    <p:anim from="(0.5)" to="(#ppt_x)" calcmode="lin" valueType="num">
                                      <p:cBhvr>
                                        <p:cTn id="48" dur="1230" accel="100000" fill="hold">
                                          <p:stCondLst>
                                            <p:cond delay="770"/>
                                          </p:stCondLst>
                                        </p:cTn>
                                        <p:tgtEl>
                                          <p:spTgt spid="3">
                                            <p:txEl>
                                              <p:pRg st="3" end="3"/>
                                            </p:txEl>
                                          </p:spTgt>
                                        </p:tgtEl>
                                        <p:attrNameLst>
                                          <p:attrName>ppt_x</p:attrName>
                                        </p:attrNameLst>
                                      </p:cBhvr>
                                    </p:anim>
                                    <p:set>
                                      <p:cBhvr>
                                        <p:cTn id="49" dur="770" fill="hold"/>
                                        <p:tgtEl>
                                          <p:spTgt spid="3">
                                            <p:txEl>
                                              <p:pRg st="3" end="3"/>
                                            </p:txEl>
                                          </p:spTgt>
                                        </p:tgtEl>
                                        <p:attrNameLst>
                                          <p:attrName>ppt_y</p:attrName>
                                        </p:attrNameLst>
                                      </p:cBhvr>
                                      <p:to>
                                        <p:strVal val="(#ppt_y+0.4)"/>
                                      </p:to>
                                    </p:set>
                                    <p:anim from="(#ppt_y+0.4)" to="(#ppt_y)" calcmode="lin" valueType="num">
                                      <p:cBhvr>
                                        <p:cTn id="50" dur="1230" accel="100000" fill="hold">
                                          <p:stCondLst>
                                            <p:cond delay="770"/>
                                          </p:stCondLst>
                                        </p:cTn>
                                        <p:tgtEl>
                                          <p:spTgt spid="3">
                                            <p:txEl>
                                              <p:pRg st="3" end="3"/>
                                            </p:txEl>
                                          </p:spTgt>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arsil\Desktop\Smartcreative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725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0" y="457200"/>
            <a:ext cx="8229600" cy="1143000"/>
          </a:xfrm>
        </p:spPr>
        <p:txBody>
          <a:bodyPr/>
          <a:lstStyle/>
          <a:p>
            <a:r>
              <a:rPr lang="id-ID" sz="4800" dirty="0"/>
              <a:t>Kelebihan </a:t>
            </a:r>
            <a:r>
              <a:rPr lang="id-ID" sz="4800" dirty="0" smtClean="0"/>
              <a:t>Multimedia</a:t>
            </a:r>
            <a:endParaRPr lang="en-US" sz="4800" dirty="0" err="1">
              <a:ln/>
              <a:effectLst>
                <a:outerShdw blurRad="38100" dist="25400" dir="5400000" algn="ctr" rotWithShape="0">
                  <a:srgbClr val="6E747A">
                    <a:alpha val="43000"/>
                  </a:srgbClr>
                </a:outerShdw>
              </a:effectLst>
            </a:endParaRPr>
          </a:p>
        </p:txBody>
      </p:sp>
      <p:sp>
        <p:nvSpPr>
          <p:cNvPr id="3" name="Content Placeholder 2"/>
          <p:cNvSpPr>
            <a:spLocks noGrp="1"/>
          </p:cNvSpPr>
          <p:nvPr>
            <p:ph idx="1"/>
          </p:nvPr>
        </p:nvSpPr>
        <p:spPr>
          <a:xfrm>
            <a:off x="457200" y="1752600"/>
            <a:ext cx="8229600" cy="4419600"/>
          </a:xfrm>
        </p:spPr>
        <p:txBody>
          <a:bodyPr>
            <a:scene3d>
              <a:camera prst="orthographicFront"/>
              <a:lightRig rig="threePt" dir="t"/>
            </a:scene3d>
          </a:bodyPr>
          <a:lstStyle/>
          <a:p>
            <a:r>
              <a:rPr lang="id-ID" sz="2400" dirty="0"/>
              <a:t>Pembelajaran berbasis multimedia melibatkan hampir semua unsur-unsur </a:t>
            </a:r>
            <a:r>
              <a:rPr lang="id-ID" sz="2400" dirty="0" smtClean="0"/>
              <a:t>indra.</a:t>
            </a:r>
          </a:p>
          <a:p>
            <a:r>
              <a:rPr lang="id-ID" sz="2400" dirty="0" smtClean="0"/>
              <a:t>Penggunaan </a:t>
            </a:r>
            <a:r>
              <a:rPr lang="id-ID" sz="2400" dirty="0"/>
              <a:t>multimedia dapat mempermudah siswa dalam belajar, juga waktu yang digunakan lebih efektif dan </a:t>
            </a:r>
            <a:r>
              <a:rPr lang="id-ID" sz="2400" dirty="0" smtClean="0"/>
              <a:t>efisien.</a:t>
            </a:r>
          </a:p>
          <a:p>
            <a:r>
              <a:rPr lang="id-ID" sz="2400" dirty="0"/>
              <a:t>M</a:t>
            </a:r>
            <a:r>
              <a:rPr lang="id-ID" sz="2400" dirty="0" smtClean="0"/>
              <a:t>eningkatkan </a:t>
            </a:r>
            <a:r>
              <a:rPr lang="id-ID" sz="2400" dirty="0"/>
              <a:t>motivasi belajar siswa. Dimana dengan motivasi yang meningkat maka prestasipun akan dapat diraih dengan lebih </a:t>
            </a:r>
            <a:r>
              <a:rPr lang="id-ID" sz="2400" dirty="0" smtClean="0"/>
              <a:t>optimal.</a:t>
            </a:r>
          </a:p>
          <a:p>
            <a:r>
              <a:rPr lang="id-ID" sz="2400" dirty="0" smtClean="0"/>
              <a:t>Penggunaan </a:t>
            </a:r>
            <a:r>
              <a:rPr lang="id-ID" sz="2400" dirty="0"/>
              <a:t>multimedia dalam pembelajaran juga akan mengenalkan sedini mungkin pada siswa akan teknologi</a:t>
            </a:r>
            <a:r>
              <a:rPr lang="id-ID" sz="2400" dirty="0" smtClean="0"/>
              <a:t>.</a:t>
            </a:r>
          </a:p>
          <a:p>
            <a:r>
              <a:rPr lang="id-ID" sz="2400" dirty="0"/>
              <a:t>Materi pelajaran yang abstrak menjadi lebih konkrit/nyata, sehingga mudah diterima </a:t>
            </a:r>
            <a:r>
              <a:rPr lang="id-ID" sz="2400" dirty="0" smtClean="0"/>
              <a:t>siswa.</a:t>
            </a:r>
            <a:r>
              <a:rPr lang="id-ID" sz="2400" dirty="0"/>
              <a:t/>
            </a:r>
            <a:br>
              <a:rPr lang="id-ID" sz="2400" dirty="0"/>
            </a:br>
            <a:endParaRPr lang="en-US" sz="2400" dirty="0">
              <a:ln/>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2540891974"/>
      </p:ext>
    </p:extLst>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8" presetClass="entr" presetSubtype="0" accel="5000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1000" fill="hold"/>
                                        <p:tgtEl>
                                          <p:spTgt spid="3">
                                            <p:txEl>
                                              <p:pRg st="0" end="0"/>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5" dur="1000" fill="hold"/>
                                        <p:tgtEl>
                                          <p:spTgt spid="3">
                                            <p:txEl>
                                              <p:pRg st="0" end="0"/>
                                            </p:txEl>
                                          </p:spTgt>
                                        </p:tgtEl>
                                        <p:attrNameLst>
                                          <p:attrName>ppt_x</p:attrName>
                                        </p:attrNameLst>
                                      </p:cBhvr>
                                      <p:tavLst>
                                        <p:tav tm="0">
                                          <p:val>
                                            <p:fltVal val="-1"/>
                                          </p:val>
                                        </p:tav>
                                        <p:tav tm="50000">
                                          <p:val>
                                            <p:fltVal val="0.95"/>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
                                          </p:val>
                                        </p:tav>
                                        <p:tav tm="100000">
                                          <p:val>
                                            <p:strVal val="#ppt_y"/>
                                          </p:val>
                                        </p:tav>
                                      </p:tavLst>
                                    </p:anim>
                                    <p:animEffect transition="in" filter="fade">
                                      <p:cBhvr>
                                        <p:cTn id="17" dur="1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8" presetClass="entr" presetSubtype="0" accel="50000"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 calcmode="lin" valueType="num">
                                      <p:cBhvr>
                                        <p:cTn id="22" dur="1000" fill="hold"/>
                                        <p:tgtEl>
                                          <p:spTgt spid="3">
                                            <p:txEl>
                                              <p:pRg st="1" end="1"/>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23" dur="1000" fill="hold"/>
                                        <p:tgtEl>
                                          <p:spTgt spid="3">
                                            <p:txEl>
                                              <p:pRg st="1" end="1"/>
                                            </p:txEl>
                                          </p:spTgt>
                                        </p:tgtEl>
                                        <p:attrNameLst>
                                          <p:attrName>ppt_x</p:attrName>
                                        </p:attrNameLst>
                                      </p:cBhvr>
                                      <p:tavLst>
                                        <p:tav tm="0">
                                          <p:val>
                                            <p:fltVal val="-1"/>
                                          </p:val>
                                        </p:tav>
                                        <p:tav tm="50000">
                                          <p:val>
                                            <p:fltVal val="0.95"/>
                                          </p:val>
                                        </p:tav>
                                        <p:tav tm="100000">
                                          <p:val>
                                            <p:strVal val="#ppt_x"/>
                                          </p:val>
                                        </p:tav>
                                      </p:tavLst>
                                    </p:anim>
                                    <p:anim calcmode="lin" valueType="num">
                                      <p:cBhvr>
                                        <p:cTn id="24" dur="1000" fill="hold"/>
                                        <p:tgtEl>
                                          <p:spTgt spid="3">
                                            <p:txEl>
                                              <p:pRg st="1" end="1"/>
                                            </p:txEl>
                                          </p:spTgt>
                                        </p:tgtEl>
                                        <p:attrNameLst>
                                          <p:attrName>ppt_y</p:attrName>
                                        </p:attrNameLst>
                                      </p:cBhvr>
                                      <p:tavLst>
                                        <p:tav tm="0">
                                          <p:val>
                                            <p:strVal val="#ppt_y"/>
                                          </p:val>
                                        </p:tav>
                                        <p:tav tm="100000">
                                          <p:val>
                                            <p:strVal val="#ppt_y"/>
                                          </p:val>
                                        </p:tav>
                                      </p:tavLst>
                                    </p:anim>
                                    <p:animEffect transition="in" filter="fade">
                                      <p:cBhvr>
                                        <p:cTn id="25" dur="1000"/>
                                        <p:tgtEl>
                                          <p:spTgt spid="3">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48" presetClass="entr" presetSubtype="0" accel="50000" fill="hold" grpId="0"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 calcmode="lin" valueType="num">
                                      <p:cBhvr>
                                        <p:cTn id="30" dur="1000" fill="hold"/>
                                        <p:tgtEl>
                                          <p:spTgt spid="3">
                                            <p:txEl>
                                              <p:pRg st="2" end="2"/>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31" dur="1000" fill="hold"/>
                                        <p:tgtEl>
                                          <p:spTgt spid="3">
                                            <p:txEl>
                                              <p:pRg st="2" end="2"/>
                                            </p:txEl>
                                          </p:spTgt>
                                        </p:tgtEl>
                                        <p:attrNameLst>
                                          <p:attrName>ppt_x</p:attrName>
                                        </p:attrNameLst>
                                      </p:cBhvr>
                                      <p:tavLst>
                                        <p:tav tm="0">
                                          <p:val>
                                            <p:fltVal val="-1"/>
                                          </p:val>
                                        </p:tav>
                                        <p:tav tm="50000">
                                          <p:val>
                                            <p:fltVal val="0.95"/>
                                          </p:val>
                                        </p:tav>
                                        <p:tav tm="100000">
                                          <p:val>
                                            <p:strVal val="#ppt_x"/>
                                          </p:val>
                                        </p:tav>
                                      </p:tavLst>
                                    </p:anim>
                                    <p:anim calcmode="lin" valueType="num">
                                      <p:cBhvr>
                                        <p:cTn id="32" dur="1000" fill="hold"/>
                                        <p:tgtEl>
                                          <p:spTgt spid="3">
                                            <p:txEl>
                                              <p:pRg st="2" end="2"/>
                                            </p:txEl>
                                          </p:spTgt>
                                        </p:tgtEl>
                                        <p:attrNameLst>
                                          <p:attrName>ppt_y</p:attrName>
                                        </p:attrNameLst>
                                      </p:cBhvr>
                                      <p:tavLst>
                                        <p:tav tm="0">
                                          <p:val>
                                            <p:strVal val="#ppt_y"/>
                                          </p:val>
                                        </p:tav>
                                        <p:tav tm="100000">
                                          <p:val>
                                            <p:strVal val="#ppt_y"/>
                                          </p:val>
                                        </p:tav>
                                      </p:tavLst>
                                    </p:anim>
                                    <p:animEffect transition="in" filter="fade">
                                      <p:cBhvr>
                                        <p:cTn id="33" dur="1000"/>
                                        <p:tgtEl>
                                          <p:spTgt spid="3">
                                            <p:txEl>
                                              <p:pRg st="2" end="2"/>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48" presetClass="entr" presetSubtype="0" accel="50000" fill="hold" grpId="0" nodeType="clickEffect">
                                  <p:stCondLst>
                                    <p:cond delay="0"/>
                                  </p:stCondLst>
                                  <p:childTnLst>
                                    <p:set>
                                      <p:cBhvr>
                                        <p:cTn id="37" dur="1" fill="hold">
                                          <p:stCondLst>
                                            <p:cond delay="0"/>
                                          </p:stCondLst>
                                        </p:cTn>
                                        <p:tgtEl>
                                          <p:spTgt spid="3">
                                            <p:txEl>
                                              <p:pRg st="3" end="3"/>
                                            </p:txEl>
                                          </p:spTgt>
                                        </p:tgtEl>
                                        <p:attrNameLst>
                                          <p:attrName>style.visibility</p:attrName>
                                        </p:attrNameLst>
                                      </p:cBhvr>
                                      <p:to>
                                        <p:strVal val="visible"/>
                                      </p:to>
                                    </p:set>
                                    <p:anim calcmode="lin" valueType="num">
                                      <p:cBhvr>
                                        <p:cTn id="38" dur="1000" fill="hold"/>
                                        <p:tgtEl>
                                          <p:spTgt spid="3">
                                            <p:txEl>
                                              <p:pRg st="3" end="3"/>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39" dur="1000" fill="hold"/>
                                        <p:tgtEl>
                                          <p:spTgt spid="3">
                                            <p:txEl>
                                              <p:pRg st="3" end="3"/>
                                            </p:txEl>
                                          </p:spTgt>
                                        </p:tgtEl>
                                        <p:attrNameLst>
                                          <p:attrName>ppt_x</p:attrName>
                                        </p:attrNameLst>
                                      </p:cBhvr>
                                      <p:tavLst>
                                        <p:tav tm="0">
                                          <p:val>
                                            <p:fltVal val="-1"/>
                                          </p:val>
                                        </p:tav>
                                        <p:tav tm="50000">
                                          <p:val>
                                            <p:fltVal val="0.95"/>
                                          </p:val>
                                        </p:tav>
                                        <p:tav tm="100000">
                                          <p:val>
                                            <p:strVal val="#ppt_x"/>
                                          </p:val>
                                        </p:tav>
                                      </p:tavLst>
                                    </p:anim>
                                    <p:anim calcmode="lin" valueType="num">
                                      <p:cBhvr>
                                        <p:cTn id="40" dur="1000" fill="hold"/>
                                        <p:tgtEl>
                                          <p:spTgt spid="3">
                                            <p:txEl>
                                              <p:pRg st="3" end="3"/>
                                            </p:txEl>
                                          </p:spTgt>
                                        </p:tgtEl>
                                        <p:attrNameLst>
                                          <p:attrName>ppt_y</p:attrName>
                                        </p:attrNameLst>
                                      </p:cBhvr>
                                      <p:tavLst>
                                        <p:tav tm="0">
                                          <p:val>
                                            <p:strVal val="#ppt_y"/>
                                          </p:val>
                                        </p:tav>
                                        <p:tav tm="100000">
                                          <p:val>
                                            <p:strVal val="#ppt_y"/>
                                          </p:val>
                                        </p:tav>
                                      </p:tavLst>
                                    </p:anim>
                                    <p:animEffect transition="in" filter="fade">
                                      <p:cBhvr>
                                        <p:cTn id="41" dur="1000"/>
                                        <p:tgtEl>
                                          <p:spTgt spid="3">
                                            <p:txEl>
                                              <p:pRg st="3" end="3"/>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48" presetClass="entr" presetSubtype="0" accel="50000" fill="hold" grpId="0" nodeType="clickEffect">
                                  <p:stCondLst>
                                    <p:cond delay="0"/>
                                  </p:stCondLst>
                                  <p:childTnLst>
                                    <p:set>
                                      <p:cBhvr>
                                        <p:cTn id="45" dur="1" fill="hold">
                                          <p:stCondLst>
                                            <p:cond delay="0"/>
                                          </p:stCondLst>
                                        </p:cTn>
                                        <p:tgtEl>
                                          <p:spTgt spid="3">
                                            <p:txEl>
                                              <p:pRg st="4" end="4"/>
                                            </p:txEl>
                                          </p:spTgt>
                                        </p:tgtEl>
                                        <p:attrNameLst>
                                          <p:attrName>style.visibility</p:attrName>
                                        </p:attrNameLst>
                                      </p:cBhvr>
                                      <p:to>
                                        <p:strVal val="visible"/>
                                      </p:to>
                                    </p:set>
                                    <p:anim calcmode="lin" valueType="num">
                                      <p:cBhvr>
                                        <p:cTn id="46" dur="1000" fill="hold"/>
                                        <p:tgtEl>
                                          <p:spTgt spid="3">
                                            <p:txEl>
                                              <p:pRg st="4" end="4"/>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47" dur="1000" fill="hold"/>
                                        <p:tgtEl>
                                          <p:spTgt spid="3">
                                            <p:txEl>
                                              <p:pRg st="4" end="4"/>
                                            </p:txEl>
                                          </p:spTgt>
                                        </p:tgtEl>
                                        <p:attrNameLst>
                                          <p:attrName>ppt_x</p:attrName>
                                        </p:attrNameLst>
                                      </p:cBhvr>
                                      <p:tavLst>
                                        <p:tav tm="0">
                                          <p:val>
                                            <p:fltVal val="-1"/>
                                          </p:val>
                                        </p:tav>
                                        <p:tav tm="50000">
                                          <p:val>
                                            <p:fltVal val="0.95"/>
                                          </p:val>
                                        </p:tav>
                                        <p:tav tm="100000">
                                          <p:val>
                                            <p:strVal val="#ppt_x"/>
                                          </p:val>
                                        </p:tav>
                                      </p:tavLst>
                                    </p:anim>
                                    <p:anim calcmode="lin" valueType="num">
                                      <p:cBhvr>
                                        <p:cTn id="48" dur="1000" fill="hold"/>
                                        <p:tgtEl>
                                          <p:spTgt spid="3">
                                            <p:txEl>
                                              <p:pRg st="4" end="4"/>
                                            </p:txEl>
                                          </p:spTgt>
                                        </p:tgtEl>
                                        <p:attrNameLst>
                                          <p:attrName>ppt_y</p:attrName>
                                        </p:attrNameLst>
                                      </p:cBhvr>
                                      <p:tavLst>
                                        <p:tav tm="0">
                                          <p:val>
                                            <p:strVal val="#ppt_y"/>
                                          </p:val>
                                        </p:tav>
                                        <p:tav tm="100000">
                                          <p:val>
                                            <p:strVal val="#ppt_y"/>
                                          </p:val>
                                        </p:tav>
                                      </p:tavLst>
                                    </p:anim>
                                    <p:animEffect transition="in" filter="fade">
                                      <p:cBhvr>
                                        <p:cTn id="49"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arsil\Desktop\Smartcreative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725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0" y="457200"/>
            <a:ext cx="8229600" cy="1143000"/>
          </a:xfrm>
        </p:spPr>
        <p:txBody>
          <a:bodyPr/>
          <a:lstStyle/>
          <a:p>
            <a:r>
              <a:rPr lang="id-ID" sz="4800" dirty="0"/>
              <a:t>Kelebihan </a:t>
            </a:r>
            <a:r>
              <a:rPr lang="id-ID" sz="4800" dirty="0" smtClean="0"/>
              <a:t>Multimedia</a:t>
            </a:r>
            <a:endParaRPr lang="en-US" sz="4800" dirty="0" err="1">
              <a:ln/>
              <a:effectLst>
                <a:outerShdw blurRad="38100" dist="25400" dir="5400000" algn="ctr" rotWithShape="0">
                  <a:srgbClr val="6E747A">
                    <a:alpha val="43000"/>
                  </a:srgbClr>
                </a:outerShdw>
              </a:effectLst>
            </a:endParaRPr>
          </a:p>
        </p:txBody>
      </p:sp>
      <p:sp>
        <p:nvSpPr>
          <p:cNvPr id="3" name="Content Placeholder 2"/>
          <p:cNvSpPr>
            <a:spLocks noGrp="1"/>
          </p:cNvSpPr>
          <p:nvPr>
            <p:ph idx="1"/>
          </p:nvPr>
        </p:nvSpPr>
        <p:spPr>
          <a:xfrm>
            <a:off x="457200" y="1752600"/>
            <a:ext cx="8229600" cy="4419600"/>
          </a:xfrm>
        </p:spPr>
        <p:txBody>
          <a:bodyPr>
            <a:scene3d>
              <a:camera prst="orthographicFront"/>
              <a:lightRig rig="threePt" dir="t"/>
            </a:scene3d>
          </a:bodyPr>
          <a:lstStyle/>
          <a:p>
            <a:r>
              <a:rPr lang="id-ID" sz="2400" dirty="0" smtClean="0"/>
              <a:t>Multimedia </a:t>
            </a:r>
            <a:r>
              <a:rPr lang="id-ID" sz="2400" dirty="0"/>
              <a:t>dapat mengatasi kendala ruang dan waktu. Siswa yang belum memahami materi dapat mengulang materi tersebut di rumah sama persis dengan yang dibahas dalam kelompok,</a:t>
            </a:r>
          </a:p>
          <a:p>
            <a:r>
              <a:rPr lang="id-ID" sz="2400" dirty="0"/>
              <a:t>Informasi pelajaran yang disajikan dengan media yang tepat akan memberikan kesan yang mendalam pada diri siswa,</a:t>
            </a:r>
          </a:p>
          <a:p>
            <a:r>
              <a:rPr lang="id-ID" sz="2400" dirty="0"/>
              <a:t>Penggunaan multimedia pembelajaran yang tepat akan dapat merangsang berbagai macam perkembangan kecerdasan.</a:t>
            </a:r>
          </a:p>
          <a:p>
            <a:r>
              <a:rPr lang="id-ID" sz="2400" dirty="0"/>
              <a:t>Materi pembelajaran yang diterima siswa menjadi lebih seragam (relatif sama) dan mengurangi resiko kesalahan konsep</a:t>
            </a:r>
            <a:r>
              <a:rPr lang="id-ID" sz="2400" dirty="0" smtClean="0"/>
              <a:t>.</a:t>
            </a:r>
            <a:r>
              <a:rPr lang="id-ID" sz="2400" dirty="0"/>
              <a:t/>
            </a:r>
            <a:br>
              <a:rPr lang="id-ID" sz="2400" dirty="0"/>
            </a:br>
            <a:endParaRPr lang="en-US" sz="2400" dirty="0">
              <a:ln/>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277830736"/>
      </p:ext>
    </p:extLst>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8" presetClass="entr" presetSubtype="0" accel="5000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1000" fill="hold"/>
                                        <p:tgtEl>
                                          <p:spTgt spid="3">
                                            <p:txEl>
                                              <p:pRg st="0" end="0"/>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5" dur="1000" fill="hold"/>
                                        <p:tgtEl>
                                          <p:spTgt spid="3">
                                            <p:txEl>
                                              <p:pRg st="0" end="0"/>
                                            </p:txEl>
                                          </p:spTgt>
                                        </p:tgtEl>
                                        <p:attrNameLst>
                                          <p:attrName>ppt_x</p:attrName>
                                        </p:attrNameLst>
                                      </p:cBhvr>
                                      <p:tavLst>
                                        <p:tav tm="0">
                                          <p:val>
                                            <p:fltVal val="-1"/>
                                          </p:val>
                                        </p:tav>
                                        <p:tav tm="50000">
                                          <p:val>
                                            <p:fltVal val="0.95"/>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
                                          </p:val>
                                        </p:tav>
                                        <p:tav tm="100000">
                                          <p:val>
                                            <p:strVal val="#ppt_y"/>
                                          </p:val>
                                        </p:tav>
                                      </p:tavLst>
                                    </p:anim>
                                    <p:animEffect transition="in" filter="fade">
                                      <p:cBhvr>
                                        <p:cTn id="17" dur="1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8" presetClass="entr" presetSubtype="0" accel="50000"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 calcmode="lin" valueType="num">
                                      <p:cBhvr>
                                        <p:cTn id="22" dur="1000" fill="hold"/>
                                        <p:tgtEl>
                                          <p:spTgt spid="3">
                                            <p:txEl>
                                              <p:pRg st="1" end="1"/>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23" dur="1000" fill="hold"/>
                                        <p:tgtEl>
                                          <p:spTgt spid="3">
                                            <p:txEl>
                                              <p:pRg st="1" end="1"/>
                                            </p:txEl>
                                          </p:spTgt>
                                        </p:tgtEl>
                                        <p:attrNameLst>
                                          <p:attrName>ppt_x</p:attrName>
                                        </p:attrNameLst>
                                      </p:cBhvr>
                                      <p:tavLst>
                                        <p:tav tm="0">
                                          <p:val>
                                            <p:fltVal val="-1"/>
                                          </p:val>
                                        </p:tav>
                                        <p:tav tm="50000">
                                          <p:val>
                                            <p:fltVal val="0.95"/>
                                          </p:val>
                                        </p:tav>
                                        <p:tav tm="100000">
                                          <p:val>
                                            <p:strVal val="#ppt_x"/>
                                          </p:val>
                                        </p:tav>
                                      </p:tavLst>
                                    </p:anim>
                                    <p:anim calcmode="lin" valueType="num">
                                      <p:cBhvr>
                                        <p:cTn id="24" dur="1000" fill="hold"/>
                                        <p:tgtEl>
                                          <p:spTgt spid="3">
                                            <p:txEl>
                                              <p:pRg st="1" end="1"/>
                                            </p:txEl>
                                          </p:spTgt>
                                        </p:tgtEl>
                                        <p:attrNameLst>
                                          <p:attrName>ppt_y</p:attrName>
                                        </p:attrNameLst>
                                      </p:cBhvr>
                                      <p:tavLst>
                                        <p:tav tm="0">
                                          <p:val>
                                            <p:strVal val="#ppt_y"/>
                                          </p:val>
                                        </p:tav>
                                        <p:tav tm="100000">
                                          <p:val>
                                            <p:strVal val="#ppt_y"/>
                                          </p:val>
                                        </p:tav>
                                      </p:tavLst>
                                    </p:anim>
                                    <p:animEffect transition="in" filter="fade">
                                      <p:cBhvr>
                                        <p:cTn id="25" dur="1000"/>
                                        <p:tgtEl>
                                          <p:spTgt spid="3">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48" presetClass="entr" presetSubtype="0" accel="50000" fill="hold" grpId="0"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 calcmode="lin" valueType="num">
                                      <p:cBhvr>
                                        <p:cTn id="30" dur="1000" fill="hold"/>
                                        <p:tgtEl>
                                          <p:spTgt spid="3">
                                            <p:txEl>
                                              <p:pRg st="2" end="2"/>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31" dur="1000" fill="hold"/>
                                        <p:tgtEl>
                                          <p:spTgt spid="3">
                                            <p:txEl>
                                              <p:pRg st="2" end="2"/>
                                            </p:txEl>
                                          </p:spTgt>
                                        </p:tgtEl>
                                        <p:attrNameLst>
                                          <p:attrName>ppt_x</p:attrName>
                                        </p:attrNameLst>
                                      </p:cBhvr>
                                      <p:tavLst>
                                        <p:tav tm="0">
                                          <p:val>
                                            <p:fltVal val="-1"/>
                                          </p:val>
                                        </p:tav>
                                        <p:tav tm="50000">
                                          <p:val>
                                            <p:fltVal val="0.95"/>
                                          </p:val>
                                        </p:tav>
                                        <p:tav tm="100000">
                                          <p:val>
                                            <p:strVal val="#ppt_x"/>
                                          </p:val>
                                        </p:tav>
                                      </p:tavLst>
                                    </p:anim>
                                    <p:anim calcmode="lin" valueType="num">
                                      <p:cBhvr>
                                        <p:cTn id="32" dur="1000" fill="hold"/>
                                        <p:tgtEl>
                                          <p:spTgt spid="3">
                                            <p:txEl>
                                              <p:pRg st="2" end="2"/>
                                            </p:txEl>
                                          </p:spTgt>
                                        </p:tgtEl>
                                        <p:attrNameLst>
                                          <p:attrName>ppt_y</p:attrName>
                                        </p:attrNameLst>
                                      </p:cBhvr>
                                      <p:tavLst>
                                        <p:tav tm="0">
                                          <p:val>
                                            <p:strVal val="#ppt_y"/>
                                          </p:val>
                                        </p:tav>
                                        <p:tav tm="100000">
                                          <p:val>
                                            <p:strVal val="#ppt_y"/>
                                          </p:val>
                                        </p:tav>
                                      </p:tavLst>
                                    </p:anim>
                                    <p:animEffect transition="in" filter="fade">
                                      <p:cBhvr>
                                        <p:cTn id="33" dur="1000"/>
                                        <p:tgtEl>
                                          <p:spTgt spid="3">
                                            <p:txEl>
                                              <p:pRg st="2" end="2"/>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48" presetClass="entr" presetSubtype="0" accel="50000" fill="hold" grpId="0" nodeType="clickEffect">
                                  <p:stCondLst>
                                    <p:cond delay="0"/>
                                  </p:stCondLst>
                                  <p:childTnLst>
                                    <p:set>
                                      <p:cBhvr>
                                        <p:cTn id="37" dur="1" fill="hold">
                                          <p:stCondLst>
                                            <p:cond delay="0"/>
                                          </p:stCondLst>
                                        </p:cTn>
                                        <p:tgtEl>
                                          <p:spTgt spid="3">
                                            <p:txEl>
                                              <p:pRg st="3" end="3"/>
                                            </p:txEl>
                                          </p:spTgt>
                                        </p:tgtEl>
                                        <p:attrNameLst>
                                          <p:attrName>style.visibility</p:attrName>
                                        </p:attrNameLst>
                                      </p:cBhvr>
                                      <p:to>
                                        <p:strVal val="visible"/>
                                      </p:to>
                                    </p:set>
                                    <p:anim calcmode="lin" valueType="num">
                                      <p:cBhvr>
                                        <p:cTn id="38" dur="1000" fill="hold"/>
                                        <p:tgtEl>
                                          <p:spTgt spid="3">
                                            <p:txEl>
                                              <p:pRg st="3" end="3"/>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39" dur="1000" fill="hold"/>
                                        <p:tgtEl>
                                          <p:spTgt spid="3">
                                            <p:txEl>
                                              <p:pRg st="3" end="3"/>
                                            </p:txEl>
                                          </p:spTgt>
                                        </p:tgtEl>
                                        <p:attrNameLst>
                                          <p:attrName>ppt_x</p:attrName>
                                        </p:attrNameLst>
                                      </p:cBhvr>
                                      <p:tavLst>
                                        <p:tav tm="0">
                                          <p:val>
                                            <p:fltVal val="-1"/>
                                          </p:val>
                                        </p:tav>
                                        <p:tav tm="50000">
                                          <p:val>
                                            <p:fltVal val="0.95"/>
                                          </p:val>
                                        </p:tav>
                                        <p:tav tm="100000">
                                          <p:val>
                                            <p:strVal val="#ppt_x"/>
                                          </p:val>
                                        </p:tav>
                                      </p:tavLst>
                                    </p:anim>
                                    <p:anim calcmode="lin" valueType="num">
                                      <p:cBhvr>
                                        <p:cTn id="40" dur="1000" fill="hold"/>
                                        <p:tgtEl>
                                          <p:spTgt spid="3">
                                            <p:txEl>
                                              <p:pRg st="3" end="3"/>
                                            </p:txEl>
                                          </p:spTgt>
                                        </p:tgtEl>
                                        <p:attrNameLst>
                                          <p:attrName>ppt_y</p:attrName>
                                        </p:attrNameLst>
                                      </p:cBhvr>
                                      <p:tavLst>
                                        <p:tav tm="0">
                                          <p:val>
                                            <p:strVal val="#ppt_y"/>
                                          </p:val>
                                        </p:tav>
                                        <p:tav tm="100000">
                                          <p:val>
                                            <p:strVal val="#ppt_y"/>
                                          </p:val>
                                        </p:tav>
                                      </p:tavLst>
                                    </p:anim>
                                    <p:animEffect transition="in" filter="fade">
                                      <p:cBhvr>
                                        <p:cTn id="41"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arsil\Desktop\Smartcreative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725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0" y="457200"/>
            <a:ext cx="8229600" cy="1143000"/>
          </a:xfrm>
        </p:spPr>
        <p:txBody>
          <a:bodyPr/>
          <a:lstStyle/>
          <a:p>
            <a:r>
              <a:rPr lang="id-ID" sz="4800" dirty="0" smtClean="0"/>
              <a:t>K</a:t>
            </a:r>
            <a:r>
              <a:rPr lang="id-ID" sz="4800" dirty="0"/>
              <a:t>ekurangan</a:t>
            </a:r>
            <a:r>
              <a:rPr lang="id-ID" sz="4800" dirty="0" smtClean="0"/>
              <a:t> </a:t>
            </a:r>
            <a:r>
              <a:rPr lang="id-ID" sz="4800" dirty="0"/>
              <a:t>Multimedia</a:t>
            </a:r>
            <a:endParaRPr lang="en-US" sz="4800" dirty="0" err="1">
              <a:ln/>
              <a:effectLst>
                <a:outerShdw blurRad="38100" dist="25400" dir="5400000" algn="ctr" rotWithShape="0">
                  <a:srgbClr val="6E747A">
                    <a:alpha val="43000"/>
                  </a:srgbClr>
                </a:outerShdw>
              </a:effectLst>
            </a:endParaRPr>
          </a:p>
        </p:txBody>
      </p:sp>
      <p:sp>
        <p:nvSpPr>
          <p:cNvPr id="3" name="Content Placeholder 2"/>
          <p:cNvSpPr>
            <a:spLocks noGrp="1"/>
          </p:cNvSpPr>
          <p:nvPr>
            <p:ph idx="1"/>
          </p:nvPr>
        </p:nvSpPr>
        <p:spPr>
          <a:xfrm>
            <a:off x="457200" y="1752600"/>
            <a:ext cx="8229600" cy="4419600"/>
          </a:xfrm>
        </p:spPr>
        <p:txBody>
          <a:bodyPr>
            <a:scene3d>
              <a:camera prst="orthographicFront"/>
              <a:lightRig rig="threePt" dir="t"/>
            </a:scene3d>
          </a:bodyPr>
          <a:lstStyle/>
          <a:p>
            <a:r>
              <a:rPr lang="id-ID" sz="2400" dirty="0" smtClean="0"/>
              <a:t>Masih </a:t>
            </a:r>
            <a:r>
              <a:rPr lang="id-ID" sz="2400" dirty="0"/>
              <a:t>kurangnya tenaga ahli dalam pembuatan dan penggunaan perangkat multimedia dalam pembelajaran.</a:t>
            </a:r>
          </a:p>
          <a:p>
            <a:r>
              <a:rPr lang="id-ID" sz="2400" dirty="0" smtClean="0"/>
              <a:t>Akan </a:t>
            </a:r>
            <a:r>
              <a:rPr lang="id-ID" sz="2400" dirty="0"/>
              <a:t>menghabiskan biaya yang banyak.</a:t>
            </a:r>
          </a:p>
          <a:p>
            <a:r>
              <a:rPr lang="id-ID" sz="2400" dirty="0" smtClean="0"/>
              <a:t>Kurang </a:t>
            </a:r>
            <a:r>
              <a:rPr lang="id-ID" sz="2400" dirty="0"/>
              <a:t>tepat untuk sekolah yang berada di pedalaman.</a:t>
            </a:r>
          </a:p>
        </p:txBody>
      </p:sp>
    </p:spTree>
    <p:extLst>
      <p:ext uri="{BB962C8B-B14F-4D97-AF65-F5344CB8AC3E}">
        <p14:creationId xmlns:p14="http://schemas.microsoft.com/office/powerpoint/2010/main" val="80218744"/>
      </p:ext>
    </p:extLst>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8" presetClass="entr" presetSubtype="0" accel="5000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1000" fill="hold"/>
                                        <p:tgtEl>
                                          <p:spTgt spid="3">
                                            <p:txEl>
                                              <p:pRg st="0" end="0"/>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5" dur="1000" fill="hold"/>
                                        <p:tgtEl>
                                          <p:spTgt spid="3">
                                            <p:txEl>
                                              <p:pRg st="0" end="0"/>
                                            </p:txEl>
                                          </p:spTgt>
                                        </p:tgtEl>
                                        <p:attrNameLst>
                                          <p:attrName>ppt_x</p:attrName>
                                        </p:attrNameLst>
                                      </p:cBhvr>
                                      <p:tavLst>
                                        <p:tav tm="0">
                                          <p:val>
                                            <p:fltVal val="-1"/>
                                          </p:val>
                                        </p:tav>
                                        <p:tav tm="50000">
                                          <p:val>
                                            <p:fltVal val="0.95"/>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
                                          </p:val>
                                        </p:tav>
                                        <p:tav tm="100000">
                                          <p:val>
                                            <p:strVal val="#ppt_y"/>
                                          </p:val>
                                        </p:tav>
                                      </p:tavLst>
                                    </p:anim>
                                    <p:animEffect transition="in" filter="fade">
                                      <p:cBhvr>
                                        <p:cTn id="17" dur="1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8" presetClass="entr" presetSubtype="0" accel="50000"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 calcmode="lin" valueType="num">
                                      <p:cBhvr>
                                        <p:cTn id="22" dur="1000" fill="hold"/>
                                        <p:tgtEl>
                                          <p:spTgt spid="3">
                                            <p:txEl>
                                              <p:pRg st="1" end="1"/>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23" dur="1000" fill="hold"/>
                                        <p:tgtEl>
                                          <p:spTgt spid="3">
                                            <p:txEl>
                                              <p:pRg st="1" end="1"/>
                                            </p:txEl>
                                          </p:spTgt>
                                        </p:tgtEl>
                                        <p:attrNameLst>
                                          <p:attrName>ppt_x</p:attrName>
                                        </p:attrNameLst>
                                      </p:cBhvr>
                                      <p:tavLst>
                                        <p:tav tm="0">
                                          <p:val>
                                            <p:fltVal val="-1"/>
                                          </p:val>
                                        </p:tav>
                                        <p:tav tm="50000">
                                          <p:val>
                                            <p:fltVal val="0.95"/>
                                          </p:val>
                                        </p:tav>
                                        <p:tav tm="100000">
                                          <p:val>
                                            <p:strVal val="#ppt_x"/>
                                          </p:val>
                                        </p:tav>
                                      </p:tavLst>
                                    </p:anim>
                                    <p:anim calcmode="lin" valueType="num">
                                      <p:cBhvr>
                                        <p:cTn id="24" dur="1000" fill="hold"/>
                                        <p:tgtEl>
                                          <p:spTgt spid="3">
                                            <p:txEl>
                                              <p:pRg st="1" end="1"/>
                                            </p:txEl>
                                          </p:spTgt>
                                        </p:tgtEl>
                                        <p:attrNameLst>
                                          <p:attrName>ppt_y</p:attrName>
                                        </p:attrNameLst>
                                      </p:cBhvr>
                                      <p:tavLst>
                                        <p:tav tm="0">
                                          <p:val>
                                            <p:strVal val="#ppt_y"/>
                                          </p:val>
                                        </p:tav>
                                        <p:tav tm="100000">
                                          <p:val>
                                            <p:strVal val="#ppt_y"/>
                                          </p:val>
                                        </p:tav>
                                      </p:tavLst>
                                    </p:anim>
                                    <p:animEffect transition="in" filter="fade">
                                      <p:cBhvr>
                                        <p:cTn id="25" dur="1000"/>
                                        <p:tgtEl>
                                          <p:spTgt spid="3">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48" presetClass="entr" presetSubtype="0" accel="50000" fill="hold" grpId="0"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 calcmode="lin" valueType="num">
                                      <p:cBhvr>
                                        <p:cTn id="30" dur="1000" fill="hold"/>
                                        <p:tgtEl>
                                          <p:spTgt spid="3">
                                            <p:txEl>
                                              <p:pRg st="2" end="2"/>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31" dur="1000" fill="hold"/>
                                        <p:tgtEl>
                                          <p:spTgt spid="3">
                                            <p:txEl>
                                              <p:pRg st="2" end="2"/>
                                            </p:txEl>
                                          </p:spTgt>
                                        </p:tgtEl>
                                        <p:attrNameLst>
                                          <p:attrName>ppt_x</p:attrName>
                                        </p:attrNameLst>
                                      </p:cBhvr>
                                      <p:tavLst>
                                        <p:tav tm="0">
                                          <p:val>
                                            <p:fltVal val="-1"/>
                                          </p:val>
                                        </p:tav>
                                        <p:tav tm="50000">
                                          <p:val>
                                            <p:fltVal val="0.95"/>
                                          </p:val>
                                        </p:tav>
                                        <p:tav tm="100000">
                                          <p:val>
                                            <p:strVal val="#ppt_x"/>
                                          </p:val>
                                        </p:tav>
                                      </p:tavLst>
                                    </p:anim>
                                    <p:anim calcmode="lin" valueType="num">
                                      <p:cBhvr>
                                        <p:cTn id="32" dur="1000" fill="hold"/>
                                        <p:tgtEl>
                                          <p:spTgt spid="3">
                                            <p:txEl>
                                              <p:pRg st="2" end="2"/>
                                            </p:txEl>
                                          </p:spTgt>
                                        </p:tgtEl>
                                        <p:attrNameLst>
                                          <p:attrName>ppt_y</p:attrName>
                                        </p:attrNameLst>
                                      </p:cBhvr>
                                      <p:tavLst>
                                        <p:tav tm="0">
                                          <p:val>
                                            <p:strVal val="#ppt_y"/>
                                          </p:val>
                                        </p:tav>
                                        <p:tav tm="100000">
                                          <p:val>
                                            <p:strVal val="#ppt_y"/>
                                          </p:val>
                                        </p:tav>
                                      </p:tavLst>
                                    </p:anim>
                                    <p:animEffect transition="in" filter="fade">
                                      <p:cBhvr>
                                        <p:cTn id="33"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1412</TotalTime>
  <Words>484</Words>
  <Application>Microsoft Office PowerPoint</Application>
  <PresentationFormat>On-screen Show (4:3)</PresentationFormat>
  <Paragraphs>39</Paragraphs>
  <Slides>9</Slides>
  <Notes>1</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PowerPoint Presentation</vt:lpstr>
      <vt:lpstr>KEMAMPUAN AKHIR YANG DIHARAPKAN</vt:lpstr>
      <vt:lpstr>Multimedia</vt:lpstr>
      <vt:lpstr>Computer Assisted Learning (CAL).</vt:lpstr>
      <vt:lpstr>Computer Assisted Learning (CAL).</vt:lpstr>
      <vt:lpstr>Multimedia</vt:lpstr>
      <vt:lpstr>Kelebihan Multimedia</vt:lpstr>
      <vt:lpstr>Kelebihan Multimedia</vt:lpstr>
      <vt:lpstr>Kekurangan Multimedia</vt:lpstr>
    </vt:vector>
  </TitlesOfParts>
  <Company>signDesign Communications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Khaola</dc:creator>
  <cp:lastModifiedBy>toshiba</cp:lastModifiedBy>
  <cp:revision>221</cp:revision>
  <dcterms:created xsi:type="dcterms:W3CDTF">2010-08-24T06:47:44Z</dcterms:created>
  <dcterms:modified xsi:type="dcterms:W3CDTF">2017-04-06T07:31:02Z</dcterms:modified>
</cp:coreProperties>
</file>