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22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1D87-4B5A-471A-A61D-7AF48AFD1597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978B-7091-40D4-B1E2-010514F25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1D87-4B5A-471A-A61D-7AF48AFD1597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978B-7091-40D4-B1E2-010514F25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1D87-4B5A-471A-A61D-7AF48AFD1597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978B-7091-40D4-B1E2-010514F25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1D87-4B5A-471A-A61D-7AF48AFD1597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978B-7091-40D4-B1E2-010514F25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1D87-4B5A-471A-A61D-7AF48AFD1597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978B-7091-40D4-B1E2-010514F25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1D87-4B5A-471A-A61D-7AF48AFD1597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978B-7091-40D4-B1E2-010514F25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1D87-4B5A-471A-A61D-7AF48AFD1597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978B-7091-40D4-B1E2-010514F25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1D87-4B5A-471A-A61D-7AF48AFD1597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978B-7091-40D4-B1E2-010514F25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1D87-4B5A-471A-A61D-7AF48AFD1597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978B-7091-40D4-B1E2-010514F25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1D87-4B5A-471A-A61D-7AF48AFD1597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978B-7091-40D4-B1E2-010514F25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E1D87-4B5A-471A-A61D-7AF48AFD1597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8978B-7091-40D4-B1E2-010514F25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E1D87-4B5A-471A-A61D-7AF48AFD1597}" type="datetimeFigureOut">
              <a:rPr lang="en-US" smtClean="0"/>
              <a:pPr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8978B-7091-40D4-B1E2-010514F25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2362199"/>
          </a:xfrm>
        </p:spPr>
        <p:txBody>
          <a:bodyPr>
            <a:normAutofit fontScale="90000"/>
          </a:bodyPr>
          <a:lstStyle/>
          <a:p>
            <a:r>
              <a:rPr lang="en-US" sz="6700" b="1" dirty="0" err="1">
                <a:latin typeface="+mn-lt"/>
              </a:rPr>
              <a:t>Prinsip-Prinsip</a:t>
            </a:r>
            <a:r>
              <a:rPr lang="en-US" sz="6700" b="1" dirty="0">
                <a:latin typeface="+mn-lt"/>
              </a:rPr>
              <a:t/>
            </a:r>
            <a:br>
              <a:rPr lang="en-US" sz="6700" b="1" dirty="0">
                <a:latin typeface="+mn-lt"/>
              </a:rPr>
            </a:br>
            <a:r>
              <a:rPr lang="en-US" sz="6700" b="1" dirty="0" err="1" smtClean="0">
                <a:latin typeface="+mn-lt"/>
              </a:rPr>
              <a:t>Pemasaran</a:t>
            </a:r>
            <a:r>
              <a:rPr lang="en-US" sz="6700" dirty="0">
                <a:latin typeface="+mn-lt"/>
              </a:rPr>
              <a:t/>
            </a:r>
            <a:br>
              <a:rPr lang="en-US" sz="6700" dirty="0">
                <a:latin typeface="+mn-lt"/>
              </a:rPr>
            </a:br>
            <a:r>
              <a:rPr lang="en-US" sz="3600" dirty="0" smtClean="0">
                <a:latin typeface="+mn-lt"/>
              </a:rPr>
              <a:t>(</a:t>
            </a:r>
            <a:r>
              <a:rPr lang="en-US" sz="3600" i="1" dirty="0" smtClean="0">
                <a:latin typeface="+mn-lt"/>
              </a:rPr>
              <a:t>Principles </a:t>
            </a:r>
            <a:r>
              <a:rPr lang="en-US" sz="3600" i="1" dirty="0">
                <a:latin typeface="+mn-lt"/>
              </a:rPr>
              <a:t>of </a:t>
            </a:r>
            <a:r>
              <a:rPr lang="en-US" sz="3600" i="1" dirty="0" smtClean="0">
                <a:latin typeface="+mn-lt"/>
              </a:rPr>
              <a:t>Marketing)</a:t>
            </a:r>
            <a:r>
              <a:rPr lang="en-US" sz="2700" dirty="0">
                <a:latin typeface="+mn-lt"/>
              </a:rPr>
              <a:t/>
            </a:r>
            <a:br>
              <a:rPr lang="en-US" sz="2700" dirty="0">
                <a:latin typeface="+mn-lt"/>
              </a:rPr>
            </a:br>
            <a:endParaRPr lang="en-GB" sz="2700" dirty="0">
              <a:latin typeface="+mn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3962400"/>
            <a:ext cx="4341813" cy="114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Phillip </a:t>
            </a:r>
            <a:r>
              <a:rPr lang="en-US" dirty="0" err="1"/>
              <a:t>Kotler</a:t>
            </a:r>
            <a:endParaRPr lang="en-US" dirty="0"/>
          </a:p>
          <a:p>
            <a:r>
              <a:rPr lang="en-US" dirty="0" smtClean="0"/>
              <a:t>Garry Armstrong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6827" y="6263949"/>
            <a:ext cx="1219200" cy="501650"/>
          </a:xfrm>
        </p:spPr>
        <p:txBody>
          <a:bodyPr/>
          <a:lstStyle/>
          <a:p>
            <a:r>
              <a:rPr lang="en-GB" sz="2000" dirty="0" smtClean="0"/>
              <a:t>BAB I</a:t>
            </a:r>
            <a:endParaRPr lang="en-GB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543800" cy="1524000"/>
          </a:xfrm>
          <a:noFill/>
          <a:ln w="53975">
            <a:noFill/>
          </a:ln>
        </p:spPr>
        <p:txBody>
          <a:bodyPr/>
          <a:lstStyle/>
          <a:p>
            <a:r>
              <a:rPr lang="en-US" dirty="0" err="1"/>
              <a:t>Pemasaran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yang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Berubah</a:t>
            </a:r>
            <a:endParaRPr lang="en-GB" dirty="0"/>
          </a:p>
        </p:txBody>
      </p:sp>
      <p:sp>
        <p:nvSpPr>
          <p:cNvPr id="11267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40386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800" dirty="0" err="1"/>
              <a:t>Mendefinisikan</a:t>
            </a:r>
            <a:r>
              <a:rPr lang="en-US" sz="2800" dirty="0"/>
              <a:t> </a:t>
            </a:r>
            <a:r>
              <a:rPr lang="en-US" sz="2800" dirty="0" err="1"/>
              <a:t>pemasaran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mendiskusikan</a:t>
            </a:r>
            <a:r>
              <a:rPr lang="en-US" sz="2800" dirty="0"/>
              <a:t> </a:t>
            </a:r>
            <a:r>
              <a:rPr lang="en-US" sz="2800" dirty="0" err="1"/>
              <a:t>konsep</a:t>
            </a:r>
            <a:r>
              <a:rPr lang="en-US" sz="2800" dirty="0"/>
              <a:t> </a:t>
            </a:r>
            <a:r>
              <a:rPr lang="en-US" sz="2800" dirty="0" err="1"/>
              <a:t>inti</a:t>
            </a:r>
            <a:r>
              <a:rPr lang="en-US" sz="2800" dirty="0"/>
              <a:t> </a:t>
            </a:r>
            <a:r>
              <a:rPr lang="en-US" sz="2800" dirty="0" err="1"/>
              <a:t>pemasaran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err="1"/>
              <a:t>Mendefinisikan</a:t>
            </a:r>
            <a:r>
              <a:rPr lang="en-US" sz="2800" dirty="0"/>
              <a:t> </a:t>
            </a:r>
            <a:r>
              <a:rPr lang="en-US" sz="2800" dirty="0" err="1"/>
              <a:t>manajemen</a:t>
            </a:r>
            <a:r>
              <a:rPr lang="en-US" sz="2800" dirty="0"/>
              <a:t> </a:t>
            </a:r>
            <a:r>
              <a:rPr lang="en-US" sz="2800" dirty="0" err="1"/>
              <a:t>pemasaran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menguji</a:t>
            </a:r>
            <a:r>
              <a:rPr lang="en-US" sz="2800" dirty="0"/>
              <a:t> </a:t>
            </a:r>
            <a:r>
              <a:rPr lang="en-US" sz="2800" dirty="0" err="1"/>
              <a:t>bagaimana</a:t>
            </a:r>
            <a:r>
              <a:rPr lang="en-US" sz="2800" dirty="0"/>
              <a:t> </a:t>
            </a:r>
            <a:r>
              <a:rPr lang="en-US" sz="2800" dirty="0" err="1"/>
              <a:t>pemasar</a:t>
            </a:r>
            <a:r>
              <a:rPr lang="en-US" sz="2800" dirty="0"/>
              <a:t> </a:t>
            </a:r>
            <a:r>
              <a:rPr lang="en-US" sz="2800" dirty="0" err="1"/>
              <a:t>mengatur</a:t>
            </a:r>
            <a:r>
              <a:rPr lang="en-US" sz="2800" dirty="0"/>
              <a:t> </a:t>
            </a:r>
            <a:r>
              <a:rPr lang="en-US" sz="2800" dirty="0" err="1"/>
              <a:t>permintaan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membangun</a:t>
            </a:r>
            <a:r>
              <a:rPr lang="en-US" sz="2800" dirty="0"/>
              <a:t> </a:t>
            </a:r>
            <a:r>
              <a:rPr lang="en-US" sz="2800" dirty="0" err="1"/>
              <a:t>hubungan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pelanggan</a:t>
            </a:r>
            <a:r>
              <a:rPr lang="en-US" sz="2800" dirty="0"/>
              <a:t> yang </a:t>
            </a:r>
            <a:r>
              <a:rPr lang="en-US" sz="2800" dirty="0" err="1"/>
              <a:t>menguntungkan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err="1"/>
              <a:t>Membandingkan</a:t>
            </a:r>
            <a:r>
              <a:rPr lang="en-US" sz="2800" dirty="0"/>
              <a:t> </a:t>
            </a:r>
            <a:r>
              <a:rPr lang="en-US" sz="2800" dirty="0" err="1"/>
              <a:t>kelima</a:t>
            </a:r>
            <a:r>
              <a:rPr lang="en-US" sz="2800" dirty="0"/>
              <a:t> </a:t>
            </a:r>
            <a:r>
              <a:rPr lang="en-US" sz="2800" dirty="0" err="1"/>
              <a:t>falsafah</a:t>
            </a:r>
            <a:r>
              <a:rPr lang="en-US" sz="2800" dirty="0"/>
              <a:t> </a:t>
            </a:r>
            <a:r>
              <a:rPr lang="en-US" sz="2800" dirty="0" err="1"/>
              <a:t>manajemen</a:t>
            </a:r>
            <a:r>
              <a:rPr lang="en-US" sz="2800" dirty="0"/>
              <a:t> </a:t>
            </a:r>
            <a:r>
              <a:rPr lang="en-US" sz="2800" dirty="0" err="1"/>
              <a:t>pemasaran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 err="1"/>
              <a:t>Menganalisis</a:t>
            </a:r>
            <a:r>
              <a:rPr lang="en-US" sz="2800" dirty="0"/>
              <a:t> </a:t>
            </a:r>
            <a:r>
              <a:rPr lang="en-US" sz="2800" dirty="0" err="1"/>
              <a:t>tantangan-tantangan</a:t>
            </a:r>
            <a:r>
              <a:rPr lang="en-US" sz="2800" dirty="0"/>
              <a:t> </a:t>
            </a:r>
            <a:r>
              <a:rPr lang="en-US" sz="2800" dirty="0" err="1"/>
              <a:t>utama</a:t>
            </a:r>
            <a:r>
              <a:rPr lang="en-US" sz="2800" dirty="0"/>
              <a:t> yang </a:t>
            </a:r>
            <a:r>
              <a:rPr lang="en-US" sz="2800" dirty="0" err="1"/>
              <a:t>dihadapi</a:t>
            </a:r>
            <a:r>
              <a:rPr lang="en-US" sz="2800" dirty="0"/>
              <a:t> </a:t>
            </a:r>
            <a:r>
              <a:rPr lang="en-US" sz="2800" dirty="0" err="1"/>
              <a:t>pemasar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abad</a:t>
            </a:r>
            <a:r>
              <a:rPr lang="en-US" sz="2800" dirty="0"/>
              <a:t> </a:t>
            </a:r>
            <a:r>
              <a:rPr lang="en-US" sz="2800" dirty="0" err="1"/>
              <a:t>mendatang</a:t>
            </a:r>
            <a:endParaRPr lang="en-GB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6827" y="6263949"/>
            <a:ext cx="1219200" cy="501650"/>
          </a:xfrm>
        </p:spPr>
        <p:txBody>
          <a:bodyPr/>
          <a:lstStyle/>
          <a:p>
            <a:r>
              <a:rPr lang="en-GB" sz="2000" dirty="0" smtClean="0"/>
              <a:t>BAB I</a:t>
            </a:r>
            <a:endParaRPr lang="en-GB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543800" cy="914400"/>
          </a:xfrm>
        </p:spPr>
        <p:txBody>
          <a:bodyPr/>
          <a:lstStyle/>
          <a:p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Inti</a:t>
            </a:r>
            <a:r>
              <a:rPr lang="en-US" dirty="0"/>
              <a:t> </a:t>
            </a:r>
            <a:r>
              <a:rPr lang="en-US" dirty="0" err="1"/>
              <a:t>Pemasaran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C08F0-8618-4882-8C34-317C5723A180}" type="slidenum">
              <a:rPr lang="en-GB"/>
              <a:pPr/>
              <a:t>3</a:t>
            </a:fld>
            <a:endParaRPr lang="en-GB"/>
          </a:p>
        </p:txBody>
      </p:sp>
      <p:pic>
        <p:nvPicPr>
          <p:cNvPr id="1028" name="Picture 4" descr="C:\My Documents\WiCK\Mkt KOTLER Slides\1-1.jpg"/>
          <p:cNvPicPr>
            <a:picLocks noChangeAspect="1" noChangeArrowheads="1"/>
          </p:cNvPicPr>
          <p:nvPr/>
        </p:nvPicPr>
        <p:blipFill>
          <a:blip r:embed="rId2">
            <a:grayscl/>
            <a:lum contrast="20000"/>
          </a:blip>
          <a:srcRect b="-1137"/>
          <a:stretch>
            <a:fillRect/>
          </a:stretch>
        </p:blipFill>
        <p:spPr bwMode="auto">
          <a:xfrm>
            <a:off x="1295400" y="1003860"/>
            <a:ext cx="6324600" cy="5784448"/>
          </a:xfrm>
          <a:prstGeom prst="rect">
            <a:avLst/>
          </a:prstGeom>
          <a:noFill/>
        </p:spPr>
      </p:pic>
      <p:sp>
        <p:nvSpPr>
          <p:cNvPr id="7" name="Footer Placeholder 4"/>
          <p:cNvSpPr txBox="1">
            <a:spLocks/>
          </p:cNvSpPr>
          <p:nvPr/>
        </p:nvSpPr>
        <p:spPr>
          <a:xfrm>
            <a:off x="7826827" y="6263949"/>
            <a:ext cx="1219200" cy="5016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BAB I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Pemasaran</a:t>
            </a:r>
            <a:r>
              <a:rPr lang="en-US" dirty="0"/>
              <a:t> </a:t>
            </a:r>
            <a:r>
              <a:rPr lang="en-US" dirty="0" err="1"/>
              <a:t>Sederhana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84AAA-91D4-476E-9CC5-225507EF6655}" type="slidenum">
              <a:rPr lang="en-GB"/>
              <a:pPr/>
              <a:t>4</a:t>
            </a:fld>
            <a:endParaRPr lang="en-GB"/>
          </a:p>
        </p:txBody>
      </p:sp>
      <p:pic>
        <p:nvPicPr>
          <p:cNvPr id="5123" name="Picture 3" descr="C:\My Documents\WiCK\Mkt KOTLER Slides\1-2.jpg"/>
          <p:cNvPicPr>
            <a:picLocks noChangeAspect="1" noChangeArrowheads="1"/>
          </p:cNvPicPr>
          <p:nvPr/>
        </p:nvPicPr>
        <p:blipFill>
          <a:blip r:embed="rId2">
            <a:lum contrast="10000"/>
          </a:blip>
          <a:srcRect/>
          <a:stretch>
            <a:fillRect/>
          </a:stretch>
        </p:blipFill>
        <p:spPr bwMode="auto">
          <a:xfrm>
            <a:off x="284583" y="1600200"/>
            <a:ext cx="8581057" cy="3810000"/>
          </a:xfrm>
          <a:prstGeom prst="rect">
            <a:avLst/>
          </a:prstGeom>
          <a:noFill/>
        </p:spPr>
      </p:pic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6827" y="6263949"/>
            <a:ext cx="1219200" cy="501650"/>
          </a:xfrm>
        </p:spPr>
        <p:txBody>
          <a:bodyPr/>
          <a:lstStyle/>
          <a:p>
            <a:r>
              <a:rPr lang="en-GB" sz="2000" dirty="0" smtClean="0"/>
              <a:t>BAB I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err="1"/>
              <a:t>Pelaku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pemasaran</a:t>
            </a:r>
            <a:r>
              <a:rPr lang="en-US" dirty="0"/>
              <a:t> modern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99077-19D9-40CA-BD97-477597AC6525}" type="slidenum">
              <a:rPr lang="en-GB"/>
              <a:pPr/>
              <a:t>5</a:t>
            </a:fld>
            <a:endParaRPr lang="en-GB"/>
          </a:p>
        </p:txBody>
      </p:sp>
      <p:pic>
        <p:nvPicPr>
          <p:cNvPr id="6147" name="Picture 3" descr="C:\My Documents\WiCK\Mkt KOTLER Slides\1-3.jpg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/>
          <a:stretch>
            <a:fillRect/>
          </a:stretch>
        </p:blipFill>
        <p:spPr bwMode="auto">
          <a:xfrm>
            <a:off x="228600" y="1828800"/>
            <a:ext cx="8686800" cy="4071938"/>
          </a:xfrm>
          <a:prstGeom prst="rect">
            <a:avLst/>
          </a:prstGeom>
          <a:noFill/>
        </p:spPr>
      </p:pic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6827" y="6263949"/>
            <a:ext cx="1219200" cy="501650"/>
          </a:xfrm>
        </p:spPr>
        <p:txBody>
          <a:bodyPr/>
          <a:lstStyle/>
          <a:p>
            <a:r>
              <a:rPr lang="en-GB" sz="2000" dirty="0" smtClean="0"/>
              <a:t>BAB I</a:t>
            </a:r>
            <a:endParaRPr lang="en-GB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pemasaran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0F57E-A4BB-4C9F-AFFE-9B22FB75AA81}" type="slidenum">
              <a:rPr lang="en-GB"/>
              <a:pPr/>
              <a:t>6</a:t>
            </a:fld>
            <a:endParaRPr lang="en-GB"/>
          </a:p>
        </p:txBody>
      </p:sp>
      <p:pic>
        <p:nvPicPr>
          <p:cNvPr id="7171" name="Picture 3" descr="C:\My Documents\WiCK\Mkt KOTLER Slides\1-4.jpg"/>
          <p:cNvPicPr>
            <a:picLocks noChangeAspect="1" noChangeArrowheads="1"/>
          </p:cNvPicPr>
          <p:nvPr/>
        </p:nvPicPr>
        <p:blipFill>
          <a:blip r:embed="rId2">
            <a:grayscl/>
            <a:lum contrast="20000"/>
          </a:blip>
          <a:srcRect/>
          <a:stretch>
            <a:fillRect/>
          </a:stretch>
        </p:blipFill>
        <p:spPr bwMode="auto">
          <a:xfrm>
            <a:off x="304800" y="1752600"/>
            <a:ext cx="8458200" cy="4175470"/>
          </a:xfrm>
          <a:prstGeom prst="rect">
            <a:avLst/>
          </a:prstGeom>
          <a:noFill/>
        </p:spPr>
      </p:pic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6827" y="6263949"/>
            <a:ext cx="1219200" cy="501650"/>
          </a:xfrm>
        </p:spPr>
        <p:txBody>
          <a:bodyPr/>
          <a:lstStyle/>
          <a:p>
            <a:r>
              <a:rPr lang="en-GB" sz="2000" dirty="0" smtClean="0"/>
              <a:t>BAB I</a:t>
            </a:r>
            <a:endParaRPr lang="en-GB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325562"/>
          </a:xfrm>
        </p:spPr>
        <p:txBody>
          <a:bodyPr>
            <a:noAutofit/>
          </a:bodyPr>
          <a:lstStyle/>
          <a:p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pemikiran</a:t>
            </a:r>
            <a:r>
              <a:rPr lang="en-US" dirty="0"/>
              <a:t> yang </a:t>
            </a:r>
            <a:r>
              <a:rPr lang="en-US" dirty="0" err="1"/>
              <a:t>melandasi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pemasaran</a:t>
            </a:r>
            <a:r>
              <a:rPr lang="en-US" dirty="0"/>
              <a:t> </a:t>
            </a:r>
            <a:r>
              <a:rPr lang="en-US" dirty="0" err="1"/>
              <a:t>berwawasan</a:t>
            </a:r>
            <a:r>
              <a:rPr lang="en-US" dirty="0"/>
              <a:t> </a:t>
            </a:r>
            <a:r>
              <a:rPr lang="en-US" dirty="0" err="1"/>
              <a:t>sosial</a:t>
            </a:r>
            <a:endParaRPr lang="en-GB" dirty="0"/>
          </a:p>
        </p:txBody>
      </p:sp>
      <p:pic>
        <p:nvPicPr>
          <p:cNvPr id="8195" name="Picture 3" descr="C:\My Documents\WiCK\Mkt KOTLER Slides\1-5.jpg"/>
          <p:cNvPicPr>
            <a:picLocks noChangeAspect="1" noChangeArrowheads="1"/>
          </p:cNvPicPr>
          <p:nvPr/>
        </p:nvPicPr>
        <p:blipFill>
          <a:blip r:embed="rId2">
            <a:grayscl/>
            <a:lum contrast="20000"/>
          </a:blip>
          <a:srcRect/>
          <a:stretch>
            <a:fillRect/>
          </a:stretch>
        </p:blipFill>
        <p:spPr bwMode="auto">
          <a:xfrm>
            <a:off x="1219200" y="1524000"/>
            <a:ext cx="6705600" cy="5068845"/>
          </a:xfrm>
          <a:prstGeom prst="rect">
            <a:avLst/>
          </a:prstGeom>
          <a:noFill/>
        </p:spPr>
      </p:pic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6827" y="6263949"/>
            <a:ext cx="1219200" cy="501650"/>
          </a:xfrm>
        </p:spPr>
        <p:txBody>
          <a:bodyPr/>
          <a:lstStyle/>
          <a:p>
            <a:r>
              <a:rPr lang="en-GB" sz="2000" dirty="0" smtClean="0"/>
              <a:t>BAB I</a:t>
            </a:r>
            <a:endParaRPr lang="en-GB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94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Prinsip-Prinsip Pemasaran (Principles of Marketing) </vt:lpstr>
      <vt:lpstr>Pemasaran dalam Dunia yang Sedang Berubah</vt:lpstr>
      <vt:lpstr>Konsep Inti Pemasaran</vt:lpstr>
      <vt:lpstr>Sistem Pemasaran Sederhana</vt:lpstr>
      <vt:lpstr>Pelaku dan kekuatan utama dalam sistem pemasaran modern</vt:lpstr>
      <vt:lpstr>Perbedaan antara konsep penjualan dan pemasaran</vt:lpstr>
      <vt:lpstr>Tiga pemikiran yang melandasi konsep pemasaran berwawasan sosial</vt:lpstr>
    </vt:vector>
  </TitlesOfParts>
  <Company>MATOH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Prinsip-Prinsip Pemasaran (Principles of Marketing)</dc:title>
  <dc:creator>GATOTPRA</dc:creator>
  <cp:lastModifiedBy>Staff</cp:lastModifiedBy>
  <cp:revision>2</cp:revision>
  <dcterms:created xsi:type="dcterms:W3CDTF">2011-02-13T09:13:59Z</dcterms:created>
  <dcterms:modified xsi:type="dcterms:W3CDTF">2017-09-29T04:22:55Z</dcterms:modified>
</cp:coreProperties>
</file>