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6" r:id="rId2"/>
    <p:sldId id="335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05/10/2018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895600" y="3505200"/>
            <a:ext cx="662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d-ID" b="1" dirty="0" smtClean="0">
                <a:solidFill>
                  <a:schemeClr val="bg1"/>
                </a:solidFill>
              </a:rPr>
              <a:t>M</a:t>
            </a:r>
            <a:r>
              <a:rPr lang="en-US" b="1" dirty="0" smtClean="0">
                <a:solidFill>
                  <a:schemeClr val="bg1"/>
                </a:solidFill>
              </a:rPr>
              <a:t>EDIA AUDIO</a:t>
            </a:r>
            <a:endParaRPr lang="id-ID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PERTEMUAN </a:t>
            </a:r>
            <a:r>
              <a:rPr lang="en-US" b="1" dirty="0">
                <a:solidFill>
                  <a:schemeClr val="bg1"/>
                </a:solidFill>
              </a:rPr>
              <a:t>6</a:t>
            </a:r>
            <a:endParaRPr lang="id-ID" b="1" dirty="0" smtClean="0">
              <a:solidFill>
                <a:schemeClr val="bg1"/>
              </a:solidFill>
            </a:endParaRPr>
          </a:p>
          <a:p>
            <a:pPr algn="ctr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 smtClean="0"/>
              <a:t>K</a:t>
            </a:r>
            <a:r>
              <a:rPr lang="id-ID" sz="4800" dirty="0"/>
              <a:t>ekurangan</a:t>
            </a:r>
            <a:r>
              <a:rPr lang="id-ID" sz="4800" dirty="0" smtClean="0"/>
              <a:t> </a:t>
            </a:r>
            <a:r>
              <a:rPr lang="id-ID" sz="4800" dirty="0"/>
              <a:t>Media Audio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id-ID" sz="2400" dirty="0" smtClean="0"/>
              <a:t>Media </a:t>
            </a:r>
            <a:r>
              <a:rPr lang="id-ID" sz="2400" dirty="0"/>
              <a:t>ini hanya akan mampu melayani secara baik bagi mereka yang sudah </a:t>
            </a:r>
            <a:br>
              <a:rPr lang="id-ID" sz="2400" dirty="0"/>
            </a:br>
            <a:r>
              <a:rPr lang="id-ID" sz="2400" dirty="0"/>
              <a:t>mempunyai kemampuan dalam berfikir </a:t>
            </a:r>
            <a:r>
              <a:rPr lang="id-ID" sz="2400" dirty="0" smtClean="0"/>
              <a:t>abstrak.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id-ID" sz="2400" dirty="0" smtClean="0"/>
              <a:t>Penampilan </a:t>
            </a:r>
            <a:r>
              <a:rPr lang="id-ID" sz="2400" dirty="0"/>
              <a:t>melalui ungkapan perasaan atau symbol analog lainnya dalam bentuk suara harus disertai dengan perbendaharaan pengalaman analog tersebut pada si penerima. Bila tidak bisa maka akan terjadi kesalah pahaman.</a:t>
            </a:r>
            <a:br>
              <a:rPr lang="id-ID" sz="2400" dirty="0"/>
            </a:br>
            <a:endParaRPr lang="en-US" sz="24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971936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914400"/>
            <a:ext cx="8229600" cy="762000"/>
          </a:xfrm>
        </p:spPr>
        <p:txBody>
          <a:bodyPr/>
          <a:lstStyle/>
          <a:p>
            <a:r>
              <a:rPr lang="id-ID" sz="4800" dirty="0" smtClean="0"/>
              <a:t>Beberapa </a:t>
            </a:r>
            <a:r>
              <a:rPr lang="id-ID" sz="4800" dirty="0"/>
              <a:t>Media Audio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400" dirty="0"/>
              <a:t>Kaset – </a:t>
            </a:r>
            <a:r>
              <a:rPr lang="id-ID" sz="2400" dirty="0" smtClean="0"/>
              <a:t>Audio</a:t>
            </a:r>
          </a:p>
          <a:p>
            <a:r>
              <a:rPr lang="id-ID" sz="2400" dirty="0" smtClean="0"/>
              <a:t>Radio</a:t>
            </a:r>
          </a:p>
          <a:p>
            <a:r>
              <a:rPr lang="id-ID" sz="2400" dirty="0"/>
              <a:t>Piringan Hitam (PH</a:t>
            </a:r>
            <a:r>
              <a:rPr lang="id-ID" sz="2400" dirty="0" smtClean="0"/>
              <a:t>)</a:t>
            </a:r>
          </a:p>
          <a:p>
            <a:r>
              <a:rPr lang="id-ID" sz="2400" dirty="0" smtClean="0"/>
              <a:t>Alat </a:t>
            </a:r>
            <a:r>
              <a:rPr lang="id-ID" sz="2400" dirty="0"/>
              <a:t>perekam magnetik atau tape </a:t>
            </a:r>
            <a:r>
              <a:rPr lang="id-ID" sz="2400" dirty="0" smtClean="0"/>
              <a:t>recorder</a:t>
            </a:r>
          </a:p>
          <a:p>
            <a:r>
              <a:rPr lang="id-ID" sz="2400" dirty="0" smtClean="0"/>
              <a:t>CD </a:t>
            </a:r>
            <a:r>
              <a:rPr lang="id-ID" sz="2400" dirty="0"/>
              <a:t>dan </a:t>
            </a:r>
            <a:r>
              <a:rPr lang="id-ID" sz="2400" dirty="0" smtClean="0"/>
              <a:t>DVD</a:t>
            </a:r>
          </a:p>
          <a:p>
            <a:r>
              <a:rPr lang="id-ID" sz="2400" dirty="0"/>
              <a:t>Audio Digital (WAV)</a:t>
            </a:r>
            <a:endParaRPr lang="id-ID" sz="2400" dirty="0" smtClean="0"/>
          </a:p>
          <a:p>
            <a:r>
              <a:rPr lang="id-ID" sz="2400" dirty="0" smtClean="0"/>
              <a:t>MP3</a:t>
            </a:r>
            <a:r>
              <a:rPr lang="id-ID" sz="2400" dirty="0"/>
              <a:t/>
            </a:r>
            <a:br>
              <a:rPr lang="id-ID" sz="2400" dirty="0"/>
            </a:br>
            <a:endParaRPr lang="en-US" sz="24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174171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pengertian dan contoh m</a:t>
            </a:r>
            <a:r>
              <a:rPr lang="en-US" sz="2400" dirty="0" err="1"/>
              <a:t>edia</a:t>
            </a:r>
            <a:r>
              <a:rPr lang="en-US" sz="2400" dirty="0"/>
              <a:t> audio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Media Dengar (Media Audio)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800" dirty="0"/>
              <a:t>Media Audio Menurut sadiman ( 2005:49 ) adalah media untuk menyampaikan pesan yang akan disampaikan dalam bentuk lambang – lambang auditif, baik verbal ( ke dalam kata – kata atau bahasa lisan ) maupun non verbal. </a:t>
            </a:r>
            <a:endParaRPr lang="id-ID" sz="2800" dirty="0" smtClean="0"/>
          </a:p>
          <a:p>
            <a:r>
              <a:rPr lang="id-ID" sz="2800" dirty="0"/>
              <a:t>M</a:t>
            </a:r>
            <a:r>
              <a:rPr lang="id-ID" sz="2800" dirty="0" smtClean="0"/>
              <a:t>enurut </a:t>
            </a:r>
            <a:r>
              <a:rPr lang="id-ID" sz="2800" dirty="0"/>
              <a:t>sudjana dan Rivai ( 2003 :129 ) Media Audio untuk pengajaran adalah bahan yang mengandung pesan dalam bentuk auditif ( pita suara atau piringan suara), yang dapat merangsang pikiran, perasaan, perhatian dan kemauan siswa sehingga terjadi proses belajar - mengajar </a:t>
            </a:r>
            <a:endParaRPr lang="en-US" sz="28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6201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>
            <a:noAutofit/>
          </a:bodyPr>
          <a:lstStyle/>
          <a:p>
            <a:r>
              <a:rPr lang="id-ID" dirty="0" smtClean="0"/>
              <a:t>Sifat </a:t>
            </a:r>
            <a:r>
              <a:rPr lang="id-ID" dirty="0"/>
              <a:t>M</a:t>
            </a:r>
            <a:r>
              <a:rPr lang="id-ID" dirty="0" smtClean="0"/>
              <a:t>edia </a:t>
            </a:r>
            <a:r>
              <a:rPr lang="id-ID" dirty="0"/>
              <a:t>A</a:t>
            </a:r>
            <a:r>
              <a:rPr lang="id-ID" dirty="0" smtClean="0"/>
              <a:t>udio</a:t>
            </a:r>
            <a:endParaRPr lang="en-US" sz="4400" dirty="0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2697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/>
              <a:t>• Hanya mengandalkan suara (indera pendengaran)</a:t>
            </a:r>
            <a:br>
              <a:rPr lang="id-ID" sz="2800" dirty="0"/>
            </a:br>
            <a:r>
              <a:rPr lang="id-ID" sz="2800" dirty="0"/>
              <a:t>• Personal</a:t>
            </a:r>
            <a:br>
              <a:rPr lang="id-ID" sz="2800" dirty="0"/>
            </a:br>
            <a:r>
              <a:rPr lang="id-ID" sz="2800" dirty="0"/>
              <a:t>• Cenderung satu arah</a:t>
            </a:r>
            <a:br>
              <a:rPr lang="id-ID" sz="2800" dirty="0"/>
            </a:br>
            <a:r>
              <a:rPr lang="id-ID" sz="2800" dirty="0"/>
              <a:t>• Mampu menggugah imaginasi</a:t>
            </a:r>
            <a:endParaRPr lang="en-US" sz="2800" dirty="0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385032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id-ID" dirty="0"/>
              <a:t>Fungsi media audio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000"/>
            <a:ext cx="8258175" cy="4495800"/>
          </a:xfrm>
        </p:spPr>
        <p:txBody>
          <a:bodyPr/>
          <a:lstStyle/>
          <a:p>
            <a:r>
              <a:rPr lang="id-ID" sz="2400" dirty="0"/>
              <a:t>Fungsi media audio menurut </a:t>
            </a:r>
            <a:r>
              <a:rPr lang="id-ID" sz="2400" dirty="0" smtClean="0"/>
              <a:t>sudjana </a:t>
            </a:r>
            <a:r>
              <a:rPr lang="id-ID" sz="2400" dirty="0"/>
              <a:t>dan Rivai ( 1991 : 130 ) adalah untuk melatih segala kegiatan pengembangan keterampilan terutama yang berhubungan dengan aspek – aspek keterampilan pendengaran, yang dapat dicapai dengan media audio ialah berupa </a:t>
            </a:r>
            <a:r>
              <a:rPr lang="id-ID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Pemusatan </a:t>
            </a:r>
            <a:r>
              <a:rPr lang="id-ID" sz="2400" dirty="0"/>
              <a:t>perhatian dan mempertahankan </a:t>
            </a:r>
            <a:r>
              <a:rPr lang="id-ID" sz="2400" dirty="0" smtClean="0"/>
              <a:t>perhatian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Mengikuti pengarahan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Melatih </a:t>
            </a:r>
            <a:r>
              <a:rPr lang="id-ID" sz="2400" dirty="0"/>
              <a:t>daya </a:t>
            </a:r>
            <a:r>
              <a:rPr lang="id-ID" sz="2400" dirty="0" smtClean="0"/>
              <a:t>analisis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Menentukan </a:t>
            </a:r>
            <a:r>
              <a:rPr lang="id-ID" sz="2400" dirty="0"/>
              <a:t>arti dan </a:t>
            </a:r>
            <a:r>
              <a:rPr lang="id-ID" sz="2400" dirty="0" smtClean="0"/>
              <a:t>konteks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Memilah </a:t>
            </a:r>
            <a:r>
              <a:rPr lang="id-ID" sz="2400" dirty="0"/>
              <a:t>informasi dan </a:t>
            </a:r>
            <a:r>
              <a:rPr lang="id-ID" sz="2400" dirty="0" smtClean="0"/>
              <a:t>gagasan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Merangkum </a:t>
            </a:r>
            <a:r>
              <a:rPr lang="id-ID" sz="2400" dirty="0"/>
              <a:t>, mengingat kembali dan menggali informasi.</a:t>
            </a:r>
            <a:endParaRPr lang="en-US" sz="2400" dirty="0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2109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id-ID" dirty="0"/>
              <a:t>Fungsi media audio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000"/>
            <a:ext cx="8258175" cy="4495800"/>
          </a:xfrm>
        </p:spPr>
        <p:txBody>
          <a:bodyPr/>
          <a:lstStyle/>
          <a:p>
            <a:r>
              <a:rPr lang="id-ID" sz="2400" dirty="0"/>
              <a:t>Sudjana (2005 : 129 ) menambahkan pemanfaatan fungsi Media Audio dalam pengajaran terutama digunakan dalam </a:t>
            </a:r>
            <a:r>
              <a:rPr lang="id-ID" sz="2400" dirty="0" smtClean="0"/>
              <a:t>:</a:t>
            </a:r>
            <a:endParaRPr lang="id-ID" sz="2400" dirty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Pengajaran </a:t>
            </a:r>
            <a:r>
              <a:rPr lang="id-ID" sz="2400" dirty="0"/>
              <a:t>musik literaty ( pembacaan sajak ) , dan kegiatan </a:t>
            </a:r>
            <a:r>
              <a:rPr lang="id-ID" sz="2400" dirty="0" smtClean="0"/>
              <a:t>dokumentasi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Pengajaran </a:t>
            </a:r>
            <a:r>
              <a:rPr lang="id-ID" sz="2400" dirty="0"/>
              <a:t>Bahasa Asing , baik secara Audio ataupun secara Audio </a:t>
            </a:r>
            <a:r>
              <a:rPr lang="id-ID" sz="2400" dirty="0" smtClean="0"/>
              <a:t>Visual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Pengajaran </a:t>
            </a:r>
            <a:r>
              <a:rPr lang="id-ID" sz="2400" dirty="0"/>
              <a:t>melalui radio atau radio </a:t>
            </a:r>
            <a:r>
              <a:rPr lang="id-ID" sz="2400" dirty="0" smtClean="0"/>
              <a:t>pendidikan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Paket </a:t>
            </a:r>
            <a:r>
              <a:rPr lang="id-ID" sz="2400" dirty="0"/>
              <a:t>– paket untuk berbagai jenis materi , yang memungkinkan siswa dapat melatih daya penafsirannya dalam suatu bidang studi.</a:t>
            </a:r>
            <a:endParaRPr lang="en-US" sz="2400" dirty="0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302601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Kelebihan Media Audio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400" dirty="0"/>
              <a:t>Kelebihan Media </a:t>
            </a:r>
            <a:r>
              <a:rPr lang="id-ID" sz="2400" dirty="0" smtClean="0"/>
              <a:t>Audio, </a:t>
            </a:r>
            <a:r>
              <a:rPr lang="id-ID" sz="2400" dirty="0"/>
              <a:t>Sadiman ( 2005 : 50 ) , adalah </a:t>
            </a:r>
            <a:r>
              <a:rPr lang="id-ID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Harga </a:t>
            </a:r>
            <a:r>
              <a:rPr lang="id-ID" sz="2400" dirty="0"/>
              <a:t>murah dan variasi program lebih banyak dari pada </a:t>
            </a:r>
            <a:r>
              <a:rPr lang="id-ID" sz="2400" dirty="0" smtClean="0"/>
              <a:t>TV.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Sifatnya </a:t>
            </a:r>
            <a:r>
              <a:rPr lang="id-ID" sz="2400" dirty="0"/>
              <a:t>mudah untuk </a:t>
            </a:r>
            <a:r>
              <a:rPr lang="id-ID" sz="2400" dirty="0" smtClean="0"/>
              <a:t>dipindahkan.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Dapat </a:t>
            </a:r>
            <a:r>
              <a:rPr lang="id-ID" sz="2400" dirty="0"/>
              <a:t>digunakan bersama – sama dengan alat perekam radio, sehingga dapat diulang atau diputar </a:t>
            </a:r>
            <a:r>
              <a:rPr lang="id-ID" sz="2400" dirty="0" smtClean="0"/>
              <a:t>kembali.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Dapat </a:t>
            </a:r>
            <a:r>
              <a:rPr lang="id-ID" sz="2400" dirty="0"/>
              <a:t>merangsang partisifasi aktif pendengaran siswa, serta dapat mengembangkan daya imajinasi seperti menulis, menggambar dan sebagainya. </a:t>
            </a: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Dapat </a:t>
            </a:r>
            <a:r>
              <a:rPr lang="id-ID" sz="2400" dirty="0"/>
              <a:t>memusatkan perhatian siswa seperti membaca puisi, sastra, menggambar musik dan </a:t>
            </a:r>
            <a:r>
              <a:rPr lang="id-ID" sz="2400" dirty="0" smtClean="0"/>
              <a:t>bahasa</a:t>
            </a:r>
            <a:r>
              <a:rPr lang="id-ID" sz="2400" dirty="0"/>
              <a:t/>
            </a:r>
            <a:br>
              <a:rPr lang="id-ID" sz="2400" dirty="0"/>
            </a:br>
            <a:endParaRPr lang="en-US" sz="24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29003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Kelebihan Media Audio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id-ID" sz="2400" dirty="0" smtClean="0"/>
              <a:t>Dapat </a:t>
            </a:r>
            <a:r>
              <a:rPr lang="id-ID" sz="2400" dirty="0"/>
              <a:t>menggantikan Guru dengan lebih baik, misalnya menghadirkan ahli dibidang – bidang tertentu, sehingga kelemahan guru dalam mengajar tergantikan. </a:t>
            </a:r>
            <a:endParaRPr lang="id-ID" sz="2400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id-ID" sz="2400" dirty="0" smtClean="0"/>
              <a:t>Pelajaran </a:t>
            </a:r>
            <a:r>
              <a:rPr lang="id-ID" sz="2400" dirty="0"/>
              <a:t>lewat radio bisa lebih bermutu baik dari segi ilmiah maupun metodis. Ini mengingat Guru kita terkadang jarang mempunyai waktu yang luang dan sumber untuk mengadakan </a:t>
            </a:r>
            <a:r>
              <a:rPr lang="id-ID" sz="2400" dirty="0" smtClean="0"/>
              <a:t>penelitian.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400" dirty="0" smtClean="0"/>
              <a:t>Dapat </a:t>
            </a:r>
            <a:r>
              <a:rPr lang="id-ID" sz="2400" dirty="0"/>
              <a:t>menyajikan laporan seketika, karena biasanya siaran – siaran yang aktual itu dapat memberikan kesegaran pada sebagian besar </a:t>
            </a:r>
            <a:r>
              <a:rPr lang="id-ID" sz="2400" dirty="0" smtClean="0"/>
              <a:t>topik.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400" dirty="0" smtClean="0"/>
              <a:t>Dapat </a:t>
            </a:r>
            <a:r>
              <a:rPr lang="id-ID" sz="2400" dirty="0"/>
              <a:t>mengatasi keterbatasan ruang dan waktu.</a:t>
            </a:r>
            <a:endParaRPr lang="en-US" sz="24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549000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 smtClean="0"/>
              <a:t>K</a:t>
            </a:r>
            <a:r>
              <a:rPr lang="id-ID" sz="4800" dirty="0"/>
              <a:t>ekurangan</a:t>
            </a:r>
            <a:r>
              <a:rPr lang="id-ID" sz="4800" dirty="0" smtClean="0"/>
              <a:t> </a:t>
            </a:r>
            <a:r>
              <a:rPr lang="id-ID" sz="4800" dirty="0"/>
              <a:t>Media Audio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400" dirty="0"/>
              <a:t>Kekurangan Media </a:t>
            </a:r>
            <a:r>
              <a:rPr lang="id-ID" sz="2400" dirty="0" smtClean="0"/>
              <a:t>Audio</a:t>
            </a:r>
            <a:r>
              <a:rPr lang="id-ID" sz="2400" dirty="0"/>
              <a:t> ,</a:t>
            </a:r>
            <a:r>
              <a:rPr lang="id-ID" sz="2400" dirty="0" smtClean="0"/>
              <a:t> </a:t>
            </a:r>
            <a:r>
              <a:rPr lang="id-ID" sz="2400" dirty="0"/>
              <a:t>Rivai ( 2005 : 131 </a:t>
            </a:r>
            <a:r>
              <a:rPr lang="id-ID" sz="2400" dirty="0" smtClean="0"/>
              <a:t>):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Memerlukan </a:t>
            </a:r>
            <a:r>
              <a:rPr lang="id-ID" sz="2400" dirty="0"/>
              <a:t>suatu pemusatan pada suatu pengalaman yang tetap dan tertentu, </a:t>
            </a:r>
            <a:br>
              <a:rPr lang="id-ID" sz="2400" dirty="0"/>
            </a:br>
            <a:r>
              <a:rPr lang="id-ID" sz="2400" dirty="0"/>
              <a:t>sehingga pengertiannya harus didapat dengan cara belajar </a:t>
            </a:r>
            <a:r>
              <a:rPr lang="id-ID" sz="2400" dirty="0" smtClean="0"/>
              <a:t>khusus.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Media </a:t>
            </a:r>
            <a:r>
              <a:rPr lang="id-ID" sz="2400" dirty="0"/>
              <a:t>Audio yang menampilkan symbol digit dan analog dalam bentuk auditif adalah abstrak, sehingga pada hal – hal tertentu memerlukan bantuan pengalaman </a:t>
            </a:r>
            <a:r>
              <a:rPr lang="id-ID" sz="2400" dirty="0" smtClean="0"/>
              <a:t>visual.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Karena </a:t>
            </a:r>
            <a:r>
              <a:rPr lang="id-ID" sz="2400" dirty="0"/>
              <a:t>abstrak, tingkatan pengertiannya hanya bisa dikontrol melalui tingkatan penguasaan pembendaharaan kata – kata atau bahasa, serta susunan </a:t>
            </a:r>
            <a:r>
              <a:rPr lang="id-ID" sz="2400" dirty="0" smtClean="0"/>
              <a:t>kalimat.</a:t>
            </a:r>
          </a:p>
        </p:txBody>
      </p:sp>
    </p:spTree>
    <p:extLst>
      <p:ext uri="{BB962C8B-B14F-4D97-AF65-F5344CB8AC3E}">
        <p14:creationId xmlns:p14="http://schemas.microsoft.com/office/powerpoint/2010/main" val="92338604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381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KEMAMPUAN AKHIR YANG DIHARAPKAN</vt:lpstr>
      <vt:lpstr>Media Dengar (Media Audio)</vt:lpstr>
      <vt:lpstr>Sifat Media Audio</vt:lpstr>
      <vt:lpstr>Fungsi media audio</vt:lpstr>
      <vt:lpstr>Fungsi media audio</vt:lpstr>
      <vt:lpstr>Kelebihan Media Audio</vt:lpstr>
      <vt:lpstr>Kelebihan Media Audio</vt:lpstr>
      <vt:lpstr>Kekurangan Media Audio</vt:lpstr>
      <vt:lpstr>Kekurangan Media Audio</vt:lpstr>
      <vt:lpstr>Beberapa Media Audio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222</cp:revision>
  <dcterms:created xsi:type="dcterms:W3CDTF">2010-08-24T06:47:44Z</dcterms:created>
  <dcterms:modified xsi:type="dcterms:W3CDTF">2018-10-05T01:02:28Z</dcterms:modified>
</cp:coreProperties>
</file>