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16" r:id="rId2"/>
    <p:sldId id="335" r:id="rId3"/>
    <p:sldId id="393" r:id="rId4"/>
    <p:sldId id="395" r:id="rId5"/>
    <p:sldId id="396" r:id="rId6"/>
    <p:sldId id="397" r:id="rId7"/>
    <p:sldId id="398" r:id="rId8"/>
    <p:sldId id="399" r:id="rId9"/>
    <p:sldId id="400" r:id="rId10"/>
    <p:sldId id="401" r:id="rId11"/>
    <p:sldId id="408" r:id="rId12"/>
    <p:sldId id="403" r:id="rId13"/>
    <p:sldId id="409" r:id="rId14"/>
    <p:sldId id="402" r:id="rId15"/>
    <p:sldId id="411" r:id="rId16"/>
    <p:sldId id="404" r:id="rId17"/>
    <p:sldId id="405"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3190" autoAdjust="0"/>
  </p:normalViewPr>
  <p:slideViewPr>
    <p:cSldViewPr>
      <p:cViewPr>
        <p:scale>
          <a:sx n="47" d="100"/>
          <a:sy n="47" d="100"/>
        </p:scale>
        <p:origin x="-111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B3FF173-418C-4D12-9077-1C4D2E503070}" type="datetimeFigureOut">
              <a:rPr lang="id-ID"/>
              <a:pPr>
                <a:defRPr/>
              </a:pPr>
              <a:t>05/12/2018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96C65A4-18C5-4145-A468-EB519B238A25}" type="slidenum">
              <a:rPr lang="id-ID"/>
              <a:pPr>
                <a:defRPr/>
              </a:pPr>
              <a:t>‹#›</a:t>
            </a:fld>
            <a:endParaRPr lang="id-ID"/>
          </a:p>
        </p:txBody>
      </p:sp>
    </p:spTree>
    <p:extLst>
      <p:ext uri="{BB962C8B-B14F-4D97-AF65-F5344CB8AC3E}">
        <p14:creationId xmlns:p14="http://schemas.microsoft.com/office/powerpoint/2010/main" val="19786982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DB1E930D-E3F6-4A44-8C71-E99AD5B6C613}" type="slidenum">
              <a:rPr lang="id-ID" smtClean="0"/>
              <a:pPr>
                <a:defRPr/>
              </a:pPr>
              <a:t>2</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7E7B4B64-1FAA-44CE-BFDB-CE734621B4EA}" type="slidenum">
              <a:rPr lang="id-ID" smtClean="0"/>
              <a:pPr>
                <a:defRPr/>
              </a:pPr>
              <a:t>3</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7E7B4B64-1FAA-44CE-BFDB-CE734621B4EA}" type="slidenum">
              <a:rPr lang="id-ID" smtClean="0"/>
              <a:pPr>
                <a:defRPr/>
              </a:pPr>
              <a:t>4</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9E50FACC-AB2F-4106-8F75-9E5D23B9EC9F}" type="slidenum">
              <a:rPr lang="id-ID" smtClean="0"/>
              <a:pPr>
                <a:defRPr/>
              </a:pPr>
              <a:t>5</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5CD2AE1-8CDF-4A45-A00D-ADB4D97AC0EA}" type="datetime1">
              <a:rPr lang="en-US"/>
              <a:pPr>
                <a:defRPr/>
              </a:pPr>
              <a:t>12/5/2018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09A123-F52E-49A6-B901-E06DB7CB046E}" type="slidenum">
              <a:rPr lang="en-US"/>
              <a:pPr>
                <a:defRPr/>
              </a:pPr>
              <a:t>‹#›</a:t>
            </a:fld>
            <a:endParaRPr lang="en-US"/>
          </a:p>
        </p:txBody>
      </p:sp>
    </p:spTree>
    <p:extLst>
      <p:ext uri="{BB962C8B-B14F-4D97-AF65-F5344CB8AC3E}">
        <p14:creationId xmlns:p14="http://schemas.microsoft.com/office/powerpoint/2010/main" val="366737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60DC41-FAEF-4FAA-B6B2-A99AF124B0F5}" type="datetime1">
              <a:rPr lang="en-US"/>
              <a:pPr>
                <a:defRPr/>
              </a:pPr>
              <a:t>12/5/2018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F864A1-6E90-49B2-9463-8C2B47E2EE68}" type="slidenum">
              <a:rPr lang="en-US"/>
              <a:pPr>
                <a:defRPr/>
              </a:pPr>
              <a:t>‹#›</a:t>
            </a:fld>
            <a:endParaRPr lang="en-US"/>
          </a:p>
        </p:txBody>
      </p:sp>
    </p:spTree>
    <p:extLst>
      <p:ext uri="{BB962C8B-B14F-4D97-AF65-F5344CB8AC3E}">
        <p14:creationId xmlns:p14="http://schemas.microsoft.com/office/powerpoint/2010/main" val="60123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7B6FB1-D0DD-43BF-AECE-347F263557BC}" type="datetime1">
              <a:rPr lang="en-US"/>
              <a:pPr>
                <a:defRPr/>
              </a:pPr>
              <a:t>12/5/2018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7C6D70-CC03-4899-B132-32D2D42458D1}" type="slidenum">
              <a:rPr lang="en-US"/>
              <a:pPr>
                <a:defRPr/>
              </a:pPr>
              <a:t>‹#›</a:t>
            </a:fld>
            <a:endParaRPr lang="en-US"/>
          </a:p>
        </p:txBody>
      </p:sp>
    </p:spTree>
    <p:extLst>
      <p:ext uri="{BB962C8B-B14F-4D97-AF65-F5344CB8AC3E}">
        <p14:creationId xmlns:p14="http://schemas.microsoft.com/office/powerpoint/2010/main" val="222204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8E6A83-483B-448E-8794-F0EF180EAE26}" type="datetime1">
              <a:rPr lang="en-US"/>
              <a:pPr>
                <a:defRPr/>
              </a:pPr>
              <a:t>12/5/2018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11C293-6EFA-4959-BDD7-E9F272D405A8}" type="slidenum">
              <a:rPr lang="en-US"/>
              <a:pPr>
                <a:defRPr/>
              </a:pPr>
              <a:t>‹#›</a:t>
            </a:fld>
            <a:endParaRPr lang="en-US"/>
          </a:p>
        </p:txBody>
      </p:sp>
    </p:spTree>
    <p:extLst>
      <p:ext uri="{BB962C8B-B14F-4D97-AF65-F5344CB8AC3E}">
        <p14:creationId xmlns:p14="http://schemas.microsoft.com/office/powerpoint/2010/main" val="56870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2653E16-7BAE-4110-9122-E6343D4000A0}" type="datetime1">
              <a:rPr lang="en-US"/>
              <a:pPr>
                <a:defRPr/>
              </a:pPr>
              <a:t>12/5/2018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8A0306-FB3E-4C38-AEA2-2A9F947CECAA}" type="slidenum">
              <a:rPr lang="en-US"/>
              <a:pPr>
                <a:defRPr/>
              </a:pPr>
              <a:t>‹#›</a:t>
            </a:fld>
            <a:endParaRPr lang="en-US"/>
          </a:p>
        </p:txBody>
      </p:sp>
    </p:spTree>
    <p:extLst>
      <p:ext uri="{BB962C8B-B14F-4D97-AF65-F5344CB8AC3E}">
        <p14:creationId xmlns:p14="http://schemas.microsoft.com/office/powerpoint/2010/main" val="398482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16FA6C6-173E-48AE-A9AB-3DB822256489}" type="datetime1">
              <a:rPr lang="en-US"/>
              <a:pPr>
                <a:defRPr/>
              </a:pPr>
              <a:t>12/5/2018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18CC15-0C80-42E7-8BAF-D3AC15FE3931}" type="slidenum">
              <a:rPr lang="en-US"/>
              <a:pPr>
                <a:defRPr/>
              </a:pPr>
              <a:t>‹#›</a:t>
            </a:fld>
            <a:endParaRPr lang="en-US"/>
          </a:p>
        </p:txBody>
      </p:sp>
    </p:spTree>
    <p:extLst>
      <p:ext uri="{BB962C8B-B14F-4D97-AF65-F5344CB8AC3E}">
        <p14:creationId xmlns:p14="http://schemas.microsoft.com/office/powerpoint/2010/main" val="489365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8E21092-59F3-4D38-B078-27BDF3F14CFB}" type="datetime1">
              <a:rPr lang="en-US"/>
              <a:pPr>
                <a:defRPr/>
              </a:pPr>
              <a:t>12/5/2018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07925C7-A7C7-4906-B328-F7303D4FAFBD}" type="slidenum">
              <a:rPr lang="en-US"/>
              <a:pPr>
                <a:defRPr/>
              </a:pPr>
              <a:t>‹#›</a:t>
            </a:fld>
            <a:endParaRPr lang="en-US"/>
          </a:p>
        </p:txBody>
      </p:sp>
    </p:spTree>
    <p:extLst>
      <p:ext uri="{BB962C8B-B14F-4D97-AF65-F5344CB8AC3E}">
        <p14:creationId xmlns:p14="http://schemas.microsoft.com/office/powerpoint/2010/main" val="1803226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D792891-36BE-4576-B5B8-FCF781E5553E}" type="datetime1">
              <a:rPr lang="en-US"/>
              <a:pPr>
                <a:defRPr/>
              </a:pPr>
              <a:t>12/5/2018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5470C85-FB87-4C64-9964-2C4AD564284C}" type="slidenum">
              <a:rPr lang="en-US"/>
              <a:pPr>
                <a:defRPr/>
              </a:pPr>
              <a:t>‹#›</a:t>
            </a:fld>
            <a:endParaRPr lang="en-US"/>
          </a:p>
        </p:txBody>
      </p:sp>
    </p:spTree>
    <p:extLst>
      <p:ext uri="{BB962C8B-B14F-4D97-AF65-F5344CB8AC3E}">
        <p14:creationId xmlns:p14="http://schemas.microsoft.com/office/powerpoint/2010/main" val="416521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4C3C10-AC16-429B-B645-FA86727E7E97}" type="datetime1">
              <a:rPr lang="en-US"/>
              <a:pPr>
                <a:defRPr/>
              </a:pPr>
              <a:t>12/5/2018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73B07BA-CB10-4B45-89B4-F93FACE3DFE1}" type="slidenum">
              <a:rPr lang="en-US"/>
              <a:pPr>
                <a:defRPr/>
              </a:pPr>
              <a:t>‹#›</a:t>
            </a:fld>
            <a:endParaRPr lang="en-US"/>
          </a:p>
        </p:txBody>
      </p:sp>
    </p:spTree>
    <p:extLst>
      <p:ext uri="{BB962C8B-B14F-4D97-AF65-F5344CB8AC3E}">
        <p14:creationId xmlns:p14="http://schemas.microsoft.com/office/powerpoint/2010/main" val="362850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E91426D-F325-404F-91B9-1E0076459D23}" type="datetime1">
              <a:rPr lang="en-US"/>
              <a:pPr>
                <a:defRPr/>
              </a:pPr>
              <a:t>12/5/2018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425815-F294-4120-9F6E-A64E5348504C}" type="slidenum">
              <a:rPr lang="en-US"/>
              <a:pPr>
                <a:defRPr/>
              </a:pPr>
              <a:t>‹#›</a:t>
            </a:fld>
            <a:endParaRPr lang="en-US"/>
          </a:p>
        </p:txBody>
      </p:sp>
    </p:spTree>
    <p:extLst>
      <p:ext uri="{BB962C8B-B14F-4D97-AF65-F5344CB8AC3E}">
        <p14:creationId xmlns:p14="http://schemas.microsoft.com/office/powerpoint/2010/main" val="228487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AF482E-A950-4355-BA75-DC28918D8473}" type="datetime1">
              <a:rPr lang="en-US"/>
              <a:pPr>
                <a:defRPr/>
              </a:pPr>
              <a:t>12/5/2018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35E88F-A92F-4312-A2E4-268822E92E4C}" type="slidenum">
              <a:rPr lang="en-US"/>
              <a:pPr>
                <a:defRPr/>
              </a:pPr>
              <a:t>‹#›</a:t>
            </a:fld>
            <a:endParaRPr lang="en-US"/>
          </a:p>
        </p:txBody>
      </p:sp>
    </p:spTree>
    <p:extLst>
      <p:ext uri="{BB962C8B-B14F-4D97-AF65-F5344CB8AC3E}">
        <p14:creationId xmlns:p14="http://schemas.microsoft.com/office/powerpoint/2010/main" val="3137974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9EB905D-9D5E-4F81-8406-A33D4FB6A7B5}" type="datetime1">
              <a:rPr lang="en-US"/>
              <a:pPr>
                <a:defRPr/>
              </a:pPr>
              <a:t>12/5/2018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400">
                <a:solidFill>
                  <a:schemeClr val="tx1"/>
                </a:solidFill>
                <a:latin typeface="+mn-lt"/>
              </a:defRPr>
            </a:lvl1pPr>
          </a:lstStyle>
          <a:p>
            <a:pPr>
              <a:defRPr/>
            </a:pPr>
            <a:fld id="{67178E82-C02D-41CE-A216-D5920785A9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1"/>
          <p:cNvSpPr txBox="1">
            <a:spLocks noChangeArrowheads="1"/>
          </p:cNvSpPr>
          <p:nvPr/>
        </p:nvSpPr>
        <p:spPr bwMode="auto">
          <a:xfrm>
            <a:off x="2895600" y="3505200"/>
            <a:ext cx="6629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smtClean="0">
                <a:solidFill>
                  <a:schemeClr val="bg1"/>
                </a:solidFill>
              </a:rPr>
              <a:t>REVIEW MATERI</a:t>
            </a:r>
            <a:endParaRPr lang="id-ID" b="1" dirty="0" smtClean="0">
              <a:solidFill>
                <a:schemeClr val="bg1"/>
              </a:solidFill>
            </a:endParaRPr>
          </a:p>
          <a:p>
            <a:pPr algn="ctr"/>
            <a:r>
              <a:rPr lang="en-US" b="1" dirty="0" smtClean="0">
                <a:solidFill>
                  <a:schemeClr val="bg1"/>
                </a:solidFill>
              </a:rPr>
              <a:t> PERTEMUAN </a:t>
            </a:r>
            <a:r>
              <a:rPr lang="id-ID" b="1" dirty="0" smtClean="0">
                <a:solidFill>
                  <a:schemeClr val="bg1"/>
                </a:solidFill>
              </a:rPr>
              <a:t>1</a:t>
            </a:r>
            <a:r>
              <a:rPr lang="en-US" b="1" dirty="0">
                <a:solidFill>
                  <a:schemeClr val="bg1"/>
                </a:solidFill>
              </a:rPr>
              <a:t>3</a:t>
            </a:r>
            <a:endParaRPr lang="id-ID" b="1" dirty="0" smtClean="0">
              <a:solidFill>
                <a:schemeClr val="bg1"/>
              </a:solidFill>
            </a:endParaRPr>
          </a:p>
          <a:p>
            <a:pPr algn="ctr"/>
            <a:r>
              <a:rPr lang="id-ID" b="1" dirty="0" smtClean="0">
                <a:solidFill>
                  <a:schemeClr val="bg1"/>
                </a:solidFill>
              </a:rPr>
              <a:t>KHAOLA </a:t>
            </a:r>
            <a:r>
              <a:rPr lang="en-US" b="1" dirty="0" smtClean="0">
                <a:solidFill>
                  <a:schemeClr val="bg1"/>
                </a:solidFill>
              </a:rPr>
              <a:t>R</a:t>
            </a:r>
            <a:r>
              <a:rPr lang="id-ID" b="1" dirty="0" smtClean="0">
                <a:solidFill>
                  <a:schemeClr val="bg1"/>
                </a:solidFill>
              </a:rPr>
              <a:t>ACH</a:t>
            </a:r>
            <a:r>
              <a:rPr lang="en-US" b="1" dirty="0" smtClean="0">
                <a:solidFill>
                  <a:schemeClr val="bg1"/>
                </a:solidFill>
              </a:rPr>
              <a:t>M</a:t>
            </a:r>
            <a:r>
              <a:rPr lang="id-ID" b="1" dirty="0" smtClean="0">
                <a:solidFill>
                  <a:schemeClr val="bg1"/>
                </a:solidFill>
              </a:rPr>
              <a:t>A ADZI</a:t>
            </a:r>
            <a:r>
              <a:rPr lang="en-US" b="1" dirty="0" smtClean="0">
                <a:solidFill>
                  <a:schemeClr val="bg1"/>
                </a:solidFill>
              </a:rPr>
              <a:t>M</a:t>
            </a:r>
            <a:r>
              <a:rPr lang="id-ID" b="1" dirty="0" smtClean="0">
                <a:solidFill>
                  <a:schemeClr val="bg1"/>
                </a:solidFill>
              </a:rPr>
              <a:t>A</a:t>
            </a:r>
            <a:endParaRPr lang="en-US" b="1" dirty="0" smtClean="0">
              <a:solidFill>
                <a:schemeClr val="bg1"/>
              </a:solidFill>
            </a:endParaRPr>
          </a:p>
          <a:p>
            <a:pPr algn="ctr" eaLnBrk="1" hangingPunct="1"/>
            <a:r>
              <a:rPr lang="en-US" b="1" dirty="0" smtClean="0">
                <a:solidFill>
                  <a:schemeClr val="bg1"/>
                </a:solidFill>
              </a:rPr>
              <a:t>P</a:t>
            </a:r>
            <a:r>
              <a:rPr lang="id-ID" b="1" dirty="0" smtClean="0">
                <a:solidFill>
                  <a:schemeClr val="bg1"/>
                </a:solidFill>
              </a:rPr>
              <a:t>GS</a:t>
            </a:r>
            <a:r>
              <a:rPr lang="en-US" b="1" dirty="0" smtClean="0">
                <a:solidFill>
                  <a:schemeClr val="bg1"/>
                </a:solidFill>
              </a:rPr>
              <a:t>D</a:t>
            </a:r>
            <a:r>
              <a:rPr lang="id-ID" b="1" dirty="0" smtClean="0">
                <a:solidFill>
                  <a:schemeClr val="bg1"/>
                </a:solidFill>
              </a:rPr>
              <a:t> FKIP</a:t>
            </a:r>
            <a:endParaRPr lang="en-US" b="1"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57200"/>
            <a:ext cx="8229600" cy="1143000"/>
          </a:xfrm>
        </p:spPr>
        <p:txBody>
          <a:bodyPr/>
          <a:lstStyle/>
          <a:p>
            <a:r>
              <a:rPr lang="id-ID" sz="4800" dirty="0"/>
              <a:t>Media </a:t>
            </a:r>
            <a:r>
              <a:rPr lang="id-ID" sz="4800" dirty="0" smtClean="0"/>
              <a:t>Lihat </a:t>
            </a:r>
            <a:r>
              <a:rPr lang="id-ID" sz="4800" dirty="0"/>
              <a:t>(Media </a:t>
            </a:r>
            <a:r>
              <a:rPr lang="id-ID" sz="4800" dirty="0" smtClean="0"/>
              <a:t>Visual)</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71487" y="1676400"/>
            <a:ext cx="8229600" cy="4191000"/>
          </a:xfrm>
        </p:spPr>
        <p:txBody>
          <a:bodyPr>
            <a:scene3d>
              <a:camera prst="orthographicFront"/>
              <a:lightRig rig="threePt" dir="t"/>
            </a:scene3d>
          </a:bodyPr>
          <a:lstStyle/>
          <a:p>
            <a:r>
              <a:rPr lang="id-ID" sz="2400" dirty="0"/>
              <a:t>Dalam kamus la Rousse Elementaire( 1956 : 852 ) “ visual, elle est qui appartient a la vue”. Maksudnya visual adalah semua yang Nampak atau terlihat. Dalam pembelajaran, visual adalah alat bantu pandang</a:t>
            </a:r>
            <a:r>
              <a:rPr lang="id-ID" sz="2400" dirty="0" smtClean="0"/>
              <a:t>.</a:t>
            </a:r>
          </a:p>
          <a:p>
            <a:r>
              <a:rPr lang="id-ID" sz="2400" dirty="0" smtClean="0"/>
              <a:t>Fathurrohman </a:t>
            </a:r>
            <a:r>
              <a:rPr lang="id-ID" sz="2400" dirty="0"/>
              <a:t>(2007 : 67) mengungkapkan bahwa </a:t>
            </a:r>
            <a:r>
              <a:rPr lang="id-ID" sz="2400" dirty="0" smtClean="0"/>
              <a:t>media </a:t>
            </a:r>
            <a:r>
              <a:rPr lang="id-ID" sz="2400" dirty="0"/>
              <a:t>visual adalah media yang hanya mengandalkan indra penglihatan. Media visual ini ada yang menampilkan gambar diam seperti film strip, slide foto, gambar atau lukisan dan cetakan</a:t>
            </a:r>
            <a:r>
              <a:rPr lang="id-ID" sz="2400" dirty="0" smtClean="0"/>
              <a:t>. Ada </a:t>
            </a:r>
            <a:r>
              <a:rPr lang="id-ID" sz="2400" dirty="0"/>
              <a:t>pula media visual yang menampilkan gambir atau symbol yang bergerak seperti film bisu dan film </a:t>
            </a:r>
            <a:r>
              <a:rPr lang="id-ID" sz="2400" dirty="0" smtClean="0"/>
              <a:t>kartun.</a:t>
            </a:r>
            <a:endParaRPr lang="id-ID" sz="2400" dirty="0"/>
          </a:p>
        </p:txBody>
      </p:sp>
    </p:spTree>
    <p:extLst>
      <p:ext uri="{BB962C8B-B14F-4D97-AF65-F5344CB8AC3E}">
        <p14:creationId xmlns:p14="http://schemas.microsoft.com/office/powerpoint/2010/main" val="675700235"/>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85800"/>
            <a:ext cx="8229600" cy="1143000"/>
          </a:xfrm>
        </p:spPr>
        <p:txBody>
          <a:bodyPr/>
          <a:lstStyle/>
          <a:p>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752600"/>
            <a:ext cx="8229600" cy="4525963"/>
          </a:xfrm>
        </p:spPr>
        <p:txBody>
          <a:bodyPr>
            <a:scene3d>
              <a:camera prst="orthographicFront"/>
              <a:lightRig rig="threePt" dir="t"/>
            </a:scene3d>
          </a:bodyPr>
          <a:lstStyle/>
          <a:p>
            <a:r>
              <a:rPr lang="id-ID" sz="2400" dirty="0"/>
              <a:t> </a:t>
            </a:r>
            <a:endParaRPr lang="en-US" sz="2400" dirty="0">
              <a:ln/>
              <a:solidFill>
                <a:schemeClr val="accent1"/>
              </a:solidFill>
              <a:effectLst>
                <a:outerShdw blurRad="38100" dist="25400" dir="5400000" algn="ctr" rotWithShape="0">
                  <a:srgbClr val="6E747A">
                    <a:alpha val="43000"/>
                  </a:srgbClr>
                </a:outerShdw>
              </a:effectLst>
            </a:endParaRPr>
          </a:p>
        </p:txBody>
      </p:sp>
      <p:pic>
        <p:nvPicPr>
          <p:cNvPr id="6146" name="Picture 2" descr="Image result for contoh media belajar visu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1182" y="2176780"/>
            <a:ext cx="5350209"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9417314"/>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57200"/>
            <a:ext cx="8229600" cy="1143000"/>
          </a:xfrm>
        </p:spPr>
        <p:txBody>
          <a:bodyPr/>
          <a:lstStyle/>
          <a:p>
            <a:r>
              <a:rPr lang="id-ID" sz="4800" dirty="0"/>
              <a:t>Media Dengar (Media Audio)</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371600"/>
            <a:ext cx="8229600" cy="4800600"/>
          </a:xfrm>
        </p:spPr>
        <p:txBody>
          <a:bodyPr>
            <a:scene3d>
              <a:camera prst="orthographicFront"/>
              <a:lightRig rig="threePt" dir="t"/>
            </a:scene3d>
          </a:bodyPr>
          <a:lstStyle/>
          <a:p>
            <a:r>
              <a:rPr lang="id-ID" sz="2800" dirty="0"/>
              <a:t>Media Audio Menurut sadiman ( 2005:49 ) adalah media untuk menyampaikan pesan yang akan disampaikan dalam bentuk lambang – lambang auditif, baik verbal ( ke dalam kata – kata atau bahasa lisan ) maupun non verbal. </a:t>
            </a:r>
            <a:endParaRPr lang="id-ID" sz="2800" dirty="0" smtClean="0"/>
          </a:p>
          <a:p>
            <a:r>
              <a:rPr lang="id-ID" sz="2800" dirty="0"/>
              <a:t>M</a:t>
            </a:r>
            <a:r>
              <a:rPr lang="id-ID" sz="2800" dirty="0" smtClean="0"/>
              <a:t>enurut </a:t>
            </a:r>
            <a:r>
              <a:rPr lang="id-ID" sz="2800" dirty="0"/>
              <a:t>sudjana dan Rivai ( 2003 :129 ) Media Audio untuk pengajaran adalah bahan yang mengandung pesan dalam bentuk auditif ( pita suara atau piringan suara), yang dapat merangsang pikiran, perasaan, perhatian dan kemauan siswa sehingga terjadi proses belajar - mengajar </a:t>
            </a:r>
            <a:endParaRPr lang="en-US" sz="2800" dirty="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022878934"/>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85800"/>
            <a:ext cx="8229600" cy="1143000"/>
          </a:xfrm>
        </p:spPr>
        <p:txBody>
          <a:bodyPr/>
          <a:lstStyle/>
          <a:p>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752600"/>
            <a:ext cx="8229600" cy="4525963"/>
          </a:xfrm>
        </p:spPr>
        <p:txBody>
          <a:bodyPr>
            <a:scene3d>
              <a:camera prst="orthographicFront"/>
              <a:lightRig rig="threePt" dir="t"/>
            </a:scene3d>
          </a:bodyPr>
          <a:lstStyle/>
          <a:p>
            <a:r>
              <a:rPr lang="id-ID" sz="2400" dirty="0"/>
              <a:t> </a:t>
            </a:r>
            <a:endParaRPr lang="en-US" sz="2400" dirty="0">
              <a:ln/>
              <a:solidFill>
                <a:schemeClr val="accent1"/>
              </a:solidFill>
              <a:effectLst>
                <a:outerShdw blurRad="38100" dist="25400" dir="5400000" algn="ctr" rotWithShape="0">
                  <a:srgbClr val="6E747A">
                    <a:alpha val="43000"/>
                  </a:srgbClr>
                </a:outerShdw>
              </a:effectLst>
            </a:endParaRPr>
          </a:p>
        </p:txBody>
      </p:sp>
      <p:pic>
        <p:nvPicPr>
          <p:cNvPr id="5122" name="Picture 2" descr="Image result for contoh media belajar audio multimed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2" y="1147762"/>
            <a:ext cx="6076950"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0284700"/>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25475"/>
            <a:ext cx="8229600" cy="1143000"/>
          </a:xfrm>
        </p:spPr>
        <p:txBody>
          <a:bodyPr>
            <a:noAutofit/>
          </a:bodyPr>
          <a:lstStyle/>
          <a:p>
            <a:r>
              <a:rPr lang="id-ID" dirty="0"/>
              <a:t>M</a:t>
            </a:r>
            <a:r>
              <a:rPr lang="id-ID" dirty="0" smtClean="0"/>
              <a:t>edia Audio Visual</a:t>
            </a:r>
            <a:endParaRPr lang="en-US" sz="4400" dirty="0" err="1" smtClean="0">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71487" y="1676400"/>
            <a:ext cx="8229600" cy="4525963"/>
          </a:xfrm>
        </p:spPr>
        <p:txBody>
          <a:bodyPr>
            <a:noAutofit/>
          </a:bodyPr>
          <a:lstStyle/>
          <a:p>
            <a:r>
              <a:rPr lang="id-ID" sz="2400" dirty="0" smtClean="0"/>
              <a:t>Menurut </a:t>
            </a:r>
            <a:r>
              <a:rPr lang="id-ID" sz="2400" dirty="0"/>
              <a:t>Wina Sanjaya (2010</a:t>
            </a:r>
            <a:r>
              <a:rPr lang="id-ID" sz="2400" dirty="0" smtClean="0"/>
              <a:t>), </a:t>
            </a:r>
            <a:r>
              <a:rPr lang="id-ID" sz="2400" dirty="0"/>
              <a:t>m</a:t>
            </a:r>
            <a:r>
              <a:rPr lang="id-ID" sz="2400" dirty="0" smtClean="0"/>
              <a:t>edia </a:t>
            </a:r>
            <a:r>
              <a:rPr lang="id-ID" sz="2400" dirty="0"/>
              <a:t>a</a:t>
            </a:r>
            <a:r>
              <a:rPr lang="id-ID" sz="2400" dirty="0" smtClean="0"/>
              <a:t>udio </a:t>
            </a:r>
            <a:r>
              <a:rPr lang="id-ID" sz="2400" dirty="0"/>
              <a:t>v</a:t>
            </a:r>
            <a:r>
              <a:rPr lang="id-ID" sz="2400" dirty="0" smtClean="0"/>
              <a:t>isual </a:t>
            </a:r>
            <a:r>
              <a:rPr lang="id-ID" sz="2400" dirty="0"/>
              <a:t>yaitu jenis media yang selain mengandung unsur suara juga mengandung unsur gambar yang bisa dilihat, misalnya rekaman video, berbagai ukuran film, </a:t>
            </a:r>
            <a:r>
              <a:rPr lang="id-ID" sz="2400" i="1" dirty="0"/>
              <a:t>slide</a:t>
            </a:r>
            <a:r>
              <a:rPr lang="id-ID" sz="2400" dirty="0"/>
              <a:t> suara, dan lain sebagainya. Kemampuan media ini dianggap lebih baik dan lebih menarik, sebab mengandung kedua unsur jenis media yang pertama dan kedua</a:t>
            </a:r>
            <a:r>
              <a:rPr lang="id-ID" sz="2400" dirty="0" smtClean="0"/>
              <a:t>.</a:t>
            </a:r>
          </a:p>
          <a:p>
            <a:r>
              <a:rPr lang="id-ID" sz="2400" dirty="0" smtClean="0"/>
              <a:t>Rohani (1997</a:t>
            </a:r>
            <a:r>
              <a:rPr lang="id-ID" sz="2400" dirty="0"/>
              <a:t>: 97-98</a:t>
            </a:r>
            <a:r>
              <a:rPr lang="id-ID" sz="2400" dirty="0" smtClean="0"/>
              <a:t>), “Audio </a:t>
            </a:r>
            <a:r>
              <a:rPr lang="id-ID" sz="2400" dirty="0"/>
              <a:t>visual adalah media instruksional modern yang sesuai dengan perkembangan zaman (kemajuan ilmu pengetahuan dan tekhnologi), meliputi media yang dapat dilihat dan didengar</a:t>
            </a:r>
            <a:r>
              <a:rPr lang="id-ID" sz="2400" dirty="0" smtClean="0"/>
              <a:t>”</a:t>
            </a:r>
            <a:r>
              <a:rPr lang="id-ID" sz="2400" dirty="0"/>
              <a:t> .</a:t>
            </a:r>
          </a:p>
          <a:p>
            <a:endParaRPr lang="en-US" sz="2400" dirty="0" smtClean="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629269170"/>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by="(-#ppt_w*2)" calcmode="lin" valueType="num">
                                      <p:cBhvr rctx="PPT">
                                        <p:cTn id="16" dur="500" autoRev="1" fill="hold">
                                          <p:stCondLst>
                                            <p:cond delay="0"/>
                                          </p:stCondLst>
                                        </p:cTn>
                                        <p:tgtEl>
                                          <p:spTgt spid="3">
                                            <p:txEl>
                                              <p:pRg st="0" end="0"/>
                                            </p:txEl>
                                          </p:spTgt>
                                        </p:tgtEl>
                                        <p:attrNameLst>
                                          <p:attrName>ppt_w</p:attrName>
                                        </p:attrNameLst>
                                      </p:cBhvr>
                                    </p:anim>
                                    <p:anim by="(#ppt_w*0.50)" calcmode="lin" valueType="num">
                                      <p:cBhvr>
                                        <p:cTn id="17" dur="500" decel="50000" autoRev="1" fill="hold">
                                          <p:stCondLst>
                                            <p:cond delay="0"/>
                                          </p:stCondLst>
                                        </p:cTn>
                                        <p:tgtEl>
                                          <p:spTgt spid="3">
                                            <p:txEl>
                                              <p:pRg st="0" end="0"/>
                                            </p:txEl>
                                          </p:spTgt>
                                        </p:tgtEl>
                                        <p:attrNameLst>
                                          <p:attrName>ppt_x</p:attrName>
                                        </p:attrNameLst>
                                      </p:cBhvr>
                                    </p:anim>
                                    <p:anim from="(-#ppt_h/2)" to="(#ppt_y)" calcmode="lin" valueType="num">
                                      <p:cBhvr>
                                        <p:cTn id="18" dur="1000" fill="hold">
                                          <p:stCondLst>
                                            <p:cond delay="0"/>
                                          </p:stCondLst>
                                        </p:cTn>
                                        <p:tgtEl>
                                          <p:spTgt spid="3">
                                            <p:txEl>
                                              <p:pRg st="0" end="0"/>
                                            </p:txEl>
                                          </p:spTgt>
                                        </p:tgtEl>
                                        <p:attrNameLst>
                                          <p:attrName>ppt_y</p:attrName>
                                        </p:attrNameLst>
                                      </p:cBhvr>
                                    </p:anim>
                                    <p:animRot by="21600000">
                                      <p:cBhvr>
                                        <p:cTn id="19" dur="1000" fill="hold">
                                          <p:stCondLst>
                                            <p:cond delay="0"/>
                                          </p:stCondLst>
                                        </p:cTn>
                                        <p:tgtEl>
                                          <p:spTgt spid="3">
                                            <p:txEl>
                                              <p:pRg st="0" end="0"/>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56" presetClass="entr" presetSubtype="0" fill="hold" grpId="0" nodeType="clickEffect">
                                  <p:stCondLst>
                                    <p:cond delay="0"/>
                                  </p:stCondLst>
                                  <p:iterate type="lt">
                                    <p:tmPct val="10000"/>
                                  </p:iterate>
                                  <p:childTnLst>
                                    <p:set>
                                      <p:cBhvr>
                                        <p:cTn id="23" dur="1" fill="hold">
                                          <p:stCondLst>
                                            <p:cond delay="0"/>
                                          </p:stCondLst>
                                        </p:cTn>
                                        <p:tgtEl>
                                          <p:spTgt spid="3">
                                            <p:txEl>
                                              <p:pRg st="1" end="1"/>
                                            </p:txEl>
                                          </p:spTgt>
                                        </p:tgtEl>
                                        <p:attrNameLst>
                                          <p:attrName>style.visibility</p:attrName>
                                        </p:attrNameLst>
                                      </p:cBhvr>
                                      <p:to>
                                        <p:strVal val="visible"/>
                                      </p:to>
                                    </p:set>
                                    <p:anim by="(-#ppt_w*2)" calcmode="lin" valueType="num">
                                      <p:cBhvr rctx="PPT">
                                        <p:cTn id="24" dur="500" autoRev="1" fill="hold">
                                          <p:stCondLst>
                                            <p:cond delay="0"/>
                                          </p:stCondLst>
                                        </p:cTn>
                                        <p:tgtEl>
                                          <p:spTgt spid="3">
                                            <p:txEl>
                                              <p:pRg st="1" end="1"/>
                                            </p:txEl>
                                          </p:spTgt>
                                        </p:tgtEl>
                                        <p:attrNameLst>
                                          <p:attrName>ppt_w</p:attrName>
                                        </p:attrNameLst>
                                      </p:cBhvr>
                                    </p:anim>
                                    <p:anim by="(#ppt_w*0.50)" calcmode="lin" valueType="num">
                                      <p:cBhvr>
                                        <p:cTn id="25" dur="500" decel="50000" autoRev="1" fill="hold">
                                          <p:stCondLst>
                                            <p:cond delay="0"/>
                                          </p:stCondLst>
                                        </p:cTn>
                                        <p:tgtEl>
                                          <p:spTgt spid="3">
                                            <p:txEl>
                                              <p:pRg st="1" end="1"/>
                                            </p:txEl>
                                          </p:spTgt>
                                        </p:tgtEl>
                                        <p:attrNameLst>
                                          <p:attrName>ppt_x</p:attrName>
                                        </p:attrNameLst>
                                      </p:cBhvr>
                                    </p:anim>
                                    <p:anim from="(-#ppt_h/2)" to="(#ppt_y)" calcmode="lin" valueType="num">
                                      <p:cBhvr>
                                        <p:cTn id="26" dur="1000" fill="hold">
                                          <p:stCondLst>
                                            <p:cond delay="0"/>
                                          </p:stCondLst>
                                        </p:cTn>
                                        <p:tgtEl>
                                          <p:spTgt spid="3">
                                            <p:txEl>
                                              <p:pRg st="1" end="1"/>
                                            </p:txEl>
                                          </p:spTgt>
                                        </p:tgtEl>
                                        <p:attrNameLst>
                                          <p:attrName>ppt_y</p:attrName>
                                        </p:attrNameLst>
                                      </p:cBhvr>
                                    </p:anim>
                                    <p:animRot by="21600000">
                                      <p:cBhvr>
                                        <p:cTn id="27" dur="1000" fill="hold">
                                          <p:stCondLst>
                                            <p:cond delay="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85800"/>
            <a:ext cx="8229600" cy="1143000"/>
          </a:xfrm>
        </p:spPr>
        <p:txBody>
          <a:bodyPr/>
          <a:lstStyle/>
          <a:p>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752600"/>
            <a:ext cx="8229600" cy="4525963"/>
          </a:xfrm>
        </p:spPr>
        <p:txBody>
          <a:bodyPr>
            <a:scene3d>
              <a:camera prst="orthographicFront"/>
              <a:lightRig rig="threePt" dir="t"/>
            </a:scene3d>
          </a:bodyPr>
          <a:lstStyle/>
          <a:p>
            <a:pPr marL="0" indent="0">
              <a:buNone/>
            </a:pPr>
            <a:endParaRPr lang="en-US" sz="2400" dirty="0">
              <a:ln/>
              <a:solidFill>
                <a:schemeClr val="accent1"/>
              </a:solidFill>
              <a:effectLst>
                <a:outerShdw blurRad="38100" dist="25400" dir="5400000" algn="ctr" rotWithShape="0">
                  <a:srgbClr val="6E747A">
                    <a:alpha val="43000"/>
                  </a:srgbClr>
                </a:outerShdw>
              </a:effectLst>
            </a:endParaRPr>
          </a:p>
        </p:txBody>
      </p:sp>
      <p:pic>
        <p:nvPicPr>
          <p:cNvPr id="4098" name="Picture 2" descr="Image result for contoh media belajar audio visual multimed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147762"/>
            <a:ext cx="6076950"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643113"/>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85800"/>
            <a:ext cx="8229600" cy="1143000"/>
          </a:xfrm>
        </p:spPr>
        <p:txBody>
          <a:bodyPr/>
          <a:lstStyle/>
          <a:p>
            <a:r>
              <a:rPr lang="id-ID" sz="4800" dirty="0"/>
              <a:t>Multimedia</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752600"/>
            <a:ext cx="8229600" cy="4525963"/>
          </a:xfrm>
        </p:spPr>
        <p:txBody>
          <a:bodyPr>
            <a:scene3d>
              <a:camera prst="orthographicFront"/>
              <a:lightRig rig="threePt" dir="t"/>
            </a:scene3d>
          </a:bodyPr>
          <a:lstStyle/>
          <a:p>
            <a:r>
              <a:rPr lang="id-ID" sz="2400" dirty="0"/>
              <a:t>Menurut Gayeski, D.M. (1992</a:t>
            </a:r>
            <a:r>
              <a:rPr lang="id-ID" sz="2400" dirty="0" smtClean="0"/>
              <a:t>)</a:t>
            </a:r>
            <a:r>
              <a:rPr lang="id-ID" sz="2400" dirty="0"/>
              <a:t> ,</a:t>
            </a:r>
            <a:r>
              <a:rPr lang="id-ID" sz="2400" dirty="0" smtClean="0"/>
              <a:t> Multimedia </a:t>
            </a:r>
            <a:r>
              <a:rPr lang="id-ID" sz="2400" dirty="0"/>
              <a:t>ialah satu sistem hubungan komunikasi interaktif melalui komputer yang mampu mencipta , menyimpan , memindahkan, dan mencapai kembali data dan maklumat dalam </a:t>
            </a:r>
            <a:r>
              <a:rPr lang="id-ID" sz="2400" dirty="0" smtClean="0"/>
              <a:t>bentuk </a:t>
            </a:r>
            <a:r>
              <a:rPr lang="id-ID" sz="2400" dirty="0"/>
              <a:t>teks, grafik, animasi, dan sistem audio</a:t>
            </a:r>
            <a:r>
              <a:rPr lang="id-ID" sz="2400" dirty="0" smtClean="0"/>
              <a:t>.</a:t>
            </a:r>
          </a:p>
          <a:p>
            <a:r>
              <a:rPr lang="id-ID" sz="2400" dirty="0"/>
              <a:t>Menurut Phelps (1995) pula, multimedia adalah kombinasi teks, video, suara dan animasi dalam sesebuah perisian komputer yang interaktif. Schurman (1995) mendefinisikan multimedia sebagai kombinasi grafik, animasi, teks, video dan bunyi dalam satu perisian yang direka bentuk yang mementingkan interaksi antara pengguna dan komputer. </a:t>
            </a:r>
            <a:endParaRPr lang="en-US" sz="2400" dirty="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974986930"/>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85800"/>
            <a:ext cx="8229600" cy="1143000"/>
          </a:xfrm>
        </p:spPr>
        <p:txBody>
          <a:bodyPr/>
          <a:lstStyle/>
          <a:p>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752600"/>
            <a:ext cx="8229600" cy="4525963"/>
          </a:xfrm>
        </p:spPr>
        <p:txBody>
          <a:bodyPr>
            <a:scene3d>
              <a:camera prst="orthographicFront"/>
              <a:lightRig rig="threePt" dir="t"/>
            </a:scene3d>
          </a:bodyPr>
          <a:lstStyle/>
          <a:p>
            <a:r>
              <a:rPr lang="id-ID" sz="2400" dirty="0"/>
              <a:t> </a:t>
            </a:r>
            <a:endParaRPr lang="en-US" sz="2400" dirty="0">
              <a:ln/>
              <a:solidFill>
                <a:schemeClr val="accent1"/>
              </a:solidFill>
              <a:effectLst>
                <a:outerShdw blurRad="38100" dist="25400" dir="5400000" algn="ctr" rotWithShape="0">
                  <a:srgbClr val="6E747A">
                    <a:alpha val="43000"/>
                  </a:srgbClr>
                </a:outerShdw>
              </a:effectLst>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5967" y="1447800"/>
            <a:ext cx="512064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4229163"/>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5"/>
          <p:cNvSpPr>
            <a:spLocks noGrp="1"/>
          </p:cNvSpPr>
          <p:nvPr>
            <p:ph type="title"/>
          </p:nvPr>
        </p:nvSpPr>
        <p:spPr>
          <a:xfrm>
            <a:off x="533400" y="685800"/>
            <a:ext cx="8229600" cy="685800"/>
          </a:xfrm>
        </p:spPr>
        <p:txBody>
          <a:bodyPr/>
          <a:lstStyle/>
          <a:p>
            <a:pPr>
              <a:spcBef>
                <a:spcPct val="50000"/>
              </a:spcBef>
            </a:pPr>
            <a:r>
              <a:rPr lang="en-US" sz="3200" smtClean="0">
                <a:latin typeface="Arial" charset="0"/>
                <a:cs typeface="Arial" charset="0"/>
              </a:rPr>
              <a:t>KEMAMPUAN AKHIR YANG DIHARAPKAN</a:t>
            </a:r>
          </a:p>
        </p:txBody>
      </p:sp>
      <p:sp>
        <p:nvSpPr>
          <p:cNvPr id="3076" name="Content Placeholder 5"/>
          <p:cNvSpPr>
            <a:spLocks noGrp="1"/>
          </p:cNvSpPr>
          <p:nvPr>
            <p:ph idx="1"/>
          </p:nvPr>
        </p:nvSpPr>
        <p:spPr>
          <a:xfrm>
            <a:off x="457200" y="1524000"/>
            <a:ext cx="8229600" cy="4602163"/>
          </a:xfrm>
        </p:spPr>
        <p:txBody>
          <a:bodyPr/>
          <a:lstStyle/>
          <a:p>
            <a:r>
              <a:rPr lang="id-ID" sz="2400" dirty="0"/>
              <a:t>Mahasiswa mampu memahami secara konseptual, prosedural dan kaitan keduanya mengenai </a:t>
            </a:r>
            <a:r>
              <a:rPr lang="en-US" sz="2400" dirty="0" err="1" smtClean="0"/>
              <a:t>manfaat</a:t>
            </a:r>
            <a:r>
              <a:rPr lang="en-US" sz="2400" dirty="0" smtClean="0"/>
              <a:t> </a:t>
            </a:r>
            <a:r>
              <a:rPr lang="en-US" sz="2400" dirty="0" err="1" smtClean="0"/>
              <a:t>penggunaan</a:t>
            </a:r>
            <a:r>
              <a:rPr lang="en-US" sz="2400" dirty="0" smtClean="0"/>
              <a:t> media </a:t>
            </a:r>
            <a:r>
              <a:rPr lang="en-US" sz="2400" dirty="0" err="1" smtClean="0"/>
              <a:t>belajar</a:t>
            </a:r>
            <a:endParaRPr lang="id-ID" sz="240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itle 5"/>
          <p:cNvSpPr>
            <a:spLocks noGrp="1"/>
          </p:cNvSpPr>
          <p:nvPr>
            <p:ph type="title"/>
          </p:nvPr>
        </p:nvSpPr>
        <p:spPr>
          <a:xfrm>
            <a:off x="533400" y="609600"/>
            <a:ext cx="8229600" cy="685800"/>
          </a:xfrm>
        </p:spPr>
        <p:txBody>
          <a:bodyPr/>
          <a:lstStyle/>
          <a:p>
            <a:r>
              <a:rPr lang="en-US" sz="3200" b="1" dirty="0" err="1"/>
              <a:t>Pengertian</a:t>
            </a:r>
            <a:r>
              <a:rPr lang="en-US" sz="3200" b="1" dirty="0"/>
              <a:t> Media </a:t>
            </a:r>
            <a:r>
              <a:rPr lang="en-US" sz="3200" b="1" dirty="0" err="1"/>
              <a:t>Pembelajaran</a:t>
            </a:r>
            <a:endParaRPr lang="en-US" sz="3200" b="1" dirty="0"/>
          </a:p>
        </p:txBody>
      </p:sp>
      <p:sp>
        <p:nvSpPr>
          <p:cNvPr id="13316" name="Content Placeholder 5"/>
          <p:cNvSpPr>
            <a:spLocks noGrp="1"/>
          </p:cNvSpPr>
          <p:nvPr>
            <p:ph idx="1"/>
          </p:nvPr>
        </p:nvSpPr>
        <p:spPr>
          <a:xfrm>
            <a:off x="304800" y="1447800"/>
            <a:ext cx="8610600" cy="5410200"/>
          </a:xfrm>
        </p:spPr>
        <p:txBody>
          <a:bodyPr/>
          <a:lstStyle/>
          <a:p>
            <a:r>
              <a:rPr lang="id-ID" sz="2600" dirty="0"/>
              <a:t>Kata media, berasal dari bahasa Latin, bentuk jamak dari </a:t>
            </a:r>
            <a:r>
              <a:rPr lang="id-ID" sz="2600" i="1" dirty="0"/>
              <a:t>medium</a:t>
            </a:r>
            <a:r>
              <a:rPr lang="id-ID" sz="2600" dirty="0"/>
              <a:t> secara harfiah berarti perantara atau pengantar</a:t>
            </a:r>
            <a:r>
              <a:rPr lang="id-ID" sz="2600" dirty="0" smtClean="0"/>
              <a:t>.</a:t>
            </a:r>
          </a:p>
          <a:p>
            <a:r>
              <a:rPr lang="id-ID" sz="2600" dirty="0"/>
              <a:t> Media adalah segala alat fisik yang dapat menyajikan pesan yang merangsang yang sesuai untuk belajar (Brigg</a:t>
            </a:r>
            <a:r>
              <a:rPr lang="id-ID" sz="2600" dirty="0" smtClean="0"/>
              <a:t>).</a:t>
            </a:r>
          </a:p>
          <a:p>
            <a:r>
              <a:rPr lang="id-ID" sz="2600" dirty="0"/>
              <a:t>Menurut Gagne (1977), pembelajaran adalah seperangkat peristiwa -peristiwa eksternal yang dirancang untuk mendukung beberapa proses belajar yang bersifat internal</a:t>
            </a:r>
            <a:r>
              <a:rPr lang="id-ID" sz="2600" dirty="0" smtClean="0"/>
              <a:t>.</a:t>
            </a:r>
            <a:endParaRPr lang="en-US" sz="2600" dirty="0" smtClean="0"/>
          </a:p>
          <a:p>
            <a:r>
              <a:rPr lang="en-US" sz="2600" dirty="0" err="1" smtClean="0"/>
              <a:t>Pada</a:t>
            </a:r>
            <a:r>
              <a:rPr lang="en-US" sz="2600" dirty="0" smtClean="0"/>
              <a:t> </a:t>
            </a:r>
            <a:r>
              <a:rPr lang="en-US" sz="2600" dirty="0" err="1" smtClean="0"/>
              <a:t>hakikatnya</a:t>
            </a:r>
            <a:r>
              <a:rPr lang="en-US" sz="2600" dirty="0" smtClean="0"/>
              <a:t>, proses </a:t>
            </a:r>
            <a:r>
              <a:rPr lang="en-US" sz="2600" dirty="0" err="1"/>
              <a:t>pembelajaran</a:t>
            </a:r>
            <a:r>
              <a:rPr lang="en-US" sz="2600" dirty="0"/>
              <a:t> </a:t>
            </a:r>
            <a:r>
              <a:rPr lang="en-US" sz="2600" dirty="0" err="1"/>
              <a:t>merupakan</a:t>
            </a:r>
            <a:r>
              <a:rPr lang="en-US" sz="2600" dirty="0"/>
              <a:t> proses </a:t>
            </a:r>
            <a:r>
              <a:rPr lang="en-US" sz="2600" dirty="0" err="1"/>
              <a:t>komunikasi</a:t>
            </a:r>
            <a:r>
              <a:rPr lang="en-US" sz="2600" dirty="0"/>
              <a:t> </a:t>
            </a:r>
            <a:r>
              <a:rPr lang="en-US" sz="2600" dirty="0" err="1"/>
              <a:t>atau</a:t>
            </a:r>
            <a:r>
              <a:rPr lang="en-US" sz="2600" dirty="0"/>
              <a:t> </a:t>
            </a:r>
            <a:r>
              <a:rPr lang="en-US" sz="2600" dirty="0" err="1"/>
              <a:t>penyampaian</a:t>
            </a:r>
            <a:r>
              <a:rPr lang="en-US" sz="2600" dirty="0"/>
              <a:t> </a:t>
            </a:r>
            <a:r>
              <a:rPr lang="en-US" sz="2600" dirty="0" err="1"/>
              <a:t>pesan</a:t>
            </a:r>
            <a:r>
              <a:rPr lang="en-US" sz="2600" dirty="0"/>
              <a:t> </a:t>
            </a:r>
            <a:r>
              <a:rPr lang="en-US" sz="2600" dirty="0" err="1"/>
              <a:t>dari</a:t>
            </a:r>
            <a:r>
              <a:rPr lang="en-US" sz="2600" dirty="0"/>
              <a:t> </a:t>
            </a:r>
            <a:r>
              <a:rPr lang="en-US" sz="2600" dirty="0" err="1"/>
              <a:t>pengantar</a:t>
            </a:r>
            <a:r>
              <a:rPr lang="en-US" sz="2600" dirty="0"/>
              <a:t> </a:t>
            </a:r>
            <a:r>
              <a:rPr lang="en-US" sz="2600" dirty="0" err="1"/>
              <a:t>ke</a:t>
            </a:r>
            <a:r>
              <a:rPr lang="en-US" sz="2600" dirty="0"/>
              <a:t> </a:t>
            </a:r>
            <a:r>
              <a:rPr lang="en-US" sz="2600" dirty="0" err="1"/>
              <a:t>penerima</a:t>
            </a:r>
            <a:r>
              <a:rPr lang="en-US" sz="2600" dirty="0"/>
              <a:t>.</a:t>
            </a:r>
          </a:p>
          <a:p>
            <a:endParaRPr lang="id-ID" sz="2600" dirty="0"/>
          </a:p>
        </p:txBody>
      </p:sp>
    </p:spTree>
    <p:extLst>
      <p:ext uri="{BB962C8B-B14F-4D97-AF65-F5344CB8AC3E}">
        <p14:creationId xmlns:p14="http://schemas.microsoft.com/office/powerpoint/2010/main" val="2269589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itle 5"/>
          <p:cNvSpPr>
            <a:spLocks noGrp="1"/>
          </p:cNvSpPr>
          <p:nvPr>
            <p:ph type="title"/>
          </p:nvPr>
        </p:nvSpPr>
        <p:spPr>
          <a:xfrm>
            <a:off x="533400" y="685800"/>
            <a:ext cx="8229600" cy="685800"/>
          </a:xfrm>
        </p:spPr>
        <p:txBody>
          <a:bodyPr/>
          <a:lstStyle/>
          <a:p>
            <a:r>
              <a:rPr lang="en-US" sz="3200" b="1" dirty="0" err="1"/>
              <a:t>Pengertian</a:t>
            </a:r>
            <a:r>
              <a:rPr lang="en-US" sz="3200" b="1" dirty="0"/>
              <a:t> Media </a:t>
            </a:r>
            <a:r>
              <a:rPr lang="en-US" sz="3200" b="1" dirty="0" err="1"/>
              <a:t>Pembelajaran</a:t>
            </a:r>
            <a:endParaRPr lang="en-US" sz="3200" b="1" dirty="0"/>
          </a:p>
        </p:txBody>
      </p:sp>
      <p:sp>
        <p:nvSpPr>
          <p:cNvPr id="13316" name="Content Placeholder 5"/>
          <p:cNvSpPr>
            <a:spLocks noGrp="1"/>
          </p:cNvSpPr>
          <p:nvPr>
            <p:ph idx="1"/>
          </p:nvPr>
        </p:nvSpPr>
        <p:spPr>
          <a:xfrm>
            <a:off x="457200" y="1752601"/>
            <a:ext cx="8229600" cy="3962399"/>
          </a:xfrm>
        </p:spPr>
        <p:txBody>
          <a:bodyPr/>
          <a:lstStyle/>
          <a:p>
            <a:r>
              <a:rPr lang="en-US" sz="2600" dirty="0" err="1" smtClean="0"/>
              <a:t>Menurut</a:t>
            </a:r>
            <a:r>
              <a:rPr lang="en-US" sz="2600" dirty="0" smtClean="0"/>
              <a:t> </a:t>
            </a:r>
            <a:r>
              <a:rPr lang="en-US" sz="2600" dirty="0" err="1" smtClean="0"/>
              <a:t>Arief</a:t>
            </a:r>
            <a:r>
              <a:rPr lang="en-US" sz="2600" dirty="0" smtClean="0"/>
              <a:t> </a:t>
            </a:r>
            <a:r>
              <a:rPr lang="en-US" sz="2600" dirty="0" err="1" smtClean="0"/>
              <a:t>Sadiman</a:t>
            </a:r>
            <a:r>
              <a:rPr lang="en-US" sz="2600" dirty="0"/>
              <a:t> (2008), Media </a:t>
            </a:r>
            <a:r>
              <a:rPr lang="en-US" sz="2600" dirty="0" err="1"/>
              <a:t>pembelajaran</a:t>
            </a:r>
            <a:r>
              <a:rPr lang="en-US" sz="2600" dirty="0"/>
              <a:t> </a:t>
            </a:r>
            <a:r>
              <a:rPr lang="en-US" sz="2600" dirty="0" err="1"/>
              <a:t>adalah</a:t>
            </a:r>
            <a:r>
              <a:rPr lang="en-US" sz="2600" dirty="0"/>
              <a:t> </a:t>
            </a:r>
            <a:r>
              <a:rPr lang="en-US" sz="2600" dirty="0" err="1"/>
              <a:t>segala</a:t>
            </a:r>
            <a:r>
              <a:rPr lang="en-US" sz="2600" dirty="0"/>
              <a:t> </a:t>
            </a:r>
            <a:r>
              <a:rPr lang="en-US" sz="2600" dirty="0" err="1"/>
              <a:t>sesuatu</a:t>
            </a:r>
            <a:r>
              <a:rPr lang="en-US" sz="2600" dirty="0"/>
              <a:t> yang </a:t>
            </a:r>
            <a:r>
              <a:rPr lang="en-US" sz="2600" dirty="0" err="1"/>
              <a:t>dapat</a:t>
            </a:r>
            <a:r>
              <a:rPr lang="en-US" sz="2600" dirty="0"/>
              <a:t> </a:t>
            </a:r>
            <a:r>
              <a:rPr lang="en-US" sz="2600" dirty="0" err="1"/>
              <a:t>digunakan</a:t>
            </a:r>
            <a:r>
              <a:rPr lang="en-US" sz="2600" dirty="0"/>
              <a:t> </a:t>
            </a:r>
            <a:r>
              <a:rPr lang="en-US" sz="2600" dirty="0" err="1"/>
              <a:t>untuk</a:t>
            </a:r>
            <a:r>
              <a:rPr lang="en-US" sz="2600" dirty="0"/>
              <a:t> </a:t>
            </a:r>
            <a:r>
              <a:rPr lang="en-US" sz="2600" dirty="0" err="1"/>
              <a:t>menyalurkan</a:t>
            </a:r>
            <a:r>
              <a:rPr lang="en-US" sz="2600" dirty="0"/>
              <a:t> </a:t>
            </a:r>
            <a:r>
              <a:rPr lang="en-US" sz="2600" dirty="0" err="1"/>
              <a:t>pesan</a:t>
            </a:r>
            <a:r>
              <a:rPr lang="en-US" sz="2600" dirty="0"/>
              <a:t> </a:t>
            </a:r>
            <a:r>
              <a:rPr lang="en-US" sz="2600" dirty="0" err="1"/>
              <a:t>dari</a:t>
            </a:r>
            <a:r>
              <a:rPr lang="en-US" sz="2600" dirty="0"/>
              <a:t> </a:t>
            </a:r>
            <a:r>
              <a:rPr lang="en-US" sz="2600" dirty="0" err="1"/>
              <a:t>pengirim</a:t>
            </a:r>
            <a:r>
              <a:rPr lang="en-US" sz="2600" dirty="0"/>
              <a:t> </a:t>
            </a:r>
            <a:r>
              <a:rPr lang="en-US" sz="2600" dirty="0" err="1"/>
              <a:t>ke</a:t>
            </a:r>
            <a:r>
              <a:rPr lang="en-US" sz="2600" dirty="0"/>
              <a:t> </a:t>
            </a:r>
            <a:r>
              <a:rPr lang="en-US" sz="2600" dirty="0" err="1"/>
              <a:t>penerima</a:t>
            </a:r>
            <a:r>
              <a:rPr lang="en-US" sz="2600" dirty="0"/>
              <a:t> </a:t>
            </a:r>
            <a:r>
              <a:rPr lang="en-US" sz="2600" dirty="0" err="1"/>
              <a:t>pesan</a:t>
            </a:r>
            <a:r>
              <a:rPr lang="en-US" sz="2600" dirty="0"/>
              <a:t>.</a:t>
            </a:r>
            <a:endParaRPr lang="en-US" sz="2600" dirty="0" smtClean="0"/>
          </a:p>
          <a:p>
            <a:r>
              <a:rPr lang="en-US" sz="2600" dirty="0" err="1" smtClean="0"/>
              <a:t>Menurut</a:t>
            </a:r>
            <a:r>
              <a:rPr lang="en-US" sz="2600" dirty="0" smtClean="0"/>
              <a:t> </a:t>
            </a:r>
            <a:r>
              <a:rPr lang="en-US" sz="2600" dirty="0" err="1" smtClean="0"/>
              <a:t>Azhar</a:t>
            </a:r>
            <a:r>
              <a:rPr lang="en-US" sz="2600" dirty="0" smtClean="0"/>
              <a:t> (2015), </a:t>
            </a:r>
            <a:r>
              <a:rPr lang="id-ID" sz="2600" dirty="0" smtClean="0"/>
              <a:t>media </a:t>
            </a:r>
            <a:r>
              <a:rPr lang="id-ID" sz="2600" dirty="0"/>
              <a:t>pembelajaran adalah alat bantu pada proses belajar baik di dalam maupun </a:t>
            </a:r>
            <a:r>
              <a:rPr lang="id-ID" sz="2600" dirty="0" smtClean="0"/>
              <a:t>di</a:t>
            </a:r>
            <a:r>
              <a:rPr lang="en-US" sz="2600" dirty="0" smtClean="0"/>
              <a:t> </a:t>
            </a:r>
            <a:r>
              <a:rPr lang="id-ID" sz="2600" dirty="0" smtClean="0"/>
              <a:t>luar </a:t>
            </a:r>
            <a:r>
              <a:rPr lang="id-ID" sz="2600" dirty="0"/>
              <a:t>kelas, lebih lanjut dijelaskan bahwa media pembelajaran adalah komponen sumber belajar atau wahana fisik yang mengandung materi intruksional di lingkungan siswa yang dapat merangsang siswa untuk </a:t>
            </a:r>
            <a:r>
              <a:rPr lang="id-ID" sz="2600" dirty="0" smtClean="0"/>
              <a:t>belajar</a:t>
            </a:r>
            <a:r>
              <a:rPr lang="en-US" sz="2600" dirty="0" smtClean="0"/>
              <a:t>.</a:t>
            </a:r>
            <a:endParaRPr lang="en-US" sz="2600" dirty="0" smtClean="0"/>
          </a:p>
        </p:txBody>
      </p:sp>
    </p:spTree>
    <p:extLst>
      <p:ext uri="{BB962C8B-B14F-4D97-AF65-F5344CB8AC3E}">
        <p14:creationId xmlns:p14="http://schemas.microsoft.com/office/powerpoint/2010/main" val="1356795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itle 5"/>
          <p:cNvSpPr>
            <a:spLocks noGrp="1"/>
          </p:cNvSpPr>
          <p:nvPr>
            <p:ph type="title"/>
          </p:nvPr>
        </p:nvSpPr>
        <p:spPr>
          <a:xfrm>
            <a:off x="533400" y="685800"/>
            <a:ext cx="8229600" cy="685800"/>
          </a:xfrm>
        </p:spPr>
        <p:txBody>
          <a:bodyPr/>
          <a:lstStyle/>
          <a:p>
            <a:pPr>
              <a:spcBef>
                <a:spcPct val="50000"/>
              </a:spcBef>
            </a:pPr>
            <a:r>
              <a:rPr lang="id-ID" sz="3200" b="1" dirty="0" smtClean="0">
                <a:latin typeface="Arial" charset="0"/>
                <a:cs typeface="Arial" charset="0"/>
              </a:rPr>
              <a:t>Dale's cone of experience</a:t>
            </a:r>
          </a:p>
        </p:txBody>
      </p:sp>
      <p:sp>
        <p:nvSpPr>
          <p:cNvPr id="2" name="AutoShape 2" descr="https://s-media-cache-ak0.pinimg.com/236x/b4/4b/c2/b44bc2b7e11665e981907c169b6615c9.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 name="AutoShape 4" descr="https://s-media-cache-ak0.pinimg.com/236x/b4/4b/c2/b44bc2b7e11665e981907c169b6615c9.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pic>
        <p:nvPicPr>
          <p:cNvPr id="6" name="Content Placeholder 5"/>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447800" y="1295400"/>
            <a:ext cx="6629400" cy="5042312"/>
          </a:xfrm>
        </p:spPr>
      </p:pic>
    </p:spTree>
    <p:extLst>
      <p:ext uri="{BB962C8B-B14F-4D97-AF65-F5344CB8AC3E}">
        <p14:creationId xmlns:p14="http://schemas.microsoft.com/office/powerpoint/2010/main" val="1038791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09600"/>
            <a:ext cx="8229600" cy="1143000"/>
          </a:xfrm>
        </p:spPr>
        <p:txBody>
          <a:bodyPr/>
          <a:lstStyle/>
          <a:p>
            <a:pPr lvl="1"/>
            <a:r>
              <a:rPr lang="id-ID" sz="4000" b="1" dirty="0">
                <a:solidFill>
                  <a:schemeClr val="tx1">
                    <a:lumMod val="95000"/>
                    <a:lumOff val="5000"/>
                  </a:schemeClr>
                </a:solidFill>
              </a:rPr>
              <a:t>Kriteria Pemilihan Media </a:t>
            </a:r>
            <a:r>
              <a:rPr lang="id-ID" sz="4000" b="1" dirty="0" smtClean="0">
                <a:solidFill>
                  <a:schemeClr val="tx1">
                    <a:lumMod val="95000"/>
                    <a:lumOff val="5000"/>
                  </a:schemeClr>
                </a:solidFill>
              </a:rPr>
              <a:t>Pembelajaran</a:t>
            </a:r>
            <a:endParaRPr lang="id-ID" sz="6000" dirty="0"/>
          </a:p>
        </p:txBody>
      </p:sp>
      <p:sp>
        <p:nvSpPr>
          <p:cNvPr id="3" name="Content Placeholder 2"/>
          <p:cNvSpPr>
            <a:spLocks noGrp="1"/>
          </p:cNvSpPr>
          <p:nvPr>
            <p:ph idx="1"/>
          </p:nvPr>
        </p:nvSpPr>
        <p:spPr>
          <a:xfrm>
            <a:off x="457200" y="1935162"/>
            <a:ext cx="8229600" cy="4525963"/>
          </a:xfrm>
        </p:spPr>
        <p:txBody>
          <a:bodyPr/>
          <a:lstStyle/>
          <a:p>
            <a:pPr marL="514350" lvl="0" indent="-514350">
              <a:buFont typeface="+mj-lt"/>
              <a:buAutoNum type="arabicPeriod"/>
            </a:pPr>
            <a:r>
              <a:rPr lang="id-ID" sz="2800" dirty="0">
                <a:solidFill>
                  <a:schemeClr val="tx1">
                    <a:lumMod val="85000"/>
                    <a:lumOff val="15000"/>
                  </a:schemeClr>
                </a:solidFill>
              </a:rPr>
              <a:t>Kesesuaian dengan Tujuan (</a:t>
            </a:r>
            <a:r>
              <a:rPr lang="id-ID" sz="2800" i="1" dirty="0">
                <a:solidFill>
                  <a:schemeClr val="tx1">
                    <a:lumMod val="85000"/>
                    <a:lumOff val="15000"/>
                  </a:schemeClr>
                </a:solidFill>
              </a:rPr>
              <a:t>intructional goals</a:t>
            </a:r>
            <a:r>
              <a:rPr lang="id-ID" sz="2800" dirty="0">
                <a:solidFill>
                  <a:schemeClr val="tx1">
                    <a:lumMod val="85000"/>
                    <a:lumOff val="15000"/>
                  </a:schemeClr>
                </a:solidFill>
              </a:rPr>
              <a:t>)</a:t>
            </a:r>
          </a:p>
          <a:p>
            <a:pPr marL="514350" indent="-514350">
              <a:buFont typeface="+mj-lt"/>
              <a:buAutoNum type="arabicPeriod"/>
            </a:pPr>
            <a:r>
              <a:rPr lang="id-ID" sz="2800" dirty="0" smtClean="0">
                <a:solidFill>
                  <a:schemeClr val="tx1">
                    <a:lumMod val="85000"/>
                    <a:lumOff val="15000"/>
                  </a:schemeClr>
                </a:solidFill>
              </a:rPr>
              <a:t>Kesesuaian </a:t>
            </a:r>
            <a:r>
              <a:rPr lang="id-ID" sz="2800" dirty="0">
                <a:solidFill>
                  <a:schemeClr val="tx1">
                    <a:lumMod val="85000"/>
                    <a:lumOff val="15000"/>
                  </a:schemeClr>
                </a:solidFill>
              </a:rPr>
              <a:t>dengan Materi Pembelajaran    (</a:t>
            </a:r>
            <a:r>
              <a:rPr lang="id-ID" sz="2800" i="1" dirty="0">
                <a:solidFill>
                  <a:schemeClr val="tx1">
                    <a:lumMod val="85000"/>
                    <a:lumOff val="15000"/>
                  </a:schemeClr>
                </a:solidFill>
              </a:rPr>
              <a:t>intructional content</a:t>
            </a:r>
            <a:r>
              <a:rPr lang="id-ID" sz="2800" dirty="0">
                <a:solidFill>
                  <a:schemeClr val="tx1">
                    <a:lumMod val="85000"/>
                    <a:lumOff val="15000"/>
                  </a:schemeClr>
                </a:solidFill>
              </a:rPr>
              <a:t>)</a:t>
            </a:r>
          </a:p>
          <a:p>
            <a:pPr marL="514350" indent="-514350">
              <a:buFont typeface="+mj-lt"/>
              <a:buAutoNum type="arabicPeriod"/>
            </a:pPr>
            <a:r>
              <a:rPr lang="id-ID" sz="2800" dirty="0" smtClean="0">
                <a:solidFill>
                  <a:schemeClr val="tx1">
                    <a:lumMod val="85000"/>
                    <a:lumOff val="15000"/>
                  </a:schemeClr>
                </a:solidFill>
              </a:rPr>
              <a:t>Kesesuaian </a:t>
            </a:r>
            <a:r>
              <a:rPr lang="id-ID" sz="2800" dirty="0">
                <a:solidFill>
                  <a:schemeClr val="tx1">
                    <a:lumMod val="85000"/>
                    <a:lumOff val="15000"/>
                  </a:schemeClr>
                </a:solidFill>
              </a:rPr>
              <a:t>dengan Karakteristik Pembelajaran atau Peserta </a:t>
            </a:r>
            <a:r>
              <a:rPr lang="id-ID" sz="2800" dirty="0" smtClean="0">
                <a:solidFill>
                  <a:schemeClr val="tx1">
                    <a:lumMod val="85000"/>
                    <a:lumOff val="15000"/>
                  </a:schemeClr>
                </a:solidFill>
              </a:rPr>
              <a:t>didik</a:t>
            </a:r>
          </a:p>
          <a:p>
            <a:pPr marL="514350" indent="-514350">
              <a:buFont typeface="+mj-lt"/>
              <a:buAutoNum type="arabicPeriod"/>
            </a:pPr>
            <a:r>
              <a:rPr lang="id-ID" sz="2800" dirty="0" smtClean="0">
                <a:solidFill>
                  <a:schemeClr val="tx1">
                    <a:lumMod val="85000"/>
                    <a:lumOff val="15000"/>
                  </a:schemeClr>
                </a:solidFill>
              </a:rPr>
              <a:t>Kesesuaian </a:t>
            </a:r>
            <a:r>
              <a:rPr lang="id-ID" sz="2800" dirty="0">
                <a:solidFill>
                  <a:schemeClr val="tx1">
                    <a:lumMod val="85000"/>
                    <a:lumOff val="15000"/>
                  </a:schemeClr>
                </a:solidFill>
              </a:rPr>
              <a:t>dengan </a:t>
            </a:r>
            <a:r>
              <a:rPr lang="id-ID" sz="2800" dirty="0" smtClean="0">
                <a:solidFill>
                  <a:schemeClr val="tx1">
                    <a:lumMod val="85000"/>
                    <a:lumOff val="15000"/>
                  </a:schemeClr>
                </a:solidFill>
              </a:rPr>
              <a:t>Teori</a:t>
            </a:r>
          </a:p>
          <a:p>
            <a:pPr marL="514350" indent="-514350">
              <a:buFont typeface="+mj-lt"/>
              <a:buAutoNum type="arabicPeriod"/>
            </a:pPr>
            <a:r>
              <a:rPr lang="id-ID" sz="2800" dirty="0" smtClean="0">
                <a:solidFill>
                  <a:schemeClr val="tx1">
                    <a:lumMod val="85000"/>
                    <a:lumOff val="15000"/>
                  </a:schemeClr>
                </a:solidFill>
              </a:rPr>
              <a:t>Kesesuaian </a:t>
            </a:r>
            <a:r>
              <a:rPr lang="id-ID" sz="2800" dirty="0">
                <a:solidFill>
                  <a:schemeClr val="tx1">
                    <a:lumMod val="85000"/>
                    <a:lumOff val="15000"/>
                  </a:schemeClr>
                </a:solidFill>
              </a:rPr>
              <a:t>dengan Gaya Belajar Peserta </a:t>
            </a:r>
            <a:r>
              <a:rPr lang="id-ID" sz="2800" dirty="0" smtClean="0">
                <a:solidFill>
                  <a:schemeClr val="tx1">
                    <a:lumMod val="85000"/>
                    <a:lumOff val="15000"/>
                  </a:schemeClr>
                </a:solidFill>
              </a:rPr>
              <a:t>didik</a:t>
            </a:r>
          </a:p>
          <a:p>
            <a:pPr marL="514350" indent="-514350">
              <a:buFont typeface="+mj-lt"/>
              <a:buAutoNum type="arabicPeriod"/>
            </a:pPr>
            <a:r>
              <a:rPr lang="id-ID" sz="2800" dirty="0" smtClean="0">
                <a:solidFill>
                  <a:schemeClr val="tx1">
                    <a:lumMod val="85000"/>
                    <a:lumOff val="15000"/>
                  </a:schemeClr>
                </a:solidFill>
              </a:rPr>
              <a:t>Kesesuaian </a:t>
            </a:r>
            <a:r>
              <a:rPr lang="id-ID" sz="2800" dirty="0">
                <a:solidFill>
                  <a:schemeClr val="tx1">
                    <a:lumMod val="85000"/>
                    <a:lumOff val="15000"/>
                  </a:schemeClr>
                </a:solidFill>
              </a:rPr>
              <a:t>dengan Kondisi Lingkungan, Fasilitas Pendukung, dan Waktu yang Tersedia</a:t>
            </a:r>
            <a:r>
              <a:rPr lang="id-ID" sz="2800" dirty="0" smtClean="0">
                <a:solidFill>
                  <a:schemeClr val="tx1">
                    <a:lumMod val="85000"/>
                    <a:lumOff val="15000"/>
                  </a:schemeClr>
                </a:solidFill>
              </a:rPr>
              <a:t>.</a:t>
            </a:r>
            <a:endParaRPr lang="id-ID" sz="2800" dirty="0">
              <a:solidFill>
                <a:schemeClr val="tx1">
                  <a:lumMod val="85000"/>
                  <a:lumOff val="15000"/>
                </a:schemeClr>
              </a:solidFill>
            </a:endParaRPr>
          </a:p>
        </p:txBody>
      </p:sp>
    </p:spTree>
    <p:extLst>
      <p:ext uri="{BB962C8B-B14F-4D97-AF65-F5344CB8AC3E}">
        <p14:creationId xmlns:p14="http://schemas.microsoft.com/office/powerpoint/2010/main" val="3727435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85800"/>
            <a:ext cx="8229600" cy="1143000"/>
          </a:xfrm>
        </p:spPr>
        <p:txBody>
          <a:bodyPr>
            <a:noAutofit/>
          </a:bodyPr>
          <a:lstStyle/>
          <a:p>
            <a:r>
              <a:rPr lang="id-ID" dirty="0" smtClean="0"/>
              <a:t>Prinsip </a:t>
            </a:r>
            <a:r>
              <a:rPr lang="id-ID" dirty="0"/>
              <a:t>Pengembangan Media Pembelajaran</a:t>
            </a:r>
            <a:endParaRPr lang="en-US" sz="4400" dirty="0" err="1" smtClean="0">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905000"/>
            <a:ext cx="8171259" cy="4768222"/>
          </a:xfrm>
        </p:spPr>
        <p:txBody>
          <a:bodyPr/>
          <a:lstStyle/>
          <a:p>
            <a:pPr marL="457200" indent="-457200">
              <a:buFont typeface="+mj-lt"/>
              <a:buAutoNum type="arabicPeriod"/>
            </a:pPr>
            <a:r>
              <a:rPr lang="id-ID" sz="2000" dirty="0" smtClean="0"/>
              <a:t>Mengidentifikasi </a:t>
            </a:r>
            <a:r>
              <a:rPr lang="id-ID" sz="2000" dirty="0"/>
              <a:t>dan mengungkapkan dengan jelas gagasan dan membatasi topik bahasan.</a:t>
            </a:r>
          </a:p>
          <a:p>
            <a:pPr marL="457200" indent="-457200">
              <a:buFont typeface="+mj-lt"/>
              <a:buAutoNum type="arabicPeriod"/>
            </a:pPr>
            <a:r>
              <a:rPr lang="id-ID" sz="2000" dirty="0" smtClean="0"/>
              <a:t>Program </a:t>
            </a:r>
            <a:r>
              <a:rPr lang="id-ID" sz="2000" dirty="0"/>
              <a:t>yang dikembangkan memiliki tujuan untuk menginformasikan, memotivasi, atau intruksional.</a:t>
            </a:r>
          </a:p>
          <a:p>
            <a:pPr marL="457200" indent="-457200">
              <a:buFont typeface="+mj-lt"/>
              <a:buAutoNum type="arabicPeriod"/>
            </a:pPr>
            <a:r>
              <a:rPr lang="id-ID" sz="2000" dirty="0" smtClean="0"/>
              <a:t>Merumuskan </a:t>
            </a:r>
            <a:r>
              <a:rPr lang="id-ID" sz="2000" dirty="0"/>
              <a:t>tujuan yang akan dicapai.</a:t>
            </a:r>
          </a:p>
          <a:p>
            <a:pPr marL="457200" indent="-457200">
              <a:buFont typeface="+mj-lt"/>
              <a:buAutoNum type="arabicPeriod"/>
            </a:pPr>
            <a:r>
              <a:rPr lang="id-ID" sz="2000" dirty="0" smtClean="0"/>
              <a:t>Mengevaluasi </a:t>
            </a:r>
            <a:r>
              <a:rPr lang="id-ID" sz="2000" dirty="0"/>
              <a:t>karakteristik siswa yang akan menggunakan program tersebut.</a:t>
            </a:r>
          </a:p>
          <a:p>
            <a:pPr marL="457200" indent="-457200">
              <a:buFont typeface="+mj-lt"/>
              <a:buAutoNum type="arabicPeriod"/>
            </a:pPr>
            <a:r>
              <a:rPr lang="id-ID" sz="2000" dirty="0" smtClean="0"/>
              <a:t>Menyiapkan </a:t>
            </a:r>
            <a:r>
              <a:rPr lang="id-ID" sz="2000" dirty="0"/>
              <a:t>kerangka (</a:t>
            </a:r>
            <a:r>
              <a:rPr lang="id-ID" sz="2000" i="1" dirty="0"/>
              <a:t>outline)</a:t>
            </a:r>
            <a:r>
              <a:rPr lang="id-ID" sz="2000" dirty="0"/>
              <a:t> isi pelajaran.</a:t>
            </a:r>
          </a:p>
          <a:p>
            <a:pPr marL="457200" indent="-457200">
              <a:buFont typeface="+mj-lt"/>
              <a:buAutoNum type="arabicPeriod"/>
            </a:pPr>
            <a:r>
              <a:rPr lang="id-ID" sz="2000" dirty="0" smtClean="0"/>
              <a:t>Mempertimbangkan </a:t>
            </a:r>
            <a:r>
              <a:rPr lang="id-ID" sz="2000" dirty="0"/>
              <a:t>bahwa media apa saja yang paling sesuai untuk mencapai tujuan.</a:t>
            </a:r>
          </a:p>
          <a:p>
            <a:pPr marL="457200" indent="-457200">
              <a:buFont typeface="+mj-lt"/>
              <a:buAutoNum type="arabicPeriod"/>
            </a:pPr>
            <a:r>
              <a:rPr lang="id-ID" sz="2000" dirty="0" smtClean="0"/>
              <a:t>Membuat</a:t>
            </a:r>
            <a:r>
              <a:rPr lang="id-ID" sz="2000" dirty="0"/>
              <a:t> </a:t>
            </a:r>
            <a:r>
              <a:rPr lang="id-ID" sz="2000" i="1" dirty="0"/>
              <a:t>storyboard </a:t>
            </a:r>
            <a:r>
              <a:rPr lang="id-ID" sz="2000" dirty="0"/>
              <a:t>untuk paket pelajaran.</a:t>
            </a:r>
          </a:p>
          <a:p>
            <a:pPr marL="457200" indent="-457200">
              <a:buFont typeface="+mj-lt"/>
              <a:buAutoNum type="arabicPeriod"/>
            </a:pPr>
            <a:r>
              <a:rPr lang="id-ID" sz="2000" dirty="0" smtClean="0"/>
              <a:t>Menyiapkan </a:t>
            </a:r>
            <a:r>
              <a:rPr lang="id-ID" sz="2000" dirty="0"/>
              <a:t>naskah untuk frame per frame untuk dijadikan penuntun pada saat mengambil gambar.</a:t>
            </a:r>
          </a:p>
        </p:txBody>
      </p:sp>
    </p:spTree>
    <p:extLst>
      <p:ext uri="{BB962C8B-B14F-4D97-AF65-F5344CB8AC3E}">
        <p14:creationId xmlns:p14="http://schemas.microsoft.com/office/powerpoint/2010/main" val="1443552141"/>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5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70" decel="100000"/>
                                        <p:tgtEl>
                                          <p:spTgt spid="3">
                                            <p:txEl>
                                              <p:pRg st="0" end="0"/>
                                            </p:txEl>
                                          </p:spTgt>
                                        </p:tgtEl>
                                      </p:cBhvr>
                                    </p:animEffect>
                                    <p:animScale>
                                      <p:cBhvr>
                                        <p:cTn id="12" dur="770" decel="100000"/>
                                        <p:tgtEl>
                                          <p:spTgt spid="3">
                                            <p:txEl>
                                              <p:pRg st="0" end="0"/>
                                            </p:txEl>
                                          </p:spTgt>
                                        </p:tgtEl>
                                      </p:cBhvr>
                                      <p:from x="10000" y="10000"/>
                                      <p:to x="200000" y="450000"/>
                                    </p:animScale>
                                    <p:animScale>
                                      <p:cBhvr>
                                        <p:cTn id="13" dur="1230" accel="100000" fill="hold">
                                          <p:stCondLst>
                                            <p:cond delay="770"/>
                                          </p:stCondLst>
                                        </p:cTn>
                                        <p:tgtEl>
                                          <p:spTgt spid="3">
                                            <p:txEl>
                                              <p:pRg st="0" end="0"/>
                                            </p:txEl>
                                          </p:spTgt>
                                        </p:tgtEl>
                                      </p:cBhvr>
                                      <p:from x="200000" y="450000"/>
                                      <p:to x="100000" y="100000"/>
                                    </p:animScale>
                                    <p:set>
                                      <p:cBhvr>
                                        <p:cTn id="14" dur="770" fill="hold"/>
                                        <p:tgtEl>
                                          <p:spTgt spid="3">
                                            <p:txEl>
                                              <p:pRg st="0" end="0"/>
                                            </p:txEl>
                                          </p:spTgt>
                                        </p:tgtEl>
                                        <p:attrNameLst>
                                          <p:attrName>ppt_x</p:attrName>
                                        </p:attrNameLst>
                                      </p:cBhvr>
                                      <p:to>
                                        <p:strVal val="(0.5)"/>
                                      </p:to>
                                    </p:set>
                                    <p:anim from="(0.5)" to="(#ppt_x)" calcmode="lin" valueType="num">
                                      <p:cBhvr>
                                        <p:cTn id="15" dur="1230" accel="100000" fill="hold">
                                          <p:stCondLst>
                                            <p:cond delay="770"/>
                                          </p:stCondLst>
                                        </p:cTn>
                                        <p:tgtEl>
                                          <p:spTgt spid="3">
                                            <p:txEl>
                                              <p:pRg st="0" end="0"/>
                                            </p:txEl>
                                          </p:spTgt>
                                        </p:tgtEl>
                                        <p:attrNameLst>
                                          <p:attrName>ppt_x</p:attrName>
                                        </p:attrNameLst>
                                      </p:cBhvr>
                                    </p:anim>
                                    <p:set>
                                      <p:cBhvr>
                                        <p:cTn id="16" dur="770" fill="hold"/>
                                        <p:tgtEl>
                                          <p:spTgt spid="3">
                                            <p:txEl>
                                              <p:pRg st="0" end="0"/>
                                            </p:txEl>
                                          </p:spTgt>
                                        </p:tgtEl>
                                        <p:attrNameLst>
                                          <p:attrName>ppt_y</p:attrName>
                                        </p:attrNameLst>
                                      </p:cBhvr>
                                      <p:to>
                                        <p:strVal val="(#ppt_y+0.4)"/>
                                      </p:to>
                                    </p:set>
                                    <p:anim from="(#ppt_y+0.4)" to="(#ppt_y)" calcmode="lin" valueType="num">
                                      <p:cBhvr>
                                        <p:cTn id="17" dur="1230" accel="100000" fill="hold">
                                          <p:stCondLst>
                                            <p:cond delay="770"/>
                                          </p:stCondLst>
                                        </p:cTn>
                                        <p:tgtEl>
                                          <p:spTgt spid="3">
                                            <p:txEl>
                                              <p:pRg st="0" end="0"/>
                                            </p:txEl>
                                          </p:spTgt>
                                        </p:tgtEl>
                                        <p:attrNameLst>
                                          <p:attrName>ppt_y</p:attrName>
                                        </p:attrNameLst>
                                      </p:cBhvr>
                                    </p:anim>
                                  </p:childTnLst>
                                </p:cTn>
                              </p:par>
                            </p:childTnLst>
                          </p:cTn>
                        </p:par>
                      </p:childTnLst>
                    </p:cTn>
                  </p:par>
                  <p:par>
                    <p:cTn id="18" fill="hold">
                      <p:stCondLst>
                        <p:cond delay="indefinite"/>
                      </p:stCondLst>
                      <p:childTnLst>
                        <p:par>
                          <p:cTn id="19" fill="hold">
                            <p:stCondLst>
                              <p:cond delay="0"/>
                            </p:stCondLst>
                            <p:childTnLst>
                              <p:par>
                                <p:cTn id="20" presetID="5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770" decel="100000"/>
                                        <p:tgtEl>
                                          <p:spTgt spid="3">
                                            <p:txEl>
                                              <p:pRg st="1" end="1"/>
                                            </p:txEl>
                                          </p:spTgt>
                                        </p:tgtEl>
                                      </p:cBhvr>
                                    </p:animEffect>
                                    <p:animScale>
                                      <p:cBhvr>
                                        <p:cTn id="23" dur="770" decel="100000"/>
                                        <p:tgtEl>
                                          <p:spTgt spid="3">
                                            <p:txEl>
                                              <p:pRg st="1" end="1"/>
                                            </p:txEl>
                                          </p:spTgt>
                                        </p:tgtEl>
                                      </p:cBhvr>
                                      <p:from x="10000" y="10000"/>
                                      <p:to x="200000" y="450000"/>
                                    </p:animScale>
                                    <p:animScale>
                                      <p:cBhvr>
                                        <p:cTn id="24" dur="1230" accel="100000" fill="hold">
                                          <p:stCondLst>
                                            <p:cond delay="770"/>
                                          </p:stCondLst>
                                        </p:cTn>
                                        <p:tgtEl>
                                          <p:spTgt spid="3">
                                            <p:txEl>
                                              <p:pRg st="1" end="1"/>
                                            </p:txEl>
                                          </p:spTgt>
                                        </p:tgtEl>
                                      </p:cBhvr>
                                      <p:from x="200000" y="450000"/>
                                      <p:to x="100000" y="100000"/>
                                    </p:animScale>
                                    <p:set>
                                      <p:cBhvr>
                                        <p:cTn id="25" dur="770" fill="hold"/>
                                        <p:tgtEl>
                                          <p:spTgt spid="3">
                                            <p:txEl>
                                              <p:pRg st="1" end="1"/>
                                            </p:txEl>
                                          </p:spTgt>
                                        </p:tgtEl>
                                        <p:attrNameLst>
                                          <p:attrName>ppt_x</p:attrName>
                                        </p:attrNameLst>
                                      </p:cBhvr>
                                      <p:to>
                                        <p:strVal val="(0.5)"/>
                                      </p:to>
                                    </p:set>
                                    <p:anim from="(0.5)" to="(#ppt_x)" calcmode="lin" valueType="num">
                                      <p:cBhvr>
                                        <p:cTn id="26" dur="1230" accel="100000" fill="hold">
                                          <p:stCondLst>
                                            <p:cond delay="770"/>
                                          </p:stCondLst>
                                        </p:cTn>
                                        <p:tgtEl>
                                          <p:spTgt spid="3">
                                            <p:txEl>
                                              <p:pRg st="1" end="1"/>
                                            </p:txEl>
                                          </p:spTgt>
                                        </p:tgtEl>
                                        <p:attrNameLst>
                                          <p:attrName>ppt_x</p:attrName>
                                        </p:attrNameLst>
                                      </p:cBhvr>
                                    </p:anim>
                                    <p:set>
                                      <p:cBhvr>
                                        <p:cTn id="27" dur="770" fill="hold"/>
                                        <p:tgtEl>
                                          <p:spTgt spid="3">
                                            <p:txEl>
                                              <p:pRg st="1" end="1"/>
                                            </p:txEl>
                                          </p:spTgt>
                                        </p:tgtEl>
                                        <p:attrNameLst>
                                          <p:attrName>ppt_y</p:attrName>
                                        </p:attrNameLst>
                                      </p:cBhvr>
                                      <p:to>
                                        <p:strVal val="(#ppt_y+0.4)"/>
                                      </p:to>
                                    </p:set>
                                    <p:anim from="(#ppt_y+0.4)" to="(#ppt_y)" calcmode="lin" valueType="num">
                                      <p:cBhvr>
                                        <p:cTn id="28" dur="1230" accel="100000" fill="hold">
                                          <p:stCondLst>
                                            <p:cond delay="770"/>
                                          </p:stCondLst>
                                        </p:cTn>
                                        <p:tgtEl>
                                          <p:spTgt spid="3">
                                            <p:txEl>
                                              <p:pRg st="1" end="1"/>
                                            </p:txEl>
                                          </p:spTgt>
                                        </p:tgtEl>
                                        <p:attrNameLst>
                                          <p:attrName>ppt_y</p:attrName>
                                        </p:attrNameLst>
                                      </p:cBhvr>
                                    </p:anim>
                                  </p:childTnLst>
                                </p:cTn>
                              </p:par>
                            </p:childTnLst>
                          </p:cTn>
                        </p:par>
                      </p:childTnLst>
                    </p:cTn>
                  </p:par>
                  <p:par>
                    <p:cTn id="29" fill="hold">
                      <p:stCondLst>
                        <p:cond delay="indefinite"/>
                      </p:stCondLst>
                      <p:childTnLst>
                        <p:par>
                          <p:cTn id="30" fill="hold">
                            <p:stCondLst>
                              <p:cond delay="0"/>
                            </p:stCondLst>
                            <p:childTnLst>
                              <p:par>
                                <p:cTn id="31" presetID="5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770" decel="100000"/>
                                        <p:tgtEl>
                                          <p:spTgt spid="3">
                                            <p:txEl>
                                              <p:pRg st="2" end="2"/>
                                            </p:txEl>
                                          </p:spTgt>
                                        </p:tgtEl>
                                      </p:cBhvr>
                                    </p:animEffect>
                                    <p:animScale>
                                      <p:cBhvr>
                                        <p:cTn id="34" dur="770" decel="100000"/>
                                        <p:tgtEl>
                                          <p:spTgt spid="3">
                                            <p:txEl>
                                              <p:pRg st="2" end="2"/>
                                            </p:txEl>
                                          </p:spTgt>
                                        </p:tgtEl>
                                      </p:cBhvr>
                                      <p:from x="10000" y="10000"/>
                                      <p:to x="200000" y="450000"/>
                                    </p:animScale>
                                    <p:animScale>
                                      <p:cBhvr>
                                        <p:cTn id="35" dur="1230" accel="100000" fill="hold">
                                          <p:stCondLst>
                                            <p:cond delay="770"/>
                                          </p:stCondLst>
                                        </p:cTn>
                                        <p:tgtEl>
                                          <p:spTgt spid="3">
                                            <p:txEl>
                                              <p:pRg st="2" end="2"/>
                                            </p:txEl>
                                          </p:spTgt>
                                        </p:tgtEl>
                                      </p:cBhvr>
                                      <p:from x="200000" y="450000"/>
                                      <p:to x="100000" y="100000"/>
                                    </p:animScale>
                                    <p:set>
                                      <p:cBhvr>
                                        <p:cTn id="36" dur="770" fill="hold"/>
                                        <p:tgtEl>
                                          <p:spTgt spid="3">
                                            <p:txEl>
                                              <p:pRg st="2" end="2"/>
                                            </p:txEl>
                                          </p:spTgt>
                                        </p:tgtEl>
                                        <p:attrNameLst>
                                          <p:attrName>ppt_x</p:attrName>
                                        </p:attrNameLst>
                                      </p:cBhvr>
                                      <p:to>
                                        <p:strVal val="(0.5)"/>
                                      </p:to>
                                    </p:set>
                                    <p:anim from="(0.5)" to="(#ppt_x)" calcmode="lin" valueType="num">
                                      <p:cBhvr>
                                        <p:cTn id="37" dur="1230" accel="100000" fill="hold">
                                          <p:stCondLst>
                                            <p:cond delay="770"/>
                                          </p:stCondLst>
                                        </p:cTn>
                                        <p:tgtEl>
                                          <p:spTgt spid="3">
                                            <p:txEl>
                                              <p:pRg st="2" end="2"/>
                                            </p:txEl>
                                          </p:spTgt>
                                        </p:tgtEl>
                                        <p:attrNameLst>
                                          <p:attrName>ppt_x</p:attrName>
                                        </p:attrNameLst>
                                      </p:cBhvr>
                                    </p:anim>
                                    <p:set>
                                      <p:cBhvr>
                                        <p:cTn id="38" dur="770" fill="hold"/>
                                        <p:tgtEl>
                                          <p:spTgt spid="3">
                                            <p:txEl>
                                              <p:pRg st="2" end="2"/>
                                            </p:txEl>
                                          </p:spTgt>
                                        </p:tgtEl>
                                        <p:attrNameLst>
                                          <p:attrName>ppt_y</p:attrName>
                                        </p:attrNameLst>
                                      </p:cBhvr>
                                      <p:to>
                                        <p:strVal val="(#ppt_y+0.4)"/>
                                      </p:to>
                                    </p:set>
                                    <p:anim from="(#ppt_y+0.4)" to="(#ppt_y)" calcmode="lin" valueType="num">
                                      <p:cBhvr>
                                        <p:cTn id="39" dur="1230" accel="100000" fill="hold">
                                          <p:stCondLst>
                                            <p:cond delay="770"/>
                                          </p:stCondLst>
                                        </p:cTn>
                                        <p:tgtEl>
                                          <p:spTgt spid="3">
                                            <p:txEl>
                                              <p:pRg st="2" end="2"/>
                                            </p:txEl>
                                          </p:spTgt>
                                        </p:tgtEl>
                                        <p:attrNameLst>
                                          <p:attrName>ppt_y</p:attrName>
                                        </p:attrNameLst>
                                      </p:cBhvr>
                                    </p:anim>
                                  </p:childTnLst>
                                </p:cTn>
                              </p:par>
                            </p:childTnLst>
                          </p:cTn>
                        </p:par>
                      </p:childTnLst>
                    </p:cTn>
                  </p:par>
                  <p:par>
                    <p:cTn id="40" fill="hold">
                      <p:stCondLst>
                        <p:cond delay="indefinite"/>
                      </p:stCondLst>
                      <p:childTnLst>
                        <p:par>
                          <p:cTn id="41" fill="hold">
                            <p:stCondLst>
                              <p:cond delay="0"/>
                            </p:stCondLst>
                            <p:childTnLst>
                              <p:par>
                                <p:cTn id="42" presetID="51" presetClass="entr" presetSubtype="0" fill="hold" grpId="0"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Effect transition="in" filter="fade">
                                      <p:cBhvr>
                                        <p:cTn id="44" dur="770" decel="100000"/>
                                        <p:tgtEl>
                                          <p:spTgt spid="3">
                                            <p:txEl>
                                              <p:pRg st="3" end="3"/>
                                            </p:txEl>
                                          </p:spTgt>
                                        </p:tgtEl>
                                      </p:cBhvr>
                                    </p:animEffect>
                                    <p:animScale>
                                      <p:cBhvr>
                                        <p:cTn id="45" dur="770" decel="100000"/>
                                        <p:tgtEl>
                                          <p:spTgt spid="3">
                                            <p:txEl>
                                              <p:pRg st="3" end="3"/>
                                            </p:txEl>
                                          </p:spTgt>
                                        </p:tgtEl>
                                      </p:cBhvr>
                                      <p:from x="10000" y="10000"/>
                                      <p:to x="200000" y="450000"/>
                                    </p:animScale>
                                    <p:animScale>
                                      <p:cBhvr>
                                        <p:cTn id="46" dur="1230" accel="100000" fill="hold">
                                          <p:stCondLst>
                                            <p:cond delay="770"/>
                                          </p:stCondLst>
                                        </p:cTn>
                                        <p:tgtEl>
                                          <p:spTgt spid="3">
                                            <p:txEl>
                                              <p:pRg st="3" end="3"/>
                                            </p:txEl>
                                          </p:spTgt>
                                        </p:tgtEl>
                                      </p:cBhvr>
                                      <p:from x="200000" y="450000"/>
                                      <p:to x="100000" y="100000"/>
                                    </p:animScale>
                                    <p:set>
                                      <p:cBhvr>
                                        <p:cTn id="47" dur="770" fill="hold"/>
                                        <p:tgtEl>
                                          <p:spTgt spid="3">
                                            <p:txEl>
                                              <p:pRg st="3" end="3"/>
                                            </p:txEl>
                                          </p:spTgt>
                                        </p:tgtEl>
                                        <p:attrNameLst>
                                          <p:attrName>ppt_x</p:attrName>
                                        </p:attrNameLst>
                                      </p:cBhvr>
                                      <p:to>
                                        <p:strVal val="(0.5)"/>
                                      </p:to>
                                    </p:set>
                                    <p:anim from="(0.5)" to="(#ppt_x)" calcmode="lin" valueType="num">
                                      <p:cBhvr>
                                        <p:cTn id="48" dur="1230" accel="100000" fill="hold">
                                          <p:stCondLst>
                                            <p:cond delay="770"/>
                                          </p:stCondLst>
                                        </p:cTn>
                                        <p:tgtEl>
                                          <p:spTgt spid="3">
                                            <p:txEl>
                                              <p:pRg st="3" end="3"/>
                                            </p:txEl>
                                          </p:spTgt>
                                        </p:tgtEl>
                                        <p:attrNameLst>
                                          <p:attrName>ppt_x</p:attrName>
                                        </p:attrNameLst>
                                      </p:cBhvr>
                                    </p:anim>
                                    <p:set>
                                      <p:cBhvr>
                                        <p:cTn id="49" dur="770" fill="hold"/>
                                        <p:tgtEl>
                                          <p:spTgt spid="3">
                                            <p:txEl>
                                              <p:pRg st="3" end="3"/>
                                            </p:txEl>
                                          </p:spTgt>
                                        </p:tgtEl>
                                        <p:attrNameLst>
                                          <p:attrName>ppt_y</p:attrName>
                                        </p:attrNameLst>
                                      </p:cBhvr>
                                      <p:to>
                                        <p:strVal val="(#ppt_y+0.4)"/>
                                      </p:to>
                                    </p:set>
                                    <p:anim from="(#ppt_y+0.4)" to="(#ppt_y)" calcmode="lin" valueType="num">
                                      <p:cBhvr>
                                        <p:cTn id="50" dur="1230" accel="100000" fill="hold">
                                          <p:stCondLst>
                                            <p:cond delay="770"/>
                                          </p:stCondLst>
                                        </p:cTn>
                                        <p:tgtEl>
                                          <p:spTgt spid="3">
                                            <p:txEl>
                                              <p:pRg st="3" end="3"/>
                                            </p:txEl>
                                          </p:spTgt>
                                        </p:tgtEl>
                                        <p:attrNameLst>
                                          <p:attrName>ppt_y</p:attrName>
                                        </p:attrNameLst>
                                      </p:cBhvr>
                                    </p:anim>
                                  </p:childTnLst>
                                </p:cTn>
                              </p:par>
                            </p:childTnLst>
                          </p:cTn>
                        </p:par>
                      </p:childTnLst>
                    </p:cTn>
                  </p:par>
                  <p:par>
                    <p:cTn id="51" fill="hold">
                      <p:stCondLst>
                        <p:cond delay="indefinite"/>
                      </p:stCondLst>
                      <p:childTnLst>
                        <p:par>
                          <p:cTn id="52" fill="hold">
                            <p:stCondLst>
                              <p:cond delay="0"/>
                            </p:stCondLst>
                            <p:childTnLst>
                              <p:par>
                                <p:cTn id="53" presetID="51"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770" decel="100000"/>
                                        <p:tgtEl>
                                          <p:spTgt spid="3">
                                            <p:txEl>
                                              <p:pRg st="4" end="4"/>
                                            </p:txEl>
                                          </p:spTgt>
                                        </p:tgtEl>
                                      </p:cBhvr>
                                    </p:animEffect>
                                    <p:animScale>
                                      <p:cBhvr>
                                        <p:cTn id="56" dur="770" decel="100000"/>
                                        <p:tgtEl>
                                          <p:spTgt spid="3">
                                            <p:txEl>
                                              <p:pRg st="4" end="4"/>
                                            </p:txEl>
                                          </p:spTgt>
                                        </p:tgtEl>
                                      </p:cBhvr>
                                      <p:from x="10000" y="10000"/>
                                      <p:to x="200000" y="450000"/>
                                    </p:animScale>
                                    <p:animScale>
                                      <p:cBhvr>
                                        <p:cTn id="57" dur="1230" accel="100000" fill="hold">
                                          <p:stCondLst>
                                            <p:cond delay="770"/>
                                          </p:stCondLst>
                                        </p:cTn>
                                        <p:tgtEl>
                                          <p:spTgt spid="3">
                                            <p:txEl>
                                              <p:pRg st="4" end="4"/>
                                            </p:txEl>
                                          </p:spTgt>
                                        </p:tgtEl>
                                      </p:cBhvr>
                                      <p:from x="200000" y="450000"/>
                                      <p:to x="100000" y="100000"/>
                                    </p:animScale>
                                    <p:set>
                                      <p:cBhvr>
                                        <p:cTn id="58" dur="770" fill="hold"/>
                                        <p:tgtEl>
                                          <p:spTgt spid="3">
                                            <p:txEl>
                                              <p:pRg st="4" end="4"/>
                                            </p:txEl>
                                          </p:spTgt>
                                        </p:tgtEl>
                                        <p:attrNameLst>
                                          <p:attrName>ppt_x</p:attrName>
                                        </p:attrNameLst>
                                      </p:cBhvr>
                                      <p:to>
                                        <p:strVal val="(0.5)"/>
                                      </p:to>
                                    </p:set>
                                    <p:anim from="(0.5)" to="(#ppt_x)" calcmode="lin" valueType="num">
                                      <p:cBhvr>
                                        <p:cTn id="59" dur="1230" accel="100000" fill="hold">
                                          <p:stCondLst>
                                            <p:cond delay="770"/>
                                          </p:stCondLst>
                                        </p:cTn>
                                        <p:tgtEl>
                                          <p:spTgt spid="3">
                                            <p:txEl>
                                              <p:pRg st="4" end="4"/>
                                            </p:txEl>
                                          </p:spTgt>
                                        </p:tgtEl>
                                        <p:attrNameLst>
                                          <p:attrName>ppt_x</p:attrName>
                                        </p:attrNameLst>
                                      </p:cBhvr>
                                    </p:anim>
                                    <p:set>
                                      <p:cBhvr>
                                        <p:cTn id="60" dur="770" fill="hold"/>
                                        <p:tgtEl>
                                          <p:spTgt spid="3">
                                            <p:txEl>
                                              <p:pRg st="4" end="4"/>
                                            </p:txEl>
                                          </p:spTgt>
                                        </p:tgtEl>
                                        <p:attrNameLst>
                                          <p:attrName>ppt_y</p:attrName>
                                        </p:attrNameLst>
                                      </p:cBhvr>
                                      <p:to>
                                        <p:strVal val="(#ppt_y+0.4)"/>
                                      </p:to>
                                    </p:set>
                                    <p:anim from="(#ppt_y+0.4)" to="(#ppt_y)" calcmode="lin" valueType="num">
                                      <p:cBhvr>
                                        <p:cTn id="61" dur="1230" accel="100000" fill="hold">
                                          <p:stCondLst>
                                            <p:cond delay="770"/>
                                          </p:stCondLst>
                                        </p:cTn>
                                        <p:tgtEl>
                                          <p:spTgt spid="3">
                                            <p:txEl>
                                              <p:pRg st="4" end="4"/>
                                            </p:txEl>
                                          </p:spTgt>
                                        </p:tgtEl>
                                        <p:attrNameLst>
                                          <p:attrName>ppt_y</p:attrName>
                                        </p:attrNameLst>
                                      </p:cBhvr>
                                    </p:anim>
                                  </p:childTnLst>
                                </p:cTn>
                              </p:par>
                            </p:childTnLst>
                          </p:cTn>
                        </p:par>
                      </p:childTnLst>
                    </p:cTn>
                  </p:par>
                  <p:par>
                    <p:cTn id="62" fill="hold">
                      <p:stCondLst>
                        <p:cond delay="indefinite"/>
                      </p:stCondLst>
                      <p:childTnLst>
                        <p:par>
                          <p:cTn id="63" fill="hold">
                            <p:stCondLst>
                              <p:cond delay="0"/>
                            </p:stCondLst>
                            <p:childTnLst>
                              <p:par>
                                <p:cTn id="64" presetID="51" presetClass="entr" presetSubtype="0" fill="hold" grpId="0" nodeType="clickEffect">
                                  <p:stCondLst>
                                    <p:cond delay="0"/>
                                  </p:stCondLst>
                                  <p:childTnLst>
                                    <p:set>
                                      <p:cBhvr>
                                        <p:cTn id="65" dur="1" fill="hold">
                                          <p:stCondLst>
                                            <p:cond delay="0"/>
                                          </p:stCondLst>
                                        </p:cTn>
                                        <p:tgtEl>
                                          <p:spTgt spid="3">
                                            <p:txEl>
                                              <p:pRg st="5" end="5"/>
                                            </p:txEl>
                                          </p:spTgt>
                                        </p:tgtEl>
                                        <p:attrNameLst>
                                          <p:attrName>style.visibility</p:attrName>
                                        </p:attrNameLst>
                                      </p:cBhvr>
                                      <p:to>
                                        <p:strVal val="visible"/>
                                      </p:to>
                                    </p:set>
                                    <p:animEffect transition="in" filter="fade">
                                      <p:cBhvr>
                                        <p:cTn id="66" dur="770" decel="100000"/>
                                        <p:tgtEl>
                                          <p:spTgt spid="3">
                                            <p:txEl>
                                              <p:pRg st="5" end="5"/>
                                            </p:txEl>
                                          </p:spTgt>
                                        </p:tgtEl>
                                      </p:cBhvr>
                                    </p:animEffect>
                                    <p:animScale>
                                      <p:cBhvr>
                                        <p:cTn id="67" dur="770" decel="100000"/>
                                        <p:tgtEl>
                                          <p:spTgt spid="3">
                                            <p:txEl>
                                              <p:pRg st="5" end="5"/>
                                            </p:txEl>
                                          </p:spTgt>
                                        </p:tgtEl>
                                      </p:cBhvr>
                                      <p:from x="10000" y="10000"/>
                                      <p:to x="200000" y="450000"/>
                                    </p:animScale>
                                    <p:animScale>
                                      <p:cBhvr>
                                        <p:cTn id="68" dur="1230" accel="100000" fill="hold">
                                          <p:stCondLst>
                                            <p:cond delay="770"/>
                                          </p:stCondLst>
                                        </p:cTn>
                                        <p:tgtEl>
                                          <p:spTgt spid="3">
                                            <p:txEl>
                                              <p:pRg st="5" end="5"/>
                                            </p:txEl>
                                          </p:spTgt>
                                        </p:tgtEl>
                                      </p:cBhvr>
                                      <p:from x="200000" y="450000"/>
                                      <p:to x="100000" y="100000"/>
                                    </p:animScale>
                                    <p:set>
                                      <p:cBhvr>
                                        <p:cTn id="69" dur="770" fill="hold"/>
                                        <p:tgtEl>
                                          <p:spTgt spid="3">
                                            <p:txEl>
                                              <p:pRg st="5" end="5"/>
                                            </p:txEl>
                                          </p:spTgt>
                                        </p:tgtEl>
                                        <p:attrNameLst>
                                          <p:attrName>ppt_x</p:attrName>
                                        </p:attrNameLst>
                                      </p:cBhvr>
                                      <p:to>
                                        <p:strVal val="(0.5)"/>
                                      </p:to>
                                    </p:set>
                                    <p:anim from="(0.5)" to="(#ppt_x)" calcmode="lin" valueType="num">
                                      <p:cBhvr>
                                        <p:cTn id="70" dur="1230" accel="100000" fill="hold">
                                          <p:stCondLst>
                                            <p:cond delay="770"/>
                                          </p:stCondLst>
                                        </p:cTn>
                                        <p:tgtEl>
                                          <p:spTgt spid="3">
                                            <p:txEl>
                                              <p:pRg st="5" end="5"/>
                                            </p:txEl>
                                          </p:spTgt>
                                        </p:tgtEl>
                                        <p:attrNameLst>
                                          <p:attrName>ppt_x</p:attrName>
                                        </p:attrNameLst>
                                      </p:cBhvr>
                                    </p:anim>
                                    <p:set>
                                      <p:cBhvr>
                                        <p:cTn id="71" dur="770" fill="hold"/>
                                        <p:tgtEl>
                                          <p:spTgt spid="3">
                                            <p:txEl>
                                              <p:pRg st="5" end="5"/>
                                            </p:txEl>
                                          </p:spTgt>
                                        </p:tgtEl>
                                        <p:attrNameLst>
                                          <p:attrName>ppt_y</p:attrName>
                                        </p:attrNameLst>
                                      </p:cBhvr>
                                      <p:to>
                                        <p:strVal val="(#ppt_y+0.4)"/>
                                      </p:to>
                                    </p:set>
                                    <p:anim from="(#ppt_y+0.4)" to="(#ppt_y)" calcmode="lin" valueType="num">
                                      <p:cBhvr>
                                        <p:cTn id="72" dur="1230" accel="100000" fill="hold">
                                          <p:stCondLst>
                                            <p:cond delay="770"/>
                                          </p:stCondLst>
                                        </p:cTn>
                                        <p:tgtEl>
                                          <p:spTgt spid="3">
                                            <p:txEl>
                                              <p:pRg st="5" end="5"/>
                                            </p:txEl>
                                          </p:spTgt>
                                        </p:tgtEl>
                                        <p:attrNameLst>
                                          <p:attrName>ppt_y</p:attrName>
                                        </p:attrNameLst>
                                      </p:cBhvr>
                                    </p:anim>
                                  </p:childTnLst>
                                </p:cTn>
                              </p:par>
                            </p:childTnLst>
                          </p:cTn>
                        </p:par>
                      </p:childTnLst>
                    </p:cTn>
                  </p:par>
                  <p:par>
                    <p:cTn id="73" fill="hold">
                      <p:stCondLst>
                        <p:cond delay="indefinite"/>
                      </p:stCondLst>
                      <p:childTnLst>
                        <p:par>
                          <p:cTn id="74" fill="hold">
                            <p:stCondLst>
                              <p:cond delay="0"/>
                            </p:stCondLst>
                            <p:childTnLst>
                              <p:par>
                                <p:cTn id="75" presetID="51" presetClass="entr" presetSubtype="0" fill="hold" grpId="0" nodeType="clickEffect">
                                  <p:stCondLst>
                                    <p:cond delay="0"/>
                                  </p:stCondLst>
                                  <p:childTnLst>
                                    <p:set>
                                      <p:cBhvr>
                                        <p:cTn id="76" dur="1" fill="hold">
                                          <p:stCondLst>
                                            <p:cond delay="0"/>
                                          </p:stCondLst>
                                        </p:cTn>
                                        <p:tgtEl>
                                          <p:spTgt spid="3">
                                            <p:txEl>
                                              <p:pRg st="6" end="6"/>
                                            </p:txEl>
                                          </p:spTgt>
                                        </p:tgtEl>
                                        <p:attrNameLst>
                                          <p:attrName>style.visibility</p:attrName>
                                        </p:attrNameLst>
                                      </p:cBhvr>
                                      <p:to>
                                        <p:strVal val="visible"/>
                                      </p:to>
                                    </p:set>
                                    <p:animEffect transition="in" filter="fade">
                                      <p:cBhvr>
                                        <p:cTn id="77" dur="770" decel="100000"/>
                                        <p:tgtEl>
                                          <p:spTgt spid="3">
                                            <p:txEl>
                                              <p:pRg st="6" end="6"/>
                                            </p:txEl>
                                          </p:spTgt>
                                        </p:tgtEl>
                                      </p:cBhvr>
                                    </p:animEffect>
                                    <p:animScale>
                                      <p:cBhvr>
                                        <p:cTn id="78" dur="770" decel="100000"/>
                                        <p:tgtEl>
                                          <p:spTgt spid="3">
                                            <p:txEl>
                                              <p:pRg st="6" end="6"/>
                                            </p:txEl>
                                          </p:spTgt>
                                        </p:tgtEl>
                                      </p:cBhvr>
                                      <p:from x="10000" y="10000"/>
                                      <p:to x="200000" y="450000"/>
                                    </p:animScale>
                                    <p:animScale>
                                      <p:cBhvr>
                                        <p:cTn id="79" dur="1230" accel="100000" fill="hold">
                                          <p:stCondLst>
                                            <p:cond delay="770"/>
                                          </p:stCondLst>
                                        </p:cTn>
                                        <p:tgtEl>
                                          <p:spTgt spid="3">
                                            <p:txEl>
                                              <p:pRg st="6" end="6"/>
                                            </p:txEl>
                                          </p:spTgt>
                                        </p:tgtEl>
                                      </p:cBhvr>
                                      <p:from x="200000" y="450000"/>
                                      <p:to x="100000" y="100000"/>
                                    </p:animScale>
                                    <p:set>
                                      <p:cBhvr>
                                        <p:cTn id="80" dur="770" fill="hold"/>
                                        <p:tgtEl>
                                          <p:spTgt spid="3">
                                            <p:txEl>
                                              <p:pRg st="6" end="6"/>
                                            </p:txEl>
                                          </p:spTgt>
                                        </p:tgtEl>
                                        <p:attrNameLst>
                                          <p:attrName>ppt_x</p:attrName>
                                        </p:attrNameLst>
                                      </p:cBhvr>
                                      <p:to>
                                        <p:strVal val="(0.5)"/>
                                      </p:to>
                                    </p:set>
                                    <p:anim from="(0.5)" to="(#ppt_x)" calcmode="lin" valueType="num">
                                      <p:cBhvr>
                                        <p:cTn id="81" dur="1230" accel="100000" fill="hold">
                                          <p:stCondLst>
                                            <p:cond delay="770"/>
                                          </p:stCondLst>
                                        </p:cTn>
                                        <p:tgtEl>
                                          <p:spTgt spid="3">
                                            <p:txEl>
                                              <p:pRg st="6" end="6"/>
                                            </p:txEl>
                                          </p:spTgt>
                                        </p:tgtEl>
                                        <p:attrNameLst>
                                          <p:attrName>ppt_x</p:attrName>
                                        </p:attrNameLst>
                                      </p:cBhvr>
                                    </p:anim>
                                    <p:set>
                                      <p:cBhvr>
                                        <p:cTn id="82" dur="770" fill="hold"/>
                                        <p:tgtEl>
                                          <p:spTgt spid="3">
                                            <p:txEl>
                                              <p:pRg st="6" end="6"/>
                                            </p:txEl>
                                          </p:spTgt>
                                        </p:tgtEl>
                                        <p:attrNameLst>
                                          <p:attrName>ppt_y</p:attrName>
                                        </p:attrNameLst>
                                      </p:cBhvr>
                                      <p:to>
                                        <p:strVal val="(#ppt_y+0.4)"/>
                                      </p:to>
                                    </p:set>
                                    <p:anim from="(#ppt_y+0.4)" to="(#ppt_y)" calcmode="lin" valueType="num">
                                      <p:cBhvr>
                                        <p:cTn id="83" dur="1230" accel="100000" fill="hold">
                                          <p:stCondLst>
                                            <p:cond delay="770"/>
                                          </p:stCondLst>
                                        </p:cTn>
                                        <p:tgtEl>
                                          <p:spTgt spid="3">
                                            <p:txEl>
                                              <p:pRg st="6" end="6"/>
                                            </p:txEl>
                                          </p:spTgt>
                                        </p:tgtEl>
                                        <p:attrNameLst>
                                          <p:attrName>ppt_y</p:attrName>
                                        </p:attrNameLst>
                                      </p:cBhvr>
                                    </p:anim>
                                  </p:childTnLst>
                                </p:cTn>
                              </p:par>
                            </p:childTnLst>
                          </p:cTn>
                        </p:par>
                      </p:childTnLst>
                    </p:cTn>
                  </p:par>
                  <p:par>
                    <p:cTn id="84" fill="hold">
                      <p:stCondLst>
                        <p:cond delay="indefinite"/>
                      </p:stCondLst>
                      <p:childTnLst>
                        <p:par>
                          <p:cTn id="85" fill="hold">
                            <p:stCondLst>
                              <p:cond delay="0"/>
                            </p:stCondLst>
                            <p:childTnLst>
                              <p:par>
                                <p:cTn id="86" presetID="51" presetClass="entr" presetSubtype="0" fill="hold" grpId="0" nodeType="clickEffect">
                                  <p:stCondLst>
                                    <p:cond delay="0"/>
                                  </p:stCondLst>
                                  <p:childTnLst>
                                    <p:set>
                                      <p:cBhvr>
                                        <p:cTn id="87" dur="1" fill="hold">
                                          <p:stCondLst>
                                            <p:cond delay="0"/>
                                          </p:stCondLst>
                                        </p:cTn>
                                        <p:tgtEl>
                                          <p:spTgt spid="3">
                                            <p:txEl>
                                              <p:pRg st="7" end="7"/>
                                            </p:txEl>
                                          </p:spTgt>
                                        </p:tgtEl>
                                        <p:attrNameLst>
                                          <p:attrName>style.visibility</p:attrName>
                                        </p:attrNameLst>
                                      </p:cBhvr>
                                      <p:to>
                                        <p:strVal val="visible"/>
                                      </p:to>
                                    </p:set>
                                    <p:animEffect transition="in" filter="fade">
                                      <p:cBhvr>
                                        <p:cTn id="88" dur="770" decel="100000"/>
                                        <p:tgtEl>
                                          <p:spTgt spid="3">
                                            <p:txEl>
                                              <p:pRg st="7" end="7"/>
                                            </p:txEl>
                                          </p:spTgt>
                                        </p:tgtEl>
                                      </p:cBhvr>
                                    </p:animEffect>
                                    <p:animScale>
                                      <p:cBhvr>
                                        <p:cTn id="89" dur="770" decel="100000"/>
                                        <p:tgtEl>
                                          <p:spTgt spid="3">
                                            <p:txEl>
                                              <p:pRg st="7" end="7"/>
                                            </p:txEl>
                                          </p:spTgt>
                                        </p:tgtEl>
                                      </p:cBhvr>
                                      <p:from x="10000" y="10000"/>
                                      <p:to x="200000" y="450000"/>
                                    </p:animScale>
                                    <p:animScale>
                                      <p:cBhvr>
                                        <p:cTn id="90" dur="1230" accel="100000" fill="hold">
                                          <p:stCondLst>
                                            <p:cond delay="770"/>
                                          </p:stCondLst>
                                        </p:cTn>
                                        <p:tgtEl>
                                          <p:spTgt spid="3">
                                            <p:txEl>
                                              <p:pRg st="7" end="7"/>
                                            </p:txEl>
                                          </p:spTgt>
                                        </p:tgtEl>
                                      </p:cBhvr>
                                      <p:from x="200000" y="450000"/>
                                      <p:to x="100000" y="100000"/>
                                    </p:animScale>
                                    <p:set>
                                      <p:cBhvr>
                                        <p:cTn id="91" dur="770" fill="hold"/>
                                        <p:tgtEl>
                                          <p:spTgt spid="3">
                                            <p:txEl>
                                              <p:pRg st="7" end="7"/>
                                            </p:txEl>
                                          </p:spTgt>
                                        </p:tgtEl>
                                        <p:attrNameLst>
                                          <p:attrName>ppt_x</p:attrName>
                                        </p:attrNameLst>
                                      </p:cBhvr>
                                      <p:to>
                                        <p:strVal val="(0.5)"/>
                                      </p:to>
                                    </p:set>
                                    <p:anim from="(0.5)" to="(#ppt_x)" calcmode="lin" valueType="num">
                                      <p:cBhvr>
                                        <p:cTn id="92" dur="1230" accel="100000" fill="hold">
                                          <p:stCondLst>
                                            <p:cond delay="770"/>
                                          </p:stCondLst>
                                        </p:cTn>
                                        <p:tgtEl>
                                          <p:spTgt spid="3">
                                            <p:txEl>
                                              <p:pRg st="7" end="7"/>
                                            </p:txEl>
                                          </p:spTgt>
                                        </p:tgtEl>
                                        <p:attrNameLst>
                                          <p:attrName>ppt_x</p:attrName>
                                        </p:attrNameLst>
                                      </p:cBhvr>
                                    </p:anim>
                                    <p:set>
                                      <p:cBhvr>
                                        <p:cTn id="93" dur="770" fill="hold"/>
                                        <p:tgtEl>
                                          <p:spTgt spid="3">
                                            <p:txEl>
                                              <p:pRg st="7" end="7"/>
                                            </p:txEl>
                                          </p:spTgt>
                                        </p:tgtEl>
                                        <p:attrNameLst>
                                          <p:attrName>ppt_y</p:attrName>
                                        </p:attrNameLst>
                                      </p:cBhvr>
                                      <p:to>
                                        <p:strVal val="(#ppt_y+0.4)"/>
                                      </p:to>
                                    </p:set>
                                    <p:anim from="(#ppt_y+0.4)" to="(#ppt_y)" calcmode="lin" valueType="num">
                                      <p:cBhvr>
                                        <p:cTn id="94" dur="1230" accel="100000" fill="hold">
                                          <p:stCondLst>
                                            <p:cond delay="770"/>
                                          </p:stCondLst>
                                        </p:cTn>
                                        <p:tgtEl>
                                          <p:spTgt spid="3">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25475"/>
            <a:ext cx="8229600" cy="1143000"/>
          </a:xfrm>
        </p:spPr>
        <p:txBody>
          <a:bodyPr>
            <a:noAutofit/>
          </a:bodyPr>
          <a:lstStyle/>
          <a:p>
            <a:r>
              <a:rPr lang="id-ID" dirty="0"/>
              <a:t>Evaluasi </a:t>
            </a:r>
            <a:r>
              <a:rPr lang="id-ID" dirty="0" smtClean="0"/>
              <a:t>Media </a:t>
            </a:r>
            <a:r>
              <a:rPr lang="id-ID" dirty="0"/>
              <a:t>Pembelajaran</a:t>
            </a:r>
            <a:endParaRPr lang="en-US" sz="4400" dirty="0" err="1" smtClean="0">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905000"/>
            <a:ext cx="8229600" cy="3810000"/>
          </a:xfrm>
        </p:spPr>
        <p:txBody>
          <a:bodyPr>
            <a:noAutofit/>
          </a:bodyPr>
          <a:lstStyle/>
          <a:p>
            <a:pPr marL="0" indent="0">
              <a:buNone/>
            </a:pPr>
            <a:r>
              <a:rPr lang="id-ID" sz="2400" dirty="0"/>
              <a:t>Menurut  Thiagarajan dan Stolovitch yang dikutip Sadiman bahwa ada 6 tahap evaluasi dalam pengembangan poembelajaran, </a:t>
            </a:r>
            <a:r>
              <a:rPr lang="id-ID" sz="2400" dirty="0" smtClean="0"/>
              <a:t>yaitu</a:t>
            </a:r>
          </a:p>
          <a:p>
            <a:pPr marL="457200" indent="-457200">
              <a:buFont typeface="+mj-lt"/>
              <a:buAutoNum type="arabicPeriod"/>
            </a:pPr>
            <a:r>
              <a:rPr lang="id-ID" sz="2400" i="1" dirty="0" smtClean="0"/>
              <a:t>self appraisal</a:t>
            </a:r>
          </a:p>
          <a:p>
            <a:pPr marL="457200" indent="-457200">
              <a:buFont typeface="+mj-lt"/>
              <a:buAutoNum type="arabicPeriod"/>
            </a:pPr>
            <a:r>
              <a:rPr lang="id-ID" sz="2400" i="1" dirty="0" smtClean="0"/>
              <a:t>expert appraisal</a:t>
            </a:r>
          </a:p>
          <a:p>
            <a:pPr marL="457200" indent="-457200">
              <a:buFont typeface="+mj-lt"/>
              <a:buAutoNum type="arabicPeriod"/>
            </a:pPr>
            <a:r>
              <a:rPr lang="id-ID" sz="2400" i="1" dirty="0" smtClean="0"/>
              <a:t>individual tryout</a:t>
            </a:r>
          </a:p>
          <a:p>
            <a:pPr marL="457200" indent="-457200">
              <a:buFont typeface="+mj-lt"/>
              <a:buAutoNum type="arabicPeriod"/>
            </a:pPr>
            <a:r>
              <a:rPr lang="id-ID" sz="2400" i="1" dirty="0" smtClean="0"/>
              <a:t>group tryout</a:t>
            </a:r>
          </a:p>
          <a:p>
            <a:pPr marL="457200" indent="-457200">
              <a:buFont typeface="+mj-lt"/>
              <a:buAutoNum type="arabicPeriod"/>
            </a:pPr>
            <a:r>
              <a:rPr lang="id-ID" sz="2400" dirty="0"/>
              <a:t>Field evaluation</a:t>
            </a:r>
            <a:endParaRPr lang="id-ID" sz="2400" i="1" dirty="0" smtClean="0"/>
          </a:p>
          <a:p>
            <a:pPr marL="457200" indent="-457200">
              <a:buFont typeface="+mj-lt"/>
              <a:buAutoNum type="arabicPeriod"/>
            </a:pPr>
            <a:r>
              <a:rPr lang="id-ID" sz="2400" i="1" dirty="0" smtClean="0"/>
              <a:t>maintance </a:t>
            </a:r>
            <a:r>
              <a:rPr lang="id-ID" sz="2400" i="1" dirty="0"/>
              <a:t>evaluation.</a:t>
            </a:r>
            <a:endParaRPr lang="en-US" sz="2400" dirty="0" smtClean="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18314310"/>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by="(-#ppt_w*2)" calcmode="lin" valueType="num">
                                      <p:cBhvr rctx="PPT">
                                        <p:cTn id="16" dur="500" autoRev="1" fill="hold">
                                          <p:stCondLst>
                                            <p:cond delay="0"/>
                                          </p:stCondLst>
                                        </p:cTn>
                                        <p:tgtEl>
                                          <p:spTgt spid="3">
                                            <p:txEl>
                                              <p:pRg st="0" end="0"/>
                                            </p:txEl>
                                          </p:spTgt>
                                        </p:tgtEl>
                                        <p:attrNameLst>
                                          <p:attrName>ppt_w</p:attrName>
                                        </p:attrNameLst>
                                      </p:cBhvr>
                                    </p:anim>
                                    <p:anim by="(#ppt_w*0.50)" calcmode="lin" valueType="num">
                                      <p:cBhvr>
                                        <p:cTn id="17" dur="500" decel="50000" autoRev="1" fill="hold">
                                          <p:stCondLst>
                                            <p:cond delay="0"/>
                                          </p:stCondLst>
                                        </p:cTn>
                                        <p:tgtEl>
                                          <p:spTgt spid="3">
                                            <p:txEl>
                                              <p:pRg st="0" end="0"/>
                                            </p:txEl>
                                          </p:spTgt>
                                        </p:tgtEl>
                                        <p:attrNameLst>
                                          <p:attrName>ppt_x</p:attrName>
                                        </p:attrNameLst>
                                      </p:cBhvr>
                                    </p:anim>
                                    <p:anim from="(-#ppt_h/2)" to="(#ppt_y)" calcmode="lin" valueType="num">
                                      <p:cBhvr>
                                        <p:cTn id="18" dur="1000" fill="hold">
                                          <p:stCondLst>
                                            <p:cond delay="0"/>
                                          </p:stCondLst>
                                        </p:cTn>
                                        <p:tgtEl>
                                          <p:spTgt spid="3">
                                            <p:txEl>
                                              <p:pRg st="0" end="0"/>
                                            </p:txEl>
                                          </p:spTgt>
                                        </p:tgtEl>
                                        <p:attrNameLst>
                                          <p:attrName>ppt_y</p:attrName>
                                        </p:attrNameLst>
                                      </p:cBhvr>
                                    </p:anim>
                                    <p:animRot by="21600000">
                                      <p:cBhvr>
                                        <p:cTn id="19" dur="1000" fill="hold">
                                          <p:stCondLst>
                                            <p:cond delay="0"/>
                                          </p:stCondLst>
                                        </p:cTn>
                                        <p:tgtEl>
                                          <p:spTgt spid="3">
                                            <p:txEl>
                                              <p:pRg st="0" end="0"/>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56" presetClass="entr" presetSubtype="0" fill="hold" grpId="0" nodeType="clickEffect">
                                  <p:stCondLst>
                                    <p:cond delay="0"/>
                                  </p:stCondLst>
                                  <p:iterate type="lt">
                                    <p:tmPct val="10000"/>
                                  </p:iterate>
                                  <p:childTnLst>
                                    <p:set>
                                      <p:cBhvr>
                                        <p:cTn id="23" dur="1" fill="hold">
                                          <p:stCondLst>
                                            <p:cond delay="0"/>
                                          </p:stCondLst>
                                        </p:cTn>
                                        <p:tgtEl>
                                          <p:spTgt spid="3">
                                            <p:txEl>
                                              <p:pRg st="1" end="1"/>
                                            </p:txEl>
                                          </p:spTgt>
                                        </p:tgtEl>
                                        <p:attrNameLst>
                                          <p:attrName>style.visibility</p:attrName>
                                        </p:attrNameLst>
                                      </p:cBhvr>
                                      <p:to>
                                        <p:strVal val="visible"/>
                                      </p:to>
                                    </p:set>
                                    <p:anim by="(-#ppt_w*2)" calcmode="lin" valueType="num">
                                      <p:cBhvr rctx="PPT">
                                        <p:cTn id="24" dur="500" autoRev="1" fill="hold">
                                          <p:stCondLst>
                                            <p:cond delay="0"/>
                                          </p:stCondLst>
                                        </p:cTn>
                                        <p:tgtEl>
                                          <p:spTgt spid="3">
                                            <p:txEl>
                                              <p:pRg st="1" end="1"/>
                                            </p:txEl>
                                          </p:spTgt>
                                        </p:tgtEl>
                                        <p:attrNameLst>
                                          <p:attrName>ppt_w</p:attrName>
                                        </p:attrNameLst>
                                      </p:cBhvr>
                                    </p:anim>
                                    <p:anim by="(#ppt_w*0.50)" calcmode="lin" valueType="num">
                                      <p:cBhvr>
                                        <p:cTn id="25" dur="500" decel="50000" autoRev="1" fill="hold">
                                          <p:stCondLst>
                                            <p:cond delay="0"/>
                                          </p:stCondLst>
                                        </p:cTn>
                                        <p:tgtEl>
                                          <p:spTgt spid="3">
                                            <p:txEl>
                                              <p:pRg st="1" end="1"/>
                                            </p:txEl>
                                          </p:spTgt>
                                        </p:tgtEl>
                                        <p:attrNameLst>
                                          <p:attrName>ppt_x</p:attrName>
                                        </p:attrNameLst>
                                      </p:cBhvr>
                                    </p:anim>
                                    <p:anim from="(-#ppt_h/2)" to="(#ppt_y)" calcmode="lin" valueType="num">
                                      <p:cBhvr>
                                        <p:cTn id="26" dur="1000" fill="hold">
                                          <p:stCondLst>
                                            <p:cond delay="0"/>
                                          </p:stCondLst>
                                        </p:cTn>
                                        <p:tgtEl>
                                          <p:spTgt spid="3">
                                            <p:txEl>
                                              <p:pRg st="1" end="1"/>
                                            </p:txEl>
                                          </p:spTgt>
                                        </p:tgtEl>
                                        <p:attrNameLst>
                                          <p:attrName>ppt_y</p:attrName>
                                        </p:attrNameLst>
                                      </p:cBhvr>
                                    </p:anim>
                                    <p:animRot by="21600000">
                                      <p:cBhvr>
                                        <p:cTn id="27" dur="1000" fill="hold">
                                          <p:stCondLst>
                                            <p:cond delay="0"/>
                                          </p:stCondLst>
                                        </p:cTn>
                                        <p:tgtEl>
                                          <p:spTgt spid="3">
                                            <p:txEl>
                                              <p:pRg st="1" end="1"/>
                                            </p:txEl>
                                          </p:spTgt>
                                        </p:tgtEl>
                                        <p:attrNameLst>
                                          <p:attrName>r</p:attrName>
                                        </p:attrNameLst>
                                      </p:cBhvr>
                                    </p:animRot>
                                  </p:childTnLst>
                                </p:cTn>
                              </p:par>
                            </p:childTnLst>
                          </p:cTn>
                        </p:par>
                      </p:childTnLst>
                    </p:cTn>
                  </p:par>
                  <p:par>
                    <p:cTn id="28" fill="hold">
                      <p:stCondLst>
                        <p:cond delay="indefinite"/>
                      </p:stCondLst>
                      <p:childTnLst>
                        <p:par>
                          <p:cTn id="29" fill="hold">
                            <p:stCondLst>
                              <p:cond delay="0"/>
                            </p:stCondLst>
                            <p:childTnLst>
                              <p:par>
                                <p:cTn id="30" presetID="56" presetClass="entr" presetSubtype="0" fill="hold" grpId="0" nodeType="clickEffect">
                                  <p:stCondLst>
                                    <p:cond delay="0"/>
                                  </p:stCondLst>
                                  <p:iterate type="lt">
                                    <p:tmPct val="10000"/>
                                  </p:iterate>
                                  <p:childTnLst>
                                    <p:set>
                                      <p:cBhvr>
                                        <p:cTn id="31" dur="1" fill="hold">
                                          <p:stCondLst>
                                            <p:cond delay="0"/>
                                          </p:stCondLst>
                                        </p:cTn>
                                        <p:tgtEl>
                                          <p:spTgt spid="3">
                                            <p:txEl>
                                              <p:pRg st="2" end="2"/>
                                            </p:txEl>
                                          </p:spTgt>
                                        </p:tgtEl>
                                        <p:attrNameLst>
                                          <p:attrName>style.visibility</p:attrName>
                                        </p:attrNameLst>
                                      </p:cBhvr>
                                      <p:to>
                                        <p:strVal val="visible"/>
                                      </p:to>
                                    </p:set>
                                    <p:anim by="(-#ppt_w*2)" calcmode="lin" valueType="num">
                                      <p:cBhvr rctx="PPT">
                                        <p:cTn id="32" dur="500" autoRev="1" fill="hold">
                                          <p:stCondLst>
                                            <p:cond delay="0"/>
                                          </p:stCondLst>
                                        </p:cTn>
                                        <p:tgtEl>
                                          <p:spTgt spid="3">
                                            <p:txEl>
                                              <p:pRg st="2" end="2"/>
                                            </p:txEl>
                                          </p:spTgt>
                                        </p:tgtEl>
                                        <p:attrNameLst>
                                          <p:attrName>ppt_w</p:attrName>
                                        </p:attrNameLst>
                                      </p:cBhvr>
                                    </p:anim>
                                    <p:anim by="(#ppt_w*0.50)" calcmode="lin" valueType="num">
                                      <p:cBhvr>
                                        <p:cTn id="33" dur="500" decel="50000" autoRev="1" fill="hold">
                                          <p:stCondLst>
                                            <p:cond delay="0"/>
                                          </p:stCondLst>
                                        </p:cTn>
                                        <p:tgtEl>
                                          <p:spTgt spid="3">
                                            <p:txEl>
                                              <p:pRg st="2" end="2"/>
                                            </p:txEl>
                                          </p:spTgt>
                                        </p:tgtEl>
                                        <p:attrNameLst>
                                          <p:attrName>ppt_x</p:attrName>
                                        </p:attrNameLst>
                                      </p:cBhvr>
                                    </p:anim>
                                    <p:anim from="(-#ppt_h/2)" to="(#ppt_y)" calcmode="lin" valueType="num">
                                      <p:cBhvr>
                                        <p:cTn id="34" dur="1000" fill="hold">
                                          <p:stCondLst>
                                            <p:cond delay="0"/>
                                          </p:stCondLst>
                                        </p:cTn>
                                        <p:tgtEl>
                                          <p:spTgt spid="3">
                                            <p:txEl>
                                              <p:pRg st="2" end="2"/>
                                            </p:txEl>
                                          </p:spTgt>
                                        </p:tgtEl>
                                        <p:attrNameLst>
                                          <p:attrName>ppt_y</p:attrName>
                                        </p:attrNameLst>
                                      </p:cBhvr>
                                    </p:anim>
                                    <p:animRot by="21600000">
                                      <p:cBhvr>
                                        <p:cTn id="35" dur="1000" fill="hold">
                                          <p:stCondLst>
                                            <p:cond delay="0"/>
                                          </p:stCondLst>
                                        </p:cTn>
                                        <p:tgtEl>
                                          <p:spTgt spid="3">
                                            <p:txEl>
                                              <p:pRg st="2" end="2"/>
                                            </p:txEl>
                                          </p:spTgt>
                                        </p:tgtEl>
                                        <p:attrNameLst>
                                          <p:attrName>r</p:attrName>
                                        </p:attrNameLst>
                                      </p:cBhvr>
                                    </p:animRot>
                                  </p:childTnLst>
                                </p:cTn>
                              </p:par>
                            </p:childTnLst>
                          </p:cTn>
                        </p:par>
                      </p:childTnLst>
                    </p:cTn>
                  </p:par>
                  <p:par>
                    <p:cTn id="36" fill="hold">
                      <p:stCondLst>
                        <p:cond delay="indefinite"/>
                      </p:stCondLst>
                      <p:childTnLst>
                        <p:par>
                          <p:cTn id="37" fill="hold">
                            <p:stCondLst>
                              <p:cond delay="0"/>
                            </p:stCondLst>
                            <p:childTnLst>
                              <p:par>
                                <p:cTn id="38" presetID="56" presetClass="entr" presetSubtype="0" fill="hold" grpId="0" nodeType="clickEffect">
                                  <p:stCondLst>
                                    <p:cond delay="0"/>
                                  </p:stCondLst>
                                  <p:iterate type="lt">
                                    <p:tmPct val="10000"/>
                                  </p:iterate>
                                  <p:childTnLst>
                                    <p:set>
                                      <p:cBhvr>
                                        <p:cTn id="39" dur="1" fill="hold">
                                          <p:stCondLst>
                                            <p:cond delay="0"/>
                                          </p:stCondLst>
                                        </p:cTn>
                                        <p:tgtEl>
                                          <p:spTgt spid="3">
                                            <p:txEl>
                                              <p:pRg st="3" end="3"/>
                                            </p:txEl>
                                          </p:spTgt>
                                        </p:tgtEl>
                                        <p:attrNameLst>
                                          <p:attrName>style.visibility</p:attrName>
                                        </p:attrNameLst>
                                      </p:cBhvr>
                                      <p:to>
                                        <p:strVal val="visible"/>
                                      </p:to>
                                    </p:set>
                                    <p:anim by="(-#ppt_w*2)" calcmode="lin" valueType="num">
                                      <p:cBhvr rctx="PPT">
                                        <p:cTn id="40" dur="500" autoRev="1" fill="hold">
                                          <p:stCondLst>
                                            <p:cond delay="0"/>
                                          </p:stCondLst>
                                        </p:cTn>
                                        <p:tgtEl>
                                          <p:spTgt spid="3">
                                            <p:txEl>
                                              <p:pRg st="3" end="3"/>
                                            </p:txEl>
                                          </p:spTgt>
                                        </p:tgtEl>
                                        <p:attrNameLst>
                                          <p:attrName>ppt_w</p:attrName>
                                        </p:attrNameLst>
                                      </p:cBhvr>
                                    </p:anim>
                                    <p:anim by="(#ppt_w*0.50)" calcmode="lin" valueType="num">
                                      <p:cBhvr>
                                        <p:cTn id="41" dur="500" decel="50000" autoRev="1" fill="hold">
                                          <p:stCondLst>
                                            <p:cond delay="0"/>
                                          </p:stCondLst>
                                        </p:cTn>
                                        <p:tgtEl>
                                          <p:spTgt spid="3">
                                            <p:txEl>
                                              <p:pRg st="3" end="3"/>
                                            </p:txEl>
                                          </p:spTgt>
                                        </p:tgtEl>
                                        <p:attrNameLst>
                                          <p:attrName>ppt_x</p:attrName>
                                        </p:attrNameLst>
                                      </p:cBhvr>
                                    </p:anim>
                                    <p:anim from="(-#ppt_h/2)" to="(#ppt_y)" calcmode="lin" valueType="num">
                                      <p:cBhvr>
                                        <p:cTn id="42" dur="1000" fill="hold">
                                          <p:stCondLst>
                                            <p:cond delay="0"/>
                                          </p:stCondLst>
                                        </p:cTn>
                                        <p:tgtEl>
                                          <p:spTgt spid="3">
                                            <p:txEl>
                                              <p:pRg st="3" end="3"/>
                                            </p:txEl>
                                          </p:spTgt>
                                        </p:tgtEl>
                                        <p:attrNameLst>
                                          <p:attrName>ppt_y</p:attrName>
                                        </p:attrNameLst>
                                      </p:cBhvr>
                                    </p:anim>
                                    <p:animRot by="21600000">
                                      <p:cBhvr>
                                        <p:cTn id="43" dur="1000" fill="hold">
                                          <p:stCondLst>
                                            <p:cond delay="0"/>
                                          </p:stCondLst>
                                        </p:cTn>
                                        <p:tgtEl>
                                          <p:spTgt spid="3">
                                            <p:txEl>
                                              <p:pRg st="3" end="3"/>
                                            </p:txEl>
                                          </p:spTgt>
                                        </p:tgtEl>
                                        <p:attrNameLst>
                                          <p:attrName>r</p:attrName>
                                        </p:attrNameLst>
                                      </p:cBhvr>
                                    </p:animRot>
                                  </p:childTnLst>
                                </p:cTn>
                              </p:par>
                            </p:childTnLst>
                          </p:cTn>
                        </p:par>
                      </p:childTnLst>
                    </p:cTn>
                  </p:par>
                  <p:par>
                    <p:cTn id="44" fill="hold">
                      <p:stCondLst>
                        <p:cond delay="indefinite"/>
                      </p:stCondLst>
                      <p:childTnLst>
                        <p:par>
                          <p:cTn id="45" fill="hold">
                            <p:stCondLst>
                              <p:cond delay="0"/>
                            </p:stCondLst>
                            <p:childTnLst>
                              <p:par>
                                <p:cTn id="46" presetID="56" presetClass="entr" presetSubtype="0" fill="hold" grpId="0" nodeType="clickEffect">
                                  <p:stCondLst>
                                    <p:cond delay="0"/>
                                  </p:stCondLst>
                                  <p:iterate type="lt">
                                    <p:tmPct val="10000"/>
                                  </p:iterate>
                                  <p:childTnLst>
                                    <p:set>
                                      <p:cBhvr>
                                        <p:cTn id="47" dur="1" fill="hold">
                                          <p:stCondLst>
                                            <p:cond delay="0"/>
                                          </p:stCondLst>
                                        </p:cTn>
                                        <p:tgtEl>
                                          <p:spTgt spid="3">
                                            <p:txEl>
                                              <p:pRg st="4" end="4"/>
                                            </p:txEl>
                                          </p:spTgt>
                                        </p:tgtEl>
                                        <p:attrNameLst>
                                          <p:attrName>style.visibility</p:attrName>
                                        </p:attrNameLst>
                                      </p:cBhvr>
                                      <p:to>
                                        <p:strVal val="visible"/>
                                      </p:to>
                                    </p:set>
                                    <p:anim by="(-#ppt_w*2)" calcmode="lin" valueType="num">
                                      <p:cBhvr rctx="PPT">
                                        <p:cTn id="48" dur="500" autoRev="1" fill="hold">
                                          <p:stCondLst>
                                            <p:cond delay="0"/>
                                          </p:stCondLst>
                                        </p:cTn>
                                        <p:tgtEl>
                                          <p:spTgt spid="3">
                                            <p:txEl>
                                              <p:pRg st="4" end="4"/>
                                            </p:txEl>
                                          </p:spTgt>
                                        </p:tgtEl>
                                        <p:attrNameLst>
                                          <p:attrName>ppt_w</p:attrName>
                                        </p:attrNameLst>
                                      </p:cBhvr>
                                    </p:anim>
                                    <p:anim by="(#ppt_w*0.50)" calcmode="lin" valueType="num">
                                      <p:cBhvr>
                                        <p:cTn id="49" dur="500" decel="50000" autoRev="1" fill="hold">
                                          <p:stCondLst>
                                            <p:cond delay="0"/>
                                          </p:stCondLst>
                                        </p:cTn>
                                        <p:tgtEl>
                                          <p:spTgt spid="3">
                                            <p:txEl>
                                              <p:pRg st="4" end="4"/>
                                            </p:txEl>
                                          </p:spTgt>
                                        </p:tgtEl>
                                        <p:attrNameLst>
                                          <p:attrName>ppt_x</p:attrName>
                                        </p:attrNameLst>
                                      </p:cBhvr>
                                    </p:anim>
                                    <p:anim from="(-#ppt_h/2)" to="(#ppt_y)" calcmode="lin" valueType="num">
                                      <p:cBhvr>
                                        <p:cTn id="50" dur="1000" fill="hold">
                                          <p:stCondLst>
                                            <p:cond delay="0"/>
                                          </p:stCondLst>
                                        </p:cTn>
                                        <p:tgtEl>
                                          <p:spTgt spid="3">
                                            <p:txEl>
                                              <p:pRg st="4" end="4"/>
                                            </p:txEl>
                                          </p:spTgt>
                                        </p:tgtEl>
                                        <p:attrNameLst>
                                          <p:attrName>ppt_y</p:attrName>
                                        </p:attrNameLst>
                                      </p:cBhvr>
                                    </p:anim>
                                    <p:animRot by="21600000">
                                      <p:cBhvr>
                                        <p:cTn id="51" dur="1000" fill="hold">
                                          <p:stCondLst>
                                            <p:cond delay="0"/>
                                          </p:stCondLst>
                                        </p:cTn>
                                        <p:tgtEl>
                                          <p:spTgt spid="3">
                                            <p:txEl>
                                              <p:pRg st="4" end="4"/>
                                            </p:txEl>
                                          </p:spTgt>
                                        </p:tgtEl>
                                        <p:attrNameLst>
                                          <p:attrName>r</p:attrName>
                                        </p:attrNameLst>
                                      </p:cBhvr>
                                    </p:animRot>
                                  </p:childTnLst>
                                </p:cTn>
                              </p:par>
                            </p:childTnLst>
                          </p:cTn>
                        </p:par>
                      </p:childTnLst>
                    </p:cTn>
                  </p:par>
                  <p:par>
                    <p:cTn id="52" fill="hold">
                      <p:stCondLst>
                        <p:cond delay="indefinite"/>
                      </p:stCondLst>
                      <p:childTnLst>
                        <p:par>
                          <p:cTn id="53" fill="hold">
                            <p:stCondLst>
                              <p:cond delay="0"/>
                            </p:stCondLst>
                            <p:childTnLst>
                              <p:par>
                                <p:cTn id="54" presetID="56" presetClass="entr" presetSubtype="0" fill="hold" grpId="0" nodeType="clickEffect">
                                  <p:stCondLst>
                                    <p:cond delay="0"/>
                                  </p:stCondLst>
                                  <p:iterate type="lt">
                                    <p:tmPct val="10000"/>
                                  </p:iterate>
                                  <p:childTnLst>
                                    <p:set>
                                      <p:cBhvr>
                                        <p:cTn id="55" dur="1" fill="hold">
                                          <p:stCondLst>
                                            <p:cond delay="0"/>
                                          </p:stCondLst>
                                        </p:cTn>
                                        <p:tgtEl>
                                          <p:spTgt spid="3">
                                            <p:txEl>
                                              <p:pRg st="5" end="5"/>
                                            </p:txEl>
                                          </p:spTgt>
                                        </p:tgtEl>
                                        <p:attrNameLst>
                                          <p:attrName>style.visibility</p:attrName>
                                        </p:attrNameLst>
                                      </p:cBhvr>
                                      <p:to>
                                        <p:strVal val="visible"/>
                                      </p:to>
                                    </p:set>
                                    <p:anim by="(-#ppt_w*2)" calcmode="lin" valueType="num">
                                      <p:cBhvr rctx="PPT">
                                        <p:cTn id="56" dur="500" autoRev="1" fill="hold">
                                          <p:stCondLst>
                                            <p:cond delay="0"/>
                                          </p:stCondLst>
                                        </p:cTn>
                                        <p:tgtEl>
                                          <p:spTgt spid="3">
                                            <p:txEl>
                                              <p:pRg st="5" end="5"/>
                                            </p:txEl>
                                          </p:spTgt>
                                        </p:tgtEl>
                                        <p:attrNameLst>
                                          <p:attrName>ppt_w</p:attrName>
                                        </p:attrNameLst>
                                      </p:cBhvr>
                                    </p:anim>
                                    <p:anim by="(#ppt_w*0.50)" calcmode="lin" valueType="num">
                                      <p:cBhvr>
                                        <p:cTn id="57" dur="500" decel="50000" autoRev="1" fill="hold">
                                          <p:stCondLst>
                                            <p:cond delay="0"/>
                                          </p:stCondLst>
                                        </p:cTn>
                                        <p:tgtEl>
                                          <p:spTgt spid="3">
                                            <p:txEl>
                                              <p:pRg st="5" end="5"/>
                                            </p:txEl>
                                          </p:spTgt>
                                        </p:tgtEl>
                                        <p:attrNameLst>
                                          <p:attrName>ppt_x</p:attrName>
                                        </p:attrNameLst>
                                      </p:cBhvr>
                                    </p:anim>
                                    <p:anim from="(-#ppt_h/2)" to="(#ppt_y)" calcmode="lin" valueType="num">
                                      <p:cBhvr>
                                        <p:cTn id="58" dur="1000" fill="hold">
                                          <p:stCondLst>
                                            <p:cond delay="0"/>
                                          </p:stCondLst>
                                        </p:cTn>
                                        <p:tgtEl>
                                          <p:spTgt spid="3">
                                            <p:txEl>
                                              <p:pRg st="5" end="5"/>
                                            </p:txEl>
                                          </p:spTgt>
                                        </p:tgtEl>
                                        <p:attrNameLst>
                                          <p:attrName>ppt_y</p:attrName>
                                        </p:attrNameLst>
                                      </p:cBhvr>
                                    </p:anim>
                                    <p:animRot by="21600000">
                                      <p:cBhvr>
                                        <p:cTn id="59" dur="1000" fill="hold">
                                          <p:stCondLst>
                                            <p:cond delay="0"/>
                                          </p:stCondLst>
                                        </p:cTn>
                                        <p:tgtEl>
                                          <p:spTgt spid="3">
                                            <p:txEl>
                                              <p:pRg st="5" end="5"/>
                                            </p:txEl>
                                          </p:spTgt>
                                        </p:tgtEl>
                                        <p:attrNameLst>
                                          <p:attrName>r</p:attrName>
                                        </p:attrNameLst>
                                      </p:cBhvr>
                                    </p:animRot>
                                  </p:childTnLst>
                                </p:cTn>
                              </p:par>
                            </p:childTnLst>
                          </p:cTn>
                        </p:par>
                      </p:childTnLst>
                    </p:cTn>
                  </p:par>
                  <p:par>
                    <p:cTn id="60" fill="hold">
                      <p:stCondLst>
                        <p:cond delay="indefinite"/>
                      </p:stCondLst>
                      <p:childTnLst>
                        <p:par>
                          <p:cTn id="61" fill="hold">
                            <p:stCondLst>
                              <p:cond delay="0"/>
                            </p:stCondLst>
                            <p:childTnLst>
                              <p:par>
                                <p:cTn id="62" presetID="56" presetClass="entr" presetSubtype="0" fill="hold" grpId="0" nodeType="clickEffect">
                                  <p:stCondLst>
                                    <p:cond delay="0"/>
                                  </p:stCondLst>
                                  <p:iterate type="lt">
                                    <p:tmPct val="10000"/>
                                  </p:iterate>
                                  <p:childTnLst>
                                    <p:set>
                                      <p:cBhvr>
                                        <p:cTn id="63" dur="1" fill="hold">
                                          <p:stCondLst>
                                            <p:cond delay="0"/>
                                          </p:stCondLst>
                                        </p:cTn>
                                        <p:tgtEl>
                                          <p:spTgt spid="3">
                                            <p:txEl>
                                              <p:pRg st="6" end="6"/>
                                            </p:txEl>
                                          </p:spTgt>
                                        </p:tgtEl>
                                        <p:attrNameLst>
                                          <p:attrName>style.visibility</p:attrName>
                                        </p:attrNameLst>
                                      </p:cBhvr>
                                      <p:to>
                                        <p:strVal val="visible"/>
                                      </p:to>
                                    </p:set>
                                    <p:anim by="(-#ppt_w*2)" calcmode="lin" valueType="num">
                                      <p:cBhvr rctx="PPT">
                                        <p:cTn id="64" dur="500" autoRev="1" fill="hold">
                                          <p:stCondLst>
                                            <p:cond delay="0"/>
                                          </p:stCondLst>
                                        </p:cTn>
                                        <p:tgtEl>
                                          <p:spTgt spid="3">
                                            <p:txEl>
                                              <p:pRg st="6" end="6"/>
                                            </p:txEl>
                                          </p:spTgt>
                                        </p:tgtEl>
                                        <p:attrNameLst>
                                          <p:attrName>ppt_w</p:attrName>
                                        </p:attrNameLst>
                                      </p:cBhvr>
                                    </p:anim>
                                    <p:anim by="(#ppt_w*0.50)" calcmode="lin" valueType="num">
                                      <p:cBhvr>
                                        <p:cTn id="65" dur="500" decel="50000" autoRev="1" fill="hold">
                                          <p:stCondLst>
                                            <p:cond delay="0"/>
                                          </p:stCondLst>
                                        </p:cTn>
                                        <p:tgtEl>
                                          <p:spTgt spid="3">
                                            <p:txEl>
                                              <p:pRg st="6" end="6"/>
                                            </p:txEl>
                                          </p:spTgt>
                                        </p:tgtEl>
                                        <p:attrNameLst>
                                          <p:attrName>ppt_x</p:attrName>
                                        </p:attrNameLst>
                                      </p:cBhvr>
                                    </p:anim>
                                    <p:anim from="(-#ppt_h/2)" to="(#ppt_y)" calcmode="lin" valueType="num">
                                      <p:cBhvr>
                                        <p:cTn id="66" dur="1000" fill="hold">
                                          <p:stCondLst>
                                            <p:cond delay="0"/>
                                          </p:stCondLst>
                                        </p:cTn>
                                        <p:tgtEl>
                                          <p:spTgt spid="3">
                                            <p:txEl>
                                              <p:pRg st="6" end="6"/>
                                            </p:txEl>
                                          </p:spTgt>
                                        </p:tgtEl>
                                        <p:attrNameLst>
                                          <p:attrName>ppt_y</p:attrName>
                                        </p:attrNameLst>
                                      </p:cBhvr>
                                    </p:anim>
                                    <p:animRot by="21600000">
                                      <p:cBhvr>
                                        <p:cTn id="67" dur="1000" fill="hold">
                                          <p:stCondLst>
                                            <p:cond delay="0"/>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85800"/>
            <a:ext cx="8229600" cy="1143000"/>
          </a:xfrm>
        </p:spPr>
        <p:txBody>
          <a:bodyPr/>
          <a:lstStyle/>
          <a:p>
            <a:r>
              <a:rPr lang="en-US" sz="4800" dirty="0" err="1">
                <a:ln/>
                <a:effectLst>
                  <a:outerShdw blurRad="38100" dist="25400" dir="5400000" algn="ctr" rotWithShape="0">
                    <a:srgbClr val="6E747A">
                      <a:alpha val="43000"/>
                    </a:srgbClr>
                  </a:outerShdw>
                </a:effectLst>
              </a:rPr>
              <a:t>Jenis</a:t>
            </a:r>
            <a:r>
              <a:rPr lang="en-US" sz="4800" dirty="0">
                <a:ln/>
                <a:effectLst>
                  <a:outerShdw blurRad="38100" dist="25400" dir="5400000" algn="ctr" rotWithShape="0">
                    <a:srgbClr val="6E747A">
                      <a:alpha val="43000"/>
                    </a:srgbClr>
                  </a:outerShdw>
                </a:effectLst>
              </a:rPr>
              <a:t> Media </a:t>
            </a:r>
            <a:r>
              <a:rPr lang="en-US" sz="4800" dirty="0" err="1">
                <a:ln/>
                <a:effectLst>
                  <a:outerShdw blurRad="38100" dist="25400" dir="5400000" algn="ctr" rotWithShape="0">
                    <a:srgbClr val="6E747A">
                      <a:alpha val="43000"/>
                    </a:srgbClr>
                  </a:outerShdw>
                </a:effectLst>
              </a:rPr>
              <a:t>Pembelajaran</a:t>
            </a:r>
          </a:p>
        </p:txBody>
      </p:sp>
      <p:sp>
        <p:nvSpPr>
          <p:cNvPr id="3" name="Content Placeholder 2"/>
          <p:cNvSpPr>
            <a:spLocks noGrp="1"/>
          </p:cNvSpPr>
          <p:nvPr>
            <p:ph idx="1"/>
          </p:nvPr>
        </p:nvSpPr>
        <p:spPr>
          <a:xfrm>
            <a:off x="457200" y="1951037"/>
            <a:ext cx="8229600" cy="4525963"/>
          </a:xfrm>
        </p:spPr>
        <p:txBody>
          <a:bodyPr>
            <a:scene3d>
              <a:camera prst="orthographicFront"/>
              <a:lightRig rig="threePt" dir="t"/>
            </a:scene3d>
          </a:bodyPr>
          <a:lstStyle/>
          <a:p>
            <a:r>
              <a:rPr lang="en-US" sz="2800" dirty="0">
                <a:ln/>
                <a:effectLst>
                  <a:outerShdw blurRad="38100" dist="25400" dir="5400000" algn="ctr" rotWithShape="0">
                    <a:srgbClr val="6E747A">
                      <a:alpha val="43000"/>
                    </a:srgbClr>
                  </a:outerShdw>
                </a:effectLst>
              </a:rPr>
              <a:t>Media Visual</a:t>
            </a:r>
          </a:p>
          <a:p>
            <a:r>
              <a:rPr lang="en-US" sz="2800" dirty="0">
                <a:ln/>
                <a:effectLst>
                  <a:outerShdw blurRad="38100" dist="25400" dir="5400000" algn="ctr" rotWithShape="0">
                    <a:srgbClr val="6E747A">
                      <a:alpha val="43000"/>
                    </a:srgbClr>
                  </a:outerShdw>
                </a:effectLst>
              </a:rPr>
              <a:t>Media Audio</a:t>
            </a:r>
          </a:p>
          <a:p>
            <a:r>
              <a:rPr lang="en-US" sz="2800" dirty="0">
                <a:ln/>
                <a:effectLst>
                  <a:outerShdw blurRad="38100" dist="25400" dir="5400000" algn="ctr" rotWithShape="0">
                    <a:srgbClr val="6E747A">
                      <a:alpha val="43000"/>
                    </a:srgbClr>
                  </a:outerShdw>
                </a:effectLst>
              </a:rPr>
              <a:t>Media Audio Visual</a:t>
            </a:r>
          </a:p>
          <a:p>
            <a:r>
              <a:rPr lang="en-US" sz="2800" dirty="0">
                <a:ln/>
                <a:effectLst>
                  <a:outerShdw blurRad="38100" dist="25400" dir="5400000" algn="ctr" rotWithShape="0">
                    <a:srgbClr val="6E747A">
                      <a:alpha val="43000"/>
                    </a:srgbClr>
                  </a:outerShdw>
                </a:effectLst>
              </a:rPr>
              <a:t>Multimedia</a:t>
            </a:r>
          </a:p>
          <a:p>
            <a:pPr marL="0" indent="0">
              <a:buNone/>
            </a:pPr>
            <a:endParaRPr lang="en-US" sz="2800" dirty="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162815219"/>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8" presetClass="entr" presetSubtype="0" accel="5000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1"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8" presetClass="entr" presetSubtype="0" accel="5000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9"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2661</TotalTime>
  <Words>524</Words>
  <Application>Microsoft Office PowerPoint</Application>
  <PresentationFormat>On-screen Show (4:3)</PresentationFormat>
  <Paragraphs>63</Paragraphs>
  <Slides>17</Slides>
  <Notes>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KEMAMPUAN AKHIR YANG DIHARAPKAN</vt:lpstr>
      <vt:lpstr>Pengertian Media Pembelajaran</vt:lpstr>
      <vt:lpstr>Pengertian Media Pembelajaran</vt:lpstr>
      <vt:lpstr>Dale's cone of experience</vt:lpstr>
      <vt:lpstr>Kriteria Pemilihan Media Pembelajaran</vt:lpstr>
      <vt:lpstr>Prinsip Pengembangan Media Pembelajaran</vt:lpstr>
      <vt:lpstr>Evaluasi Media Pembelajaran</vt:lpstr>
      <vt:lpstr>Jenis Media Pembelajaran</vt:lpstr>
      <vt:lpstr>Media Lihat (Media Visual)</vt:lpstr>
      <vt:lpstr>PowerPoint Presentation</vt:lpstr>
      <vt:lpstr>Media Dengar (Media Audio)</vt:lpstr>
      <vt:lpstr>PowerPoint Presentation</vt:lpstr>
      <vt:lpstr>Media Audio Visual</vt:lpstr>
      <vt:lpstr>PowerPoint Presentation</vt:lpstr>
      <vt:lpstr>Multimedia</vt:lpstr>
      <vt:lpstr>PowerPoint Presentation</vt:lpstr>
    </vt:vector>
  </TitlesOfParts>
  <Company>signDesign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Khaola</dc:creator>
  <cp:lastModifiedBy>TOSHIBA</cp:lastModifiedBy>
  <cp:revision>243</cp:revision>
  <dcterms:created xsi:type="dcterms:W3CDTF">2010-08-24T06:47:44Z</dcterms:created>
  <dcterms:modified xsi:type="dcterms:W3CDTF">2018-12-06T01:55:55Z</dcterms:modified>
</cp:coreProperties>
</file>