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81" r:id="rId2"/>
    <p:sldId id="260" r:id="rId3"/>
    <p:sldId id="296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1" r:id="rId22"/>
    <p:sldId id="26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Perancangan Tata Letak Fasilitas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TKT306 #1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6623 - Taufiqur Rachman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8E0C8-D6F1-45C4-8FA2-83D64C7E92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7272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Perancangan Tata Letak Fasilitas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TKT306 #1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6623 - Taufiqur Rachman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3BBC5-86DA-4C3E-9088-2E3D248336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6074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8731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200"/>
            <a:ext cx="5943600" cy="1694329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5029200"/>
            <a:ext cx="2590800" cy="1692275"/>
          </a:xfrm>
        </p:spPr>
        <p:txBody>
          <a:bodyPr anchor="b"/>
          <a:lstStyle>
            <a:lvl1pPr algn="ctr"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TKT306 - Perancangan Tata Letak Fasilitas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3581400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1921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4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5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SUB#LIST cop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2362200"/>
            <a:ext cx="3505200" cy="752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3200400"/>
            <a:ext cx="5303520" cy="3505200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52400"/>
            <a:ext cx="3657600" cy="365125"/>
          </a:xfrm>
        </p:spPr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19600" y="152400"/>
            <a:ext cx="2895600" cy="365125"/>
          </a:xfrm>
        </p:spPr>
        <p:txBody>
          <a:bodyPr/>
          <a:lstStyle/>
          <a:p>
            <a:r>
              <a:rPr lang="en-US" dirty="0"/>
              <a:t>6623 - </a:t>
            </a:r>
            <a:r>
              <a:rPr lang="en-US" dirty="0" err="1"/>
              <a:t>Taufiqur</a:t>
            </a:r>
            <a:r>
              <a:rPr lang="en-US" dirty="0"/>
              <a:t> </a:t>
            </a:r>
            <a:r>
              <a:rPr lang="en-US" dirty="0" err="1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152400"/>
            <a:ext cx="990600" cy="365125"/>
          </a:xfrm>
        </p:spPr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8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1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59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0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08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TKT306 - Perancangan Tata Letak Fasilitas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6623 - Taufiqur Rachman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5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2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3474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TKT306 - Perancangan Tata Letak Fasilitas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43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6623 - </a:t>
            </a:r>
            <a:r>
              <a:rPr lang="en-US" dirty="0" err="1"/>
              <a:t>Taufiqur</a:t>
            </a:r>
            <a:r>
              <a:rPr lang="en-US" dirty="0"/>
              <a:t> </a:t>
            </a:r>
            <a:r>
              <a:rPr lang="en-US" dirty="0" err="1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A156141-EE72-4F1F-A749-B7E82EFB5B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005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2133600"/>
          </a:xfrm>
        </p:spPr>
        <p:txBody>
          <a:bodyPr anchor="ctr">
            <a:noAutofit/>
          </a:bodyPr>
          <a:lstStyle/>
          <a:p>
            <a:r>
              <a:rPr lang="en-US" sz="4000" dirty="0" err="1"/>
              <a:t>Manajemen</a:t>
            </a:r>
            <a:r>
              <a:rPr lang="en-US" sz="4000" dirty="0"/>
              <a:t> </a:t>
            </a:r>
            <a:r>
              <a:rPr lang="en-US" sz="4000" dirty="0" err="1"/>
              <a:t>Risiko</a:t>
            </a:r>
            <a:r>
              <a:rPr lang="en-US" sz="4000" dirty="0"/>
              <a:t> </a:t>
            </a:r>
            <a:r>
              <a:rPr lang="en-US" sz="4000" dirty="0" err="1"/>
              <a:t>Keuangan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199"/>
            <a:ext cx="5943600" cy="1677528"/>
          </a:xfrm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FAKULTAS EKONOMI DAN BISNIS </a:t>
            </a:r>
          </a:p>
          <a:p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UNIVERSITAS ESA UNGGUL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152400" y="5014452"/>
            <a:ext cx="2590800" cy="16922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ctr" defTabSz="914400" rtl="0" eaLnBrk="1" latinLnBrk="0" hangingPunct="1">
              <a:defRPr sz="28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FEB 911</a:t>
            </a:r>
          </a:p>
          <a:p>
            <a:r>
              <a:rPr lang="en-US" sz="2000" dirty="0" err="1"/>
              <a:t>Manajemen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1500" dirty="0"/>
              <a:t>Muhyiddin, </a:t>
            </a:r>
            <a:r>
              <a:rPr lang="en-US" sz="1500" dirty="0" err="1"/>
              <a:t>S.Ak</a:t>
            </a:r>
            <a:r>
              <a:rPr lang="en-US" sz="1500" dirty="0"/>
              <a:t>., </a:t>
            </a:r>
            <a:r>
              <a:rPr lang="en-US" sz="1500" dirty="0" err="1"/>
              <a:t>M.Ak</a:t>
            </a:r>
            <a:endParaRPr lang="en-US" sz="15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0" y="3429000"/>
            <a:ext cx="5943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 #12</a:t>
            </a:r>
          </a:p>
        </p:txBody>
      </p:sp>
    </p:spTree>
    <p:extLst>
      <p:ext uri="{BB962C8B-B14F-4D97-AF65-F5344CB8AC3E}">
        <p14:creationId xmlns:p14="http://schemas.microsoft.com/office/powerpoint/2010/main" val="31904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/>
          </a:bodyPr>
          <a:lstStyle/>
          <a:p>
            <a:pPr marL="838200" indent="-838200"/>
            <a:r>
              <a:rPr lang="en-US" altLang="en-US" sz="3200" b="1" dirty="0" err="1"/>
              <a:t>Risiko</a:t>
            </a:r>
            <a:r>
              <a:rPr lang="en-US" altLang="en-US" sz="3200" b="1" dirty="0"/>
              <a:t> Pasar – </a:t>
            </a:r>
            <a:r>
              <a:rPr lang="en-US" altLang="en-US" sz="3200" b="1" dirty="0" err="1"/>
              <a:t>Risiko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Akuntansi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en-US" b="1" dirty="0" err="1"/>
              <a:t>Risiko</a:t>
            </a:r>
            <a:r>
              <a:rPr lang="en-US" b="1" dirty="0"/>
              <a:t> </a:t>
            </a:r>
            <a:r>
              <a:rPr lang="en-US" b="1" dirty="0" err="1"/>
              <a:t>akuntansi</a:t>
            </a:r>
            <a:r>
              <a:rPr lang="en-US" b="1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peluang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lindung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dicatat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yang </a:t>
            </a:r>
            <a:r>
              <a:rPr lang="en-US" dirty="0" err="1"/>
              <a:t>hendak</a:t>
            </a:r>
            <a:r>
              <a:rPr lang="en-US" dirty="0"/>
              <a:t> </a:t>
            </a:r>
            <a:r>
              <a:rPr lang="en-US" dirty="0" err="1"/>
              <a:t>dilindung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9855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/>
          </a:bodyPr>
          <a:lstStyle/>
          <a:p>
            <a:pPr marL="838200" indent="-838200"/>
            <a:r>
              <a:rPr lang="en-US" altLang="en-US" sz="3200" b="1" dirty="0" err="1"/>
              <a:t>Mengapa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Mengelola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Risiko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Keuangan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yang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mengendalikan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menyamai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kini</a:t>
            </a:r>
            <a:r>
              <a:rPr lang="en-US" dirty="0"/>
              <a:t> </a:t>
            </a:r>
            <a:r>
              <a:rPr lang="en-US" dirty="0" err="1"/>
              <a:t>arus</a:t>
            </a:r>
            <a:r>
              <a:rPr lang="en-US" dirty="0"/>
              <a:t> kas masa </a:t>
            </a:r>
            <a:r>
              <a:rPr lang="en-US" dirty="0" err="1"/>
              <a:t>depannya</a:t>
            </a:r>
            <a:r>
              <a:rPr lang="en-US" dirty="0"/>
              <a:t>,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yang </a:t>
            </a:r>
            <a:r>
              <a:rPr lang="en-US" dirty="0" err="1"/>
              <a:t>aktif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dibenarkan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. </a:t>
            </a:r>
            <a:r>
              <a:rPr lang="en-US" dirty="0" err="1"/>
              <a:t>Pertama</a:t>
            </a:r>
            <a:r>
              <a:rPr lang="en-US" dirty="0"/>
              <a:t>,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eksposur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menstabilkan</a:t>
            </a:r>
            <a:r>
              <a:rPr lang="en-US" dirty="0"/>
              <a:t> </a:t>
            </a:r>
            <a:r>
              <a:rPr lang="en-US" dirty="0" err="1"/>
              <a:t>ekspektasi</a:t>
            </a:r>
            <a:r>
              <a:rPr lang="en-US" dirty="0"/>
              <a:t> </a:t>
            </a:r>
            <a:r>
              <a:rPr lang="en-US" dirty="0" err="1"/>
              <a:t>arus</a:t>
            </a:r>
            <a:r>
              <a:rPr lang="en-US" dirty="0"/>
              <a:t> kas </a:t>
            </a:r>
            <a:r>
              <a:rPr lang="en-US" dirty="0" err="1"/>
              <a:t>perusahaan</a:t>
            </a:r>
            <a:r>
              <a:rPr lang="en-US" dirty="0"/>
              <a:t>.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arus</a:t>
            </a:r>
            <a:r>
              <a:rPr lang="en-US" dirty="0"/>
              <a:t> kas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stabil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meminimalkan</a:t>
            </a:r>
            <a:r>
              <a:rPr lang="en-US" dirty="0"/>
              <a:t> </a:t>
            </a:r>
            <a:r>
              <a:rPr lang="en-US" dirty="0" err="1"/>
              <a:t>kejutan</a:t>
            </a:r>
            <a:r>
              <a:rPr lang="en-US" dirty="0"/>
              <a:t> </a:t>
            </a:r>
            <a:r>
              <a:rPr lang="en-US" dirty="0" err="1"/>
              <a:t>laba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kini</a:t>
            </a:r>
            <a:r>
              <a:rPr lang="en-US" dirty="0"/>
              <a:t> </a:t>
            </a:r>
            <a:r>
              <a:rPr lang="en-US" dirty="0" err="1"/>
              <a:t>ekspektasi</a:t>
            </a:r>
            <a:r>
              <a:rPr lang="en-US" dirty="0"/>
              <a:t> </a:t>
            </a:r>
            <a:r>
              <a:rPr lang="en-US" dirty="0" err="1"/>
              <a:t>arus</a:t>
            </a:r>
            <a:r>
              <a:rPr lang="en-US" dirty="0"/>
              <a:t> kas.</a:t>
            </a:r>
          </a:p>
        </p:txBody>
      </p:sp>
    </p:spTree>
    <p:extLst>
      <p:ext uri="{BB962C8B-B14F-4D97-AF65-F5344CB8AC3E}">
        <p14:creationId xmlns:p14="http://schemas.microsoft.com/office/powerpoint/2010/main" val="1597977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/>
          </a:bodyPr>
          <a:lstStyle/>
          <a:p>
            <a:pPr marL="838200" indent="-838200"/>
            <a:r>
              <a:rPr lang="en-US" altLang="en-US" sz="3200" b="1" dirty="0" err="1"/>
              <a:t>Peranan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Akuntansi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en-US" dirty="0" err="1"/>
              <a:t>Akuntansi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memainkan</a:t>
            </a:r>
            <a:r>
              <a:rPr lang="en-US" dirty="0"/>
              <a:t> </a:t>
            </a:r>
            <a:r>
              <a:rPr lang="en-US" dirty="0" err="1"/>
              <a:t>peranan</a:t>
            </a:r>
            <a:r>
              <a:rPr lang="en-US" dirty="0"/>
              <a:t> yang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.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mengidentifikasikan</a:t>
            </a:r>
            <a:r>
              <a:rPr lang="en-US" dirty="0"/>
              <a:t> </a:t>
            </a:r>
            <a:r>
              <a:rPr lang="en-US" dirty="0" err="1"/>
              <a:t>eksposur</a:t>
            </a:r>
            <a:r>
              <a:rPr lang="en-US" dirty="0"/>
              <a:t> pasar, </a:t>
            </a:r>
            <a:r>
              <a:rPr lang="en-US" dirty="0" err="1"/>
              <a:t>mengkuantifisikasi</a:t>
            </a:r>
            <a:r>
              <a:rPr lang="en-US" dirty="0"/>
              <a:t> </a:t>
            </a:r>
            <a:r>
              <a:rPr lang="en-US" dirty="0" err="1"/>
              <a:t>keseimbangan</a:t>
            </a:r>
            <a:r>
              <a:rPr lang="en-US" dirty="0"/>
              <a:t> yang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respons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, </a:t>
            </a:r>
            <a:r>
              <a:rPr lang="en-US" dirty="0" err="1"/>
              <a:t>mengukur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yang </a:t>
            </a:r>
            <a:r>
              <a:rPr lang="en-US" dirty="0" err="1"/>
              <a:t>dihadapi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, </a:t>
            </a:r>
            <a:r>
              <a:rPr lang="en-US" dirty="0" err="1"/>
              <a:t>mencatat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lindung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dan </a:t>
            </a:r>
            <a:r>
              <a:rPr lang="en-US" dirty="0" err="1"/>
              <a:t>mengevaluasi</a:t>
            </a:r>
            <a:r>
              <a:rPr lang="en-US" dirty="0"/>
              <a:t> </a:t>
            </a:r>
            <a:r>
              <a:rPr lang="en-US" dirty="0" err="1"/>
              <a:t>efektivitas</a:t>
            </a:r>
            <a:r>
              <a:rPr lang="en-US" dirty="0"/>
              <a:t> program </a:t>
            </a:r>
            <a:r>
              <a:rPr lang="en-US" dirty="0" err="1"/>
              <a:t>lindung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6614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/>
          </a:bodyPr>
          <a:lstStyle/>
          <a:p>
            <a:pPr marL="838200" indent="-838200"/>
            <a:r>
              <a:rPr lang="en-US" altLang="en-US" sz="3200" b="1" dirty="0" err="1"/>
              <a:t>Identifikasi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Risiko</a:t>
            </a:r>
            <a:r>
              <a:rPr lang="en-US" altLang="en-US" sz="3200" b="1" dirty="0"/>
              <a:t> Pasar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yang </a:t>
            </a:r>
            <a:r>
              <a:rPr lang="en-US" dirty="0" err="1"/>
              <a:t>bermanfaat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mengidentifikasikan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market </a:t>
            </a:r>
            <a:r>
              <a:rPr lang="en-US" dirty="0" err="1"/>
              <a:t>berpotensi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pemetaan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. </a:t>
            </a:r>
            <a:r>
              <a:rPr lang="en-US" dirty="0" err="1"/>
              <a:t>Kerangka</a:t>
            </a:r>
            <a:r>
              <a:rPr lang="en-US" dirty="0"/>
              <a:t> ini </a:t>
            </a:r>
            <a:r>
              <a:rPr lang="en-US" dirty="0" err="1"/>
              <a:t>diawali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pengamatan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pasar </a:t>
            </a:r>
            <a:r>
              <a:rPr lang="en-US" dirty="0" err="1"/>
              <a:t>tehadap</a:t>
            </a:r>
            <a:r>
              <a:rPr lang="en-US" dirty="0"/>
              <a:t> </a:t>
            </a:r>
            <a:r>
              <a:rPr lang="en-US" dirty="0" err="1"/>
              <a:t>pemicu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dan </a:t>
            </a:r>
            <a:r>
              <a:rPr lang="en-US" dirty="0" err="1"/>
              <a:t>pesaingnya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38840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/>
          </a:bodyPr>
          <a:lstStyle/>
          <a:p>
            <a:pPr marL="838200" indent="-838200"/>
            <a:r>
              <a:rPr lang="en-US" altLang="en-US" sz="3200" b="1" dirty="0" err="1"/>
              <a:t>Menguantifikasi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Penyeimbang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err="1"/>
              <a:t>Peran</a:t>
            </a:r>
            <a:r>
              <a:rPr lang="en-US" dirty="0"/>
              <a:t> lain yang </a:t>
            </a:r>
            <a:r>
              <a:rPr lang="en-US" dirty="0" err="1"/>
              <a:t>dimainkan</a:t>
            </a:r>
            <a:r>
              <a:rPr lang="en-US" dirty="0"/>
              <a:t> oleh para </a:t>
            </a:r>
            <a:r>
              <a:rPr lang="en-US" dirty="0" err="1"/>
              <a:t>akuntan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proses </a:t>
            </a:r>
            <a:r>
              <a:rPr lang="en-US" dirty="0" err="1"/>
              <a:t>kuantifikasi</a:t>
            </a:r>
            <a:r>
              <a:rPr lang="en-US" dirty="0"/>
              <a:t> </a:t>
            </a:r>
            <a:r>
              <a:rPr lang="en-US" dirty="0" err="1"/>
              <a:t>penyeimbangan</a:t>
            </a:r>
            <a:r>
              <a:rPr lang="en-US" dirty="0"/>
              <a:t>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respons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.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suka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mempertahankan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yang </a:t>
            </a:r>
            <a:r>
              <a:rPr lang="en-US" dirty="0" err="1"/>
              <a:t>dihadapi</a:t>
            </a:r>
            <a:r>
              <a:rPr lang="en-US" dirty="0"/>
              <a:t> </a:t>
            </a:r>
            <a:r>
              <a:rPr lang="en-US" dirty="0" err="1"/>
              <a:t>ketimbang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lindung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apabil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dirasakan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manfaatnya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9841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Autofit/>
          </a:bodyPr>
          <a:lstStyle/>
          <a:p>
            <a:pPr marL="838200" indent="-838200"/>
            <a:r>
              <a:rPr lang="en-US" sz="3500" b="1" dirty="0" err="1"/>
              <a:t>Manajemen</a:t>
            </a:r>
            <a:r>
              <a:rPr lang="en-US" sz="3500" b="1" dirty="0"/>
              <a:t> </a:t>
            </a:r>
            <a:r>
              <a:rPr lang="en-US" sz="3500" b="1" dirty="0" err="1"/>
              <a:t>risiko</a:t>
            </a:r>
            <a:r>
              <a:rPr lang="en-US" sz="3500" b="1" dirty="0"/>
              <a:t> di dunia </a:t>
            </a:r>
            <a:r>
              <a:rPr lang="en-US" sz="3500" b="1" dirty="0" err="1"/>
              <a:t>dengan</a:t>
            </a:r>
            <a:r>
              <a:rPr lang="en-US" sz="3500" b="1" dirty="0"/>
              <a:t> </a:t>
            </a:r>
            <a:r>
              <a:rPr lang="en-US" sz="3500" b="1" dirty="0" err="1"/>
              <a:t>kurs</a:t>
            </a:r>
            <a:r>
              <a:rPr lang="en-US" sz="3500" b="1" dirty="0"/>
              <a:t> </a:t>
            </a:r>
            <a:r>
              <a:rPr lang="en-US" sz="3500" b="1" dirty="0" err="1"/>
              <a:t>mengambang</a:t>
            </a:r>
            <a:endParaRPr lang="en-US" sz="35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dirty="0" err="1"/>
              <a:t>Dalam</a:t>
            </a:r>
            <a:r>
              <a:rPr lang="en-US" dirty="0"/>
              <a:t> dunia </a:t>
            </a:r>
            <a:r>
              <a:rPr lang="en-US" dirty="0" err="1"/>
              <a:t>kurs</a:t>
            </a:r>
            <a:r>
              <a:rPr lang="en-US" dirty="0"/>
              <a:t> </a:t>
            </a:r>
            <a:r>
              <a:rPr lang="en-US" dirty="0" err="1"/>
              <a:t>mengambang</a:t>
            </a:r>
            <a:r>
              <a:rPr lang="en-US" dirty="0"/>
              <a:t>,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(1) </a:t>
            </a:r>
            <a:r>
              <a:rPr lang="en-US" dirty="0" err="1"/>
              <a:t>antisipasi</a:t>
            </a:r>
            <a:r>
              <a:rPr lang="en-US" dirty="0"/>
              <a:t> </a:t>
            </a:r>
            <a:r>
              <a:rPr lang="en-US" dirty="0" err="1"/>
              <a:t>pergerakan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, (2) </a:t>
            </a:r>
            <a:r>
              <a:rPr lang="en-US" dirty="0" err="1"/>
              <a:t>pengukuran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 </a:t>
            </a:r>
            <a:r>
              <a:rPr lang="en-US" dirty="0" err="1"/>
              <a:t>valuta</a:t>
            </a:r>
            <a:r>
              <a:rPr lang="en-US" dirty="0"/>
              <a:t> </a:t>
            </a:r>
            <a:r>
              <a:rPr lang="en-US" dirty="0" err="1"/>
              <a:t>asing</a:t>
            </a:r>
            <a:r>
              <a:rPr lang="en-US" dirty="0"/>
              <a:t> yang </a:t>
            </a:r>
            <a:r>
              <a:rPr lang="en-US" dirty="0" err="1"/>
              <a:t>dihadapi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, </a:t>
            </a:r>
            <a:r>
              <a:rPr lang="en-US" dirty="0" err="1"/>
              <a:t>perancangan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 yang </a:t>
            </a:r>
            <a:r>
              <a:rPr lang="en-US" dirty="0" err="1"/>
              <a:t>memadai</a:t>
            </a:r>
            <a:r>
              <a:rPr lang="en-US" dirty="0"/>
              <a:t>, dan (4)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internal.</a:t>
            </a:r>
          </a:p>
        </p:txBody>
      </p:sp>
    </p:spTree>
    <p:extLst>
      <p:ext uri="{BB962C8B-B14F-4D97-AF65-F5344CB8AC3E}">
        <p14:creationId xmlns:p14="http://schemas.microsoft.com/office/powerpoint/2010/main" val="445579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Autofit/>
          </a:bodyPr>
          <a:lstStyle/>
          <a:p>
            <a:pPr marL="838200" indent="-838200"/>
            <a:r>
              <a:rPr lang="en-US" sz="3500" b="1" dirty="0" err="1"/>
              <a:t>Peralaman</a:t>
            </a:r>
            <a:r>
              <a:rPr lang="en-US" sz="3500" b="1" dirty="0"/>
              <a:t> </a:t>
            </a:r>
            <a:r>
              <a:rPr lang="en-US" sz="3500" b="1" dirty="0" err="1"/>
              <a:t>Perubahan</a:t>
            </a:r>
            <a:r>
              <a:rPr lang="en-US" sz="3500" b="1" dirty="0"/>
              <a:t> </a:t>
            </a:r>
            <a:r>
              <a:rPr lang="en-US" sz="3500" b="1" dirty="0" err="1"/>
              <a:t>Kurs</a:t>
            </a:r>
            <a:endParaRPr lang="en-US" sz="35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program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tukar</a:t>
            </a:r>
            <a:r>
              <a:rPr lang="en-US" dirty="0"/>
              <a:t>, </a:t>
            </a:r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, </a:t>
            </a:r>
            <a:r>
              <a:rPr lang="en-US" dirty="0" err="1"/>
              <a:t>waktu</a:t>
            </a:r>
            <a:r>
              <a:rPr lang="en-US" dirty="0"/>
              <a:t>, dan </a:t>
            </a:r>
            <a:r>
              <a:rPr lang="en-US" dirty="0" err="1"/>
              <a:t>magnitudo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. Karena </a:t>
            </a:r>
            <a:r>
              <a:rPr lang="en-US" dirty="0" err="1"/>
              <a:t>menyadari</a:t>
            </a:r>
            <a:r>
              <a:rPr lang="en-US" dirty="0"/>
              <a:t> </a:t>
            </a:r>
            <a:r>
              <a:rPr lang="en-US" dirty="0" err="1"/>
              <a:t>prospek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, </a:t>
            </a:r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menyusun</a:t>
            </a:r>
            <a:r>
              <a:rPr lang="en-US" dirty="0"/>
              <a:t> </a:t>
            </a:r>
            <a:r>
              <a:rPr lang="en-US" dirty="0" err="1"/>
              <a:t>ukuran-ukuran</a:t>
            </a:r>
            <a:r>
              <a:rPr lang="en-US" dirty="0"/>
              <a:t> </a:t>
            </a:r>
            <a:r>
              <a:rPr lang="en-US" dirty="0" err="1"/>
              <a:t>defensif</a:t>
            </a:r>
            <a:r>
              <a:rPr lang="en-US" dirty="0"/>
              <a:t> </a:t>
            </a:r>
            <a:r>
              <a:rPr lang="en-US" dirty="0" err="1"/>
              <a:t>memadai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efisien</a:t>
            </a:r>
            <a:r>
              <a:rPr lang="en-US" dirty="0"/>
              <a:t> dan </a:t>
            </a:r>
            <a:r>
              <a:rPr lang="en-US" dirty="0" err="1"/>
              <a:t>efektif</a:t>
            </a:r>
            <a:r>
              <a:rPr lang="en-US" dirty="0"/>
              <a:t>.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peramalan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 </a:t>
            </a:r>
            <a:r>
              <a:rPr lang="en-US" dirty="0" err="1"/>
              <a:t>valuta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yang </a:t>
            </a:r>
            <a:r>
              <a:rPr lang="en-US" dirty="0" err="1"/>
              <a:t>sia-sia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83603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Autofit/>
          </a:bodyPr>
          <a:lstStyle/>
          <a:p>
            <a:pPr marL="838200" indent="-838200"/>
            <a:r>
              <a:rPr lang="en-US" sz="3500" b="1" dirty="0" err="1"/>
              <a:t>Manajemen</a:t>
            </a:r>
            <a:r>
              <a:rPr lang="en-US" sz="3500" b="1" dirty="0"/>
              <a:t> </a:t>
            </a:r>
            <a:r>
              <a:rPr lang="en-US" sz="3500" b="1" dirty="0" err="1"/>
              <a:t>Potensi</a:t>
            </a:r>
            <a:r>
              <a:rPr lang="en-US" sz="3500" b="1" dirty="0"/>
              <a:t> </a:t>
            </a:r>
            <a:r>
              <a:rPr lang="en-US" sz="3500" b="1" dirty="0" err="1"/>
              <a:t>Risiko</a:t>
            </a:r>
            <a:endParaRPr lang="en-US" sz="35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dirty="0" err="1"/>
              <a:t>Menyusun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permasalah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meminimalkan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buruk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valas</a:t>
            </a:r>
            <a:r>
              <a:rPr lang="en-US" dirty="0"/>
              <a:t> yang </a:t>
            </a:r>
            <a:r>
              <a:rPr lang="en-US" dirty="0" err="1"/>
              <a:t>dihadapi</a:t>
            </a:r>
            <a:r>
              <a:rPr lang="en-US" dirty="0"/>
              <a:t>.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valas</a:t>
            </a:r>
            <a:r>
              <a:rPr lang="en-US" dirty="0"/>
              <a:t>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 </a:t>
            </a:r>
            <a:r>
              <a:rPr lang="en-US" dirty="0" err="1"/>
              <a:t>valas</a:t>
            </a:r>
            <a:r>
              <a:rPr lang="en-US" dirty="0"/>
              <a:t> juga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aktiva</a:t>
            </a:r>
            <a:r>
              <a:rPr lang="en-US" dirty="0"/>
              <a:t> </a:t>
            </a:r>
            <a:r>
              <a:rPr lang="en-US" dirty="0" err="1"/>
              <a:t>bersih</a:t>
            </a:r>
            <a:r>
              <a:rPr lang="en-US" dirty="0"/>
              <a:t>, </a:t>
            </a:r>
            <a:r>
              <a:rPr lang="en-US" dirty="0" err="1"/>
              <a:t>laba</a:t>
            </a:r>
            <a:r>
              <a:rPr lang="en-US" dirty="0"/>
              <a:t> dan </a:t>
            </a:r>
            <a:r>
              <a:rPr lang="en-US" dirty="0" err="1"/>
              <a:t>arus</a:t>
            </a:r>
            <a:r>
              <a:rPr lang="en-US" dirty="0"/>
              <a:t> kas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 </a:t>
            </a:r>
            <a:r>
              <a:rPr lang="en-US" dirty="0" err="1"/>
              <a:t>Pengukuran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valas</a:t>
            </a:r>
            <a:r>
              <a:rPr lang="en-US" dirty="0"/>
              <a:t> ini </a:t>
            </a:r>
            <a:r>
              <a:rPr lang="en-US" dirty="0" err="1"/>
              <a:t>berpusat</a:t>
            </a:r>
            <a:r>
              <a:rPr lang="en-US" dirty="0"/>
              <a:t> pada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: </a:t>
            </a:r>
            <a:r>
              <a:rPr lang="en-US" dirty="0" err="1"/>
              <a:t>translasi</a:t>
            </a:r>
            <a:r>
              <a:rPr lang="en-US" dirty="0"/>
              <a:t> dan </a:t>
            </a:r>
            <a:r>
              <a:rPr lang="en-US" dirty="0" err="1"/>
              <a:t>transaksi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81312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Autofit/>
          </a:bodyPr>
          <a:lstStyle/>
          <a:p>
            <a:pPr marL="838200" indent="-838200"/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Translasi</a:t>
            </a:r>
            <a:endParaRPr lang="en-US" sz="35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translasi</a:t>
            </a:r>
            <a:r>
              <a:rPr lang="en-US" dirty="0"/>
              <a:t> </a:t>
            </a:r>
            <a:r>
              <a:rPr lang="en-US" dirty="0" err="1"/>
              <a:t>mengukur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 </a:t>
            </a:r>
            <a:r>
              <a:rPr lang="en-US" dirty="0" err="1"/>
              <a:t>valas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ekuivalen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domestik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aktiva</a:t>
            </a:r>
            <a:r>
              <a:rPr lang="en-US" dirty="0"/>
              <a:t> dan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asing</a:t>
            </a:r>
            <a:r>
              <a:rPr lang="en-US" dirty="0"/>
              <a:t> yang </a:t>
            </a:r>
            <a:r>
              <a:rPr lang="en-US" dirty="0" err="1"/>
              <a:t>dimiliki</a:t>
            </a:r>
            <a:r>
              <a:rPr lang="en-US" dirty="0"/>
              <a:t> oleh </a:t>
            </a:r>
            <a:r>
              <a:rPr lang="en-US" dirty="0" err="1"/>
              <a:t>perusahaan</a:t>
            </a:r>
            <a:r>
              <a:rPr lang="en-US" dirty="0"/>
              <a:t>. </a:t>
            </a:r>
            <a:r>
              <a:rPr lang="en-US" dirty="0" err="1"/>
              <a:t>Kelebihan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aktiva</a:t>
            </a:r>
            <a:r>
              <a:rPr lang="en-US" dirty="0"/>
              <a:t> </a:t>
            </a:r>
            <a:r>
              <a:rPr lang="en-US" dirty="0" err="1"/>
              <a:t>terpapar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terpapar</a:t>
            </a:r>
            <a:r>
              <a:rPr lang="en-US" dirty="0"/>
              <a:t> (</a:t>
            </a:r>
            <a:r>
              <a:rPr lang="en-US" dirty="0" err="1"/>
              <a:t>yaitu</a:t>
            </a:r>
            <a:r>
              <a:rPr lang="en-US" dirty="0"/>
              <a:t> pos-pos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asing</a:t>
            </a:r>
            <a:r>
              <a:rPr lang="en-US" dirty="0"/>
              <a:t> yang </a:t>
            </a:r>
            <a:r>
              <a:rPr lang="en-US" dirty="0" err="1"/>
              <a:t>ditranslasikan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kurskini</a:t>
            </a:r>
            <a:r>
              <a:rPr lang="en-US" dirty="0"/>
              <a:t>)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timbulnya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aktiva</a:t>
            </a:r>
            <a:r>
              <a:rPr lang="en-US" dirty="0"/>
              <a:t> </a:t>
            </a:r>
            <a:r>
              <a:rPr lang="en-US" dirty="0" err="1"/>
              <a:t>terpapar</a:t>
            </a:r>
            <a:r>
              <a:rPr lang="en-US" dirty="0"/>
              <a:t> </a:t>
            </a:r>
            <a:r>
              <a:rPr lang="en-US" dirty="0" err="1"/>
              <a:t>bersih</a:t>
            </a:r>
            <a:r>
              <a:rPr lang="en-US" dirty="0"/>
              <a:t>. </a:t>
            </a:r>
            <a:r>
              <a:rPr lang="en-US" dirty="0" err="1"/>
              <a:t>Posisi</a:t>
            </a:r>
            <a:r>
              <a:rPr lang="en-US" dirty="0"/>
              <a:t> ini </a:t>
            </a:r>
            <a:r>
              <a:rPr lang="en-US" dirty="0" err="1"/>
              <a:t>sering</a:t>
            </a:r>
            <a:r>
              <a:rPr lang="en-US" dirty="0"/>
              <a:t> kali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b="1" dirty="0" err="1"/>
              <a:t>potensi</a:t>
            </a:r>
            <a:r>
              <a:rPr lang="en-US" b="1" dirty="0"/>
              <a:t> </a:t>
            </a:r>
            <a:r>
              <a:rPr lang="en-US" b="1" dirty="0" err="1"/>
              <a:t>risiko</a:t>
            </a:r>
            <a:r>
              <a:rPr lang="en-US" b="1" dirty="0"/>
              <a:t> </a:t>
            </a:r>
            <a:r>
              <a:rPr lang="en-US" b="1" dirty="0" err="1"/>
              <a:t>positif</a:t>
            </a:r>
            <a:r>
              <a:rPr lang="en-US" b="1" dirty="0"/>
              <a:t>. </a:t>
            </a:r>
            <a:r>
              <a:rPr lang="en-US" dirty="0" err="1"/>
              <a:t>Sebaliknya</a:t>
            </a:r>
            <a:r>
              <a:rPr lang="en-US" dirty="0"/>
              <a:t>,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terpapar</a:t>
            </a:r>
            <a:r>
              <a:rPr lang="en-US" dirty="0"/>
              <a:t> </a:t>
            </a:r>
            <a:r>
              <a:rPr lang="en-US" dirty="0" err="1"/>
              <a:t>bersih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b="1" dirty="0" err="1"/>
              <a:t>potensi</a:t>
            </a:r>
            <a:r>
              <a:rPr lang="en-US" b="1" dirty="0"/>
              <a:t> </a:t>
            </a:r>
            <a:r>
              <a:rPr lang="en-US" b="1" dirty="0" err="1"/>
              <a:t>risiko</a:t>
            </a:r>
            <a:r>
              <a:rPr lang="en-US" b="1" dirty="0"/>
              <a:t> </a:t>
            </a:r>
            <a:r>
              <a:rPr lang="en-US" b="1" dirty="0" err="1"/>
              <a:t>negatif</a:t>
            </a:r>
            <a:r>
              <a:rPr lang="en-US" b="1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terpapar</a:t>
            </a:r>
            <a:r>
              <a:rPr lang="en-US" dirty="0"/>
              <a:t> </a:t>
            </a:r>
            <a:r>
              <a:rPr lang="en-US" dirty="0" err="1"/>
              <a:t>melebihi</a:t>
            </a:r>
            <a:r>
              <a:rPr lang="en-US" dirty="0"/>
              <a:t> </a:t>
            </a:r>
            <a:r>
              <a:rPr lang="en-US" dirty="0" err="1"/>
              <a:t>aktiva</a:t>
            </a:r>
            <a:r>
              <a:rPr lang="en-US" dirty="0"/>
              <a:t> </a:t>
            </a:r>
            <a:r>
              <a:rPr lang="en-US" dirty="0" err="1"/>
              <a:t>terpapar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57224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Autofit/>
          </a:bodyPr>
          <a:lstStyle/>
          <a:p>
            <a:pPr marL="838200" indent="-838200"/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Transaksi</a:t>
            </a:r>
            <a:endParaRPr lang="en-US" sz="35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dan </a:t>
            </a:r>
            <a:r>
              <a:rPr lang="en-US" dirty="0" err="1"/>
              <a:t>kerugian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tukar</a:t>
            </a:r>
            <a:r>
              <a:rPr lang="en-US" dirty="0"/>
              <a:t> </a:t>
            </a:r>
            <a:r>
              <a:rPr lang="en-US" dirty="0" err="1"/>
              <a:t>valuta</a:t>
            </a:r>
            <a:r>
              <a:rPr lang="en-US" dirty="0"/>
              <a:t> </a:t>
            </a:r>
            <a:r>
              <a:rPr lang="en-US" dirty="0" err="1"/>
              <a:t>asing</a:t>
            </a:r>
            <a:r>
              <a:rPr lang="en-US" dirty="0"/>
              <a:t> yang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yang </a:t>
            </a:r>
            <a:r>
              <a:rPr lang="en-US" dirty="0" err="1"/>
              <a:t>berdenominasi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asing</a:t>
            </a:r>
            <a:r>
              <a:rPr lang="en-US" dirty="0"/>
              <a:t>.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dan </a:t>
            </a:r>
            <a:r>
              <a:rPr lang="en-US" dirty="0" err="1"/>
              <a:t>kerugian</a:t>
            </a:r>
            <a:r>
              <a:rPr lang="en-US" dirty="0"/>
              <a:t> </a:t>
            </a:r>
            <a:r>
              <a:rPr lang="en-US" dirty="0" err="1"/>
              <a:t>translasi</a:t>
            </a:r>
            <a:r>
              <a:rPr lang="en-US" dirty="0"/>
              <a:t>, </a:t>
            </a:r>
            <a:r>
              <a:rPr lang="en-US" dirty="0" err="1"/>
              <a:t>keuntungan</a:t>
            </a:r>
            <a:r>
              <a:rPr lang="en-US" dirty="0"/>
              <a:t> dan </a:t>
            </a:r>
            <a:r>
              <a:rPr lang="en-US" dirty="0" err="1"/>
              <a:t>kerugian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arus</a:t>
            </a:r>
            <a:r>
              <a:rPr lang="en-US" dirty="0"/>
              <a:t> kas.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afiliasi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negeri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mengirimkan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multi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dan negara,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lindung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terkoordinasi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terpusat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menghilangkan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</a:t>
            </a:r>
            <a:r>
              <a:rPr lang="en-US" dirty="0" err="1"/>
              <a:t>potensial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8309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KEMAMPUAN AKHIR YANG DIHARAPKAN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Mahasiswi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Integrated Risk Management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.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2C939AF-7DE4-4ED2-9744-E7D6E2852A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A306B486-47CB-40A0-BF36-3252C44EC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9416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Autofit/>
          </a:bodyPr>
          <a:lstStyle/>
          <a:p>
            <a:pPr marL="838200" indent="-838200"/>
            <a:r>
              <a:rPr lang="en-US" sz="3300" dirty="0" err="1"/>
              <a:t>Potensi</a:t>
            </a:r>
            <a:r>
              <a:rPr lang="en-US" sz="3300" dirty="0"/>
              <a:t> </a:t>
            </a:r>
            <a:r>
              <a:rPr lang="en-US" sz="3300" dirty="0" err="1"/>
              <a:t>Risiko</a:t>
            </a:r>
            <a:r>
              <a:rPr lang="en-US" sz="3300" dirty="0"/>
              <a:t> </a:t>
            </a:r>
            <a:r>
              <a:rPr lang="en-US" sz="3300" dirty="0" err="1"/>
              <a:t>Akuntansi</a:t>
            </a:r>
            <a:r>
              <a:rPr lang="en-US" sz="3300" dirty="0"/>
              <a:t> Vs </a:t>
            </a:r>
            <a:r>
              <a:rPr lang="en-US" sz="3300" dirty="0" err="1"/>
              <a:t>Ekonomi</a:t>
            </a:r>
            <a:r>
              <a:rPr lang="en-US" sz="3300" dirty="0"/>
              <a:t>.</a:t>
            </a:r>
            <a:endParaRPr lang="en-US" sz="33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pelaporan</a:t>
            </a:r>
            <a:r>
              <a:rPr lang="en-US" dirty="0"/>
              <a:t> yang </a:t>
            </a:r>
            <a:r>
              <a:rPr lang="en-US" dirty="0" err="1"/>
              <a:t>sebelumnya</a:t>
            </a:r>
            <a:r>
              <a:rPr lang="en-US" dirty="0"/>
              <a:t> </a:t>
            </a:r>
            <a:r>
              <a:rPr lang="en-US" dirty="0" err="1"/>
              <a:t>dijelaskan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valas</a:t>
            </a:r>
            <a:r>
              <a:rPr lang="en-US" dirty="0"/>
              <a:t> yang </a:t>
            </a:r>
            <a:r>
              <a:rPr lang="en-US" dirty="0" err="1"/>
              <a:t>dihadapi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pada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translasi</a:t>
            </a:r>
            <a:r>
              <a:rPr lang="en-US" dirty="0"/>
              <a:t> dan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mengukur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 Ini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dan </a:t>
            </a:r>
            <a:r>
              <a:rPr lang="en-US" dirty="0" err="1"/>
              <a:t>arus</a:t>
            </a:r>
            <a:r>
              <a:rPr lang="en-US" dirty="0"/>
              <a:t> kas masa </a:t>
            </a:r>
            <a:r>
              <a:rPr lang="en-US" dirty="0" err="1"/>
              <a:t>depan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31888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Autofit/>
          </a:bodyPr>
          <a:lstStyle/>
          <a:p>
            <a:pPr marL="838200" indent="-838200"/>
            <a:r>
              <a:rPr lang="en-US" sz="3300" dirty="0" err="1"/>
              <a:t>Strategi</a:t>
            </a:r>
            <a:r>
              <a:rPr lang="en-US" sz="3300" dirty="0"/>
              <a:t> </a:t>
            </a:r>
            <a:r>
              <a:rPr lang="en-US" sz="3300" dirty="0" err="1"/>
              <a:t>Perlindungan</a:t>
            </a:r>
            <a:endParaRPr lang="en-US" sz="33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dirty="0" err="1"/>
              <a:t>Sekali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 yang </a:t>
            </a:r>
            <a:r>
              <a:rPr lang="en-US" dirty="0" err="1"/>
              <a:t>dihadapi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diidentifikasikan</a:t>
            </a:r>
            <a:r>
              <a:rPr lang="en-US" dirty="0"/>
              <a:t>, </a:t>
            </a:r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berikutnya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merancang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lindung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meminimalkan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menghilangkan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/>
              <a:t>Strategi</a:t>
            </a:r>
            <a:r>
              <a:rPr lang="en-US" dirty="0"/>
              <a:t> ini </a:t>
            </a:r>
            <a:r>
              <a:rPr lang="en-US" dirty="0" err="1"/>
              <a:t>mencakup</a:t>
            </a:r>
            <a:r>
              <a:rPr lang="en-US" dirty="0"/>
              <a:t>;</a:t>
            </a:r>
          </a:p>
          <a:p>
            <a:pPr lvl="0" algn="just"/>
            <a:r>
              <a:rPr lang="en-US" b="1" dirty="0" err="1"/>
              <a:t>Lindung</a:t>
            </a:r>
            <a:r>
              <a:rPr lang="en-US" b="1" dirty="0"/>
              <a:t> </a:t>
            </a:r>
            <a:r>
              <a:rPr lang="en-US" b="1" dirty="0" err="1"/>
              <a:t>nilai</a:t>
            </a:r>
            <a:r>
              <a:rPr lang="en-US" b="1" dirty="0"/>
              <a:t> </a:t>
            </a:r>
            <a:r>
              <a:rPr lang="en-US" b="1" dirty="0" err="1"/>
              <a:t>neraca</a:t>
            </a:r>
            <a:r>
              <a:rPr lang="en-US" b="1" dirty="0"/>
              <a:t>. </a:t>
            </a:r>
            <a:r>
              <a:rPr lang="en-US" dirty="0" err="1"/>
              <a:t>Lindung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neraca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yang </a:t>
            </a:r>
            <a:r>
              <a:rPr lang="en-US" dirty="0" err="1"/>
              <a:t>dihadapi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menyesuaikan</a:t>
            </a:r>
            <a:r>
              <a:rPr lang="en-US" dirty="0"/>
              <a:t> </a:t>
            </a:r>
            <a:r>
              <a:rPr lang="en-US" dirty="0" err="1"/>
              <a:t>tingkatan</a:t>
            </a:r>
            <a:r>
              <a:rPr lang="en-US" dirty="0"/>
              <a:t> dan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denominasi</a:t>
            </a:r>
            <a:r>
              <a:rPr lang="en-US" dirty="0"/>
              <a:t> </a:t>
            </a:r>
            <a:r>
              <a:rPr lang="en-US" dirty="0" err="1"/>
              <a:t>moneter</a:t>
            </a:r>
            <a:r>
              <a:rPr lang="en-US" dirty="0"/>
              <a:t> </a:t>
            </a:r>
            <a:r>
              <a:rPr lang="en-US" dirty="0" err="1"/>
              <a:t>aktiva</a:t>
            </a:r>
            <a:r>
              <a:rPr lang="en-US" dirty="0"/>
              <a:t> dan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yang </a:t>
            </a:r>
            <a:r>
              <a:rPr lang="en-US" dirty="0" err="1"/>
              <a:t>terpapar</a:t>
            </a:r>
            <a:r>
              <a:rPr lang="en-US" dirty="0"/>
              <a:t>.</a:t>
            </a:r>
          </a:p>
          <a:p>
            <a:pPr lvl="0" algn="just"/>
            <a:r>
              <a:rPr lang="en-US" b="1" dirty="0" err="1"/>
              <a:t>Lindung</a:t>
            </a:r>
            <a:r>
              <a:rPr lang="en-US" b="1" dirty="0"/>
              <a:t> </a:t>
            </a:r>
            <a:r>
              <a:rPr lang="en-US" b="1" dirty="0" err="1"/>
              <a:t>nilai</a:t>
            </a:r>
            <a:r>
              <a:rPr lang="en-US" b="1" dirty="0"/>
              <a:t> </a:t>
            </a:r>
            <a:r>
              <a:rPr lang="en-US" b="1" dirty="0" err="1"/>
              <a:t>potensial</a:t>
            </a:r>
            <a:r>
              <a:rPr lang="en-US" b="1" dirty="0"/>
              <a:t>.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ini </a:t>
            </a:r>
            <a:r>
              <a:rPr lang="en-US" dirty="0" err="1"/>
              <a:t>berfokus</a:t>
            </a:r>
            <a:r>
              <a:rPr lang="en-US" dirty="0"/>
              <a:t> pada </a:t>
            </a:r>
            <a:r>
              <a:rPr lang="en-US" dirty="0" err="1"/>
              <a:t>variabel-variabel</a:t>
            </a:r>
            <a:r>
              <a:rPr lang="en-US" dirty="0"/>
              <a:t> yang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pendapatan</a:t>
            </a:r>
            <a:r>
              <a:rPr lang="en-US" dirty="0"/>
              <a:t> dan </a:t>
            </a:r>
            <a:r>
              <a:rPr lang="en-US" dirty="0" err="1"/>
              <a:t>beban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asing</a:t>
            </a:r>
            <a:r>
              <a:rPr lang="en-US" dirty="0"/>
              <a:t>.</a:t>
            </a:r>
          </a:p>
          <a:p>
            <a:pPr algn="just"/>
            <a:r>
              <a:rPr lang="en-US" b="1" dirty="0" err="1"/>
              <a:t>Lindung</a:t>
            </a:r>
            <a:r>
              <a:rPr lang="en-US" b="1" dirty="0"/>
              <a:t> </a:t>
            </a:r>
            <a:r>
              <a:rPr lang="en-US" b="1" dirty="0" err="1"/>
              <a:t>nilai</a:t>
            </a:r>
            <a:r>
              <a:rPr lang="en-US" b="1" dirty="0"/>
              <a:t> </a:t>
            </a:r>
            <a:r>
              <a:rPr lang="en-US" b="1" dirty="0" err="1"/>
              <a:t>kotraktual</a:t>
            </a:r>
            <a:r>
              <a:rPr lang="en-US" b="1" dirty="0"/>
              <a:t>.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instrumen</a:t>
            </a:r>
            <a:r>
              <a:rPr lang="en-US" dirty="0"/>
              <a:t> </a:t>
            </a:r>
            <a:r>
              <a:rPr lang="en-US" dirty="0" err="1"/>
              <a:t>lindung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kontraktual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dikembangkan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fleksibilitas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para </a:t>
            </a:r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valuta</a:t>
            </a:r>
            <a:r>
              <a:rPr lang="en-US" dirty="0"/>
              <a:t> </a:t>
            </a:r>
            <a:r>
              <a:rPr lang="en-US" dirty="0" err="1"/>
              <a:t>asing</a:t>
            </a:r>
            <a:r>
              <a:rPr lang="en-US" dirty="0"/>
              <a:t> yang </a:t>
            </a:r>
            <a:r>
              <a:rPr lang="en-US" dirty="0" err="1"/>
              <a:t>dihadapi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89534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SEKIAN</a:t>
            </a:r>
            <a:b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DAN</a:t>
            </a:r>
            <a:b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TERIMA KASIH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833D8-723B-4069-AA7F-436BE847DA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A3D46-35B7-4996-8AB5-5BE84AA96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992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/>
          </a:bodyPr>
          <a:lstStyle/>
          <a:p>
            <a:pPr marL="838200" indent="-838200"/>
            <a:r>
              <a:rPr lang="en-US" altLang="en-US" sz="3200" b="1" dirty="0" err="1"/>
              <a:t>Pendahuluan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en-US" dirty="0"/>
              <a:t>Para </a:t>
            </a:r>
            <a:r>
              <a:rPr lang="en-US" dirty="0" err="1"/>
              <a:t>eksekutif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di </a:t>
            </a:r>
            <a:r>
              <a:rPr lang="en-US" dirty="0" err="1"/>
              <a:t>seluruh</a:t>
            </a:r>
            <a:r>
              <a:rPr lang="en-US" dirty="0"/>
              <a:t> dunia </a:t>
            </a:r>
            <a:r>
              <a:rPr lang="en-US" dirty="0" err="1"/>
              <a:t>menghargai</a:t>
            </a:r>
            <a:r>
              <a:rPr lang="en-US" dirty="0"/>
              <a:t> </a:t>
            </a:r>
            <a:r>
              <a:rPr lang="en-US" dirty="0" err="1"/>
              <a:t>cara-cara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dan imaginative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meminimalkan</a:t>
            </a:r>
            <a:r>
              <a:rPr lang="en-US" dirty="0"/>
              <a:t> </a:t>
            </a:r>
            <a:r>
              <a:rPr lang="en-US" dirty="0" err="1"/>
              <a:t>eksposur</a:t>
            </a:r>
            <a:r>
              <a:rPr lang="en-US" dirty="0"/>
              <a:t> yang </a:t>
            </a:r>
            <a:r>
              <a:rPr lang="en-US" dirty="0" err="1"/>
              <a:t>dihadapi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volatilitas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 </a:t>
            </a:r>
            <a:r>
              <a:rPr lang="en-US" dirty="0" err="1"/>
              <a:t>valuta</a:t>
            </a:r>
            <a:r>
              <a:rPr lang="en-US" dirty="0"/>
              <a:t> </a:t>
            </a:r>
            <a:r>
              <a:rPr lang="en-US" dirty="0" err="1"/>
              <a:t>asing</a:t>
            </a:r>
            <a:r>
              <a:rPr lang="en-US" dirty="0"/>
              <a:t>,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komoditas</a:t>
            </a:r>
            <a:r>
              <a:rPr lang="en-US" dirty="0"/>
              <a:t>,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suku</a:t>
            </a:r>
            <a:r>
              <a:rPr lang="en-US" dirty="0"/>
              <a:t> </a:t>
            </a:r>
            <a:r>
              <a:rPr lang="en-US" dirty="0" err="1"/>
              <a:t>bunga</a:t>
            </a:r>
            <a:r>
              <a:rPr lang="en-US" dirty="0"/>
              <a:t>, dan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sekuritas</a:t>
            </a:r>
            <a:r>
              <a:rPr lang="en-US" dirty="0"/>
              <a:t>. </a:t>
            </a:r>
            <a:r>
              <a:rPr lang="en-US" dirty="0" err="1"/>
              <a:t>Industri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ini </a:t>
            </a:r>
            <a:r>
              <a:rPr lang="en-US" dirty="0" err="1"/>
              <a:t>menawarkan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lindung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i="1" dirty="0"/>
              <a:t>swap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, </a:t>
            </a:r>
            <a:r>
              <a:rPr lang="en-US" i="1" dirty="0"/>
              <a:t>swap </a:t>
            </a:r>
            <a:r>
              <a:rPr lang="en-US" dirty="0" err="1"/>
              <a:t>suku</a:t>
            </a:r>
            <a:r>
              <a:rPr lang="en-US" dirty="0"/>
              <a:t> </a:t>
            </a:r>
            <a:r>
              <a:rPr lang="en-US" dirty="0" err="1"/>
              <a:t>bunga</a:t>
            </a:r>
            <a:r>
              <a:rPr lang="en-US" dirty="0"/>
              <a:t>, dan </a:t>
            </a:r>
            <a:r>
              <a:rPr lang="en-US" dirty="0" err="1"/>
              <a:t>opsi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1072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/>
          </a:bodyPr>
          <a:lstStyle/>
          <a:p>
            <a:pPr marL="838200" indent="-838200"/>
            <a:r>
              <a:rPr lang="en-US" altLang="en-US" sz="3200" b="1" dirty="0" err="1"/>
              <a:t>Tujuan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Manajemen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Risiko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Keuangan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meminimalkan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yang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terduga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, </a:t>
            </a:r>
            <a:r>
              <a:rPr lang="en-US" dirty="0" err="1"/>
              <a:t>kredit</a:t>
            </a:r>
            <a:r>
              <a:rPr lang="en-US" dirty="0"/>
              <a:t>, </a:t>
            </a:r>
            <a:r>
              <a:rPr lang="en-US" dirty="0" err="1"/>
              <a:t>komoditas</a:t>
            </a:r>
            <a:r>
              <a:rPr lang="en-US" dirty="0"/>
              <a:t>, dan </a:t>
            </a:r>
            <a:r>
              <a:rPr lang="en-US" dirty="0" err="1"/>
              <a:t>ekuitas</a:t>
            </a:r>
            <a:r>
              <a:rPr lang="en-US" dirty="0"/>
              <a:t>.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volatilitas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yang </a:t>
            </a:r>
            <a:r>
              <a:rPr lang="en-US" dirty="0" err="1"/>
              <a:t>dihadapi</a:t>
            </a:r>
            <a:r>
              <a:rPr lang="en-US" dirty="0"/>
              <a:t> ini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b="1" dirty="0" err="1"/>
              <a:t>risiko</a:t>
            </a:r>
            <a:r>
              <a:rPr lang="en-US" b="1" dirty="0"/>
              <a:t> pasar.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217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/>
          </a:bodyPr>
          <a:lstStyle/>
          <a:p>
            <a:pPr marL="838200" indent="-838200"/>
            <a:r>
              <a:rPr lang="en-US" altLang="en-US" sz="3200" b="1" dirty="0" err="1"/>
              <a:t>Risiko</a:t>
            </a:r>
            <a:r>
              <a:rPr lang="en-US" altLang="en-US" sz="3200" b="1" dirty="0"/>
              <a:t> Pasar – </a:t>
            </a:r>
            <a:r>
              <a:rPr lang="en-US" altLang="en-US" sz="3200" b="1" dirty="0" err="1"/>
              <a:t>Risiko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Lukuiditas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en-US" b="1" dirty="0" err="1"/>
              <a:t>Risiko</a:t>
            </a:r>
            <a:r>
              <a:rPr lang="en-US" b="1" dirty="0"/>
              <a:t> </a:t>
            </a:r>
            <a:r>
              <a:rPr lang="en-US" b="1" dirty="0" err="1"/>
              <a:t>likuiditas</a:t>
            </a:r>
            <a:r>
              <a:rPr lang="en-US" b="1" dirty="0"/>
              <a:t>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diperdagangkan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bebas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4071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/>
          </a:bodyPr>
          <a:lstStyle/>
          <a:p>
            <a:pPr marL="838200" indent="-838200"/>
            <a:r>
              <a:rPr lang="en-US" altLang="en-US" sz="3200" b="1" dirty="0" err="1"/>
              <a:t>Risiko</a:t>
            </a:r>
            <a:r>
              <a:rPr lang="en-US" altLang="en-US" sz="3200" b="1" dirty="0"/>
              <a:t> Pasar – </a:t>
            </a:r>
            <a:r>
              <a:rPr lang="en-US" altLang="en-US" sz="3200" b="1" dirty="0" err="1"/>
              <a:t>Diskontinuitas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en-US" b="1" dirty="0" err="1"/>
              <a:t>Diskontinuitas</a:t>
            </a:r>
            <a:r>
              <a:rPr lang="en-US" b="1" dirty="0"/>
              <a:t> </a:t>
            </a:r>
            <a:r>
              <a:rPr lang="en-US" dirty="0"/>
              <a:t>pasar </a:t>
            </a:r>
            <a:r>
              <a:rPr lang="en-US" dirty="0" err="1"/>
              <a:t>mengacu</a:t>
            </a:r>
            <a:r>
              <a:rPr lang="en-US" dirty="0"/>
              <a:t> pada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pasar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bertahap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031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/>
          </a:bodyPr>
          <a:lstStyle/>
          <a:p>
            <a:pPr marL="838200" indent="-838200"/>
            <a:r>
              <a:rPr lang="en-US" altLang="en-US" sz="3200" b="1" dirty="0" err="1"/>
              <a:t>Risiko</a:t>
            </a:r>
            <a:r>
              <a:rPr lang="en-US" altLang="en-US" sz="3200" b="1" dirty="0"/>
              <a:t> Pasar – </a:t>
            </a:r>
            <a:r>
              <a:rPr lang="en-US" altLang="en-US" sz="3200" b="1" dirty="0" err="1"/>
              <a:t>Risiko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Kredit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en-US" b="1" dirty="0" err="1"/>
              <a:t>Risiko</a:t>
            </a:r>
            <a:r>
              <a:rPr lang="en-US" b="1" dirty="0"/>
              <a:t> </a:t>
            </a:r>
            <a:r>
              <a:rPr lang="en-US" b="1" dirty="0" err="1"/>
              <a:t>kredit</a:t>
            </a:r>
            <a:r>
              <a:rPr lang="en-US" b="1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lawan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kewajibannya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6658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/>
          </a:bodyPr>
          <a:lstStyle/>
          <a:p>
            <a:pPr marL="838200" indent="-838200"/>
            <a:r>
              <a:rPr lang="en-US" altLang="en-US" sz="3200" b="1" dirty="0" err="1"/>
              <a:t>Risiko</a:t>
            </a:r>
            <a:r>
              <a:rPr lang="en-US" altLang="en-US" sz="3200" b="1" dirty="0"/>
              <a:t> Pasar – </a:t>
            </a:r>
            <a:r>
              <a:rPr lang="en-US" altLang="en-US" sz="3200" b="1" dirty="0" err="1"/>
              <a:t>Risiko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Regulasi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en-US" b="1" dirty="0" err="1"/>
              <a:t>Risiko</a:t>
            </a:r>
            <a:r>
              <a:rPr lang="en-US" b="1" dirty="0"/>
              <a:t> </a:t>
            </a:r>
            <a:r>
              <a:rPr lang="en-US" b="1" dirty="0" err="1"/>
              <a:t>regulasi</a:t>
            </a:r>
            <a:r>
              <a:rPr lang="en-US" b="1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yang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otoritas</a:t>
            </a:r>
            <a:r>
              <a:rPr lang="en-US" dirty="0"/>
              <a:t> public </a:t>
            </a:r>
            <a:r>
              <a:rPr lang="en-US" dirty="0" err="1"/>
              <a:t>melarang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4378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685800"/>
            <a:ext cx="7702550" cy="823913"/>
          </a:xfrm>
        </p:spPr>
        <p:txBody>
          <a:bodyPr>
            <a:normAutofit/>
          </a:bodyPr>
          <a:lstStyle/>
          <a:p>
            <a:pPr marL="838200" indent="-838200"/>
            <a:r>
              <a:rPr lang="en-US" altLang="en-US" sz="3200" b="1" dirty="0" err="1"/>
              <a:t>Risiko</a:t>
            </a:r>
            <a:r>
              <a:rPr lang="en-US" altLang="en-US" sz="3200" b="1" dirty="0"/>
              <a:t> Pasar – </a:t>
            </a:r>
            <a:r>
              <a:rPr lang="en-US" altLang="en-US" sz="3200" b="1" dirty="0" err="1"/>
              <a:t>Risiko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Pajak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E22B6-A84E-4E41-8A0B-3693FFF57B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3474720" cy="365125"/>
          </a:xfrm>
        </p:spPr>
        <p:txBody>
          <a:bodyPr/>
          <a:lstStyle/>
          <a:p>
            <a:r>
              <a:rPr lang="en-US" dirty="0"/>
              <a:t>FEB911 –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398-9818-43FC-8B85-8E06A204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0" y="6356350"/>
            <a:ext cx="2895600" cy="365125"/>
          </a:xfrm>
        </p:spPr>
        <p:txBody>
          <a:bodyPr/>
          <a:lstStyle/>
          <a:p>
            <a:r>
              <a:rPr lang="en-US" dirty="0"/>
              <a:t>7565 – Muhyiddin, </a:t>
            </a:r>
            <a:r>
              <a:rPr lang="en-US" dirty="0" err="1"/>
              <a:t>S.Ak</a:t>
            </a:r>
            <a:r>
              <a:rPr lang="en-US" dirty="0"/>
              <a:t>., </a:t>
            </a:r>
            <a:r>
              <a:rPr lang="en-US" dirty="0" err="1"/>
              <a:t>M.Ak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2214D2-B45E-41A9-B8A8-BC3D3D229181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641475"/>
            <a:ext cx="8351837" cy="4683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en-US" b="1" dirty="0" err="1"/>
              <a:t>Risiko</a:t>
            </a:r>
            <a:r>
              <a:rPr lang="en-US" b="1" dirty="0"/>
              <a:t> </a:t>
            </a:r>
            <a:r>
              <a:rPr lang="en-US" b="1" dirty="0" err="1"/>
              <a:t>pajak</a:t>
            </a:r>
            <a:r>
              <a:rPr lang="en-US" b="1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lindung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perlakuan</a:t>
            </a:r>
            <a:r>
              <a:rPr lang="en-US" dirty="0"/>
              <a:t> </a:t>
            </a:r>
            <a:r>
              <a:rPr lang="en-US" dirty="0" err="1"/>
              <a:t>pajak</a:t>
            </a:r>
            <a:r>
              <a:rPr lang="en-US" dirty="0"/>
              <a:t> yang </a:t>
            </a:r>
            <a:r>
              <a:rPr lang="en-US" dirty="0" err="1"/>
              <a:t>diinginkan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8852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2030</TotalTime>
  <Words>1303</Words>
  <Application>Microsoft Office PowerPoint</Application>
  <PresentationFormat>On-screen Show (4:3)</PresentationFormat>
  <Paragraphs>95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Book Antiqua</vt:lpstr>
      <vt:lpstr>Calibri</vt:lpstr>
      <vt:lpstr>Office Theme</vt:lpstr>
      <vt:lpstr>Manajemen Risiko Keuangan</vt:lpstr>
      <vt:lpstr>KEMAMPUAN AKHIR YANG DIHARAPKAN</vt:lpstr>
      <vt:lpstr>Pendahuluan</vt:lpstr>
      <vt:lpstr>Tujuan Manajemen Risiko Keuangan</vt:lpstr>
      <vt:lpstr>Risiko Pasar – Risiko Lukuiditas</vt:lpstr>
      <vt:lpstr>Risiko Pasar – Diskontinuitas</vt:lpstr>
      <vt:lpstr>Risiko Pasar – Risiko Kredit</vt:lpstr>
      <vt:lpstr>Risiko Pasar – Risiko Regulasi</vt:lpstr>
      <vt:lpstr>Risiko Pasar – Risiko Pajak</vt:lpstr>
      <vt:lpstr>Risiko Pasar – Risiko Akuntansi</vt:lpstr>
      <vt:lpstr>Mengapa Mengelola Risiko Keuangan</vt:lpstr>
      <vt:lpstr>Peranan Akuntansi</vt:lpstr>
      <vt:lpstr>Identifikasi Risiko Pasar</vt:lpstr>
      <vt:lpstr>Menguantifikasi Penyeimbang</vt:lpstr>
      <vt:lpstr>Manajemen risiko di dunia dengan kurs mengambang</vt:lpstr>
      <vt:lpstr>Peralaman Perubahan Kurs</vt:lpstr>
      <vt:lpstr>Manajemen Potensi Risiko</vt:lpstr>
      <vt:lpstr>Potensi Risiko Translasi</vt:lpstr>
      <vt:lpstr>Potensi Risiko Transaksi</vt:lpstr>
      <vt:lpstr>Potensi Risiko Akuntansi Vs Ekonomi.</vt:lpstr>
      <vt:lpstr>Strategi Perlindungan</vt:lpstr>
      <vt:lpstr>SEKIAN DAN 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Muhyiddin Damia</cp:lastModifiedBy>
  <cp:revision>67</cp:revision>
  <dcterms:created xsi:type="dcterms:W3CDTF">2017-09-09T11:34:57Z</dcterms:created>
  <dcterms:modified xsi:type="dcterms:W3CDTF">2018-12-05T08:56:18Z</dcterms:modified>
</cp:coreProperties>
</file>