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414" r:id="rId4"/>
    <p:sldId id="542" r:id="rId5"/>
    <p:sldId id="539" r:id="rId6"/>
    <p:sldId id="540" r:id="rId7"/>
    <p:sldId id="541" r:id="rId8"/>
    <p:sldId id="566" r:id="rId9"/>
    <p:sldId id="567" r:id="rId10"/>
    <p:sldId id="572" r:id="rId11"/>
    <p:sldId id="569" r:id="rId12"/>
    <p:sldId id="568" r:id="rId13"/>
    <p:sldId id="570" r:id="rId14"/>
    <p:sldId id="571" r:id="rId15"/>
    <p:sldId id="543" r:id="rId16"/>
    <p:sldId id="558" r:id="rId17"/>
    <p:sldId id="564" r:id="rId18"/>
    <p:sldId id="546" r:id="rId19"/>
    <p:sldId id="56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674" autoAdjust="0"/>
    <p:restoredTop sz="93190" autoAdjust="0"/>
  </p:normalViewPr>
  <p:slideViewPr>
    <p:cSldViewPr>
      <p:cViewPr>
        <p:scale>
          <a:sx n="80" d="100"/>
          <a:sy n="80" d="100"/>
        </p:scale>
        <p:origin x="-85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8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23/05/2020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1524000"/>
            <a:ext cx="54102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11</a:t>
            </a:r>
            <a:endParaRPr lang="en-US" sz="4400" b="1" dirty="0" smtClean="0">
              <a:solidFill>
                <a:schemeClr val="bg1"/>
              </a:solidFill>
            </a:endParaRPr>
          </a:p>
          <a:p>
            <a:r>
              <a:rPr lang="de-DE" sz="2800" b="1" dirty="0" smtClean="0">
                <a:solidFill>
                  <a:schemeClr val="bg1"/>
                </a:solidFill>
              </a:rPr>
              <a:t>ANALISIS BEBAN KERJA DI UNIT REKAM MEDIS DAN INFORMASI KESEHATAN </a:t>
            </a:r>
            <a:endParaRPr lang="en-SG" sz="2800" b="1" dirty="0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3400" y="1938278"/>
            <a:ext cx="8153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>
              <a:buFont typeface="+mj-lt"/>
              <a:buAutoNum type="arabicPeriod" startAt="3"/>
            </a:pPr>
            <a:r>
              <a:rPr lang="en-US" sz="3600" b="1" dirty="0" err="1" smtClean="0">
                <a:latin typeface="+mn-lt"/>
              </a:rPr>
              <a:t>Efektifitas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dan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efisiensi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kerja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adalah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perbandingan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antara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bobot</a:t>
            </a:r>
            <a:r>
              <a:rPr lang="en-US" sz="3600" dirty="0" smtClean="0">
                <a:latin typeface="+mn-lt"/>
              </a:rPr>
              <a:t>/</a:t>
            </a:r>
            <a:r>
              <a:rPr lang="en-US" sz="3600" dirty="0" err="1" smtClean="0">
                <a:latin typeface="+mn-lt"/>
              </a:rPr>
              <a:t>beban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kerja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dan</a:t>
            </a:r>
            <a:r>
              <a:rPr lang="en-US" sz="3600" dirty="0" smtClean="0">
                <a:latin typeface="+mn-lt"/>
              </a:rPr>
              <a:t> jam </a:t>
            </a:r>
            <a:r>
              <a:rPr lang="en-US" sz="3600" dirty="0" err="1" smtClean="0">
                <a:latin typeface="+mn-lt"/>
              </a:rPr>
              <a:t>kerja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efektif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dalam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rangka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penyelesaian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tugas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fungsi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organisasi</a:t>
            </a:r>
            <a:endParaRPr lang="en-SG" sz="3600" dirty="0" smtClean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841480"/>
            <a:ext cx="8153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>
              <a:buFont typeface="+mj-lt"/>
              <a:buAutoNum type="arabicPeriod" startAt="4"/>
            </a:pPr>
            <a:r>
              <a:rPr lang="en-US" sz="3600" b="1" dirty="0" smtClean="0">
                <a:latin typeface="+mn-lt"/>
              </a:rPr>
              <a:t>Norma </a:t>
            </a:r>
            <a:r>
              <a:rPr lang="en-US" sz="3600" b="1" dirty="0" err="1" smtClean="0">
                <a:latin typeface="+mn-lt"/>
              </a:rPr>
              <a:t>waktu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adalah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waktu</a:t>
            </a:r>
            <a:r>
              <a:rPr lang="en-US" sz="3600" dirty="0" smtClean="0">
                <a:latin typeface="+mn-lt"/>
              </a:rPr>
              <a:t> yang </a:t>
            </a:r>
            <a:r>
              <a:rPr lang="en-US" sz="3600" dirty="0" err="1" smtClean="0">
                <a:latin typeface="+mn-lt"/>
              </a:rPr>
              <a:t>wajar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nyata-nyata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dipergunakan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secara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efektif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dengan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kondisi</a:t>
            </a:r>
            <a:r>
              <a:rPr lang="en-US" sz="3600" dirty="0" smtClean="0">
                <a:latin typeface="+mn-lt"/>
              </a:rPr>
              <a:t> normal </a:t>
            </a:r>
            <a:r>
              <a:rPr lang="en-US" sz="3600" dirty="0" err="1" smtClean="0">
                <a:latin typeface="+mn-lt"/>
              </a:rPr>
              <a:t>oleh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seorang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pemangku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jabatan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untuk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menyelesaikan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satu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tahapan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proses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penyelesaian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pekerjaan</a:t>
            </a:r>
            <a:r>
              <a:rPr lang="en-US" sz="3600" dirty="0" smtClean="0">
                <a:latin typeface="+mn-lt"/>
              </a:rPr>
              <a:t>.</a:t>
            </a:r>
            <a:endParaRPr lang="en-SG" sz="360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676400"/>
            <a:ext cx="8305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sz="3600" b="1" dirty="0" err="1" smtClean="0">
                <a:latin typeface="+mn-lt"/>
              </a:rPr>
              <a:t>Pengukuran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kerja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adalah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teknik</a:t>
            </a:r>
            <a:r>
              <a:rPr lang="en-US" sz="3600" dirty="0" smtClean="0">
                <a:latin typeface="+mn-lt"/>
              </a:rPr>
              <a:t> yang </a:t>
            </a:r>
            <a:r>
              <a:rPr lang="en-US" sz="3600" dirty="0" err="1" smtClean="0">
                <a:latin typeface="+mn-lt"/>
              </a:rPr>
              <a:t>dilakukan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secara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sistematis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untuk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menetapkan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standar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norma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waktu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kerja</a:t>
            </a:r>
            <a:endParaRPr lang="en-SG" sz="3600" dirty="0" smtClean="0">
              <a:latin typeface="+mn-lt"/>
            </a:endParaRPr>
          </a:p>
          <a:p>
            <a:pPr marL="514350" lvl="0" indent="-514350">
              <a:buFont typeface="+mj-lt"/>
              <a:buAutoNum type="arabicPeriod" startAt="5"/>
            </a:pPr>
            <a:r>
              <a:rPr lang="en-US" sz="3600" b="1" dirty="0" smtClean="0">
                <a:latin typeface="+mn-lt"/>
              </a:rPr>
              <a:t>Jam </a:t>
            </a:r>
            <a:r>
              <a:rPr lang="en-US" sz="3600" b="1" dirty="0" err="1" smtClean="0">
                <a:latin typeface="+mn-lt"/>
              </a:rPr>
              <a:t>kerja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kantor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adalah</a:t>
            </a:r>
            <a:r>
              <a:rPr lang="en-US" sz="3600" dirty="0" smtClean="0">
                <a:latin typeface="+mn-lt"/>
              </a:rPr>
              <a:t> jam </a:t>
            </a:r>
            <a:r>
              <a:rPr lang="en-US" sz="3600" dirty="0" err="1" smtClean="0">
                <a:latin typeface="+mn-lt"/>
              </a:rPr>
              <a:t>kerja</a:t>
            </a:r>
            <a:r>
              <a:rPr lang="en-US" sz="3600" dirty="0" smtClean="0">
                <a:latin typeface="+mn-lt"/>
              </a:rPr>
              <a:t> formal yang </a:t>
            </a:r>
            <a:r>
              <a:rPr lang="en-US" sz="3600" dirty="0" err="1" smtClean="0">
                <a:latin typeface="+mn-lt"/>
              </a:rPr>
              <a:t>ditetapkan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dengan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peraturan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perundang-undangan</a:t>
            </a:r>
            <a:r>
              <a:rPr lang="en-US" sz="3600" dirty="0" smtClean="0">
                <a:latin typeface="+mn-lt"/>
              </a:rPr>
              <a:t> yang </a:t>
            </a:r>
            <a:r>
              <a:rPr lang="en-US" sz="3600" dirty="0" err="1" smtClean="0">
                <a:latin typeface="+mn-lt"/>
              </a:rPr>
              <a:t>berlaku</a:t>
            </a:r>
            <a:endParaRPr lang="en-SG" sz="360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1600200"/>
            <a:ext cx="838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en-US" sz="3600" b="1" dirty="0" err="1" smtClean="0">
                <a:latin typeface="+mn-lt"/>
              </a:rPr>
              <a:t>Waktu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kerja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efektif</a:t>
            </a:r>
            <a:r>
              <a:rPr lang="en-US" sz="3600" b="1" dirty="0" smtClean="0">
                <a:latin typeface="+mn-lt"/>
              </a:rPr>
              <a:t> (</a:t>
            </a:r>
            <a:r>
              <a:rPr lang="en-US" sz="3600" b="1" dirty="0" err="1" smtClean="0">
                <a:latin typeface="+mn-lt"/>
              </a:rPr>
              <a:t>menit</a:t>
            </a:r>
            <a:r>
              <a:rPr lang="en-US" sz="3600" b="1" dirty="0" smtClean="0">
                <a:latin typeface="+mn-lt"/>
              </a:rPr>
              <a:t>) </a:t>
            </a:r>
            <a:r>
              <a:rPr lang="en-US" sz="3600" dirty="0" err="1" smtClean="0">
                <a:latin typeface="+mn-lt"/>
              </a:rPr>
              <a:t>adalah</a:t>
            </a:r>
            <a:r>
              <a:rPr lang="en-US" sz="3600" dirty="0" smtClean="0">
                <a:latin typeface="+mn-lt"/>
              </a:rPr>
              <a:t> jam </a:t>
            </a:r>
            <a:r>
              <a:rPr lang="en-US" sz="3600" dirty="0" err="1" smtClean="0">
                <a:latin typeface="+mn-lt"/>
              </a:rPr>
              <a:t>kerja</a:t>
            </a:r>
            <a:r>
              <a:rPr lang="en-US" sz="3600" dirty="0" smtClean="0">
                <a:latin typeface="+mn-lt"/>
              </a:rPr>
              <a:t> yang </a:t>
            </a:r>
            <a:r>
              <a:rPr lang="en-US" sz="3600" dirty="0" err="1" smtClean="0">
                <a:latin typeface="+mn-lt"/>
              </a:rPr>
              <a:t>harus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dipergunakan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untuk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berproduksi</a:t>
            </a:r>
            <a:r>
              <a:rPr lang="en-US" sz="3600" dirty="0" smtClean="0">
                <a:latin typeface="+mn-lt"/>
              </a:rPr>
              <a:t>/</a:t>
            </a:r>
            <a:r>
              <a:rPr lang="en-US" sz="3600" dirty="0" err="1" smtClean="0">
                <a:latin typeface="+mn-lt"/>
              </a:rPr>
              <a:t>menjalankan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tugas</a:t>
            </a:r>
            <a:r>
              <a:rPr lang="en-US" sz="3600" dirty="0" smtClean="0">
                <a:latin typeface="+mn-lt"/>
              </a:rPr>
              <a:t>, </a:t>
            </a:r>
            <a:r>
              <a:rPr lang="en-US" sz="3600" dirty="0" err="1" smtClean="0">
                <a:latin typeface="+mn-lt"/>
              </a:rPr>
              <a:t>yaitu</a:t>
            </a:r>
            <a:r>
              <a:rPr lang="en-US" sz="3600" dirty="0" smtClean="0">
                <a:latin typeface="+mn-lt"/>
              </a:rPr>
              <a:t> jam </a:t>
            </a:r>
            <a:r>
              <a:rPr lang="en-US" sz="3600" dirty="0" err="1" smtClean="0">
                <a:latin typeface="+mn-lt"/>
              </a:rPr>
              <a:t>kerja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kantor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dikurangi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waktu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luang</a:t>
            </a:r>
            <a:r>
              <a:rPr lang="en-US" sz="3600" dirty="0" smtClean="0">
                <a:latin typeface="+mn-lt"/>
              </a:rPr>
              <a:t>.</a:t>
            </a:r>
            <a:endParaRPr lang="en-SG" sz="3600" dirty="0" smtClean="0">
              <a:latin typeface="+mn-lt"/>
            </a:endParaRPr>
          </a:p>
          <a:p>
            <a:pPr marL="514350" lvl="0" indent="-514350">
              <a:buFont typeface="+mj-lt"/>
              <a:buAutoNum type="arabicPeriod" startAt="7"/>
            </a:pPr>
            <a:r>
              <a:rPr lang="en-US" sz="3600" b="1" dirty="0" err="1" smtClean="0">
                <a:latin typeface="+mn-lt"/>
              </a:rPr>
              <a:t>Waktu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luang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adalah</a:t>
            </a:r>
            <a:r>
              <a:rPr lang="en-US" sz="3600" dirty="0" smtClean="0">
                <a:latin typeface="+mn-lt"/>
              </a:rPr>
              <a:t> jam </a:t>
            </a:r>
            <a:r>
              <a:rPr lang="en-US" sz="3600" dirty="0" err="1" smtClean="0">
                <a:latin typeface="+mn-lt"/>
              </a:rPr>
              <a:t>kerja</a:t>
            </a:r>
            <a:r>
              <a:rPr lang="en-US" sz="3600" dirty="0" smtClean="0">
                <a:latin typeface="+mn-lt"/>
              </a:rPr>
              <a:t> yang </a:t>
            </a:r>
            <a:r>
              <a:rPr lang="en-US" sz="3600" dirty="0" err="1" smtClean="0">
                <a:latin typeface="+mn-lt"/>
              </a:rPr>
              <a:t>diperkenankan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untuk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dipergunakan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secara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tidak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produktif</a:t>
            </a:r>
            <a:endParaRPr lang="en-SG" sz="360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1676400"/>
            <a:ext cx="8382000" cy="412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>
              <a:buFont typeface="+mj-lt"/>
              <a:buAutoNum type="arabicPeriod" startAt="9"/>
            </a:pPr>
            <a:r>
              <a:rPr lang="en-US" sz="3600" b="1" dirty="0" err="1" smtClean="0">
                <a:latin typeface="+mn-lt"/>
              </a:rPr>
              <a:t>Standar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prestasi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b="1" dirty="0" err="1" smtClean="0">
                <a:latin typeface="+mn-lt"/>
              </a:rPr>
              <a:t>kerja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adalah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nilai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baku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kemampuan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hasil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kerja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pejabat</a:t>
            </a:r>
            <a:r>
              <a:rPr lang="en-US" sz="3600" dirty="0" smtClean="0">
                <a:latin typeface="+mn-lt"/>
              </a:rPr>
              <a:t>/unit </a:t>
            </a:r>
            <a:r>
              <a:rPr lang="en-US" sz="3600" dirty="0" err="1" smtClean="0">
                <a:latin typeface="+mn-lt"/>
              </a:rPr>
              <a:t>kerja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secara</a:t>
            </a:r>
            <a:r>
              <a:rPr lang="en-US" sz="3600" dirty="0" smtClean="0">
                <a:latin typeface="+mn-lt"/>
              </a:rPr>
              <a:t> normal</a:t>
            </a:r>
            <a:endParaRPr lang="en-SG" sz="3600" dirty="0" smtClean="0">
              <a:latin typeface="+mn-lt"/>
            </a:endParaRPr>
          </a:p>
          <a:p>
            <a:pPr marL="514350" lvl="0" indent="-514350">
              <a:buFont typeface="+mj-lt"/>
              <a:buAutoNum type="arabicPeriod" startAt="9"/>
            </a:pPr>
            <a:r>
              <a:rPr lang="en-US" sz="3600" b="1" dirty="0" smtClean="0">
                <a:latin typeface="+mn-lt"/>
              </a:rPr>
              <a:t>Unit </a:t>
            </a:r>
            <a:r>
              <a:rPr lang="en-US" sz="3600" b="1" dirty="0" err="1" smtClean="0">
                <a:latin typeface="+mn-lt"/>
              </a:rPr>
              <a:t>pelaksana</a:t>
            </a:r>
            <a:r>
              <a:rPr lang="en-US" sz="3600" b="1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adalah</a:t>
            </a:r>
            <a:r>
              <a:rPr lang="en-US" sz="3600" dirty="0" smtClean="0">
                <a:latin typeface="+mn-lt"/>
              </a:rPr>
              <a:t> unit </a:t>
            </a:r>
            <a:r>
              <a:rPr lang="en-US" sz="3600" dirty="0" err="1" smtClean="0">
                <a:latin typeface="+mn-lt"/>
              </a:rPr>
              <a:t>organisasi</a:t>
            </a:r>
            <a:r>
              <a:rPr lang="en-US" sz="3600" dirty="0" smtClean="0">
                <a:latin typeface="+mn-lt"/>
              </a:rPr>
              <a:t> yang </a:t>
            </a:r>
            <a:r>
              <a:rPr lang="en-US" sz="3600" dirty="0" err="1" smtClean="0">
                <a:latin typeface="+mn-lt"/>
              </a:rPr>
              <a:t>secara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fungsional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mempunyai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tugas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bidang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kepegawaian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organisasi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pada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setiap</a:t>
            </a:r>
            <a:r>
              <a:rPr lang="en-US" sz="3600" dirty="0" smtClean="0">
                <a:latin typeface="+mn-lt"/>
              </a:rPr>
              <a:t> unit </a:t>
            </a:r>
            <a:r>
              <a:rPr lang="en-US" sz="3600" dirty="0" err="1" smtClean="0">
                <a:latin typeface="+mn-lt"/>
              </a:rPr>
              <a:t>organisasi</a:t>
            </a:r>
            <a:r>
              <a:rPr lang="en-US" sz="3600" dirty="0" smtClean="0">
                <a:latin typeface="+mn-lt"/>
              </a:rPr>
              <a:t>.</a:t>
            </a:r>
            <a:endParaRPr lang="en-SG" sz="360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MANFAAT ABK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4957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5100" dirty="0" err="1" smtClean="0"/>
              <a:t>Analisis</a:t>
            </a:r>
            <a:r>
              <a:rPr lang="en-US" sz="5100" dirty="0" smtClean="0"/>
              <a:t> </a:t>
            </a:r>
            <a:r>
              <a:rPr lang="en-US" sz="5100" dirty="0" err="1" smtClean="0"/>
              <a:t>Beban</a:t>
            </a:r>
            <a:r>
              <a:rPr lang="en-US" sz="5100" dirty="0" smtClean="0"/>
              <a:t> </a:t>
            </a:r>
            <a:r>
              <a:rPr lang="en-US" sz="5100" dirty="0" err="1" smtClean="0"/>
              <a:t>Kerja</a:t>
            </a:r>
            <a:r>
              <a:rPr lang="en-US" sz="5100" dirty="0" smtClean="0"/>
              <a:t> </a:t>
            </a:r>
            <a:r>
              <a:rPr lang="en-US" sz="5100" dirty="0" err="1" smtClean="0"/>
              <a:t>menghasilkan</a:t>
            </a:r>
            <a:r>
              <a:rPr lang="en-US" sz="5100" dirty="0" smtClean="0"/>
              <a:t> </a:t>
            </a:r>
            <a:r>
              <a:rPr lang="en-US" sz="5100" dirty="0" err="1" smtClean="0"/>
              <a:t>informasi</a:t>
            </a:r>
            <a:r>
              <a:rPr lang="en-US" sz="5100" dirty="0" smtClean="0"/>
              <a:t>:</a:t>
            </a:r>
            <a:endParaRPr lang="en-SG" sz="5100" i="1" dirty="0" smtClean="0"/>
          </a:p>
          <a:p>
            <a:pPr lvl="0"/>
            <a:r>
              <a:rPr lang="de-DE" sz="4400" dirty="0" smtClean="0"/>
              <a:t>Efektivitas dan efisiensi jabatan serta efektivitas dan efisiensi unit kerja</a:t>
            </a:r>
            <a:endParaRPr lang="en-SG" sz="4400" dirty="0" smtClean="0"/>
          </a:p>
          <a:p>
            <a:pPr lvl="0"/>
            <a:r>
              <a:rPr lang="de-DE" sz="4400" dirty="0" smtClean="0"/>
              <a:t>Prestasi kerja jabatan dan prestasi kerja unit</a:t>
            </a:r>
            <a:endParaRPr lang="en-SG" sz="4400" dirty="0" smtClean="0"/>
          </a:p>
          <a:p>
            <a:pPr lvl="0"/>
            <a:r>
              <a:rPr lang="en-US" sz="4400" dirty="0" err="1" smtClean="0"/>
              <a:t>Jumlah</a:t>
            </a:r>
            <a:r>
              <a:rPr lang="en-US" sz="4400" dirty="0" smtClean="0"/>
              <a:t> </a:t>
            </a:r>
            <a:r>
              <a:rPr lang="en-US" sz="4400" dirty="0" err="1" smtClean="0"/>
              <a:t>kebutuhan</a:t>
            </a:r>
            <a:r>
              <a:rPr lang="en-US" sz="4400" dirty="0" smtClean="0"/>
              <a:t> </a:t>
            </a:r>
            <a:r>
              <a:rPr lang="en-US" sz="4400" dirty="0" err="1" smtClean="0"/>
              <a:t>pegawai</a:t>
            </a:r>
            <a:r>
              <a:rPr lang="en-US" sz="4400" dirty="0" smtClean="0"/>
              <a:t>/</a:t>
            </a:r>
            <a:r>
              <a:rPr lang="en-US" sz="4400" dirty="0" err="1" smtClean="0"/>
              <a:t>pejabat</a:t>
            </a:r>
            <a:endParaRPr lang="en-SG" sz="4400" dirty="0" smtClean="0"/>
          </a:p>
          <a:p>
            <a:pPr lvl="0"/>
            <a:r>
              <a:rPr lang="de-DE" sz="4400" dirty="0" smtClean="0"/>
              <a:t>Jumlah beban kerja jabatan dan jumlah beban kerja unit</a:t>
            </a:r>
            <a:endParaRPr lang="en-SG" sz="4400" dirty="0" smtClean="0"/>
          </a:p>
          <a:p>
            <a:pPr lvl="0"/>
            <a:r>
              <a:rPr lang="en-US" sz="4400" dirty="0" err="1" smtClean="0"/>
              <a:t>Standar</a:t>
            </a:r>
            <a:r>
              <a:rPr lang="en-US" sz="4400" dirty="0" smtClean="0"/>
              <a:t> </a:t>
            </a:r>
            <a:r>
              <a:rPr lang="en-US" sz="4400" dirty="0" err="1" smtClean="0"/>
              <a:t>norma</a:t>
            </a:r>
            <a:r>
              <a:rPr lang="en-US" sz="4400" dirty="0" smtClean="0"/>
              <a:t> </a:t>
            </a:r>
            <a:r>
              <a:rPr lang="en-US" sz="4400" dirty="0" err="1" smtClean="0"/>
              <a:t>waktu</a:t>
            </a:r>
            <a:r>
              <a:rPr lang="en-US" sz="4400" dirty="0" smtClean="0"/>
              <a:t> </a:t>
            </a:r>
            <a:r>
              <a:rPr lang="en-US" sz="4400" dirty="0" err="1" smtClean="0"/>
              <a:t>kerja</a:t>
            </a:r>
            <a:r>
              <a:rPr lang="en-US" sz="4400" dirty="0" smtClean="0"/>
              <a:t>. </a:t>
            </a:r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Permendagri</a:t>
            </a:r>
            <a:r>
              <a:rPr lang="en-US" dirty="0" smtClean="0"/>
              <a:t> No.12 </a:t>
            </a:r>
            <a:r>
              <a:rPr lang="en-US" dirty="0" err="1" smtClean="0"/>
              <a:t>Tahun</a:t>
            </a:r>
            <a:r>
              <a:rPr lang="en-US" dirty="0" smtClean="0"/>
              <a:t> 2008)</a:t>
            </a:r>
            <a:endParaRPr lang="en-SG" dirty="0" smtClean="0"/>
          </a:p>
          <a:p>
            <a:pPr marL="742950" lvl="0" indent="-742950">
              <a:buNone/>
            </a:pPr>
            <a:endParaRPr lang="en-SG" sz="36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1"/>
            <a:ext cx="8382000" cy="426719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9800" dirty="0" smtClean="0"/>
              <a:t>Jam </a:t>
            </a:r>
            <a:r>
              <a:rPr lang="en-US" sz="9800" dirty="0" err="1" smtClean="0"/>
              <a:t>kerja</a:t>
            </a:r>
            <a:r>
              <a:rPr lang="en-US" sz="9800" dirty="0" smtClean="0"/>
              <a:t> </a:t>
            </a:r>
            <a:r>
              <a:rPr lang="en-US" sz="9800" dirty="0" err="1" smtClean="0"/>
              <a:t>instansi</a:t>
            </a:r>
            <a:r>
              <a:rPr lang="en-US" sz="9800" dirty="0" smtClean="0"/>
              <a:t> </a:t>
            </a:r>
            <a:r>
              <a:rPr lang="en-US" sz="9800" dirty="0" err="1" smtClean="0"/>
              <a:t>pemerintah</a:t>
            </a:r>
            <a:r>
              <a:rPr lang="en-US" sz="9800" dirty="0" smtClean="0"/>
              <a:t> </a:t>
            </a:r>
            <a:r>
              <a:rPr lang="en-US" sz="9800" dirty="0" err="1" smtClean="0"/>
              <a:t>sebanyak</a:t>
            </a:r>
            <a:r>
              <a:rPr lang="en-US" sz="9800" dirty="0" smtClean="0"/>
              <a:t> 37,5 jam </a:t>
            </a:r>
          </a:p>
          <a:p>
            <a:pPr>
              <a:buNone/>
            </a:pPr>
            <a:r>
              <a:rPr lang="en-US" sz="9800" dirty="0" smtClean="0"/>
              <a:t>per </a:t>
            </a:r>
            <a:r>
              <a:rPr lang="en-US" sz="9800" dirty="0" err="1" smtClean="0"/>
              <a:t>minggu</a:t>
            </a:r>
            <a:r>
              <a:rPr lang="en-US" sz="9800" dirty="0" smtClean="0"/>
              <a:t> </a:t>
            </a:r>
            <a:r>
              <a:rPr lang="en-US" sz="9800" dirty="0" err="1" smtClean="0"/>
              <a:t>rincian</a:t>
            </a:r>
            <a:r>
              <a:rPr lang="en-US" sz="9800" dirty="0" smtClean="0">
                <a:sym typeface="Wingdings" pitchFamily="2" charset="2"/>
              </a:rPr>
              <a:t></a:t>
            </a:r>
            <a:r>
              <a:rPr lang="en-SG" sz="9800" dirty="0" smtClean="0"/>
              <a:t>Jam </a:t>
            </a:r>
            <a:r>
              <a:rPr lang="en-SG" sz="9800" dirty="0" err="1" smtClean="0"/>
              <a:t>kerja</a:t>
            </a:r>
            <a:r>
              <a:rPr lang="en-SG" sz="9800" dirty="0" smtClean="0"/>
              <a:t> formal per </a:t>
            </a:r>
            <a:r>
              <a:rPr lang="en-SG" sz="9800" dirty="0" err="1" smtClean="0"/>
              <a:t>minggu</a:t>
            </a:r>
            <a:r>
              <a:rPr lang="en-SG" sz="9800" dirty="0" smtClean="0"/>
              <a:t>: </a:t>
            </a:r>
          </a:p>
          <a:p>
            <a:pPr lvl="1"/>
            <a:r>
              <a:rPr lang="en-SG" sz="9800" dirty="0" smtClean="0"/>
              <a:t> </a:t>
            </a:r>
            <a:r>
              <a:rPr lang="en-SG" sz="9800" dirty="0" err="1" smtClean="0"/>
              <a:t>Senin-Kamis</a:t>
            </a:r>
            <a:r>
              <a:rPr lang="en-SG" sz="9800" dirty="0" smtClean="0"/>
              <a:t> </a:t>
            </a:r>
            <a:r>
              <a:rPr lang="en-SG" sz="9800" dirty="0" err="1" smtClean="0"/>
              <a:t>pukul</a:t>
            </a:r>
            <a:r>
              <a:rPr lang="en-SG" sz="9800" dirty="0" smtClean="0"/>
              <a:t> 07.30-16.00</a:t>
            </a:r>
          </a:p>
          <a:p>
            <a:pPr lvl="1"/>
            <a:r>
              <a:rPr lang="en-SG" sz="9800" dirty="0" smtClean="0"/>
              <a:t> </a:t>
            </a:r>
            <a:r>
              <a:rPr lang="en-SG" sz="9800" dirty="0" err="1" smtClean="0"/>
              <a:t>Waktu</a:t>
            </a:r>
            <a:r>
              <a:rPr lang="en-SG" sz="9800" dirty="0" smtClean="0"/>
              <a:t> </a:t>
            </a:r>
            <a:r>
              <a:rPr lang="en-SG" sz="9800" dirty="0" err="1" smtClean="0"/>
              <a:t>istirahat</a:t>
            </a:r>
            <a:r>
              <a:rPr lang="en-SG" sz="9800" dirty="0" smtClean="0"/>
              <a:t>: 12.00-13.00</a:t>
            </a:r>
          </a:p>
          <a:p>
            <a:pPr lvl="1"/>
            <a:r>
              <a:rPr lang="en-SG" sz="9800" dirty="0" smtClean="0"/>
              <a:t> </a:t>
            </a:r>
            <a:r>
              <a:rPr lang="en-SG" sz="9800" dirty="0" err="1" smtClean="0"/>
              <a:t>Jumat</a:t>
            </a:r>
            <a:r>
              <a:rPr lang="en-SG" sz="9800" dirty="0" smtClean="0"/>
              <a:t> </a:t>
            </a:r>
            <a:r>
              <a:rPr lang="en-SG" sz="9800" dirty="0" err="1" smtClean="0"/>
              <a:t>pukul</a:t>
            </a:r>
            <a:r>
              <a:rPr lang="en-SG" sz="9800" dirty="0" smtClean="0"/>
              <a:t> 07.30-16.30</a:t>
            </a:r>
          </a:p>
          <a:p>
            <a:pPr lvl="1"/>
            <a:r>
              <a:rPr lang="en-SG" sz="9800" dirty="0" smtClean="0"/>
              <a:t> </a:t>
            </a:r>
            <a:r>
              <a:rPr lang="en-SG" sz="9800" dirty="0" err="1" smtClean="0"/>
              <a:t>Waktu</a:t>
            </a:r>
            <a:r>
              <a:rPr lang="en-SG" sz="9800" dirty="0" smtClean="0"/>
              <a:t> </a:t>
            </a:r>
            <a:r>
              <a:rPr lang="en-SG" sz="9800" dirty="0" err="1" smtClean="0"/>
              <a:t>istirahat</a:t>
            </a:r>
            <a:r>
              <a:rPr lang="en-SG" sz="9800" dirty="0" smtClean="0"/>
              <a:t>: 12.00-13.30</a:t>
            </a:r>
          </a:p>
          <a:p>
            <a:pPr marL="742950" lvl="0" indent="-742950">
              <a:buNone/>
            </a:pPr>
            <a:endParaRPr lang="en-US" sz="36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None/>
            </a:pP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id-ID" sz="5500" dirty="0" smtClean="0"/>
              <a:t>Peraturan Menteri Kesehatan RI No. 53 tahun 2012</a:t>
            </a:r>
            <a:r>
              <a:rPr lang="en-US" sz="5500" dirty="0" smtClean="0"/>
              <a:t>)</a:t>
            </a:r>
            <a:endParaRPr lang="en-SG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JAM KERJA EFEKTIF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1"/>
            <a:ext cx="8686800" cy="46481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SG" sz="2800" dirty="0" smtClean="0"/>
              <a:t>Jam </a:t>
            </a:r>
            <a:r>
              <a:rPr lang="en-SG" sz="2800" dirty="0" err="1" smtClean="0"/>
              <a:t>kerja</a:t>
            </a:r>
            <a:r>
              <a:rPr lang="en-SG" sz="2800" dirty="0" smtClean="0"/>
              <a:t> </a:t>
            </a:r>
            <a:r>
              <a:rPr lang="en-SG" sz="2800" dirty="0" err="1" smtClean="0"/>
              <a:t>efektif</a:t>
            </a:r>
            <a:r>
              <a:rPr lang="en-SG" sz="2800" dirty="0" smtClean="0"/>
              <a:t> </a:t>
            </a:r>
            <a:r>
              <a:rPr lang="en-SG" sz="2800" dirty="0" err="1" smtClean="0"/>
              <a:t>setelah</a:t>
            </a:r>
            <a:r>
              <a:rPr lang="en-SG" sz="2800" dirty="0" smtClean="0"/>
              <a:t> </a:t>
            </a:r>
            <a:r>
              <a:rPr lang="en-SG" sz="2800" dirty="0" err="1" smtClean="0"/>
              <a:t>dikurangi</a:t>
            </a:r>
            <a:r>
              <a:rPr lang="en-SG" sz="2800" dirty="0" smtClean="0"/>
              <a:t> </a:t>
            </a:r>
            <a:r>
              <a:rPr lang="en-SG" sz="2800" dirty="0" err="1" smtClean="0"/>
              <a:t>waktu</a:t>
            </a:r>
            <a:r>
              <a:rPr lang="en-SG" sz="2800" dirty="0" smtClean="0"/>
              <a:t> </a:t>
            </a:r>
            <a:r>
              <a:rPr lang="en-SG" sz="2800" dirty="0" err="1" smtClean="0"/>
              <a:t>luang</a:t>
            </a:r>
            <a:r>
              <a:rPr lang="en-SG" sz="2800" dirty="0" smtClean="0"/>
              <a:t> </a:t>
            </a:r>
            <a:r>
              <a:rPr lang="en-SG" sz="2800" dirty="0" err="1" smtClean="0"/>
              <a:t>adalah</a:t>
            </a:r>
            <a:r>
              <a:rPr lang="en-SG" sz="2800" dirty="0" smtClean="0"/>
              <a:t>: </a:t>
            </a:r>
            <a:endParaRPr lang="en-SG" sz="2400" i="1" dirty="0" smtClean="0"/>
          </a:p>
          <a:p>
            <a:pPr lvl="1"/>
            <a:r>
              <a:rPr lang="en-SG" sz="2400" dirty="0" smtClean="0"/>
              <a:t>Jam </a:t>
            </a:r>
            <a:r>
              <a:rPr lang="en-SG" sz="2400" dirty="0" err="1" smtClean="0"/>
              <a:t>kerja</a:t>
            </a:r>
            <a:r>
              <a:rPr lang="en-SG" sz="2400" dirty="0" smtClean="0"/>
              <a:t> </a:t>
            </a:r>
            <a:r>
              <a:rPr lang="en-SG" sz="2400" dirty="0" err="1" smtClean="0"/>
              <a:t>efektif</a:t>
            </a:r>
            <a:r>
              <a:rPr lang="en-SG" sz="2400" dirty="0" smtClean="0"/>
              <a:t> </a:t>
            </a:r>
            <a:r>
              <a:rPr lang="en-SG" sz="2400" dirty="0" err="1" smtClean="0"/>
              <a:t>perhari</a:t>
            </a:r>
            <a:r>
              <a:rPr lang="en-SG" sz="2400" dirty="0" smtClean="0"/>
              <a:t>= 1 </a:t>
            </a:r>
            <a:r>
              <a:rPr lang="en-SG" sz="2400" dirty="0" err="1" smtClean="0"/>
              <a:t>hari</a:t>
            </a:r>
            <a:r>
              <a:rPr lang="en-SG" sz="2400" dirty="0" smtClean="0"/>
              <a:t> x 5 jam= 5 jam= 300 </a:t>
            </a:r>
            <a:r>
              <a:rPr lang="en-SG" sz="2400" dirty="0" err="1" smtClean="0"/>
              <a:t>menit</a:t>
            </a:r>
            <a:endParaRPr lang="en-SG" sz="2400" dirty="0" smtClean="0"/>
          </a:p>
          <a:p>
            <a:pPr lvl="1"/>
            <a:r>
              <a:rPr lang="en-SG" sz="2400" dirty="0" smtClean="0"/>
              <a:t>Jam </a:t>
            </a:r>
            <a:r>
              <a:rPr lang="en-SG" sz="2400" dirty="0" err="1" smtClean="0"/>
              <a:t>kerja</a:t>
            </a:r>
            <a:r>
              <a:rPr lang="en-SG" sz="2400" dirty="0" smtClean="0"/>
              <a:t> </a:t>
            </a:r>
            <a:r>
              <a:rPr lang="en-SG" sz="2400" dirty="0" err="1" smtClean="0"/>
              <a:t>efektif</a:t>
            </a:r>
            <a:r>
              <a:rPr lang="en-SG" sz="2400" dirty="0" smtClean="0"/>
              <a:t> per </a:t>
            </a:r>
            <a:r>
              <a:rPr lang="en-SG" sz="2400" dirty="0" err="1" smtClean="0"/>
              <a:t>minggu</a:t>
            </a:r>
            <a:r>
              <a:rPr lang="en-SG" sz="2400" dirty="0" smtClean="0"/>
              <a:t>= 5 </a:t>
            </a:r>
            <a:r>
              <a:rPr lang="en-SG" sz="2400" dirty="0" err="1" smtClean="0"/>
              <a:t>hari</a:t>
            </a:r>
            <a:r>
              <a:rPr lang="en-SG" sz="2400" dirty="0" smtClean="0"/>
              <a:t> x 5 jam= 25 jam = 1500 </a:t>
            </a:r>
            <a:r>
              <a:rPr lang="en-SG" sz="2400" dirty="0" err="1" smtClean="0"/>
              <a:t>menit</a:t>
            </a:r>
            <a:endParaRPr lang="en-SG" sz="2400" dirty="0" smtClean="0"/>
          </a:p>
          <a:p>
            <a:pPr lvl="1"/>
            <a:r>
              <a:rPr lang="en-SG" sz="2400" dirty="0" smtClean="0"/>
              <a:t>Jam </a:t>
            </a:r>
            <a:r>
              <a:rPr lang="en-SG" sz="2400" dirty="0" err="1" smtClean="0"/>
              <a:t>kerja</a:t>
            </a:r>
            <a:r>
              <a:rPr lang="en-SG" sz="2400" dirty="0" smtClean="0"/>
              <a:t> </a:t>
            </a:r>
            <a:r>
              <a:rPr lang="en-SG" sz="2400" dirty="0" err="1" smtClean="0"/>
              <a:t>efektif</a:t>
            </a:r>
            <a:r>
              <a:rPr lang="en-SG" sz="2400" dirty="0" smtClean="0"/>
              <a:t> per </a:t>
            </a:r>
            <a:r>
              <a:rPr lang="en-SG" sz="2400" dirty="0" err="1" smtClean="0"/>
              <a:t>bulan</a:t>
            </a:r>
            <a:r>
              <a:rPr lang="en-SG" sz="2400" dirty="0" smtClean="0"/>
              <a:t>= 20 </a:t>
            </a:r>
            <a:r>
              <a:rPr lang="en-SG" sz="2400" dirty="0" err="1" smtClean="0"/>
              <a:t>hari</a:t>
            </a:r>
            <a:r>
              <a:rPr lang="en-SG" sz="2400" dirty="0" smtClean="0"/>
              <a:t> x 5 jam= 100 jam	= 6000 </a:t>
            </a:r>
            <a:r>
              <a:rPr lang="en-SG" sz="2400" dirty="0" err="1" smtClean="0"/>
              <a:t>menit</a:t>
            </a:r>
            <a:endParaRPr lang="en-SG" sz="2400" dirty="0" smtClean="0"/>
          </a:p>
          <a:p>
            <a:pPr lvl="1"/>
            <a:r>
              <a:rPr lang="en-SG" sz="2400" dirty="0" smtClean="0"/>
              <a:t>Jam </a:t>
            </a:r>
            <a:r>
              <a:rPr lang="en-SG" sz="2400" dirty="0" err="1" smtClean="0"/>
              <a:t>kerja</a:t>
            </a:r>
            <a:r>
              <a:rPr lang="en-SG" sz="2400" dirty="0" smtClean="0"/>
              <a:t> </a:t>
            </a:r>
            <a:r>
              <a:rPr lang="en-SG" sz="2400" dirty="0" err="1" smtClean="0"/>
              <a:t>efektif</a:t>
            </a:r>
            <a:r>
              <a:rPr lang="en-SG" sz="2400" dirty="0" smtClean="0"/>
              <a:t> per </a:t>
            </a:r>
            <a:r>
              <a:rPr lang="en-SG" sz="2400" dirty="0" err="1" smtClean="0"/>
              <a:t>tahun</a:t>
            </a:r>
            <a:r>
              <a:rPr lang="en-SG" sz="2400" dirty="0" smtClean="0"/>
              <a:t>= 240 </a:t>
            </a:r>
            <a:r>
              <a:rPr lang="en-SG" sz="2400" dirty="0" err="1" smtClean="0"/>
              <a:t>hari</a:t>
            </a:r>
            <a:r>
              <a:rPr lang="en-SG" sz="2400" dirty="0" smtClean="0"/>
              <a:t> x 5 jam= 1200 jam                                                                                                     = 72000 </a:t>
            </a:r>
            <a:r>
              <a:rPr lang="en-SG" sz="2400" dirty="0" err="1" smtClean="0"/>
              <a:t>menit</a:t>
            </a:r>
            <a:endParaRPr lang="en-SG" sz="2400" dirty="0" smtClean="0"/>
          </a:p>
          <a:p>
            <a:endParaRPr lang="en-SG" sz="2400" dirty="0" smtClean="0"/>
          </a:p>
          <a:p>
            <a:pPr>
              <a:buNone/>
            </a:pPr>
            <a:r>
              <a:rPr lang="en-SG" sz="2400" dirty="0" smtClean="0"/>
              <a:t>	Jam </a:t>
            </a:r>
            <a:r>
              <a:rPr lang="en-SG" sz="2400" dirty="0" err="1" smtClean="0"/>
              <a:t>kerja</a:t>
            </a:r>
            <a:r>
              <a:rPr lang="en-SG" sz="2400" dirty="0" smtClean="0"/>
              <a:t> </a:t>
            </a:r>
            <a:r>
              <a:rPr lang="en-SG" sz="2400" dirty="0" err="1" smtClean="0"/>
              <a:t>efektif</a:t>
            </a:r>
            <a:r>
              <a:rPr lang="en-SG" sz="2400" dirty="0" smtClean="0"/>
              <a:t> </a:t>
            </a:r>
            <a:r>
              <a:rPr lang="en-SG" sz="2400" dirty="0" err="1" smtClean="0"/>
              <a:t>akan</a:t>
            </a:r>
            <a:r>
              <a:rPr lang="en-SG" sz="2400" dirty="0" smtClean="0"/>
              <a:t> </a:t>
            </a:r>
            <a:r>
              <a:rPr lang="en-SG" sz="2400" dirty="0" err="1" smtClean="0"/>
              <a:t>menjadi</a:t>
            </a:r>
            <a:r>
              <a:rPr lang="en-SG" sz="2400" dirty="0" smtClean="0"/>
              <a:t> </a:t>
            </a:r>
            <a:r>
              <a:rPr lang="en-SG" sz="2400" dirty="0" err="1" smtClean="0"/>
              <a:t>alat</a:t>
            </a:r>
            <a:r>
              <a:rPr lang="en-SG" sz="2400" dirty="0" smtClean="0"/>
              <a:t> </a:t>
            </a:r>
            <a:r>
              <a:rPr lang="en-SG" sz="2400" dirty="0" err="1" smtClean="0"/>
              <a:t>pengukur</a:t>
            </a:r>
            <a:r>
              <a:rPr lang="en-SG" sz="2400" dirty="0" smtClean="0"/>
              <a:t> </a:t>
            </a:r>
            <a:r>
              <a:rPr lang="en-SG" sz="2400" dirty="0" err="1" smtClean="0"/>
              <a:t>dari</a:t>
            </a:r>
            <a:r>
              <a:rPr lang="en-SG" sz="2400" dirty="0" smtClean="0"/>
              <a:t> </a:t>
            </a:r>
            <a:r>
              <a:rPr lang="en-SG" sz="2400" dirty="0" err="1" smtClean="0"/>
              <a:t>bobot</a:t>
            </a:r>
            <a:r>
              <a:rPr lang="en-SG" sz="2400" dirty="0" smtClean="0"/>
              <a:t> </a:t>
            </a:r>
            <a:r>
              <a:rPr lang="en-SG" sz="2400" dirty="0" err="1" smtClean="0"/>
              <a:t>kerja</a:t>
            </a:r>
            <a:r>
              <a:rPr lang="en-SG" sz="2400" dirty="0" smtClean="0"/>
              <a:t> yang </a:t>
            </a:r>
            <a:r>
              <a:rPr lang="en-SG" sz="2400" dirty="0" err="1" smtClean="0"/>
              <a:t>dihasilkan</a:t>
            </a:r>
            <a:r>
              <a:rPr lang="en-SG" sz="2400" dirty="0" smtClean="0"/>
              <a:t> </a:t>
            </a:r>
            <a:r>
              <a:rPr lang="en-SG" sz="2400" dirty="0" err="1" smtClean="0"/>
              <a:t>setiap</a:t>
            </a:r>
            <a:r>
              <a:rPr lang="en-SG" sz="2400" dirty="0" smtClean="0"/>
              <a:t> unit </a:t>
            </a:r>
            <a:r>
              <a:rPr lang="en-SG" sz="2400" dirty="0" err="1" smtClean="0"/>
              <a:t>kerja</a:t>
            </a:r>
            <a:r>
              <a:rPr lang="en-SG" sz="2400" dirty="0" smtClean="0"/>
              <a:t>.</a:t>
            </a:r>
            <a:endParaRPr lang="en-SG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LANGKAH-LANGKAH MELAKUKAN ABK</a:t>
            </a:r>
            <a:endParaRPr lang="en-US" sz="36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686800" cy="4267200"/>
          </a:xfrm>
        </p:spPr>
        <p:txBody>
          <a:bodyPr>
            <a:normAutofit/>
          </a:bodyPr>
          <a:lstStyle/>
          <a:p>
            <a:pPr lvl="1"/>
            <a:r>
              <a:rPr lang="en-US" sz="3200" dirty="0" err="1" smtClean="0"/>
              <a:t>Menetapkan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faskes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 SDM </a:t>
            </a:r>
            <a:r>
              <a:rPr lang="en-US" sz="3200" dirty="0" err="1" smtClean="0"/>
              <a:t>Kesehatan</a:t>
            </a:r>
            <a:endParaRPr lang="en-SG" sz="3200" dirty="0" smtClean="0"/>
          </a:p>
          <a:p>
            <a:pPr lvl="1"/>
            <a:r>
              <a:rPr lang="en-US" sz="3200" dirty="0" err="1" smtClean="0"/>
              <a:t>Menetapkan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tersedia</a:t>
            </a:r>
            <a:r>
              <a:rPr lang="en-US" sz="3200" dirty="0" smtClean="0"/>
              <a:t> </a:t>
            </a:r>
            <a:endParaRPr lang="en-SG" sz="3200" dirty="0" smtClean="0"/>
          </a:p>
          <a:p>
            <a:pPr lvl="1"/>
            <a:r>
              <a:rPr lang="en-US" sz="3200" dirty="0" err="1" smtClean="0"/>
              <a:t>Menetapkan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komponen</a:t>
            </a:r>
            <a:r>
              <a:rPr lang="en-US" sz="3200" dirty="0" smtClean="0"/>
              <a:t> </a:t>
            </a:r>
            <a:r>
              <a:rPr lang="en-US" sz="3200" dirty="0" err="1" smtClean="0"/>
              <a:t>beban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norma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endParaRPr lang="en-SG" sz="3200" dirty="0" smtClean="0"/>
          </a:p>
          <a:p>
            <a:pPr lvl="1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beban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endParaRPr lang="en-SG" sz="3200" dirty="0" smtClean="0"/>
          </a:p>
          <a:p>
            <a:pPr lvl="1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kegiatan</a:t>
            </a:r>
            <a:r>
              <a:rPr lang="en-US" sz="3200" dirty="0" smtClean="0"/>
              <a:t> </a:t>
            </a:r>
            <a:r>
              <a:rPr lang="en-US" sz="3200" dirty="0" err="1" smtClean="0"/>
              <a:t>penunjang</a:t>
            </a:r>
            <a:r>
              <a:rPr lang="en-US" sz="3200" dirty="0" smtClean="0"/>
              <a:t> </a:t>
            </a:r>
            <a:endParaRPr lang="en-SG" sz="3200" dirty="0" smtClean="0"/>
          </a:p>
          <a:p>
            <a:pPr lvl="1"/>
            <a:r>
              <a:rPr lang="en-US" sz="3200" dirty="0" err="1" smtClean="0"/>
              <a:t>Menghitung</a:t>
            </a:r>
            <a:r>
              <a:rPr lang="en-US" sz="3200" dirty="0" smtClean="0"/>
              <a:t> </a:t>
            </a:r>
            <a:r>
              <a:rPr lang="en-US" sz="3200" dirty="0" err="1" smtClean="0"/>
              <a:t>kebutuhan</a:t>
            </a:r>
            <a:r>
              <a:rPr lang="en-US" sz="3200" dirty="0" smtClean="0"/>
              <a:t> SDM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/unit</a:t>
            </a:r>
          </a:p>
          <a:p>
            <a:pPr lvl="1">
              <a:buNone/>
            </a:pPr>
            <a:r>
              <a:rPr lang="en-US" sz="1400" dirty="0" smtClean="0"/>
              <a:t>(</a:t>
            </a:r>
            <a:r>
              <a:rPr lang="en-US" sz="1400" dirty="0" err="1" smtClean="0"/>
              <a:t>Buku</a:t>
            </a:r>
            <a:r>
              <a:rPr lang="en-US" sz="1400" dirty="0" smtClean="0"/>
              <a:t> Manual </a:t>
            </a: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 smtClean="0"/>
              <a:t>Kebutuhan</a:t>
            </a:r>
            <a:r>
              <a:rPr lang="en-US" sz="1400" dirty="0" smtClean="0"/>
              <a:t> SDM </a:t>
            </a:r>
            <a:r>
              <a:rPr lang="en-US" sz="1400" dirty="0" err="1" smtClean="0"/>
              <a:t>Kesehatan</a:t>
            </a:r>
            <a:r>
              <a:rPr lang="en-US" sz="1400" dirty="0" smtClean="0"/>
              <a:t>, </a:t>
            </a:r>
            <a:r>
              <a:rPr lang="en-US" sz="1400" dirty="0" err="1" smtClean="0"/>
              <a:t>Badan</a:t>
            </a:r>
            <a:r>
              <a:rPr lang="en-US" sz="1400" dirty="0" smtClean="0"/>
              <a:t> PPSDM 2015) </a:t>
            </a:r>
            <a:endParaRPr lang="en-SG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2" y="685800"/>
          <a:ext cx="8153398" cy="5638796"/>
        </p:xfrm>
        <a:graphic>
          <a:graphicData uri="http://schemas.openxmlformats.org/drawingml/2006/table">
            <a:tbl>
              <a:tblPr/>
              <a:tblGrid>
                <a:gridCol w="467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90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24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136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859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50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9845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MENETAPKAN WAKTU KERJA TERSEDIA DALAM 1 TAHUN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KODE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KOMPONEN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KETERANGAN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RUMUS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JUMLAH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SATUAN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Hari Kerja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 hr kerja/mg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52 (mg)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036" marR="9036" marT="9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hr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kerja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52 (mg)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Cuti pegawai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Per.Kepegawaian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C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Libur nasional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Dlm 1 th kalender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Pelatihan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Rata-rata dlm 1 th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Absen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sakit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Rata-rata dlm 1 th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hr/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Waktu kerja (minggu)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Kepres No.68/1995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37,5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Jam kerja efektif (JKE)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PermenPAN-RB 26/2011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70 % x 37.5 jam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26,25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WK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Waktu kerja (hari)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 hr kerja/mg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E8/5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5,25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Jam/hr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hr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kerja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E8/6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4,375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Jam/hr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Waktu kerja tersedia 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 hr kerja/mg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E1-(E3+E4+E5+E6)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Hari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WKT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(hari)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hr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kerja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E2-(E3+E4+E5+E6)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264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Hari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Waktu kerja tersedia 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 hr kerja/mg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E1-(E3+E4+E5+E6)x E9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1.113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42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(Jam)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 hr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kerja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/mg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E2-(E3+E4+E5+E6)x E10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1.155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79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   WAKTU KERJA TERSEDIA (WKT) DIBULATKAN DLM JAM 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1.200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JAM/TH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              WAKTU KERJA TERSEDIA (WKT) DIBULATKAN DLM MENIT</a:t>
                      </a:r>
                    </a:p>
                  </a:txBody>
                  <a:tcPr marL="9036" marR="9036" marT="903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72.000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MENIT/TH</a:t>
                      </a:r>
                    </a:p>
                  </a:txBody>
                  <a:tcPr marL="9036" marR="9036" marT="90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menjelaskan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langkah-langkah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RMIK  </a:t>
            </a:r>
          </a:p>
          <a:p>
            <a:pPr>
              <a:buNone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280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Langkah-langkah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unit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S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S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S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 (ABK)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4000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343400" y="1981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438400"/>
            <a:ext cx="79248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600" dirty="0" smtClean="0"/>
              <a:t>	</a:t>
            </a:r>
            <a:r>
              <a:rPr lang="id-ID" sz="3900" dirty="0" smtClean="0"/>
              <a:t>Analisis beban kerja adalah salah satu metode untuk menghasilkan perhitungan kebutuhan sumber daya manusia yang sesuai dengan kualifikasi yang dipersyaratkan pada masing-masing jabatan. </a:t>
            </a:r>
            <a:endParaRPr lang="en-SG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2004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ClrTx/>
              <a:buNone/>
            </a:pPr>
            <a:r>
              <a:rPr lang="de-DE" sz="3600" dirty="0" smtClean="0"/>
              <a:t>	</a:t>
            </a:r>
            <a:r>
              <a:rPr lang="en-US" sz="3600" dirty="0" smtClean="0"/>
              <a:t>A</a:t>
            </a:r>
            <a:r>
              <a:rPr lang="id-ID" sz="3600" dirty="0" smtClean="0"/>
              <a:t>nalisis beban kerja adalah metode yang digunakan untuk menentukan jumlah waktu, usaha, dan sumber daya yang diperlukan untuk menjalankan tugas dan fungsi organisasi. 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lnSpc>
                <a:spcPct val="90000"/>
              </a:lnSpc>
              <a:buClrTx/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de-DE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id-ID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Peraturan Menteri Dalam Negeri RI No.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  <a:r>
              <a:rPr lang="id-ID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tahun 20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r>
              <a:rPr lang="id-ID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ANALISIS BEBAN KERJA</a:t>
            </a:r>
            <a:endParaRPr lang="en-US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2057400"/>
            <a:ext cx="8610600" cy="3733800"/>
          </a:xfrm>
        </p:spPr>
        <p:txBody>
          <a:bodyPr>
            <a:noAutofit/>
          </a:bodyPr>
          <a:lstStyle/>
          <a:p>
            <a:pPr marL="742950" indent="-742950">
              <a:lnSpc>
                <a:spcPct val="90000"/>
              </a:lnSpc>
              <a:buClrTx/>
              <a:buNone/>
            </a:pPr>
            <a:r>
              <a:rPr lang="de-DE" dirty="0" smtClean="0"/>
              <a:t>	</a:t>
            </a:r>
            <a:r>
              <a:rPr lang="id-ID" sz="3600" dirty="0" smtClean="0"/>
              <a:t>Analisis beban kerja dilaksanakan untuk mengukur dan menghitung beban kerja setiap jabatan/unit kerja dalam rangka efisiensi dan efektivitas pelaksanaan tugas dan meningkatkan kapasitas organisasi yang profesional, transparan, proporsional dan rasional. 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SASARAN ABK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828800"/>
            <a:ext cx="8534400" cy="4038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de-DE" sz="3600" dirty="0" smtClean="0"/>
              <a:t>Untuk memperoleh informasi tentang jumlah kebutuhan pegawai dan efisiensi dan prestasi kerja unit/satuan organisasi/pemangku jabatan serta pemanfaatannya dalam rangka meningkatkan kualitas analisis beban kerja dilakukan.</a:t>
            </a:r>
            <a:endParaRPr lang="en-SG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ABK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DIPERGUNAKAN :</a:t>
            </a:r>
            <a:endParaRPr lang="en-US" sz="36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534400" cy="35814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Penyempurnaan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SG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prestasi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prestasi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unit</a:t>
            </a:r>
            <a:endParaRPr lang="en-SG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penyempurnaan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&amp;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SG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Sarana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kelembagaan</a:t>
            </a:r>
            <a:endParaRPr lang="en-SG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 smtClean="0"/>
              <a:t>Penyusunan</a:t>
            </a:r>
            <a:r>
              <a:rPr lang="en-US" sz="2800" dirty="0" smtClean="0"/>
              <a:t> SBK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/</a:t>
            </a:r>
            <a:r>
              <a:rPr lang="en-US" sz="2800" dirty="0" err="1" smtClean="0"/>
              <a:t>kelembagaan</a:t>
            </a:r>
            <a:r>
              <a:rPr lang="en-US" sz="2800" dirty="0" smtClean="0"/>
              <a:t>,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(DSP)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penetapan</a:t>
            </a:r>
            <a:r>
              <a:rPr lang="en-US" sz="2800" dirty="0" smtClean="0"/>
              <a:t> </a:t>
            </a:r>
            <a:r>
              <a:rPr lang="en-US" sz="2800" dirty="0" err="1" smtClean="0"/>
              <a:t>eselonisasi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struktural</a:t>
            </a:r>
            <a:endParaRPr lang="en-SG" dirty="0" smtClean="0"/>
          </a:p>
          <a:p>
            <a:pPr>
              <a:buNone/>
            </a:pPr>
            <a:endParaRPr lang="en-S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ABK</a:t>
            </a: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DIPERGUNAKAN :</a:t>
            </a:r>
            <a:endParaRPr lang="en-US" sz="3600" b="1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534400" cy="42672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 smtClean="0"/>
              <a:t>Menysusun</a:t>
            </a:r>
            <a:r>
              <a:rPr lang="en-US" sz="2800" dirty="0" smtClean="0"/>
              <a:t>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beban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SG" sz="28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smtClean="0"/>
              <a:t>Program </a:t>
            </a:r>
            <a:r>
              <a:rPr lang="en-US" sz="2800" dirty="0" err="1" smtClean="0"/>
              <a:t>mutasi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unit yang </a:t>
            </a:r>
            <a:r>
              <a:rPr lang="en-US" sz="2800" dirty="0" err="1" smtClean="0"/>
              <a:t>berkelebihan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unit yang </a:t>
            </a:r>
            <a:r>
              <a:rPr lang="en-US" sz="2800" dirty="0" err="1" smtClean="0"/>
              <a:t>kekurangan</a:t>
            </a:r>
            <a:endParaRPr lang="en-SG" sz="28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smtClean="0"/>
              <a:t>Program </a:t>
            </a:r>
            <a:r>
              <a:rPr lang="en-US" sz="2800" dirty="0" err="1" smtClean="0"/>
              <a:t>promosi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endParaRPr lang="en-SG" sz="28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 smtClean="0"/>
              <a:t>Penghargaan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unit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pejabatan</a:t>
            </a:r>
            <a:endParaRPr lang="en-SG" sz="28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penyempurnaan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latihan</a:t>
            </a:r>
            <a:endParaRPr lang="en-SG" sz="2800" dirty="0" smtClean="0"/>
          </a:p>
          <a:p>
            <a:pPr>
              <a:buNone/>
            </a:pPr>
            <a:endParaRPr lang="en-S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PENGERTIAN</a:t>
            </a:r>
            <a:endParaRPr lang="en-US" sz="4000" dirty="0" smtClean="0">
              <a:solidFill>
                <a:srgbClr val="FFC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pPr>
                <a:defRPr/>
              </a:pPr>
              <a:t>5/23/2020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1828800"/>
            <a:ext cx="7924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Volume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kerja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adalah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sekumpulan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tugas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pekerjaan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harus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dapat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diselesaikan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dalam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waktu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satu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tahun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Hasil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kerja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adalah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output/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produk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dari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tugas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fungsi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dijalankan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oleh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pegawai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/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organisasi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setiap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Calibri" pitchFamily="34" charset="0"/>
              </a:rPr>
              <a:t>tahunnya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795</Words>
  <Application>Microsoft Office PowerPoint</Application>
  <PresentationFormat>On-screen Show (4:3)</PresentationFormat>
  <Paragraphs>263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KEMAMPUAN YANG DIHARAPKAN</vt:lpstr>
      <vt:lpstr>ANALISIS BEBAN KERJA (ABK) </vt:lpstr>
      <vt:lpstr>ANALISIS BEBAN KERJA</vt:lpstr>
      <vt:lpstr>ANALISIS BEBAN KERJA</vt:lpstr>
      <vt:lpstr>SASARAN ABK</vt:lpstr>
      <vt:lpstr>ABKDIPERGUNAKAN :</vt:lpstr>
      <vt:lpstr>ABKDIPERGUNAKAN :</vt:lpstr>
      <vt:lpstr>PENGERTIAN</vt:lpstr>
      <vt:lpstr>PENGERTIAN</vt:lpstr>
      <vt:lpstr>PENGERTIAN</vt:lpstr>
      <vt:lpstr>PENGERTIAN</vt:lpstr>
      <vt:lpstr>PENGERTIAN</vt:lpstr>
      <vt:lpstr>PENGERTIAN</vt:lpstr>
      <vt:lpstr>MANFAAT ABK</vt:lpstr>
      <vt:lpstr>JAM KERJA</vt:lpstr>
      <vt:lpstr>JAM KERJA EFEKTIF</vt:lpstr>
      <vt:lpstr>LANGKAH-LANGKAH MELAKUKAN ABK</vt:lpstr>
      <vt:lpstr>Slide 19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siswati</cp:lastModifiedBy>
  <cp:revision>341</cp:revision>
  <dcterms:created xsi:type="dcterms:W3CDTF">2010-08-24T06:47:44Z</dcterms:created>
  <dcterms:modified xsi:type="dcterms:W3CDTF">2020-05-23T01:23:10Z</dcterms:modified>
</cp:coreProperties>
</file>