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308" r:id="rId3"/>
    <p:sldId id="309" r:id="rId4"/>
    <p:sldId id="310" r:id="rId5"/>
    <p:sldId id="311" r:id="rId6"/>
    <p:sldId id="312" r:id="rId7"/>
    <p:sldId id="313" r:id="rId8"/>
    <p:sldId id="314" r:id="rId9"/>
    <p:sldId id="315" r:id="rId10"/>
    <p:sldId id="30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430" y="-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96952" y="1124744"/>
            <a:ext cx="5542384" cy="103797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59832" y="3573016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 dirty="0" smtClean="0"/>
              <a:t>SESI PERKULIHAN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 userDrawn="1"/>
        </p:nvSpPr>
        <p:spPr>
          <a:xfrm>
            <a:off x="2987824" y="5132412"/>
            <a:ext cx="5360640" cy="45682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2969888" y="4916388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635896" y="2204864"/>
            <a:ext cx="4176713" cy="7207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id-ID" dirty="0" smtClean="0"/>
              <a:t>MATA KULIAH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575" y="4149725"/>
            <a:ext cx="5127625" cy="1198563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id-ID" dirty="0" smtClean="0"/>
              <a:t>Topik Perkuliahan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39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26976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1916832"/>
            <a:ext cx="7992888" cy="4176464"/>
          </a:xfrm>
          <a:prstGeom prst="rect">
            <a:avLst/>
          </a:prstGeom>
        </p:spPr>
        <p:txBody>
          <a:bodyPr/>
          <a:lstStyle>
            <a:lvl1pPr marL="342900" indent="-342900" algn="l">
              <a:buFont typeface="Courier New" panose="02070309020205020404" pitchFamily="49" charset="0"/>
              <a:buChar char="o"/>
              <a:defRPr sz="24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0975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396A85E-D156-4AC3-9B7D-C49F8632D8B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25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405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868144" y="6495420"/>
            <a:ext cx="3097213" cy="33337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382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68313" y="1773238"/>
            <a:ext cx="3959671" cy="41767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643438" y="1773238"/>
            <a:ext cx="3960812" cy="41767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0469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21576B-E1C5-45F0-93D0-4652DD844997}" type="datetimeFigureOut">
              <a:rPr lang="en-US" smtClean="0"/>
              <a:t>6/13/2020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64BF1-00C7-481D-B429-40D01BB6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801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2938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933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3008313" cy="129614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76672"/>
            <a:ext cx="5111750" cy="564949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8510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603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www.esaunggul.ac.id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76256" y="6489371"/>
            <a:ext cx="2177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14"/>
              </a:rPr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32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2806" y="2179887"/>
            <a:ext cx="6145657" cy="648072"/>
          </a:xfrm>
        </p:spPr>
        <p:txBody>
          <a:bodyPr/>
          <a:lstStyle/>
          <a:p>
            <a:pPr algn="l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Safitri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M 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M.Si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87824" y="3573016"/>
            <a:ext cx="5688632" cy="432048"/>
          </a:xfrm>
        </p:spPr>
        <p:txBody>
          <a:bodyPr/>
          <a:lstStyle/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Sesi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27784" y="1268760"/>
            <a:ext cx="6151123" cy="720080"/>
          </a:xfrm>
        </p:spPr>
        <p:txBody>
          <a:bodyPr/>
          <a:lstStyle/>
          <a:p>
            <a:pPr algn="l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PSIKOLOGI SOSIAL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1"/>
          <p:cNvSpPr txBox="1">
            <a:spLocks noGrp="1" noChangeArrowheads="1"/>
          </p:cNvSpPr>
          <p:nvPr>
            <p:ph type="body" sz="quarter" idx="11"/>
          </p:nvPr>
        </p:nvSpPr>
        <p:spPr bwMode="auto">
          <a:xfrm>
            <a:off x="2590800" y="3962400"/>
            <a:ext cx="599757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dirty="0" smtClean="0">
                <a:solidFill>
                  <a:srgbClr val="FF0000"/>
                </a:solidFill>
                <a:latin typeface="Rockwell Extra Bold" pitchFamily="18" charset="0"/>
              </a:rPr>
              <a:t>AGRESI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08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 bwMode="auto">
          <a:xfrm>
            <a:off x="611188" y="2924175"/>
            <a:ext cx="8229600" cy="927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ID" altLang="en-US" sz="4800" dirty="0" err="1" smtClean="0">
                <a:latin typeface="Arial" charset="0"/>
                <a:cs typeface="Arial" charset="0"/>
              </a:rPr>
              <a:t>Terima</a:t>
            </a:r>
            <a:r>
              <a:rPr lang="en-ID" altLang="en-US" sz="4800" dirty="0" smtClean="0">
                <a:latin typeface="Arial" charset="0"/>
                <a:cs typeface="Arial" charset="0"/>
              </a:rPr>
              <a:t> </a:t>
            </a:r>
            <a:r>
              <a:rPr lang="en-ID" altLang="en-US" sz="4800" dirty="0" err="1" smtClean="0">
                <a:latin typeface="Arial" charset="0"/>
                <a:cs typeface="Arial" charset="0"/>
              </a:rPr>
              <a:t>kasih</a:t>
            </a:r>
            <a:endParaRPr lang="en-US" altLang="en-US" sz="4800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38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d-ID" smtClean="0"/>
              <a:t>Tujuan Akhir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6858000" cy="4525963"/>
          </a:xfrm>
        </p:spPr>
        <p:txBody>
          <a:bodyPr/>
          <a:lstStyle/>
          <a:p>
            <a:pPr eaLnBrk="1" hangingPunct="1"/>
            <a:r>
              <a:rPr lang="id-ID" sz="4000" dirty="0" smtClean="0">
                <a:solidFill>
                  <a:schemeClr val="tx1"/>
                </a:solidFill>
              </a:rPr>
              <a:t>M</a:t>
            </a:r>
            <a:r>
              <a:rPr lang="en-US" sz="4000" dirty="0" err="1" smtClean="0">
                <a:solidFill>
                  <a:schemeClr val="tx1"/>
                </a:solidFill>
              </a:rPr>
              <a:t>ahasiswa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id-ID" sz="4000" dirty="0" smtClean="0">
                <a:solidFill>
                  <a:schemeClr val="tx1"/>
                </a:solidFill>
              </a:rPr>
              <a:t>ampu mengenali, </a:t>
            </a:r>
            <a:r>
              <a:rPr lang="en-US" sz="4000" dirty="0" err="1" smtClean="0">
                <a:solidFill>
                  <a:schemeClr val="tx1"/>
                </a:solidFill>
              </a:rPr>
              <a:t>memahami</a:t>
            </a:r>
            <a:r>
              <a:rPr lang="id-ID" sz="4000" dirty="0" smtClean="0">
                <a:solidFill>
                  <a:schemeClr val="tx1"/>
                </a:solidFill>
              </a:rPr>
              <a:t> dan menjelaskan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akar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dari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kekerasan</a:t>
            </a:r>
            <a:r>
              <a:rPr lang="en-US" sz="4000" dirty="0" smtClean="0">
                <a:solidFill>
                  <a:schemeClr val="tx1"/>
                </a:solidFill>
              </a:rPr>
              <a:t>, </a:t>
            </a:r>
            <a:r>
              <a:rPr lang="en-US" sz="4000" dirty="0" err="1" smtClean="0">
                <a:solidFill>
                  <a:schemeClr val="tx1"/>
                </a:solidFill>
              </a:rPr>
              <a:t>penyebab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</a:rPr>
              <a:t>dan</a:t>
            </a:r>
            <a:r>
              <a:rPr lang="en-US" sz="4400" dirty="0" smtClean="0">
                <a:solidFill>
                  <a:schemeClr val="tx1"/>
                </a:solidFill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</a:rPr>
              <a:t>prevensi</a:t>
            </a:r>
            <a:r>
              <a:rPr lang="en-US" sz="4400" dirty="0" smtClean="0">
                <a:solidFill>
                  <a:schemeClr val="tx1"/>
                </a:solidFill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</a:rPr>
              <a:t>agresi</a:t>
            </a:r>
            <a:endParaRPr lang="id-ID" sz="4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65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 smtClean="0"/>
              <a:t>Perilaku</a:t>
            </a:r>
            <a:r>
              <a:rPr lang="en-US" sz="3600" dirty="0" smtClean="0"/>
              <a:t> </a:t>
            </a:r>
            <a:r>
              <a:rPr lang="en-US" sz="3600" dirty="0" err="1" smtClean="0"/>
              <a:t>Agresi</a:t>
            </a:r>
            <a:r>
              <a:rPr lang="en-US" sz="3600" dirty="0" smtClean="0"/>
              <a:t> </a:t>
            </a:r>
            <a:r>
              <a:rPr lang="en-US" sz="3600" dirty="0" err="1" smtClean="0"/>
              <a:t>menular</a:t>
            </a:r>
            <a:r>
              <a:rPr lang="en-US" sz="3600" dirty="0" smtClean="0"/>
              <a:t> </a:t>
            </a:r>
            <a:br>
              <a:rPr lang="en-US" sz="3600" dirty="0" smtClean="0"/>
            </a:br>
            <a:r>
              <a:rPr lang="en-US" sz="3600" dirty="0" smtClean="0"/>
              <a:t>( </a:t>
            </a:r>
            <a:r>
              <a:rPr lang="en-US" sz="3600" dirty="0" err="1" smtClean="0"/>
              <a:t>kompas</a:t>
            </a:r>
            <a:r>
              <a:rPr lang="en-US" sz="3600" dirty="0" smtClean="0"/>
              <a:t> 26 </a:t>
            </a:r>
            <a:r>
              <a:rPr lang="en-US" sz="3600" dirty="0" err="1" smtClean="0"/>
              <a:t>nop</a:t>
            </a:r>
            <a:r>
              <a:rPr lang="en-US" sz="3600" dirty="0" smtClean="0"/>
              <a:t> 2018</a:t>
            </a:r>
            <a:r>
              <a:rPr lang="en-US" sz="2800" dirty="0" smtClean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17688"/>
            <a:ext cx="8229600" cy="5040312"/>
          </a:xfrm>
        </p:spPr>
        <p:txBody>
          <a:bodyPr/>
          <a:lstStyle/>
          <a:p>
            <a:pPr algn="l">
              <a:defRPr/>
            </a:pPr>
            <a:r>
              <a:rPr lang="en-US" sz="3200" dirty="0" err="1" smtClean="0">
                <a:solidFill>
                  <a:schemeClr val="tx1"/>
                </a:solidFill>
              </a:rPr>
              <a:t>Setiap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hari</a:t>
            </a:r>
            <a:r>
              <a:rPr lang="en-US" sz="3200" dirty="0" smtClean="0">
                <a:solidFill>
                  <a:schemeClr val="tx1"/>
                </a:solidFill>
              </a:rPr>
              <a:t> media </a:t>
            </a:r>
            <a:r>
              <a:rPr lang="en-US" sz="3200" dirty="0" err="1" smtClean="0">
                <a:solidFill>
                  <a:schemeClr val="tx1"/>
                </a:solidFill>
              </a:rPr>
              <a:t>elektronik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maupun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cetak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kerap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memberitahukan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berbagai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kisah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tentang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pembunuhan</a:t>
            </a:r>
            <a:r>
              <a:rPr lang="en-US" sz="3200" dirty="0" smtClean="0">
                <a:solidFill>
                  <a:schemeClr val="tx1"/>
                </a:solidFill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</a:rPr>
              <a:t>penganiayaan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dan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penyiksaan</a:t>
            </a:r>
            <a:r>
              <a:rPr lang="en-US" sz="3200" dirty="0" smtClean="0">
                <a:solidFill>
                  <a:schemeClr val="tx1"/>
                </a:solidFill>
              </a:rPr>
              <a:t>. </a:t>
            </a:r>
            <a:r>
              <a:rPr lang="en-US" sz="3200" dirty="0" err="1" smtClean="0">
                <a:solidFill>
                  <a:schemeClr val="tx1"/>
                </a:solidFill>
              </a:rPr>
              <a:t>Kondisi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korban</a:t>
            </a:r>
            <a:r>
              <a:rPr lang="en-US" sz="3200" dirty="0" smtClean="0">
                <a:solidFill>
                  <a:schemeClr val="tx1"/>
                </a:solidFill>
              </a:rPr>
              <a:t> yang </a:t>
            </a:r>
            <a:r>
              <a:rPr lang="en-US" sz="3200" dirty="0" err="1" smtClean="0">
                <a:solidFill>
                  <a:schemeClr val="tx1"/>
                </a:solidFill>
              </a:rPr>
              <a:t>diberitakan</a:t>
            </a:r>
            <a:r>
              <a:rPr lang="en-US" sz="3200" dirty="0" smtClean="0">
                <a:solidFill>
                  <a:schemeClr val="tx1"/>
                </a:solidFill>
              </a:rPr>
              <a:t> pun </a:t>
            </a:r>
            <a:r>
              <a:rPr lang="en-US" sz="3200" dirty="0" err="1" smtClean="0">
                <a:solidFill>
                  <a:schemeClr val="tx1"/>
                </a:solidFill>
              </a:rPr>
              <a:t>bervariasi</a:t>
            </a:r>
            <a:r>
              <a:rPr lang="en-US" sz="3200" dirty="0" smtClean="0">
                <a:solidFill>
                  <a:schemeClr val="tx1"/>
                </a:solidFill>
              </a:rPr>
              <a:t>. Ada yang </a:t>
            </a:r>
            <a:r>
              <a:rPr lang="en-US" sz="3200" dirty="0" err="1" smtClean="0">
                <a:solidFill>
                  <a:schemeClr val="tx1"/>
                </a:solidFill>
              </a:rPr>
              <a:t>meninggal</a:t>
            </a:r>
            <a:r>
              <a:rPr lang="en-US" sz="3200" dirty="0" smtClean="0">
                <a:solidFill>
                  <a:schemeClr val="tx1"/>
                </a:solidFill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</a:rPr>
              <a:t>dengan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tubuh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terpotong</a:t>
            </a:r>
            <a:r>
              <a:rPr lang="en-US" sz="3200" dirty="0" smtClean="0">
                <a:solidFill>
                  <a:schemeClr val="tx1"/>
                </a:solidFill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</a:rPr>
              <a:t>anggota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tubuh</a:t>
            </a:r>
            <a:r>
              <a:rPr lang="en-US" sz="3200" dirty="0" smtClean="0">
                <a:solidFill>
                  <a:schemeClr val="tx1"/>
                </a:solidFill>
              </a:rPr>
              <a:t> yang </a:t>
            </a:r>
            <a:r>
              <a:rPr lang="en-US" sz="3200" dirty="0" err="1" smtClean="0">
                <a:solidFill>
                  <a:schemeClr val="tx1"/>
                </a:solidFill>
              </a:rPr>
              <a:t>hilang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dan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cacat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seumur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hidup</a:t>
            </a:r>
            <a:endParaRPr lang="en-US" sz="3200" dirty="0" smtClean="0">
              <a:solidFill>
                <a:schemeClr val="tx1"/>
              </a:solidFill>
            </a:endParaRPr>
          </a:p>
          <a:p>
            <a:pPr marL="0" indent="0" algn="l">
              <a:buFontTx/>
              <a:buNone/>
              <a:defRPr/>
            </a:pP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Perilaku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agresif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meningkat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kualitas</a:t>
            </a:r>
            <a:endParaRPr lang="en-US" sz="3200" dirty="0" smtClean="0">
              <a:solidFill>
                <a:schemeClr val="tx1"/>
              </a:solidFill>
            </a:endParaRPr>
          </a:p>
          <a:p>
            <a:pPr marL="0" indent="0" algn="l">
              <a:buFontTx/>
              <a:buNone/>
              <a:defRPr/>
            </a:pPr>
            <a:r>
              <a:rPr lang="en-US" sz="3200" dirty="0" smtClean="0">
                <a:solidFill>
                  <a:schemeClr val="tx1"/>
                </a:solidFill>
                <a:sym typeface="Wingdings" pitchFamily="2" charset="2"/>
              </a:rPr>
              <a:t>   </a:t>
            </a:r>
            <a:r>
              <a:rPr lang="en-US" sz="3200" dirty="0" err="1" smtClean="0">
                <a:solidFill>
                  <a:schemeClr val="tx1"/>
                </a:solidFill>
                <a:sym typeface="Wingdings" pitchFamily="2" charset="2"/>
              </a:rPr>
              <a:t>Peran</a:t>
            </a:r>
            <a:r>
              <a:rPr lang="en-US" sz="3200" dirty="0" smtClean="0">
                <a:solidFill>
                  <a:schemeClr val="tx1"/>
                </a:solidFill>
                <a:sym typeface="Wingdings" pitchFamily="2" charset="2"/>
              </a:rPr>
              <a:t> media </a:t>
            </a:r>
          </a:p>
          <a:p>
            <a:pPr marL="0" indent="0">
              <a:buFontTx/>
              <a:buNone/>
              <a:defRPr/>
            </a:pPr>
            <a:r>
              <a:rPr lang="en-US" sz="2800" dirty="0" smtClean="0">
                <a:sym typeface="Wingdings" pitchFamily="2" charset="2"/>
              </a:rPr>
              <a:t>    Proses </a:t>
            </a:r>
            <a:r>
              <a:rPr lang="en-US" sz="2800" dirty="0" err="1" smtClean="0">
                <a:sym typeface="Wingdings" pitchFamily="2" charset="2"/>
              </a:rPr>
              <a:t>belajar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dari</a:t>
            </a:r>
            <a:r>
              <a:rPr lang="en-US" sz="2800" dirty="0" smtClean="0">
                <a:sym typeface="Wingdings" pitchFamily="2" charset="2"/>
              </a:rPr>
              <a:t> model </a:t>
            </a:r>
            <a:r>
              <a:rPr lang="en-US" sz="2800" dirty="0" err="1" smtClean="0">
                <a:sym typeface="Wingdings" pitchFamily="2" charset="2"/>
              </a:rPr>
              <a:t>kekerasan</a:t>
            </a:r>
            <a:endParaRPr lang="en-US" sz="2800" dirty="0" smtClean="0"/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154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>
                <a:solidFill>
                  <a:srgbClr val="FF0000"/>
                </a:solidFill>
                <a:latin typeface="Chiller" pitchFamily="82" charset="0"/>
              </a:rPr>
              <a:t>TAWURAN SMAN 60 DAN SMA 70 JAKARTA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81231">
            <a:off x="74347" y="194587"/>
            <a:ext cx="3657600" cy="24339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98999">
            <a:off x="118192" y="3881988"/>
            <a:ext cx="3200400" cy="286051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5929" y="3999948"/>
            <a:ext cx="4724399" cy="258840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59139">
            <a:off x="4478222" y="168734"/>
            <a:ext cx="4576762" cy="25366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98999">
            <a:off x="94934" y="3881989"/>
            <a:ext cx="3200400" cy="286051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027214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497138" y="914400"/>
            <a:ext cx="3505200" cy="13716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4800" dirty="0">
                <a:solidFill>
                  <a:schemeClr val="tx1"/>
                </a:solidFill>
                <a:latin typeface="Baskerville Old Face" pitchFamily="18" charset="0"/>
              </a:rPr>
              <a:t>Ag</a:t>
            </a:r>
            <a:r>
              <a:rPr lang="en-US" sz="4800" dirty="0" err="1">
                <a:solidFill>
                  <a:schemeClr val="tx1"/>
                </a:solidFill>
                <a:latin typeface="Baskerville Old Face" pitchFamily="18" charset="0"/>
              </a:rPr>
              <a:t>resi</a:t>
            </a:r>
            <a:endParaRPr lang="id-ID" sz="4800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057400" y="2286000"/>
            <a:ext cx="0" cy="762000"/>
          </a:xfrm>
          <a:prstGeom prst="straightConnector1">
            <a:avLst/>
          </a:prstGeom>
          <a:ln w="508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1600200" y="2895600"/>
            <a:ext cx="5075238" cy="236378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err="1">
                <a:solidFill>
                  <a:schemeClr val="tx1"/>
                </a:solidFill>
                <a:latin typeface="Baskerville Old Face" pitchFamily="18" charset="0"/>
              </a:rPr>
              <a:t>Perilaku</a:t>
            </a:r>
            <a:r>
              <a:rPr lang="en-US" sz="4000" dirty="0">
                <a:solidFill>
                  <a:schemeClr val="tx1"/>
                </a:solidFill>
                <a:latin typeface="Baskerville Old Face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Baskerville Old Face" pitchFamily="18" charset="0"/>
              </a:rPr>
              <a:t>fisik</a:t>
            </a:r>
            <a:r>
              <a:rPr lang="en-US" sz="4000" dirty="0">
                <a:solidFill>
                  <a:schemeClr val="tx1"/>
                </a:solidFill>
                <a:latin typeface="Baskerville Old Face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Baskerville Old Face" pitchFamily="18" charset="0"/>
              </a:rPr>
              <a:t>maupun</a:t>
            </a:r>
            <a:r>
              <a:rPr lang="en-US" sz="4000" dirty="0">
                <a:solidFill>
                  <a:schemeClr val="tx1"/>
                </a:solidFill>
                <a:latin typeface="Baskerville Old Face" pitchFamily="18" charset="0"/>
              </a:rPr>
              <a:t> verbal yang </a:t>
            </a:r>
            <a:r>
              <a:rPr lang="en-US" sz="4000" dirty="0" err="1">
                <a:solidFill>
                  <a:schemeClr val="tx1"/>
                </a:solidFill>
                <a:latin typeface="Baskerville Old Face" pitchFamily="18" charset="0"/>
              </a:rPr>
              <a:t>diniatkan</a:t>
            </a:r>
            <a:r>
              <a:rPr lang="en-US" sz="4000" dirty="0">
                <a:solidFill>
                  <a:schemeClr val="tx1"/>
                </a:solidFill>
                <a:latin typeface="Baskerville Old Face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Baskerville Old Face" pitchFamily="18" charset="0"/>
              </a:rPr>
              <a:t>untuk</a:t>
            </a:r>
            <a:r>
              <a:rPr lang="en-US" sz="4000" dirty="0">
                <a:solidFill>
                  <a:schemeClr val="tx1"/>
                </a:solidFill>
                <a:latin typeface="Baskerville Old Face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Baskerville Old Face" pitchFamily="18" charset="0"/>
              </a:rPr>
              <a:t>melukai</a:t>
            </a:r>
            <a:r>
              <a:rPr lang="en-US" sz="4000" dirty="0">
                <a:solidFill>
                  <a:schemeClr val="tx1"/>
                </a:solidFill>
                <a:latin typeface="Baskerville Old Face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Baskerville Old Face" pitchFamily="18" charset="0"/>
              </a:rPr>
              <a:t>objek</a:t>
            </a:r>
            <a:r>
              <a:rPr lang="en-US" sz="4000" dirty="0">
                <a:solidFill>
                  <a:schemeClr val="tx1"/>
                </a:solidFill>
                <a:latin typeface="Baskerville Old Face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Baskerville Old Face" pitchFamily="18" charset="0"/>
              </a:rPr>
              <a:t>sasaran</a:t>
            </a:r>
            <a:r>
              <a:rPr lang="en-US" sz="4000" dirty="0">
                <a:solidFill>
                  <a:schemeClr val="tx1"/>
                </a:solidFill>
                <a:latin typeface="Baskerville Old Face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Baskerville Old Face" pitchFamily="18" charset="0"/>
              </a:rPr>
              <a:t>agresi</a:t>
            </a:r>
            <a:r>
              <a:rPr lang="en-US" sz="4000" dirty="0">
                <a:solidFill>
                  <a:schemeClr val="tx1"/>
                </a:solidFill>
                <a:latin typeface="Baskerville Old Face" pitchFamily="18" charset="0"/>
              </a:rPr>
              <a:t>.</a:t>
            </a:r>
            <a:endParaRPr lang="id-ID" sz="4000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742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95288" y="1550988"/>
          <a:ext cx="8048625" cy="4481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342"/>
                <a:gridCol w="2276509"/>
                <a:gridCol w="4115774"/>
              </a:tblGrid>
              <a:tr h="640216">
                <a:tc>
                  <a:txBody>
                    <a:bodyPr/>
                    <a:lstStyle/>
                    <a:p>
                      <a:r>
                        <a:rPr lang="en-US" sz="1800" i="1" dirty="0" smtClean="0"/>
                        <a:t>PERSPEKTIF</a:t>
                      </a:r>
                      <a:endParaRPr lang="en-US" sz="1800" i="1" dirty="0"/>
                    </a:p>
                  </a:txBody>
                  <a:tcPr marL="91449" marR="91449" marT="45730" marB="4573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PENYEBAB</a:t>
                      </a:r>
                      <a:endParaRPr lang="en-US" sz="1800" dirty="0"/>
                    </a:p>
                  </a:txBody>
                  <a:tcPr marL="91449" marR="91449" marT="45730" marB="4573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METODE</a:t>
                      </a:r>
                    </a:p>
                    <a:p>
                      <a:r>
                        <a:rPr lang="en-US" sz="1800" dirty="0" smtClean="0"/>
                        <a:t>PENANGGULANGAN</a:t>
                      </a:r>
                      <a:endParaRPr lang="en-US" sz="1800" dirty="0"/>
                    </a:p>
                  </a:txBody>
                  <a:tcPr marL="91449" marR="91449" marT="45730" marB="45730"/>
                </a:tc>
              </a:tr>
              <a:tr h="1188973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Biologis</a:t>
                      </a:r>
                      <a:endParaRPr lang="en-US" sz="1800" dirty="0"/>
                    </a:p>
                  </a:txBody>
                  <a:tcPr marL="91449" marR="91449" marT="45730" marB="45730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Etologi</a:t>
                      </a:r>
                      <a:r>
                        <a:rPr lang="en-US" sz="1800" dirty="0" smtClean="0"/>
                        <a:t> : </a:t>
                      </a:r>
                      <a:r>
                        <a:rPr lang="en-US" sz="1800" dirty="0" err="1" smtClean="0"/>
                        <a:t>agresi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pada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primata</a:t>
                      </a:r>
                      <a:endParaRPr lang="en-US" sz="1800" dirty="0" smtClean="0"/>
                    </a:p>
                    <a:p>
                      <a:r>
                        <a:rPr lang="en-US" sz="1800" dirty="0" err="1" smtClean="0"/>
                        <a:t>Fisiologi</a:t>
                      </a:r>
                      <a:r>
                        <a:rPr lang="en-US" sz="1800" dirty="0" smtClean="0"/>
                        <a:t> : </a:t>
                      </a:r>
                      <a:r>
                        <a:rPr lang="en-US" sz="1800" dirty="0" err="1" smtClean="0"/>
                        <a:t>hormon</a:t>
                      </a:r>
                      <a:r>
                        <a:rPr lang="en-US" sz="1800" dirty="0" smtClean="0"/>
                        <a:t>, </a:t>
                      </a:r>
                      <a:r>
                        <a:rPr lang="en-US" sz="1800" dirty="0" err="1" smtClean="0"/>
                        <a:t>otak</a:t>
                      </a:r>
                      <a:endParaRPr lang="en-US" sz="1800" dirty="0"/>
                    </a:p>
                  </a:txBody>
                  <a:tcPr marL="91449" marR="91449" marT="45730" marB="45730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Katarsis</a:t>
                      </a:r>
                      <a:endParaRPr lang="en-US" sz="1800" dirty="0" smtClean="0"/>
                    </a:p>
                    <a:p>
                      <a:r>
                        <a:rPr lang="en-US" sz="1800" dirty="0" err="1" smtClean="0"/>
                        <a:t>Mengurangi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munculnya</a:t>
                      </a:r>
                      <a:r>
                        <a:rPr lang="en-US" sz="1800" baseline="0" dirty="0" smtClean="0"/>
                        <a:t> stimuli yang </a:t>
                      </a:r>
                      <a:r>
                        <a:rPr lang="en-US" sz="1800" baseline="0" dirty="0" err="1" smtClean="0"/>
                        <a:t>tidak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menyenangkan</a:t>
                      </a:r>
                      <a:endParaRPr lang="en-US" sz="1800" dirty="0"/>
                    </a:p>
                  </a:txBody>
                  <a:tcPr marL="91449" marR="91449" marT="45730" marB="45730"/>
                </a:tc>
              </a:tr>
              <a:tr h="914594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Psikodi</a:t>
                      </a:r>
                      <a:endParaRPr lang="en-US" sz="1800" dirty="0" smtClean="0"/>
                    </a:p>
                    <a:p>
                      <a:r>
                        <a:rPr lang="en-US" sz="1800" dirty="0" err="1" smtClean="0"/>
                        <a:t>namika</a:t>
                      </a:r>
                      <a:endParaRPr lang="en-US" sz="1800" dirty="0"/>
                    </a:p>
                  </a:txBody>
                  <a:tcPr marL="91449" marR="91449" marT="45730" marB="45730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Agresi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sebagai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dorongan</a:t>
                      </a:r>
                      <a:r>
                        <a:rPr lang="en-US" sz="1800" dirty="0" smtClean="0"/>
                        <a:t> yang </a:t>
                      </a:r>
                      <a:r>
                        <a:rPr lang="en-US" sz="1800" dirty="0" err="1" smtClean="0"/>
                        <a:t>dibawa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sejak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lahir</a:t>
                      </a:r>
                      <a:endParaRPr lang="en-US" sz="1800" dirty="0"/>
                    </a:p>
                  </a:txBody>
                  <a:tcPr marL="91449" marR="91449" marT="45730" marB="45730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Katarsis</a:t>
                      </a:r>
                      <a:r>
                        <a:rPr lang="en-US" sz="1800" dirty="0" smtClean="0"/>
                        <a:t> : </a:t>
                      </a:r>
                      <a:r>
                        <a:rPr lang="en-US" sz="1800" dirty="0" err="1" smtClean="0"/>
                        <a:t>upaya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menurunkan</a:t>
                      </a:r>
                      <a:r>
                        <a:rPr lang="en-US" sz="1800" dirty="0" smtClean="0"/>
                        <a:t> rasa </a:t>
                      </a:r>
                      <a:r>
                        <a:rPr lang="en-US" sz="1800" dirty="0" err="1" smtClean="0"/>
                        <a:t>marah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dan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kebencian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dengan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cara</a:t>
                      </a:r>
                      <a:r>
                        <a:rPr lang="en-US" sz="1800" dirty="0" smtClean="0"/>
                        <a:t> yang </a:t>
                      </a:r>
                      <a:r>
                        <a:rPr lang="en-US" sz="1800" dirty="0" err="1" smtClean="0"/>
                        <a:t>lebih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aman</a:t>
                      </a:r>
                      <a:r>
                        <a:rPr lang="en-US" sz="1800" dirty="0" smtClean="0"/>
                        <a:t> (</a:t>
                      </a:r>
                      <a:r>
                        <a:rPr lang="en-US" sz="1800" dirty="0" err="1" smtClean="0"/>
                        <a:t>kegiatan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fisik</a:t>
                      </a:r>
                      <a:r>
                        <a:rPr lang="en-US" sz="1800" baseline="0" dirty="0" smtClean="0"/>
                        <a:t>)</a:t>
                      </a:r>
                      <a:endParaRPr lang="en-US" sz="1800" dirty="0"/>
                    </a:p>
                  </a:txBody>
                  <a:tcPr marL="91449" marR="91449" marT="45730" marB="45730"/>
                </a:tc>
              </a:tr>
              <a:tr h="1737729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Behavioristik</a:t>
                      </a:r>
                      <a:endParaRPr lang="en-US" sz="1800" dirty="0"/>
                    </a:p>
                  </a:txBody>
                  <a:tcPr marL="91449" marR="91449" marT="45730" marB="4573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Instrumental </a:t>
                      </a:r>
                      <a:r>
                        <a:rPr lang="en-US" sz="1800" dirty="0" err="1" smtClean="0"/>
                        <a:t>agresi</a:t>
                      </a:r>
                      <a:endParaRPr lang="en-US" sz="1800" dirty="0" smtClean="0"/>
                    </a:p>
                    <a:p>
                      <a:endParaRPr lang="en-US" sz="1800" dirty="0" smtClean="0"/>
                    </a:p>
                    <a:p>
                      <a:r>
                        <a:rPr lang="en-US" sz="1800" dirty="0" err="1" smtClean="0"/>
                        <a:t>Frustasi-agresi</a:t>
                      </a:r>
                      <a:endParaRPr lang="en-US" sz="1800" dirty="0" smtClean="0"/>
                    </a:p>
                    <a:p>
                      <a:endParaRPr lang="en-US" sz="1800" dirty="0" smtClean="0"/>
                    </a:p>
                    <a:p>
                      <a:r>
                        <a:rPr lang="en-US" sz="1800" dirty="0" err="1" smtClean="0"/>
                        <a:t>Teori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belajar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soaial</a:t>
                      </a:r>
                      <a:endParaRPr lang="en-US" sz="1800" dirty="0"/>
                    </a:p>
                  </a:txBody>
                  <a:tcPr marL="91449" marR="91449" marT="45730" marB="45730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Mengubah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kontingensi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sehingga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respos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agresivitas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tidak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diganjar</a:t>
                      </a:r>
                      <a:endParaRPr lang="en-US" sz="1800" dirty="0" smtClean="0"/>
                    </a:p>
                    <a:p>
                      <a:r>
                        <a:rPr lang="en-US" sz="1800" dirty="0" err="1" smtClean="0"/>
                        <a:t>Mengurangi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sumber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frustasi</a:t>
                      </a:r>
                      <a:r>
                        <a:rPr lang="en-US" sz="1800" dirty="0" smtClean="0"/>
                        <a:t>, </a:t>
                      </a:r>
                      <a:r>
                        <a:rPr lang="en-US" sz="1800" dirty="0" err="1" smtClean="0"/>
                        <a:t>hukum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agresi</a:t>
                      </a:r>
                      <a:endParaRPr lang="en-US" sz="1800" dirty="0" smtClean="0"/>
                    </a:p>
                    <a:p>
                      <a:r>
                        <a:rPr lang="en-US" sz="1800" dirty="0" err="1" smtClean="0"/>
                        <a:t>Kurangi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kesempatan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munculnya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agresivitas</a:t>
                      </a:r>
                      <a:r>
                        <a:rPr lang="en-US" sz="1800" dirty="0" smtClean="0"/>
                        <a:t> yang </a:t>
                      </a:r>
                      <a:r>
                        <a:rPr lang="en-US" sz="1800" dirty="0" err="1" smtClean="0"/>
                        <a:t>bisa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diamati</a:t>
                      </a:r>
                      <a:endParaRPr lang="en-US" sz="1800" dirty="0"/>
                    </a:p>
                  </a:txBody>
                  <a:tcPr marL="91449" marR="91449" marT="45730" marB="45730"/>
                </a:tc>
              </a:tr>
            </a:tbl>
          </a:graphicData>
        </a:graphic>
      </p:graphicFrame>
      <p:sp>
        <p:nvSpPr>
          <p:cNvPr id="7192" name="TextBox 4"/>
          <p:cNvSpPr txBox="1">
            <a:spLocks noChangeArrowheads="1"/>
          </p:cNvSpPr>
          <p:nvPr/>
        </p:nvSpPr>
        <p:spPr bwMode="auto">
          <a:xfrm>
            <a:off x="1371600" y="533400"/>
            <a:ext cx="6781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/>
              <a:t>Berbagai Pespektif terhadap agresi </a:t>
            </a:r>
          </a:p>
          <a:p>
            <a:pPr eaLnBrk="1" hangingPunct="1"/>
            <a:r>
              <a:rPr lang="en-US" sz="2800"/>
              <a:t>( Glassman dan Hadad, 2004)</a:t>
            </a:r>
          </a:p>
        </p:txBody>
      </p:sp>
    </p:spTree>
    <p:extLst>
      <p:ext uri="{BB962C8B-B14F-4D97-AF65-F5344CB8AC3E}">
        <p14:creationId xmlns:p14="http://schemas.microsoft.com/office/powerpoint/2010/main" val="3040799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Centaur" pitchFamily="18" charset="0"/>
              </a:rPr>
              <a:t>Penyebab Agresi</a:t>
            </a:r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8195" name="Content Placeholder 9"/>
          <p:cNvSpPr>
            <a:spLocks noGrp="1"/>
          </p:cNvSpPr>
          <p:nvPr>
            <p:ph sz="half" idx="1"/>
          </p:nvPr>
        </p:nvSpPr>
        <p:spPr>
          <a:xfrm>
            <a:off x="468313" y="1700213"/>
            <a:ext cx="4038600" cy="4525962"/>
          </a:xfrm>
        </p:spPr>
        <p:txBody>
          <a:bodyPr/>
          <a:lstStyle/>
          <a:p>
            <a:pPr marL="0" indent="0" algn="l">
              <a:buFontTx/>
              <a:buNone/>
            </a:pPr>
            <a:r>
              <a:rPr lang="en-US" dirty="0" smtClean="0"/>
              <a:t>1</a:t>
            </a:r>
            <a:r>
              <a:rPr lang="en-US" dirty="0" smtClean="0">
                <a:solidFill>
                  <a:schemeClr val="tx1"/>
                </a:solidFill>
              </a:rPr>
              <a:t>1. </a:t>
            </a:r>
            <a:r>
              <a:rPr lang="en-US" b="1" dirty="0" err="1" smtClean="0">
                <a:solidFill>
                  <a:schemeClr val="tx1"/>
                </a:solidFill>
                <a:latin typeface="Baskerville Old Face" pitchFamily="18" charset="0"/>
              </a:rPr>
              <a:t>Sosial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 : </a:t>
            </a:r>
            <a:r>
              <a:rPr lang="en-US" dirty="0" err="1" smtClean="0">
                <a:solidFill>
                  <a:schemeClr val="tx1"/>
                </a:solidFill>
                <a:latin typeface="Baskerville Old Face" pitchFamily="18" charset="0"/>
              </a:rPr>
              <a:t>frustsi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Baskerville Old Face" pitchFamily="18" charset="0"/>
              </a:rPr>
              <a:t>provokasi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 verbal </a:t>
            </a:r>
            <a:r>
              <a:rPr lang="en-US" dirty="0" err="1" smtClean="0">
                <a:solidFill>
                  <a:schemeClr val="tx1"/>
                </a:solidFill>
                <a:latin typeface="Baskerville Old Face" pitchFamily="18" charset="0"/>
              </a:rPr>
              <a:t>atau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askerville Old Face" pitchFamily="18" charset="0"/>
              </a:rPr>
              <a:t>fisik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Baskerville Old Face" pitchFamily="18" charset="0"/>
              </a:rPr>
              <a:t>alkohol</a:t>
            </a:r>
            <a:endParaRPr lang="en-US" dirty="0" smtClean="0">
              <a:solidFill>
                <a:schemeClr val="tx1"/>
              </a:solidFill>
              <a:latin typeface="Baskerville Old Face" pitchFamily="18" charset="0"/>
            </a:endParaRPr>
          </a:p>
          <a:p>
            <a:pPr marL="0" indent="0" algn="l">
              <a:buFontTx/>
              <a:buNone/>
            </a:pPr>
            <a:r>
              <a:rPr lang="en-US" dirty="0" smtClean="0">
                <a:solidFill>
                  <a:schemeClr val="tx1"/>
                </a:solidFill>
              </a:rPr>
              <a:t>2</a:t>
            </a:r>
            <a:r>
              <a:rPr lang="en-US" b="1" dirty="0" smtClean="0">
                <a:solidFill>
                  <a:schemeClr val="tx1"/>
                </a:solidFill>
              </a:rPr>
              <a:t>. </a:t>
            </a:r>
            <a:r>
              <a:rPr lang="en-US" b="1" dirty="0" smtClean="0">
                <a:solidFill>
                  <a:schemeClr val="tx1"/>
                </a:solidFill>
                <a:latin typeface="Baskerville Old Face" pitchFamily="18" charset="0"/>
              </a:rPr>
              <a:t>Personal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: </a:t>
            </a:r>
            <a:r>
              <a:rPr lang="en-US" dirty="0" err="1" smtClean="0">
                <a:solidFill>
                  <a:schemeClr val="tx1"/>
                </a:solidFill>
                <a:latin typeface="Baskerville Old Face" pitchFamily="18" charset="0"/>
              </a:rPr>
              <a:t>Tipe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 A </a:t>
            </a:r>
            <a:r>
              <a:rPr lang="en-US" dirty="0" err="1" smtClean="0">
                <a:solidFill>
                  <a:schemeClr val="tx1"/>
                </a:solidFill>
                <a:latin typeface="Baskerville Old Face" pitchFamily="18" charset="0"/>
              </a:rPr>
              <a:t>cenderung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askerville Old Face" pitchFamily="18" charset="0"/>
              </a:rPr>
              <a:t>lebih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askerville Old Face" pitchFamily="18" charset="0"/>
              </a:rPr>
              <a:t>agresif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askerville Old Face" pitchFamily="18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askerville Old Face" pitchFamily="18" charset="0"/>
              </a:rPr>
              <a:t>tipe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 B</a:t>
            </a:r>
          </a:p>
          <a:p>
            <a:pPr marL="0" indent="0" algn="l">
              <a:buFontTx/>
              <a:buNone/>
            </a:pPr>
            <a:r>
              <a:rPr lang="en-US" dirty="0" smtClean="0">
                <a:solidFill>
                  <a:schemeClr val="tx1"/>
                </a:solidFill>
              </a:rPr>
              <a:t>3. </a:t>
            </a:r>
            <a:r>
              <a:rPr lang="en-US" b="1" dirty="0" err="1" smtClean="0">
                <a:solidFill>
                  <a:schemeClr val="tx1"/>
                </a:solidFill>
                <a:latin typeface="Baskerville Old Face" pitchFamily="18" charset="0"/>
              </a:rPr>
              <a:t>Kebudayaan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 : </a:t>
            </a:r>
            <a:r>
              <a:rPr lang="en-US" dirty="0" err="1" smtClean="0">
                <a:solidFill>
                  <a:schemeClr val="tx1"/>
                </a:solidFill>
                <a:latin typeface="Baskerville Old Face" pitchFamily="18" charset="0"/>
              </a:rPr>
              <a:t>nilai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/</a:t>
            </a:r>
            <a:r>
              <a:rPr lang="en-US" dirty="0" err="1" smtClean="0">
                <a:solidFill>
                  <a:schemeClr val="tx1"/>
                </a:solidFill>
                <a:latin typeface="Baskerville Old Face" pitchFamily="18" charset="0"/>
              </a:rPr>
              <a:t>norma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Baskerville Old Face" pitchFamily="18" charset="0"/>
              </a:rPr>
              <a:t>lingkungan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askerville Old Face" pitchFamily="18" charset="0"/>
              </a:rPr>
              <a:t>geografis</a:t>
            </a:r>
            <a:endParaRPr lang="en-US" dirty="0" smtClean="0">
              <a:solidFill>
                <a:schemeClr val="tx1"/>
              </a:solidFill>
              <a:latin typeface="Baskerville Old Face" pitchFamily="18" charset="0"/>
            </a:endParaRPr>
          </a:p>
          <a:p>
            <a:pPr marL="0" indent="0">
              <a:buFontTx/>
              <a:buNone/>
            </a:pPr>
            <a:endParaRPr lang="en-US" dirty="0" smtClean="0">
              <a:latin typeface="Baskerville Old Face" pitchFamily="18" charset="0"/>
            </a:endParaRPr>
          </a:p>
          <a:p>
            <a:pPr marL="0" indent="0">
              <a:buFontTx/>
              <a:buNone/>
            </a:pPr>
            <a:endParaRPr lang="en-US" dirty="0" smtClean="0"/>
          </a:p>
        </p:txBody>
      </p:sp>
      <p:sp>
        <p:nvSpPr>
          <p:cNvPr id="8196" name="Content Placeholder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l">
              <a:buFontTx/>
              <a:buNone/>
            </a:pP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4. </a:t>
            </a:r>
            <a:r>
              <a:rPr lang="en-US" b="1" dirty="0" err="1" smtClean="0">
                <a:solidFill>
                  <a:schemeClr val="tx1"/>
                </a:solidFill>
                <a:latin typeface="Baskerville Old Face" pitchFamily="18" charset="0"/>
              </a:rPr>
              <a:t>Situasional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 : </a:t>
            </a:r>
            <a:r>
              <a:rPr lang="en-US" dirty="0" err="1" smtClean="0">
                <a:solidFill>
                  <a:schemeClr val="tx1"/>
                </a:solidFill>
                <a:latin typeface="Baskerville Old Face" pitchFamily="18" charset="0"/>
              </a:rPr>
              <a:t>cuaca</a:t>
            </a:r>
            <a:endParaRPr lang="en-US" dirty="0" smtClean="0">
              <a:solidFill>
                <a:schemeClr val="tx1"/>
              </a:solidFill>
              <a:latin typeface="Baskerville Old Face" pitchFamily="18" charset="0"/>
            </a:endParaRPr>
          </a:p>
          <a:p>
            <a:pPr marL="0" indent="0" algn="l">
              <a:buFontTx/>
              <a:buNone/>
            </a:pPr>
            <a:endParaRPr lang="en-US" dirty="0" smtClean="0">
              <a:solidFill>
                <a:schemeClr val="tx1"/>
              </a:solidFill>
              <a:latin typeface="Baskerville Old Face" pitchFamily="18" charset="0"/>
            </a:endParaRPr>
          </a:p>
          <a:p>
            <a:pPr marL="0" indent="0" algn="l">
              <a:buFontTx/>
              <a:buNone/>
            </a:pPr>
            <a:r>
              <a:rPr lang="en-US" dirty="0" smtClean="0">
                <a:solidFill>
                  <a:schemeClr val="tx1"/>
                </a:solidFill>
              </a:rPr>
              <a:t>5. </a:t>
            </a:r>
            <a:r>
              <a:rPr lang="en-US" b="1" dirty="0" err="1" smtClean="0">
                <a:solidFill>
                  <a:schemeClr val="tx1"/>
                </a:solidFill>
                <a:latin typeface="Baskerville Old Face" pitchFamily="18" charset="0"/>
              </a:rPr>
              <a:t>Sumber</a:t>
            </a:r>
            <a:r>
              <a:rPr lang="en-US" b="1" dirty="0" smtClean="0">
                <a:solidFill>
                  <a:schemeClr val="tx1"/>
                </a:solidFill>
                <a:latin typeface="Baskerville Old Face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Baskerville Old Face" pitchFamily="18" charset="0"/>
              </a:rPr>
              <a:t>Daya</a:t>
            </a:r>
            <a:r>
              <a:rPr lang="en-US" b="1" dirty="0" smtClean="0">
                <a:solidFill>
                  <a:schemeClr val="tx1"/>
                </a:solidFill>
                <a:latin typeface="Baskerville Old Face" pitchFamily="18" charset="0"/>
              </a:rPr>
              <a:t> :  </a:t>
            </a:r>
            <a:r>
              <a:rPr lang="en-US" dirty="0" err="1" smtClean="0">
                <a:solidFill>
                  <a:schemeClr val="tx1"/>
                </a:solidFill>
                <a:latin typeface="Baskerville Old Face" pitchFamily="18" charset="0"/>
              </a:rPr>
              <a:t>daya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askerville Old Face" pitchFamily="18" charset="0"/>
              </a:rPr>
              <a:t>dukung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askerville Old Face" pitchFamily="18" charset="0"/>
              </a:rPr>
              <a:t>alam</a:t>
            </a:r>
            <a:endParaRPr lang="en-US" dirty="0" smtClean="0">
              <a:solidFill>
                <a:schemeClr val="tx1"/>
              </a:solidFill>
              <a:latin typeface="Baskerville Old Face" pitchFamily="18" charset="0"/>
            </a:endParaRPr>
          </a:p>
          <a:p>
            <a:pPr marL="0" indent="0" algn="l">
              <a:buFontTx/>
              <a:buNone/>
            </a:pPr>
            <a:endParaRPr lang="en-US" dirty="0" smtClean="0">
              <a:solidFill>
                <a:schemeClr val="tx1"/>
              </a:solidFill>
              <a:latin typeface="Baskerville Old Face" pitchFamily="18" charset="0"/>
            </a:endParaRPr>
          </a:p>
          <a:p>
            <a:pPr marL="0" indent="0" algn="l">
              <a:buFontTx/>
              <a:buNone/>
            </a:pPr>
            <a:r>
              <a:rPr lang="en-US" dirty="0" smtClean="0">
                <a:solidFill>
                  <a:schemeClr val="tx1"/>
                </a:solidFill>
              </a:rPr>
              <a:t>6. </a:t>
            </a:r>
            <a:r>
              <a:rPr lang="en-US" b="1" dirty="0" smtClean="0">
                <a:solidFill>
                  <a:schemeClr val="tx1"/>
                </a:solidFill>
                <a:latin typeface="Baskerville Old Face" pitchFamily="18" charset="0"/>
              </a:rPr>
              <a:t>Media Massa 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: </a:t>
            </a:r>
            <a:r>
              <a:rPr lang="en-US" dirty="0" err="1" smtClean="0">
                <a:solidFill>
                  <a:schemeClr val="tx1"/>
                </a:solidFill>
                <a:latin typeface="Baskerville Old Face" pitchFamily="18" charset="0"/>
              </a:rPr>
              <a:t>televisi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, </a:t>
            </a:r>
          </a:p>
          <a:p>
            <a:pPr marL="0" indent="0" algn="l">
              <a:buFontTx/>
              <a:buNone/>
            </a:pPr>
            <a:endParaRPr lang="en-US" dirty="0" smtClean="0">
              <a:solidFill>
                <a:schemeClr val="tx1"/>
              </a:solidFill>
              <a:latin typeface="Baskerville Old Face" pitchFamily="18" charset="0"/>
            </a:endParaRPr>
          </a:p>
          <a:p>
            <a:pPr marL="0" indent="0" algn="l">
              <a:buFontTx/>
              <a:buNone/>
            </a:pP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7. </a:t>
            </a:r>
            <a:r>
              <a:rPr lang="en-US" b="1" dirty="0" err="1" smtClean="0">
                <a:solidFill>
                  <a:schemeClr val="tx1"/>
                </a:solidFill>
                <a:latin typeface="Baskerville Old Face" pitchFamily="18" charset="0"/>
              </a:rPr>
              <a:t>Penilaian</a:t>
            </a:r>
            <a:r>
              <a:rPr lang="en-US" b="1" dirty="0" smtClean="0">
                <a:solidFill>
                  <a:schemeClr val="tx1"/>
                </a:solidFill>
                <a:latin typeface="Baskerville Old Face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Baskerville Old Face" pitchFamily="18" charset="0"/>
              </a:rPr>
              <a:t>Kognitif</a:t>
            </a:r>
            <a:endParaRPr lang="en-US" b="1" dirty="0" smtClean="0">
              <a:solidFill>
                <a:schemeClr val="tx1"/>
              </a:solidFill>
              <a:latin typeface="Baskerville Old Face" pitchFamily="18" charset="0"/>
            </a:endParaRPr>
          </a:p>
          <a:p>
            <a:pPr marL="0" indent="0">
              <a:buFontTx/>
              <a:buNone/>
            </a:pPr>
            <a:endParaRPr lang="en-US" dirty="0" smtClean="0">
              <a:solidFill>
                <a:schemeClr val="tx1"/>
              </a:solidFill>
              <a:latin typeface="Baskerville Old Face" pitchFamily="18" charset="0"/>
            </a:endParaRPr>
          </a:p>
          <a:p>
            <a:pPr marL="0" indent="0">
              <a:buFontTx/>
              <a:buNone/>
            </a:pP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568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4"/>
          <p:cNvSpPr>
            <a:spLocks noGrp="1"/>
          </p:cNvSpPr>
          <p:nvPr>
            <p:ph type="title"/>
          </p:nvPr>
        </p:nvSpPr>
        <p:spPr>
          <a:xfrm>
            <a:off x="539750" y="836613"/>
            <a:ext cx="8229600" cy="576262"/>
          </a:xfrm>
        </p:spPr>
        <p:txBody>
          <a:bodyPr/>
          <a:lstStyle/>
          <a:p>
            <a:r>
              <a:rPr lang="en-US" sz="3200" smtClean="0"/>
              <a:t>KEKERASAN DALAM RUMAH TANGGA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68313" y="1773238"/>
            <a:ext cx="8229600" cy="4525962"/>
          </a:xfrm>
        </p:spPr>
        <p:txBody>
          <a:bodyPr/>
          <a:lstStyle/>
          <a:p>
            <a:pPr marL="0" indent="0" algn="l">
              <a:buFontTx/>
              <a:buNone/>
              <a:defRPr/>
            </a:pPr>
            <a:r>
              <a:rPr lang="en-US" sz="3600" dirty="0" err="1" smtClean="0">
                <a:solidFill>
                  <a:schemeClr val="tx1"/>
                </a:solidFill>
              </a:rPr>
              <a:t>Korban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umumnya</a:t>
            </a:r>
            <a:r>
              <a:rPr lang="en-US" sz="3600" dirty="0" smtClean="0">
                <a:solidFill>
                  <a:schemeClr val="tx1"/>
                </a:solidFill>
              </a:rPr>
              <a:t> : </a:t>
            </a:r>
            <a:r>
              <a:rPr lang="en-US" sz="3600" dirty="0" err="1" smtClean="0">
                <a:solidFill>
                  <a:schemeClr val="tx1"/>
                </a:solidFill>
              </a:rPr>
              <a:t>istri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dan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anak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anak</a:t>
            </a:r>
            <a:endParaRPr lang="en-US" sz="3600" dirty="0" smtClean="0">
              <a:solidFill>
                <a:schemeClr val="tx1"/>
              </a:solidFill>
            </a:endParaRPr>
          </a:p>
          <a:p>
            <a:pPr marL="0" indent="0" algn="l">
              <a:buFontTx/>
              <a:buNone/>
              <a:defRPr/>
            </a:pPr>
            <a:r>
              <a:rPr lang="en-US" sz="3600" dirty="0" err="1" smtClean="0">
                <a:solidFill>
                  <a:schemeClr val="tx1"/>
                </a:solidFill>
              </a:rPr>
              <a:t>Pelaku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umumnya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suami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atau</a:t>
            </a:r>
            <a:r>
              <a:rPr lang="en-US" sz="3600" dirty="0" smtClean="0">
                <a:solidFill>
                  <a:schemeClr val="tx1"/>
                </a:solidFill>
              </a:rPr>
              <a:t> ayah</a:t>
            </a:r>
          </a:p>
          <a:p>
            <a:pPr marL="0" indent="0" algn="l">
              <a:buFontTx/>
              <a:buNone/>
              <a:defRPr/>
            </a:pPr>
            <a:r>
              <a:rPr lang="en-US" sz="3600" dirty="0" err="1" smtClean="0">
                <a:solidFill>
                  <a:schemeClr val="tx1"/>
                </a:solidFill>
              </a:rPr>
              <a:t>Kekerasan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Seksual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Anak</a:t>
            </a:r>
            <a:r>
              <a:rPr lang="en-US" sz="3600" dirty="0" smtClean="0">
                <a:solidFill>
                  <a:schemeClr val="tx1"/>
                </a:solidFill>
              </a:rPr>
              <a:t> :</a:t>
            </a:r>
          </a:p>
          <a:p>
            <a:pPr algn="l">
              <a:buFontTx/>
              <a:buChar char="-"/>
              <a:defRPr/>
            </a:pPr>
            <a:r>
              <a:rPr lang="en-US" sz="3600" dirty="0" err="1" smtClean="0">
                <a:solidFill>
                  <a:schemeClr val="tx1"/>
                </a:solidFill>
              </a:rPr>
              <a:t>Jenis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kekerasan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seksual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tidak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diketahui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semua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anak</a:t>
            </a:r>
            <a:endParaRPr lang="en-US" sz="3600" dirty="0" smtClean="0">
              <a:solidFill>
                <a:schemeClr val="tx1"/>
              </a:solidFill>
            </a:endParaRPr>
          </a:p>
          <a:p>
            <a:pPr algn="l">
              <a:buFontTx/>
              <a:buChar char="-"/>
              <a:defRPr/>
            </a:pPr>
            <a:r>
              <a:rPr lang="en-US" sz="3600" dirty="0" err="1" smtClean="0">
                <a:solidFill>
                  <a:schemeClr val="tx1"/>
                </a:solidFill>
              </a:rPr>
              <a:t>Pelaku</a:t>
            </a:r>
            <a:r>
              <a:rPr lang="en-US" sz="3600" dirty="0" smtClean="0">
                <a:solidFill>
                  <a:schemeClr val="tx1"/>
                </a:solidFill>
              </a:rPr>
              <a:t> orang </a:t>
            </a:r>
            <a:r>
              <a:rPr lang="en-US" sz="3600" dirty="0" err="1" smtClean="0">
                <a:solidFill>
                  <a:schemeClr val="tx1"/>
                </a:solidFill>
              </a:rPr>
              <a:t>terdekat</a:t>
            </a:r>
            <a:endParaRPr lang="en-US" sz="3600" dirty="0" smtClean="0">
              <a:solidFill>
                <a:schemeClr val="tx1"/>
              </a:solidFill>
            </a:endParaRPr>
          </a:p>
          <a:p>
            <a:pPr marL="0" indent="0" algn="l">
              <a:buFontTx/>
              <a:buNone/>
              <a:defRPr/>
            </a:pP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918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74663" y="484188"/>
            <a:ext cx="8229600" cy="868362"/>
          </a:xfrm>
        </p:spPr>
        <p:txBody>
          <a:bodyPr/>
          <a:lstStyle/>
          <a:p>
            <a:pPr eaLnBrk="1" hangingPunct="1"/>
            <a:r>
              <a:rPr lang="en-US" smtClean="0">
                <a:latin typeface="Andalus" pitchFamily="18" charset="-78"/>
                <a:cs typeface="Andalus" pitchFamily="18" charset="-78"/>
              </a:rPr>
              <a:t>Reduksi Perilaku Agresi</a:t>
            </a:r>
          </a:p>
        </p:txBody>
      </p:sp>
      <p:sp>
        <p:nvSpPr>
          <p:cNvPr id="5" name="Oval 4"/>
          <p:cNvSpPr/>
          <p:nvPr/>
        </p:nvSpPr>
        <p:spPr>
          <a:xfrm>
            <a:off x="2103438" y="4076700"/>
            <a:ext cx="5430837" cy="1076325"/>
          </a:xfrm>
          <a:prstGeom prst="ellipse">
            <a:avLst/>
          </a:prstGeom>
          <a:solidFill>
            <a:srgbClr val="FF0000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 err="1">
                <a:solidFill>
                  <a:schemeClr val="tx1"/>
                </a:solidFill>
                <a:latin typeface="Bookman Old Style" pitchFamily="18" charset="0"/>
              </a:rPr>
              <a:t>Katarsis</a:t>
            </a:r>
            <a:endParaRPr lang="id-ID" sz="3600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979613" y="1341438"/>
            <a:ext cx="5219700" cy="1219200"/>
          </a:xfrm>
          <a:prstGeom prst="ellipse">
            <a:avLst/>
          </a:prstGeom>
          <a:solidFill>
            <a:srgbClr val="FFFF00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800" dirty="0">
              <a:solidFill>
                <a:schemeClr val="tx1"/>
              </a:solidFill>
              <a:latin typeface="Bookman Old Style" pitchFamily="18" charset="0"/>
            </a:endParaRPr>
          </a:p>
          <a:p>
            <a:pPr algn="ctr">
              <a:defRPr/>
            </a:pPr>
            <a:r>
              <a:rPr lang="id-ID" sz="2800" dirty="0">
                <a:solidFill>
                  <a:schemeClr val="tx1"/>
                </a:solidFill>
                <a:latin typeface="Bookman Old Style" pitchFamily="18" charset="0"/>
              </a:rPr>
              <a:t>Pengamatan tingkah laku yang baik</a:t>
            </a:r>
          </a:p>
          <a:p>
            <a:pPr algn="ctr">
              <a:defRPr/>
            </a:pPr>
            <a:endParaRPr lang="id-ID" sz="2400" dirty="0">
              <a:solidFill>
                <a:schemeClr val="tx1"/>
              </a:solidFill>
              <a:latin typeface="Bookman Old Style" pitchFamily="18" charset="0"/>
              <a:cs typeface="David" pitchFamily="34" charset="-79"/>
            </a:endParaRPr>
          </a:p>
        </p:txBody>
      </p:sp>
      <p:sp>
        <p:nvSpPr>
          <p:cNvPr id="8" name="Oval 7"/>
          <p:cNvSpPr/>
          <p:nvPr/>
        </p:nvSpPr>
        <p:spPr>
          <a:xfrm>
            <a:off x="1985963" y="2636838"/>
            <a:ext cx="5486400" cy="1165225"/>
          </a:xfrm>
          <a:prstGeom prst="ellipse">
            <a:avLst/>
          </a:prstGeom>
          <a:solidFill>
            <a:srgbClr val="FFC00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 err="1">
                <a:solidFill>
                  <a:schemeClr val="tx1"/>
                </a:solidFill>
                <a:latin typeface="Bookman Old Style" pitchFamily="18" charset="0"/>
              </a:rPr>
              <a:t>Hukuman</a:t>
            </a:r>
            <a:endParaRPr lang="id-ID" sz="3200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2195513" y="5324475"/>
            <a:ext cx="5562600" cy="1044575"/>
          </a:xfrm>
          <a:prstGeom prst="ellipse">
            <a:avLst/>
          </a:prstGeom>
          <a:solidFill>
            <a:srgbClr val="FFFF00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 err="1">
                <a:solidFill>
                  <a:schemeClr val="tx1"/>
                </a:solidFill>
                <a:latin typeface="Bookman Old Style" pitchFamily="18" charset="0"/>
              </a:rPr>
              <a:t>Kognitif</a:t>
            </a:r>
            <a:endParaRPr lang="id-ID" sz="3600" dirty="0">
              <a:solidFill>
                <a:schemeClr val="tx1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623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5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0-Blanko-PPT-sesi-1 Baru (3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0-Blanko-PPT-sesi-1 Baru (3)</Template>
  <TotalTime>192</TotalTime>
  <Words>295</Words>
  <Application>Microsoft Office PowerPoint</Application>
  <PresentationFormat>On-screen Show (4:3)</PresentationFormat>
  <Paragraphs>62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0-Blanko-PPT-sesi-1 Baru (3)</vt:lpstr>
      <vt:lpstr>Dra Safitri  M  M.Si</vt:lpstr>
      <vt:lpstr>Tujuan Akhir</vt:lpstr>
      <vt:lpstr>Perilaku Agresi menular  ( kompas 26 nop 2018)</vt:lpstr>
      <vt:lpstr>TAWURAN SMAN 60 DAN SMA 70 JAKARTA</vt:lpstr>
      <vt:lpstr>PowerPoint Presentation</vt:lpstr>
      <vt:lpstr>PowerPoint Presentation</vt:lpstr>
      <vt:lpstr>Penyebab Agresi</vt:lpstr>
      <vt:lpstr>KEKERASAN DALAM RUMAH TANGGA</vt:lpstr>
      <vt:lpstr>Reduksi Perilaku Agresi</vt:lpstr>
      <vt:lpstr>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Mulyo.W</dc:creator>
  <cp:lastModifiedBy>STAFF</cp:lastModifiedBy>
  <cp:revision>22</cp:revision>
  <dcterms:created xsi:type="dcterms:W3CDTF">2019-09-17T08:27:08Z</dcterms:created>
  <dcterms:modified xsi:type="dcterms:W3CDTF">2020-06-13T11:57:42Z</dcterms:modified>
</cp:coreProperties>
</file>