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16" r:id="rId2"/>
    <p:sldId id="335" r:id="rId3"/>
    <p:sldId id="406" r:id="rId4"/>
    <p:sldId id="386" r:id="rId5"/>
    <p:sldId id="380" r:id="rId6"/>
    <p:sldId id="381" r:id="rId7"/>
    <p:sldId id="388" r:id="rId8"/>
    <p:sldId id="389" r:id="rId9"/>
    <p:sldId id="390" r:id="rId10"/>
    <p:sldId id="391" r:id="rId11"/>
    <p:sldId id="408" r:id="rId12"/>
    <p:sldId id="410" r:id="rId13"/>
    <p:sldId id="412" r:id="rId14"/>
    <p:sldId id="414" r:id="rId15"/>
    <p:sldId id="415" r:id="rId16"/>
    <p:sldId id="416" r:id="rId17"/>
    <p:sldId id="417" r:id="rId18"/>
    <p:sldId id="418" r:id="rId19"/>
    <p:sldId id="419" r:id="rId20"/>
    <p:sldId id="420" r:id="rId21"/>
    <p:sldId id="421" r:id="rId22"/>
    <p:sldId id="422" r:id="rId23"/>
    <p:sldId id="42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15" autoAdjust="0"/>
  </p:normalViewPr>
  <p:slideViewPr>
    <p:cSldViewPr>
      <p:cViewPr>
        <p:scale>
          <a:sx n="103" d="100"/>
          <a:sy n="103" d="100"/>
        </p:scale>
        <p:origin x="-154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7031FCEB-93DB-AA47-9DF4-F86EF81EF3B1}" type="datetimeFigureOut">
              <a:rPr lang="id-ID"/>
              <a:pPr>
                <a:defRPr/>
              </a:pPr>
              <a:t>5/4/19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2255078D-E0DD-D249-ACA6-DB11D929D61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26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83EA9E-AE0D-7043-B211-26FF35BC9E2B}" type="slidenum">
              <a:rPr lang="id-ID" sz="1200">
                <a:latin typeface="Calibri" charset="0"/>
              </a:rPr>
              <a:pPr eaLnBrk="1" hangingPunct="1"/>
              <a:t>2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11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12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13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14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15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16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17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18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19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20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83EA9E-AE0D-7043-B211-26FF35BC9E2B}" type="slidenum">
              <a:rPr lang="id-ID" sz="1200">
                <a:latin typeface="Calibri" charset="0"/>
              </a:rPr>
              <a:pPr eaLnBrk="1" hangingPunct="1"/>
              <a:t>3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21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22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23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50D64F8-6FC2-B64E-ACC6-BB7679899630}" type="slidenum">
              <a:rPr lang="id-ID" sz="1200">
                <a:latin typeface="Calibri" charset="0"/>
              </a:rPr>
              <a:pPr eaLnBrk="1" hangingPunct="1"/>
              <a:t>4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4E61AB7-D1E2-7140-A1F7-36CDA662A710}" type="slidenum">
              <a:rPr lang="id-ID" sz="1200">
                <a:latin typeface="Calibri" charset="0"/>
              </a:rPr>
              <a:pPr eaLnBrk="1" hangingPunct="1"/>
              <a:t>5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6F73478-9A4D-1043-95FC-8A65711960DF}" type="slidenum">
              <a:rPr lang="id-ID" sz="1200">
                <a:latin typeface="Calibri" charset="0"/>
              </a:rPr>
              <a:pPr eaLnBrk="1" hangingPunct="1"/>
              <a:t>6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46F82AB-2E69-DB41-8817-96BC9DF7325C}" type="slidenum">
              <a:rPr lang="id-ID" sz="1200">
                <a:latin typeface="Calibri" charset="0"/>
              </a:rPr>
              <a:pPr eaLnBrk="1" hangingPunct="1"/>
              <a:t>7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FA7588D-F115-DF46-B9D6-4AFF294A4BC4}" type="slidenum">
              <a:rPr lang="id-ID" sz="1200">
                <a:latin typeface="Calibri" charset="0"/>
              </a:rPr>
              <a:pPr eaLnBrk="1" hangingPunct="1"/>
              <a:t>8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7118C2-B310-2F4A-A678-CFF977287F4A}" type="slidenum">
              <a:rPr lang="id-ID" sz="1200">
                <a:latin typeface="Calibri" charset="0"/>
              </a:rPr>
              <a:pPr eaLnBrk="1" hangingPunct="1"/>
              <a:t>9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10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B0A52-4819-0A4B-A4B3-0A9F9FBDE062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DD2A3-6C33-BF44-9CFA-042BB7ED1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0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484B7-C60C-7443-AF03-7797E9C8AE31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AA0C5-25B2-2C46-AF93-0779391FB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0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8F730-74FD-594A-A6B8-35639DBD45FA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0F4B3-1553-8F44-AE75-6CAFCB5A8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7F2EE-01F5-9D47-B81D-70FB956A55AA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B9993-0DB3-D748-A088-ECCD5D8B7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4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B77ED-B6D9-CF42-88B9-3CC6C2B3577E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27375-0BF8-A94B-8A65-E914538C8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2E0B-F3E4-1543-8129-FCF92B668333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7CC40-5FD6-AC4C-AF6B-4BBC7320E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3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4681C-620D-BC4B-B9FE-E9F5EB0C2C75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70404-D14A-6941-8B17-D09E0BD47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4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8B8C-6154-8347-88E5-F1BAA8DF9E5C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AAC8F-8B03-5441-9942-837876AE5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1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EDB4F-C020-E34A-AB63-B77C7BC6CFDA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B334-E64C-B341-BCFE-90F4ACAC5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6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EBCCB-11EB-A24E-9FF4-735C2EB1D851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EE2F0-C63C-8341-8EB2-31BE5B2AC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2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7D199-4A5B-3742-ADFA-0AD3FD53FC79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37A83-5DFB-B144-BC16-0316054CE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9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A8F6F550-0479-2F40-8998-85B9A2E844D5}" type="datetime1">
              <a:rPr lang="en-US"/>
              <a:pPr>
                <a:defRPr/>
              </a:pPr>
              <a:t>5/4/19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C2BA2374-0AC2-F94A-9CA3-5D661A7C2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048000" y="3657600"/>
            <a:ext cx="60960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b="1" dirty="0" err="1">
                <a:latin typeface="Calisto MT" charset="0"/>
              </a:rPr>
              <a:t>Skala</a:t>
            </a:r>
            <a:r>
              <a:rPr lang="en-US" sz="2800" b="1" dirty="0">
                <a:latin typeface="Calisto MT" charset="0"/>
              </a:rPr>
              <a:t> </a:t>
            </a:r>
            <a:r>
              <a:rPr lang="en-US" sz="2800" b="1" dirty="0" err="1">
                <a:latin typeface="Calisto MT" charset="0"/>
              </a:rPr>
              <a:t>Pengukuran</a:t>
            </a:r>
            <a:r>
              <a:rPr lang="en-US" sz="2800" b="1" dirty="0">
                <a:latin typeface="Calisto MT" charset="0"/>
              </a:rPr>
              <a:t> </a:t>
            </a:r>
            <a:r>
              <a:rPr lang="en-US" sz="2800" b="1" dirty="0" err="1">
                <a:latin typeface="Calisto MT" charset="0"/>
              </a:rPr>
              <a:t>dan</a:t>
            </a:r>
            <a:r>
              <a:rPr lang="en-US" sz="2800" b="1" dirty="0">
                <a:latin typeface="Calisto MT" charset="0"/>
              </a:rPr>
              <a:t> </a:t>
            </a:r>
            <a:r>
              <a:rPr lang="en-US" sz="2800" b="1" dirty="0" err="1">
                <a:latin typeface="Calisto MT" charset="0"/>
              </a:rPr>
              <a:t>Instrumen</a:t>
            </a:r>
            <a:r>
              <a:rPr lang="en-US" sz="2800" b="1" dirty="0">
                <a:latin typeface="Calisto MT" charset="0"/>
              </a:rPr>
              <a:t> </a:t>
            </a:r>
            <a:r>
              <a:rPr lang="en-US" sz="2800" b="1" dirty="0" err="1" smtClean="0">
                <a:latin typeface="Calisto MT" charset="0"/>
              </a:rPr>
              <a:t>Penelitian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/>
            </a:r>
            <a:b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</a:br>
            <a:r>
              <a:rPr lang="en-US" sz="2000" b="1" dirty="0" err="1" smtClean="0">
                <a:solidFill>
                  <a:schemeClr val="bg1"/>
                </a:solidFill>
              </a:rPr>
              <a:t>Rian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Adi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Pamungkas</a:t>
            </a:r>
            <a:r>
              <a:rPr lang="en-US" sz="2000" b="1" dirty="0">
                <a:solidFill>
                  <a:schemeClr val="bg1"/>
                </a:solidFill>
              </a:rPr>
              <a:t>, </a:t>
            </a:r>
            <a:r>
              <a:rPr lang="en-US" sz="2000" b="1" dirty="0" err="1">
                <a:solidFill>
                  <a:schemeClr val="bg1"/>
                </a:solidFill>
              </a:rPr>
              <a:t>S.Kep</a:t>
            </a:r>
            <a:r>
              <a:rPr lang="en-US" sz="2000" b="1" dirty="0">
                <a:solidFill>
                  <a:schemeClr val="bg1"/>
                </a:solidFill>
              </a:rPr>
              <a:t>. Ns., MNS</a:t>
            </a: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Prodi S1 </a:t>
            </a:r>
            <a:r>
              <a:rPr lang="en-US" sz="2000" b="1" dirty="0" err="1">
                <a:solidFill>
                  <a:schemeClr val="bg1"/>
                </a:solidFill>
              </a:rPr>
              <a:t>Keperawatan</a:t>
            </a:r>
            <a:r>
              <a:rPr lang="en-US" sz="2000" b="1" dirty="0">
                <a:solidFill>
                  <a:schemeClr val="bg1"/>
                </a:solidFill>
              </a:rPr>
              <a:t>, </a:t>
            </a:r>
            <a:r>
              <a:rPr lang="en-US" sz="2000" b="1" dirty="0" err="1">
                <a:solidFill>
                  <a:schemeClr val="bg1"/>
                </a:solidFill>
              </a:rPr>
              <a:t>Fakultas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Ilmu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Kesehatan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39925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charset="0"/>
              <a:buAutoNum type="alphaLcPeriod" startAt="3"/>
            </a:pPr>
            <a:r>
              <a:rPr lang="en-US" sz="3600" b="1" i="1" dirty="0">
                <a:latin typeface="Calisto MT" charset="0"/>
              </a:rPr>
              <a:t>Sematic </a:t>
            </a:r>
            <a:r>
              <a:rPr lang="en-US" sz="3600" b="1" i="1" dirty="0" err="1">
                <a:latin typeface="Calisto MT" charset="0"/>
              </a:rPr>
              <a:t>Defferential</a:t>
            </a:r>
            <a:r>
              <a:rPr lang="en-US" sz="3600" dirty="0">
                <a:latin typeface="Calisto MT" charset="0"/>
              </a:rPr>
              <a:t> :</a:t>
            </a:r>
            <a:r>
              <a:rPr lang="en-US" sz="3600" dirty="0" err="1">
                <a:latin typeface="Calisto MT" charset="0"/>
              </a:rPr>
              <a:t>suatu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skala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pengukuran</a:t>
            </a:r>
            <a:r>
              <a:rPr lang="en-US" sz="3600" dirty="0">
                <a:latin typeface="Calisto MT" charset="0"/>
              </a:rPr>
              <a:t> yang </a:t>
            </a:r>
            <a:r>
              <a:rPr lang="en-US" sz="3600" dirty="0" err="1">
                <a:latin typeface="Calisto MT" charset="0"/>
              </a:rPr>
              <a:t>disusun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dalam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suatu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garis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dimana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jawaban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sangat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positif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terletak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dibagian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kanan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garis</a:t>
            </a:r>
            <a:r>
              <a:rPr lang="en-US" sz="3600" dirty="0">
                <a:latin typeface="Calisto MT" charset="0"/>
              </a:rPr>
              <a:t>, </a:t>
            </a:r>
            <a:r>
              <a:rPr lang="en-US" sz="3600" dirty="0" err="1">
                <a:latin typeface="Calisto MT" charset="0"/>
              </a:rPr>
              <a:t>sedangkan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jawaban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sangat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negatif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terletak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dibagian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kiri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garis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atau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sebaliknya</a:t>
            </a:r>
            <a:r>
              <a:rPr lang="en-US" sz="3600" dirty="0">
                <a:latin typeface="Calisto MT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AutoNum type="alphaLcPeriod" startAt="3"/>
            </a:pPr>
            <a:r>
              <a:rPr lang="en-US" sz="3600" b="1" i="1" dirty="0">
                <a:latin typeface="Calisto MT" charset="0"/>
              </a:rPr>
              <a:t>Rating Scale</a:t>
            </a:r>
            <a:r>
              <a:rPr lang="en-US" sz="3600" i="1" dirty="0">
                <a:latin typeface="Calisto MT" charset="0"/>
              </a:rPr>
              <a:t> </a:t>
            </a:r>
            <a:r>
              <a:rPr lang="en-US" sz="3600" dirty="0">
                <a:latin typeface="Calisto MT" charset="0"/>
              </a:rPr>
              <a:t>: </a:t>
            </a:r>
            <a:r>
              <a:rPr lang="en-US" sz="3600" dirty="0" err="1">
                <a:latin typeface="Calisto MT" charset="0"/>
              </a:rPr>
              <a:t>suatu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skala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pengukuran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dimana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responden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menjawab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salah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satu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jawaban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kuantitatif</a:t>
            </a:r>
            <a:r>
              <a:rPr lang="en-US" sz="3600" dirty="0">
                <a:latin typeface="Calisto MT" charset="0"/>
              </a:rPr>
              <a:t> yang </a:t>
            </a:r>
            <a:r>
              <a:rPr lang="en-US" sz="3600" dirty="0" err="1">
                <a:latin typeface="Calisto MT" charset="0"/>
              </a:rPr>
              <a:t>disediakan</a:t>
            </a:r>
            <a:r>
              <a:rPr lang="en-US" sz="3600" dirty="0">
                <a:latin typeface="Calisto MT" charset="0"/>
              </a:rPr>
              <a:t>.</a:t>
            </a:r>
          </a:p>
          <a:p>
            <a:pPr marL="571500" indent="-571500" eaLnBrk="1" hangingPunct="1">
              <a:defRPr/>
            </a:pPr>
            <a:endParaRPr lang="en-US" sz="3600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177800" y="1828800"/>
            <a:ext cx="8737600" cy="3992563"/>
          </a:xfrm>
        </p:spPr>
        <p:txBody>
          <a:bodyPr/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S"/>
              <a:defRPr/>
            </a:pPr>
            <a:r>
              <a:rPr lang="en-US" sz="3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Penelitian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adalah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suatu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alat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digunakan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untuk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mengukur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fenomena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alam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maupun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sosial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diamati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S"/>
              <a:defRPr/>
            </a:pP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Instrumen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yang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digunakan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untuk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mengukur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fenomena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sosial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umumnya</a:t>
            </a:r>
            <a:endParaRPr lang="en-US" sz="3600" dirty="0" smtClean="0">
              <a:solidFill>
                <a:schemeClr val="tx1">
                  <a:lumMod val="65000"/>
                  <a:lumOff val="35000"/>
                </a:schemeClr>
              </a:solidFill>
              <a:sym typeface="Wingdings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S"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Misalnya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bentuk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instrumen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: </a:t>
            </a:r>
            <a:r>
              <a:rPr lang="en-US" sz="3600" i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1)Checklist 2)</a:t>
            </a:r>
            <a:r>
              <a:rPr lang="en-US" sz="3600" i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Pilihan</a:t>
            </a:r>
            <a:r>
              <a:rPr lang="en-US" sz="3600" i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</a:t>
            </a:r>
            <a:r>
              <a:rPr lang="en-US" sz="3600" i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Ganda</a:t>
            </a:r>
            <a:r>
              <a:rPr lang="en-US" sz="3600" i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3) Rating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 </a:t>
            </a:r>
            <a:r>
              <a:rPr lang="en-US" sz="3600" i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charset="0"/>
              </a:rPr>
              <a:t>Scale</a:t>
            </a:r>
            <a:endParaRPr lang="en-US" sz="3600" dirty="0"/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7250"/>
          </a:xfrm>
        </p:spPr>
        <p:txBody>
          <a:bodyPr/>
          <a:lstStyle/>
          <a:p>
            <a:r>
              <a:rPr lang="en-US" sz="3600" dirty="0" err="1" smtClean="0">
                <a:latin typeface="Arial" charset="0"/>
              </a:rPr>
              <a:t>Instrumen</a:t>
            </a:r>
            <a:r>
              <a:rPr lang="en-US" sz="3600" dirty="0" smtClean="0">
                <a:latin typeface="Arial" charset="0"/>
              </a:rPr>
              <a:t> </a:t>
            </a:r>
            <a:r>
              <a:rPr lang="en-US" sz="3600" dirty="0" err="1" smtClean="0">
                <a:latin typeface="Arial" charset="0"/>
              </a:rPr>
              <a:t>Penelitian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23743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4830763"/>
          </a:xfrm>
        </p:spPr>
        <p:txBody>
          <a:bodyPr/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S"/>
              <a:defRPr/>
            </a:pP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Bentuk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dipilih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antara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lain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tergantung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pada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metode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pengumpulan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data yang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akan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digunakan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seperti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angket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kuesioner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),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observasi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wawancara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(interview)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S"/>
              <a:defRPr/>
            </a:pP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3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valid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berarti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alat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ukur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digunakan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untuk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mendapatkan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data (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mengukur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itu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valid. </a:t>
            </a:r>
            <a:r>
              <a:rPr lang="en-US" sz="3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Valid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berarti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tersebut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dapat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digunakan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untuk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mengukur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apa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seharusnya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diukur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125397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152400" y="1828800"/>
            <a:ext cx="8991600" cy="4297363"/>
          </a:xfrm>
        </p:spPr>
        <p:txBody>
          <a:bodyPr/>
          <a:lstStyle/>
          <a:p>
            <a:pPr marL="457200" indent="-457200" eaLnBrk="1" fontAlgn="auto" hangingPunct="1">
              <a:spcAft>
                <a:spcPts val="0"/>
              </a:spcAft>
              <a:buFont typeface="Wingdings" charset="0"/>
              <a:buAutoNum type="arabicPeriod"/>
              <a:defRPr/>
            </a:pPr>
            <a:r>
              <a:rPr lang="en-US" sz="28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Validitas</a:t>
            </a: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Isi (Content Validity)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berbentuk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test yang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sering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digunakan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untuk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mengukur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prestasi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belajar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(achievement)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mengukur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efektivitas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pelaksanaan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program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tujuan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charset="0"/>
              <a:buAutoNum type="arabicPeriod"/>
              <a:defRPr/>
            </a:pPr>
            <a:r>
              <a:rPr lang="en-US" sz="28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Validitas</a:t>
            </a: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Konstruk</a:t>
            </a:r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(Construct Validity)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Jika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dapat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digunakan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untuk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mengukur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gejala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sesuai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dengan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didefinisikan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sesuai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dengan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teori-teori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relevan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2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Validitas</a:t>
            </a:r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2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berkaitan</a:t>
            </a:r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dengan</a:t>
            </a:r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kriteria</a:t>
            </a:r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(Criterion-related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Validity)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Terjadi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ketika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sebuah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membedakan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individual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pada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kriteria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akan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diperkirakan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sz="2800" dirty="0">
              <a:cs typeface="Times New Roman" charset="0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Jenis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Validitas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733820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2973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S"/>
              <a:defRPr/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Reliabilitas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menunjukkan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konsistensi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stabilitas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dari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suatu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skor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skala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pengukuran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).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Realibilitas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berbeda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dengan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Validitas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karena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Reliabilitas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memusatkan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perhatian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pada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masalah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konsistensi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sedangkan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Validitas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lebih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memperhatikan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ketepatan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 algn="just" eaLnBrk="1" hangingPunct="1">
              <a:buNone/>
              <a:defRPr/>
            </a:pPr>
            <a:endParaRPr lang="en-US" dirty="0">
              <a:cs typeface="Times New Roman" charset="0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i="1" dirty="0" err="1" smtClean="0">
                <a:latin typeface="Arial" charset="0"/>
                <a:cs typeface="Times New Roman" charset="0"/>
              </a:rPr>
              <a:t>Reliabilitas</a:t>
            </a:r>
            <a:r>
              <a:rPr lang="en-US" sz="3600" i="1" dirty="0" smtClean="0">
                <a:latin typeface="Arial" charset="0"/>
                <a:cs typeface="Times New Roman" charset="0"/>
              </a:rPr>
              <a:t> </a:t>
            </a:r>
            <a:r>
              <a:rPr lang="en-US" sz="3600" i="1" dirty="0" err="1" smtClean="0">
                <a:latin typeface="Arial" charset="0"/>
                <a:cs typeface="Times New Roman" charset="0"/>
              </a:rPr>
              <a:t>instrumen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832682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2973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S"/>
              <a:defRPr/>
            </a:pP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Stabilitas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Ukuran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menunjukkan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kemampuan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sebuah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ukuran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tetap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stabil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S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S"/>
              <a:defRPr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Reliabilitas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dapat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diuji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dengan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1) Test-retest Reliability; 2)Equivalent /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Paralel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-form Reliability 3) Internal Consistency Reliability)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598802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2286000"/>
            <a:ext cx="8153400" cy="38401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S"/>
              <a:defRPr/>
            </a:pPr>
            <a:r>
              <a:rPr lang="en-US" sz="3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Test-retest Reliability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dengan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mencobakan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beberapa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kali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pada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responden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S"/>
              <a:defRPr/>
            </a:pPr>
            <a:r>
              <a:rPr lang="en-US" sz="3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Equivalent/</a:t>
            </a:r>
            <a:r>
              <a:rPr lang="en-US" sz="3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Paralel</a:t>
            </a:r>
            <a:r>
              <a:rPr lang="en-US" sz="3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-form Reliability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adalah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pertanyaan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dalam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bentuk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kalimat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berbeda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tapi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maksudnya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ctr" eaLnBrk="1" hangingPunct="1">
              <a:defRPr/>
            </a:pPr>
            <a:endParaRPr lang="en-US" sz="3600" dirty="0" smtClean="0">
              <a:latin typeface="Comic Sans MS" charset="0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89778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2286000"/>
            <a:ext cx="8153400" cy="38401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Internal Consistency Reliability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diuji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dengan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menganalisis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pada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dengan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teknik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tertentu</a:t>
            </a:r>
            <a:endParaRPr lang="en-US" sz="3600" dirty="0" smtClean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065170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2286000"/>
            <a:ext cx="8153400" cy="3840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 b="1" dirty="0" err="1">
                <a:latin typeface="Calisto MT" charset="0"/>
              </a:rPr>
              <a:t>Kuesioner</a:t>
            </a:r>
            <a:r>
              <a:rPr lang="en-US" sz="3600" b="1" dirty="0">
                <a:latin typeface="Calisto MT" charset="0"/>
              </a:rPr>
              <a:t> (Questionnaire)</a:t>
            </a:r>
            <a:r>
              <a:rPr lang="en-US" sz="3600" dirty="0">
                <a:latin typeface="Calisto MT" charset="0"/>
              </a:rPr>
              <a:t> : </a:t>
            </a:r>
            <a:r>
              <a:rPr lang="en-US" sz="3600" dirty="0" err="1">
                <a:latin typeface="Calisto MT" charset="0"/>
              </a:rPr>
              <a:t>merupakan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alat</a:t>
            </a:r>
            <a:r>
              <a:rPr lang="en-US" sz="3600" dirty="0">
                <a:latin typeface="Calisto MT" charset="0"/>
              </a:rPr>
              <a:t>/</a:t>
            </a:r>
            <a:r>
              <a:rPr lang="en-US" sz="3600" dirty="0" err="1">
                <a:latin typeface="Calisto MT" charset="0"/>
              </a:rPr>
              <a:t>teknik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untuk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pengumpulan</a:t>
            </a:r>
            <a:r>
              <a:rPr lang="en-US" sz="3600" dirty="0">
                <a:latin typeface="Calisto MT" charset="0"/>
              </a:rPr>
              <a:t> data yang </a:t>
            </a:r>
            <a:r>
              <a:rPr lang="en-US" sz="3600" dirty="0" err="1">
                <a:latin typeface="Calisto MT" charset="0"/>
              </a:rPr>
              <a:t>dilakukan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dengan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cara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mengajukan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seperangkat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pertanyaan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atau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pernyataan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tertulis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kepada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responden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untuk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dijawabnya</a:t>
            </a:r>
            <a:r>
              <a:rPr lang="en-US" sz="3600" dirty="0">
                <a:latin typeface="Calisto MT" charset="0"/>
              </a:rPr>
              <a:t>.</a:t>
            </a:r>
          </a:p>
          <a:p>
            <a:pPr marL="0" indent="0" algn="ctr" eaLnBrk="1" hangingPunct="1">
              <a:buNone/>
              <a:defRPr/>
            </a:pPr>
            <a:endParaRPr lang="en-US" sz="3600" dirty="0" smtClean="0">
              <a:latin typeface="Comic Sans MS" charset="0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b="1" dirty="0" err="1">
                <a:latin typeface="Calisto MT" charset="0"/>
              </a:rPr>
              <a:t>Kuesioner</a:t>
            </a:r>
            <a:r>
              <a:rPr lang="en-US" sz="3600" b="1" dirty="0">
                <a:latin typeface="Calisto MT" charset="0"/>
              </a:rPr>
              <a:t> (Questionnaire)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6988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2286000"/>
            <a:ext cx="8153400" cy="3840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err="1">
                <a:latin typeface="Calisto MT" charset="0"/>
              </a:rPr>
              <a:t>Manfaat</a:t>
            </a:r>
            <a:r>
              <a:rPr lang="en-US" sz="2800" b="1" dirty="0">
                <a:latin typeface="Calisto MT" charset="0"/>
              </a:rPr>
              <a:t>/</a:t>
            </a:r>
            <a:r>
              <a:rPr lang="en-US" sz="2800" b="1" dirty="0" err="1">
                <a:latin typeface="Calisto MT" charset="0"/>
              </a:rPr>
              <a:t>Kegunaan</a:t>
            </a:r>
            <a:r>
              <a:rPr lang="en-US" sz="2800" b="1" dirty="0">
                <a:latin typeface="Calisto MT" charset="0"/>
              </a:rPr>
              <a:t> </a:t>
            </a:r>
            <a:r>
              <a:rPr lang="en-US" sz="2800" b="1" dirty="0" err="1">
                <a:latin typeface="Calisto MT" charset="0"/>
              </a:rPr>
              <a:t>Kuesioner</a:t>
            </a:r>
            <a:r>
              <a:rPr lang="en-US" sz="2800" dirty="0">
                <a:latin typeface="Calisto MT" charset="0"/>
              </a:rPr>
              <a:t> : 1)</a:t>
            </a:r>
            <a:r>
              <a:rPr lang="en-US" sz="2800" dirty="0" err="1">
                <a:latin typeface="Calisto MT" charset="0"/>
              </a:rPr>
              <a:t>membantu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petugas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lapangan</a:t>
            </a:r>
            <a:r>
              <a:rPr lang="en-US" sz="2800" dirty="0">
                <a:latin typeface="Calisto MT" charset="0"/>
              </a:rPr>
              <a:t> (interviewer) </a:t>
            </a:r>
            <a:r>
              <a:rPr lang="en-US" sz="2800" dirty="0" err="1">
                <a:latin typeface="Calisto MT" charset="0"/>
              </a:rPr>
              <a:t>dalam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pengumpulan</a:t>
            </a:r>
            <a:r>
              <a:rPr lang="en-US" sz="2800" dirty="0">
                <a:latin typeface="Calisto MT" charset="0"/>
              </a:rPr>
              <a:t> data </a:t>
            </a:r>
            <a:r>
              <a:rPr lang="en-US" sz="2800" dirty="0" err="1">
                <a:latin typeface="Calisto MT" charset="0"/>
              </a:rPr>
              <a:t>tentang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hal-hal</a:t>
            </a:r>
            <a:r>
              <a:rPr lang="en-US" sz="2800" dirty="0">
                <a:latin typeface="Calisto MT" charset="0"/>
              </a:rPr>
              <a:t> yang </a:t>
            </a:r>
            <a:r>
              <a:rPr lang="en-US" sz="2800" dirty="0" err="1">
                <a:latin typeface="Calisto MT" charset="0"/>
              </a:rPr>
              <a:t>perlu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ditanyakan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kepada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responden</a:t>
            </a:r>
            <a:r>
              <a:rPr lang="en-US" sz="2800" dirty="0">
                <a:latin typeface="Calisto MT" charset="0"/>
              </a:rPr>
              <a:t>; 2)</a:t>
            </a:r>
            <a:r>
              <a:rPr lang="en-US" sz="2800" dirty="0" err="1">
                <a:latin typeface="Calisto MT" charset="0"/>
              </a:rPr>
              <a:t>petugas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lapangan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bisa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secara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sistematis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berurutan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dalam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mengajukan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pertanyaan</a:t>
            </a:r>
            <a:r>
              <a:rPr lang="en-US" sz="2800" dirty="0">
                <a:latin typeface="Calisto MT" charset="0"/>
              </a:rPr>
              <a:t>; 3) </a:t>
            </a:r>
            <a:r>
              <a:rPr lang="en-US" sz="2800" dirty="0" err="1">
                <a:latin typeface="Calisto MT" charset="0"/>
              </a:rPr>
              <a:t>pertanyaan</a:t>
            </a:r>
            <a:r>
              <a:rPr lang="en-US" sz="2800" dirty="0">
                <a:latin typeface="Calisto MT" charset="0"/>
              </a:rPr>
              <a:t> yang </a:t>
            </a:r>
            <a:r>
              <a:rPr lang="en-US" sz="2800" dirty="0" err="1">
                <a:latin typeface="Calisto MT" charset="0"/>
              </a:rPr>
              <a:t>diajukan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kepada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responden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oleh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masing-masing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petugas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lapangan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dapat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diseragamkan</a:t>
            </a:r>
            <a:r>
              <a:rPr lang="en-US" sz="2800" dirty="0">
                <a:latin typeface="Calisto MT" charset="0"/>
              </a:rPr>
              <a:t>, </a:t>
            </a:r>
            <a:r>
              <a:rPr lang="en-US" sz="2800" dirty="0" err="1">
                <a:latin typeface="Calisto MT" charset="0"/>
              </a:rPr>
              <a:t>sehingga</a:t>
            </a:r>
            <a:r>
              <a:rPr lang="en-US" sz="2800" dirty="0">
                <a:latin typeface="Calisto MT" charset="0"/>
              </a:rPr>
              <a:t> data yang </a:t>
            </a:r>
            <a:r>
              <a:rPr lang="en-US" sz="2800" dirty="0" err="1">
                <a:latin typeface="Calisto MT" charset="0"/>
              </a:rPr>
              <a:t>diperoleh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bisa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diperbandingkan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satu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sama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lainnya</a:t>
            </a:r>
            <a:r>
              <a:rPr lang="en-US" sz="2800" dirty="0" smtClean="0">
                <a:latin typeface="Calisto MT" charset="0"/>
              </a:rPr>
              <a:t>.</a:t>
            </a:r>
            <a:endParaRPr lang="en-US" sz="2800" dirty="0">
              <a:latin typeface="Calisto MT" charset="0"/>
            </a:endParaRPr>
          </a:p>
          <a:p>
            <a:pPr marL="0" indent="0" algn="ctr" eaLnBrk="1" hangingPunct="1">
              <a:buNone/>
              <a:defRPr/>
            </a:pPr>
            <a:endParaRPr lang="en-US" sz="2800" dirty="0" smtClean="0">
              <a:latin typeface="Comic Sans MS" charset="0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b="1" dirty="0" err="1">
                <a:latin typeface="Calisto MT" charset="0"/>
              </a:rPr>
              <a:t>Manfaat</a:t>
            </a:r>
            <a:r>
              <a:rPr lang="en-US" sz="3600" b="1" dirty="0">
                <a:latin typeface="Calisto MT" charset="0"/>
              </a:rPr>
              <a:t>/</a:t>
            </a:r>
            <a:r>
              <a:rPr lang="en-US" sz="3600" b="1" dirty="0" err="1">
                <a:latin typeface="Calisto MT" charset="0"/>
              </a:rPr>
              <a:t>Kegunaan</a:t>
            </a:r>
            <a:r>
              <a:rPr lang="en-US" sz="3600" b="1" dirty="0">
                <a:latin typeface="Calisto MT" charset="0"/>
              </a:rPr>
              <a:t> </a:t>
            </a:r>
            <a:r>
              <a:rPr lang="en-US" sz="3600" b="1" smtClean="0">
                <a:latin typeface="Calisto MT" charset="0"/>
              </a:rPr>
              <a:t>Kuesioner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076100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dirty="0" err="1">
                <a:latin typeface="Calibri" charset="0"/>
              </a:rPr>
              <a:t>Mahasiswa</a:t>
            </a:r>
            <a:r>
              <a:rPr lang="en-US" sz="2800" dirty="0">
                <a:latin typeface="Calibri" charset="0"/>
              </a:rPr>
              <a:t> </a:t>
            </a:r>
            <a:r>
              <a:rPr lang="en-US" sz="2800" dirty="0" err="1">
                <a:latin typeface="Calibri" charset="0"/>
              </a:rPr>
              <a:t>mampu</a:t>
            </a:r>
            <a:r>
              <a:rPr lang="en-US" sz="2800" dirty="0">
                <a:latin typeface="Calibri" charset="0"/>
              </a:rPr>
              <a:t> </a:t>
            </a:r>
            <a:r>
              <a:rPr lang="en-US" sz="2800" dirty="0" err="1" smtClean="0">
                <a:latin typeface="Calibri" charset="0"/>
              </a:rPr>
              <a:t>memahami</a:t>
            </a:r>
            <a:r>
              <a:rPr lang="en-US" sz="2800" dirty="0" smtClean="0">
                <a:latin typeface="Calibri" charset="0"/>
              </a:rPr>
              <a:t> </a:t>
            </a:r>
            <a:endParaRPr lang="en-US" sz="2800" dirty="0">
              <a:latin typeface="Calibri" charset="0"/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Menjelaskan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tentang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macam-macam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skala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pengukuran</a:t>
            </a:r>
            <a:endPara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Menguraikan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tentang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penelitian</a:t>
            </a:r>
            <a:endPara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Validitas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dan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Reliabilitas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Instrumen</a:t>
            </a:r>
            <a:endPara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Menyusun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kuesioner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it-IT" sz="2800" dirty="0">
                <a:latin typeface="Calibri" charset="0"/>
              </a:rPr>
              <a:t/>
            </a:r>
            <a:br>
              <a:rPr lang="it-IT" sz="2800" dirty="0">
                <a:latin typeface="Calibri" charset="0"/>
              </a:rPr>
            </a:br>
            <a:endParaRPr lang="it-IT" sz="2800" dirty="0">
              <a:latin typeface="Calibri" charset="0"/>
            </a:endParaRPr>
          </a:p>
          <a:p>
            <a:pPr marL="0" indent="0">
              <a:buNone/>
            </a:pPr>
            <a:r>
              <a:rPr lang="it-IT" sz="2800" dirty="0">
                <a:latin typeface="Calibri" charset="0"/>
              </a:rPr>
              <a:t/>
            </a:r>
            <a:br>
              <a:rPr lang="it-IT" sz="2800" dirty="0">
                <a:latin typeface="Calibri" charset="0"/>
              </a:rPr>
            </a:br>
            <a:endParaRPr lang="it-IT" sz="2800" dirty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US" sz="2800" dirty="0">
                <a:latin typeface="Calibri" charset="0"/>
              </a:rPr>
              <a:t> </a:t>
            </a:r>
            <a:endParaRPr lang="id-ID" sz="2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3840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dirty="0" err="1">
                <a:latin typeface="Calisto MT" charset="0"/>
              </a:rPr>
              <a:t>Prinsip</a:t>
            </a:r>
            <a:r>
              <a:rPr lang="en-US" b="1" dirty="0">
                <a:latin typeface="Calisto MT" charset="0"/>
              </a:rPr>
              <a:t> </a:t>
            </a:r>
            <a:r>
              <a:rPr lang="en-US" b="1" dirty="0" err="1">
                <a:latin typeface="Calisto MT" charset="0"/>
              </a:rPr>
              <a:t>Penyusunan</a:t>
            </a:r>
            <a:r>
              <a:rPr lang="en-US" b="1" dirty="0">
                <a:latin typeface="Calisto MT" charset="0"/>
              </a:rPr>
              <a:t> </a:t>
            </a:r>
            <a:r>
              <a:rPr lang="en-US" b="1" dirty="0" err="1">
                <a:latin typeface="Calisto MT" charset="0"/>
              </a:rPr>
              <a:t>Kuesioner</a:t>
            </a:r>
            <a:r>
              <a:rPr lang="en-US" dirty="0">
                <a:latin typeface="Calisto MT" charset="0"/>
              </a:rPr>
              <a:t> : </a:t>
            </a:r>
            <a:endParaRPr lang="en-US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i="1" dirty="0">
                <a:latin typeface="Calisto MT" charset="0"/>
              </a:rPr>
              <a:t> </a:t>
            </a:r>
            <a:r>
              <a:rPr lang="en-US" i="1" dirty="0" smtClean="0">
                <a:latin typeface="Calisto MT" charset="0"/>
              </a:rPr>
              <a:t>  1) </a:t>
            </a:r>
            <a:r>
              <a:rPr lang="en-US" i="1" dirty="0" err="1" smtClean="0">
                <a:latin typeface="Calisto MT" charset="0"/>
              </a:rPr>
              <a:t>Prinsip</a:t>
            </a:r>
            <a:r>
              <a:rPr lang="en-US" i="1" dirty="0" smtClean="0">
                <a:latin typeface="Calisto MT" charset="0"/>
              </a:rPr>
              <a:t> </a:t>
            </a:r>
            <a:r>
              <a:rPr lang="en-US" i="1" dirty="0" err="1">
                <a:latin typeface="Calisto MT" charset="0"/>
              </a:rPr>
              <a:t>Penulisan</a:t>
            </a:r>
            <a:r>
              <a:rPr lang="en-US" dirty="0">
                <a:latin typeface="Calisto MT" charset="0"/>
              </a:rPr>
              <a:t> </a:t>
            </a:r>
            <a:r>
              <a:rPr lang="en-US" i="1" dirty="0" err="1">
                <a:latin typeface="Calisto MT" charset="0"/>
              </a:rPr>
              <a:t>Kuesioner</a:t>
            </a:r>
            <a:r>
              <a:rPr lang="en-US" i="1" dirty="0" smtClean="0">
                <a:latin typeface="Calisto MT" charset="0"/>
              </a:rPr>
              <a:t>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i="1" dirty="0">
                <a:latin typeface="Calisto MT" charset="0"/>
              </a:rPr>
              <a:t> </a:t>
            </a:r>
            <a:r>
              <a:rPr lang="en-US" i="1" dirty="0" smtClean="0">
                <a:latin typeface="Calisto MT" charset="0"/>
              </a:rPr>
              <a:t>  2) </a:t>
            </a:r>
            <a:r>
              <a:rPr lang="en-US" i="1" dirty="0" err="1" smtClean="0">
                <a:latin typeface="Calisto MT" charset="0"/>
              </a:rPr>
              <a:t>Prinsip</a:t>
            </a:r>
            <a:r>
              <a:rPr lang="en-US" i="1" dirty="0" smtClean="0">
                <a:latin typeface="Calisto MT" charset="0"/>
              </a:rPr>
              <a:t> </a:t>
            </a:r>
            <a:r>
              <a:rPr lang="en-US" i="1" dirty="0" err="1">
                <a:latin typeface="Calisto MT" charset="0"/>
              </a:rPr>
              <a:t>Pengukuran</a:t>
            </a:r>
            <a:r>
              <a:rPr lang="en-US" i="1" dirty="0">
                <a:latin typeface="Calisto MT" charset="0"/>
              </a:rPr>
              <a:t> </a:t>
            </a:r>
            <a:endParaRPr lang="en-US" i="1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i="1" dirty="0">
                <a:latin typeface="Calisto MT" charset="0"/>
              </a:rPr>
              <a:t> </a:t>
            </a:r>
            <a:r>
              <a:rPr lang="en-US" i="1" dirty="0" smtClean="0">
                <a:latin typeface="Calisto MT" charset="0"/>
              </a:rPr>
              <a:t>  </a:t>
            </a:r>
            <a:r>
              <a:rPr lang="en-US" i="1" dirty="0">
                <a:latin typeface="Calisto MT" charset="0"/>
              </a:rPr>
              <a:t>3) </a:t>
            </a:r>
            <a:r>
              <a:rPr lang="en-US" i="1" dirty="0" err="1">
                <a:latin typeface="Calisto MT" charset="0"/>
              </a:rPr>
              <a:t>Prinsip</a:t>
            </a:r>
            <a:r>
              <a:rPr lang="en-US" i="1" dirty="0">
                <a:latin typeface="Calisto MT" charset="0"/>
              </a:rPr>
              <a:t> </a:t>
            </a:r>
            <a:r>
              <a:rPr lang="en-US" i="1" dirty="0" err="1">
                <a:latin typeface="Calisto MT" charset="0"/>
              </a:rPr>
              <a:t>Penampilan</a:t>
            </a:r>
            <a:r>
              <a:rPr lang="en-US" i="1" dirty="0">
                <a:latin typeface="Calisto MT" charset="0"/>
              </a:rPr>
              <a:t> </a:t>
            </a:r>
            <a:r>
              <a:rPr lang="en-US" i="1" dirty="0" err="1">
                <a:latin typeface="Calisto MT" charset="0"/>
              </a:rPr>
              <a:t>Fisik</a:t>
            </a:r>
            <a:r>
              <a:rPr lang="en-US" i="1" dirty="0">
                <a:latin typeface="Calisto MT" charset="0"/>
              </a:rPr>
              <a:t>.</a:t>
            </a:r>
          </a:p>
          <a:p>
            <a:pPr marL="0" indent="0" algn="ctr" eaLnBrk="1" hangingPunct="1">
              <a:buNone/>
              <a:defRPr/>
            </a:pPr>
            <a:endParaRPr lang="en-US" dirty="0" smtClean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137892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762000"/>
            <a:ext cx="8153400" cy="5181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b="1" dirty="0" smtClean="0">
                <a:latin typeface="Calisto MT" charset="0"/>
              </a:rPr>
              <a:t>    1 </a:t>
            </a:r>
            <a:r>
              <a:rPr lang="en-US" sz="2800" b="1" i="1" dirty="0" err="1">
                <a:latin typeface="Calisto MT" charset="0"/>
              </a:rPr>
              <a:t>Prinsip</a:t>
            </a:r>
            <a:r>
              <a:rPr lang="en-US" sz="2800" b="1" i="1" dirty="0">
                <a:latin typeface="Calisto MT" charset="0"/>
              </a:rPr>
              <a:t> </a:t>
            </a:r>
            <a:r>
              <a:rPr lang="en-US" sz="2800" b="1" i="1" dirty="0" err="1">
                <a:latin typeface="Calisto MT" charset="0"/>
              </a:rPr>
              <a:t>Penulisan</a:t>
            </a:r>
            <a:r>
              <a:rPr lang="en-US" sz="2800" b="1" i="1" dirty="0">
                <a:latin typeface="Calisto MT" charset="0"/>
              </a:rPr>
              <a:t> </a:t>
            </a:r>
            <a:r>
              <a:rPr lang="en-US" sz="2800" b="1" i="1" dirty="0" err="1">
                <a:latin typeface="Calisto MT" charset="0"/>
              </a:rPr>
              <a:t>Kuesioner</a:t>
            </a:r>
            <a:r>
              <a:rPr lang="en-US" sz="2800" dirty="0">
                <a:latin typeface="Calisto MT" charset="0"/>
              </a:rPr>
              <a:t>. :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  a</a:t>
            </a:r>
            <a:r>
              <a:rPr lang="en-US" sz="2800" dirty="0">
                <a:latin typeface="Calisto MT" charset="0"/>
              </a:rPr>
              <a:t>) Isi </a:t>
            </a:r>
            <a:r>
              <a:rPr lang="en-US" sz="2800" dirty="0" err="1">
                <a:latin typeface="Calisto MT" charset="0"/>
              </a:rPr>
              <a:t>dan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tujuan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pertanyaan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harus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relevan</a:t>
            </a:r>
            <a:r>
              <a:rPr lang="en-US" sz="2800" dirty="0">
                <a:latin typeface="Calisto MT" charset="0"/>
              </a:rPr>
              <a:t>;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  b</a:t>
            </a:r>
            <a:r>
              <a:rPr lang="en-US" sz="2800" dirty="0">
                <a:latin typeface="Calisto MT" charset="0"/>
              </a:rPr>
              <a:t>) </a:t>
            </a:r>
            <a:r>
              <a:rPr lang="en-US" sz="2800" dirty="0" err="1">
                <a:latin typeface="Calisto MT" charset="0"/>
              </a:rPr>
              <a:t>Bahasa</a:t>
            </a:r>
            <a:r>
              <a:rPr lang="en-US" sz="2800" dirty="0">
                <a:latin typeface="Calisto MT" charset="0"/>
              </a:rPr>
              <a:t> yang </a:t>
            </a:r>
            <a:r>
              <a:rPr lang="en-US" sz="2800" dirty="0" err="1">
                <a:latin typeface="Calisto MT" charset="0"/>
              </a:rPr>
              <a:t>digunakan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mudah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dipahami</a:t>
            </a:r>
            <a:r>
              <a:rPr lang="en-US" sz="2800" dirty="0">
                <a:latin typeface="Calisto MT" charset="0"/>
              </a:rPr>
              <a:t>;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  c</a:t>
            </a:r>
            <a:r>
              <a:rPr lang="en-US" sz="2800" dirty="0">
                <a:latin typeface="Calisto MT" charset="0"/>
              </a:rPr>
              <a:t>) </a:t>
            </a:r>
            <a:r>
              <a:rPr lang="en-US" sz="2800" dirty="0" err="1">
                <a:latin typeface="Calisto MT" charset="0"/>
              </a:rPr>
              <a:t>Tipe</a:t>
            </a:r>
            <a:r>
              <a:rPr lang="en-US" sz="2800" dirty="0">
                <a:latin typeface="Calisto MT" charset="0"/>
              </a:rPr>
              <a:t> / </a:t>
            </a:r>
            <a:r>
              <a:rPr lang="en-US" sz="2800" dirty="0" err="1">
                <a:latin typeface="Calisto MT" charset="0"/>
              </a:rPr>
              <a:t>bentuk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pertanyaan</a:t>
            </a:r>
            <a:r>
              <a:rPr lang="en-US" sz="2800" dirty="0">
                <a:latin typeface="Calisto MT" charset="0"/>
              </a:rPr>
              <a:t> : </a:t>
            </a:r>
            <a:r>
              <a:rPr lang="en-US" sz="2800" dirty="0" err="1">
                <a:latin typeface="Calisto MT" charset="0"/>
              </a:rPr>
              <a:t>terbuka</a:t>
            </a:r>
            <a:r>
              <a:rPr lang="en-US" sz="2800" dirty="0">
                <a:latin typeface="Calisto MT" charset="0"/>
              </a:rPr>
              <a:t>/</a:t>
            </a:r>
            <a:r>
              <a:rPr lang="en-US" sz="2800" dirty="0" err="1">
                <a:latin typeface="Calisto MT" charset="0"/>
              </a:rPr>
              <a:t>tertutup</a:t>
            </a:r>
            <a:r>
              <a:rPr lang="en-US" sz="2800" dirty="0">
                <a:latin typeface="Calisto MT" charset="0"/>
              </a:rPr>
              <a:t> , </a:t>
            </a:r>
            <a:r>
              <a:rPr lang="en-US" sz="2800" dirty="0" smtClean="0">
                <a:latin typeface="Calisto MT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      </a:t>
            </a:r>
            <a:r>
              <a:rPr lang="en-US" sz="2800" dirty="0" err="1" smtClean="0">
                <a:latin typeface="Calisto MT" charset="0"/>
              </a:rPr>
              <a:t>positif</a:t>
            </a:r>
            <a:r>
              <a:rPr lang="en-US" sz="2800" dirty="0">
                <a:latin typeface="Calisto MT" charset="0"/>
              </a:rPr>
              <a:t>/</a:t>
            </a:r>
            <a:r>
              <a:rPr lang="en-US" sz="2800" dirty="0" err="1">
                <a:latin typeface="Calisto MT" charset="0"/>
              </a:rPr>
              <a:t>negatif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  d</a:t>
            </a:r>
            <a:r>
              <a:rPr lang="en-US" sz="2800" dirty="0">
                <a:latin typeface="Calisto MT" charset="0"/>
              </a:rPr>
              <a:t>) </a:t>
            </a:r>
            <a:r>
              <a:rPr lang="en-US" sz="2800" dirty="0" err="1">
                <a:latin typeface="Calisto MT" charset="0"/>
              </a:rPr>
              <a:t>Pertanyaan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tidak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boleh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mendua</a:t>
            </a:r>
            <a:r>
              <a:rPr lang="en-US" sz="2800" dirty="0">
                <a:latin typeface="Calisto MT" charset="0"/>
              </a:rPr>
              <a:t> (double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       barreled </a:t>
            </a:r>
            <a:r>
              <a:rPr lang="en-US" sz="2800" dirty="0">
                <a:latin typeface="Calisto MT" charset="0"/>
              </a:rPr>
              <a:t>questions);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   e</a:t>
            </a:r>
            <a:r>
              <a:rPr lang="en-US" sz="2800" dirty="0">
                <a:latin typeface="Calisto MT" charset="0"/>
              </a:rPr>
              <a:t>) </a:t>
            </a:r>
            <a:r>
              <a:rPr lang="en-US" sz="2800" dirty="0" err="1">
                <a:latin typeface="Calisto MT" charset="0"/>
              </a:rPr>
              <a:t>Pertanyaan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tidak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menggiring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responden</a:t>
            </a:r>
            <a:r>
              <a:rPr lang="en-US" sz="2800" dirty="0" smtClean="0">
                <a:latin typeface="Calisto MT" charset="0"/>
              </a:rPr>
              <a:t>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   f</a:t>
            </a:r>
            <a:r>
              <a:rPr lang="en-US" sz="2800" dirty="0">
                <a:latin typeface="Calisto MT" charset="0"/>
              </a:rPr>
              <a:t>) </a:t>
            </a:r>
            <a:r>
              <a:rPr lang="en-US" sz="2800" dirty="0" err="1">
                <a:latin typeface="Calisto MT" charset="0"/>
              </a:rPr>
              <a:t>Tidak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menanyakan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hal-hal</a:t>
            </a:r>
            <a:r>
              <a:rPr lang="en-US" sz="2800" dirty="0">
                <a:latin typeface="Calisto MT" charset="0"/>
              </a:rPr>
              <a:t> yang </a:t>
            </a:r>
            <a:r>
              <a:rPr lang="en-US" sz="2800" dirty="0" err="1">
                <a:latin typeface="Calisto MT" charset="0"/>
              </a:rPr>
              <a:t>sudah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lupa</a:t>
            </a:r>
            <a:r>
              <a:rPr lang="en-US" sz="2800" dirty="0">
                <a:latin typeface="Calisto MT" charset="0"/>
              </a:rPr>
              <a:t>; </a:t>
            </a:r>
            <a:r>
              <a:rPr lang="en-US" sz="2800" dirty="0" smtClean="0">
                <a:latin typeface="Calisto MT" charset="0"/>
              </a:rPr>
              <a:t> 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   g</a:t>
            </a:r>
            <a:r>
              <a:rPr lang="en-US" sz="2800" dirty="0">
                <a:latin typeface="Calisto MT" charset="0"/>
              </a:rPr>
              <a:t>) </a:t>
            </a:r>
            <a:r>
              <a:rPr lang="en-US" sz="2800" dirty="0" err="1">
                <a:latin typeface="Calisto MT" charset="0"/>
              </a:rPr>
              <a:t>Pertanyaan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tidak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panjang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berbelit</a:t>
            </a:r>
            <a:r>
              <a:rPr lang="en-US" sz="2800" dirty="0" smtClean="0">
                <a:latin typeface="Calisto MT" charset="0"/>
              </a:rPr>
              <a:t>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   </a:t>
            </a:r>
            <a:endParaRPr lang="en-US" sz="2800" dirty="0" smtClean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80226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762000"/>
            <a:ext cx="8153400" cy="44497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h) </a:t>
            </a:r>
            <a:r>
              <a:rPr lang="en-US" sz="2800" dirty="0" err="1">
                <a:latin typeface="Calisto MT" charset="0"/>
              </a:rPr>
              <a:t>Urutan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pertanyaan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dari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hal</a:t>
            </a:r>
            <a:r>
              <a:rPr lang="en-US" sz="2800" dirty="0">
                <a:latin typeface="Calisto MT" charset="0"/>
              </a:rPr>
              <a:t> yang </a:t>
            </a:r>
            <a:r>
              <a:rPr lang="en-US" sz="2800" dirty="0" err="1">
                <a:latin typeface="Calisto MT" charset="0"/>
              </a:rPr>
              <a:t>umum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menuju</a:t>
            </a:r>
            <a:r>
              <a:rPr lang="en-US" sz="2800" dirty="0">
                <a:latin typeface="Calisto MT" charset="0"/>
              </a:rPr>
              <a:t>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</a:t>
            </a:r>
            <a:r>
              <a:rPr lang="en-US" sz="2800" dirty="0" err="1" smtClean="0">
                <a:latin typeface="Calisto MT" charset="0"/>
              </a:rPr>
              <a:t>hal</a:t>
            </a:r>
            <a:r>
              <a:rPr lang="en-US" sz="2800" dirty="0" smtClean="0">
                <a:latin typeface="Calisto MT" charset="0"/>
              </a:rPr>
              <a:t> </a:t>
            </a:r>
            <a:r>
              <a:rPr lang="en-US" sz="2800" dirty="0">
                <a:latin typeface="Calisto MT" charset="0"/>
              </a:rPr>
              <a:t>yang </a:t>
            </a:r>
            <a:r>
              <a:rPr lang="en-US" sz="2800" dirty="0" err="1">
                <a:latin typeface="Calisto MT" charset="0"/>
              </a:rPr>
              <a:t>spesifik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atau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dari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hal</a:t>
            </a:r>
            <a:r>
              <a:rPr lang="en-US" sz="2800" dirty="0">
                <a:latin typeface="Calisto MT" charset="0"/>
              </a:rPr>
              <a:t> yang </a:t>
            </a:r>
            <a:r>
              <a:rPr lang="en-US" sz="2800" dirty="0" err="1">
                <a:latin typeface="Calisto MT" charset="0"/>
              </a:rPr>
              <a:t>mudah</a:t>
            </a:r>
            <a:r>
              <a:rPr lang="en-US" sz="2800" dirty="0">
                <a:latin typeface="Calisto MT" charset="0"/>
              </a:rPr>
              <a:t>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</a:t>
            </a:r>
            <a:r>
              <a:rPr lang="en-US" sz="2800" dirty="0" err="1" smtClean="0">
                <a:latin typeface="Calisto MT" charset="0"/>
              </a:rPr>
              <a:t>menuju</a:t>
            </a:r>
            <a:r>
              <a:rPr lang="en-US" sz="2800" dirty="0" smtClean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hal</a:t>
            </a:r>
            <a:r>
              <a:rPr lang="en-US" sz="2800" dirty="0">
                <a:latin typeface="Calisto MT" charset="0"/>
              </a:rPr>
              <a:t> yang </a:t>
            </a:r>
            <a:r>
              <a:rPr lang="en-US" sz="2800" dirty="0" err="1">
                <a:latin typeface="Calisto MT" charset="0"/>
              </a:rPr>
              <a:t>sulit</a:t>
            </a:r>
            <a:r>
              <a:rPr lang="en-US" sz="2800" dirty="0">
                <a:latin typeface="Calisto MT" charset="0"/>
              </a:rPr>
              <a:t>; </a:t>
            </a:r>
            <a:endParaRPr lang="en-US" sz="2800" dirty="0" smtClean="0">
              <a:latin typeface="Calisto MT" charset="0"/>
            </a:endParaRPr>
          </a:p>
          <a:p>
            <a:pPr marL="571500" indent="-571500" eaLnBrk="1" hangingPunct="1">
              <a:lnSpc>
                <a:spcPct val="80000"/>
              </a:lnSpc>
              <a:buAutoNum type="romanLcParenR"/>
            </a:pPr>
            <a:r>
              <a:rPr lang="en-US" sz="2800" dirty="0" err="1" smtClean="0">
                <a:latin typeface="Calisto MT" charset="0"/>
              </a:rPr>
              <a:t>Gunakan</a:t>
            </a:r>
            <a:r>
              <a:rPr lang="en-US" sz="2800" dirty="0" smtClean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teknik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skala</a:t>
            </a:r>
            <a:r>
              <a:rPr lang="en-US" sz="2800" dirty="0">
                <a:latin typeface="Calisto MT" charset="0"/>
              </a:rPr>
              <a:t> yang </a:t>
            </a:r>
            <a:r>
              <a:rPr lang="en-US" sz="2800" dirty="0" err="1">
                <a:latin typeface="Calisto MT" charset="0"/>
              </a:rPr>
              <a:t>relevan</a:t>
            </a:r>
            <a:r>
              <a:rPr lang="en-US" sz="2800" dirty="0">
                <a:latin typeface="Calisto MT" charset="0"/>
              </a:rPr>
              <a:t> , </a:t>
            </a:r>
            <a:r>
              <a:rPr lang="en-US" sz="2800" dirty="0" err="1">
                <a:latin typeface="Calisto MT" charset="0"/>
              </a:rPr>
              <a:t>seperti</a:t>
            </a:r>
            <a:r>
              <a:rPr lang="en-US" sz="2800" dirty="0">
                <a:latin typeface="Calisto MT" charset="0"/>
              </a:rPr>
              <a:t> :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rating </a:t>
            </a:r>
            <a:r>
              <a:rPr lang="en-US" sz="2800" dirty="0">
                <a:latin typeface="Calisto MT" charset="0"/>
              </a:rPr>
              <a:t>scale (graphic rating scales, itemized rating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scale</a:t>
            </a:r>
            <a:r>
              <a:rPr lang="en-US" sz="2800" dirty="0">
                <a:latin typeface="Calisto MT" charset="0"/>
              </a:rPr>
              <a:t>, comparative rating scale); attitude scale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 (</a:t>
            </a:r>
            <a:r>
              <a:rPr lang="en-US" sz="2800" dirty="0" err="1">
                <a:latin typeface="Calisto MT" charset="0"/>
              </a:rPr>
              <a:t>linkert</a:t>
            </a:r>
            <a:r>
              <a:rPr lang="en-US" sz="2800" dirty="0">
                <a:latin typeface="Calisto MT" charset="0"/>
              </a:rPr>
              <a:t> scale, semantic differential).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i="1" dirty="0">
              <a:latin typeface="Calisto MT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112138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1066800"/>
            <a:ext cx="8153400" cy="4144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b="1" dirty="0">
                <a:latin typeface="Calisto MT" charset="0"/>
              </a:rPr>
              <a:t>2. </a:t>
            </a:r>
            <a:r>
              <a:rPr lang="en-US" sz="2800" b="1" i="1" dirty="0" err="1">
                <a:latin typeface="Calisto MT" charset="0"/>
              </a:rPr>
              <a:t>Prinsip</a:t>
            </a:r>
            <a:r>
              <a:rPr lang="en-US" sz="2800" b="1" i="1" dirty="0">
                <a:latin typeface="Calisto MT" charset="0"/>
              </a:rPr>
              <a:t> </a:t>
            </a:r>
            <a:r>
              <a:rPr lang="en-US" sz="2800" b="1" i="1" dirty="0" err="1">
                <a:latin typeface="Calisto MT" charset="0"/>
              </a:rPr>
              <a:t>Pengukuran</a:t>
            </a:r>
            <a:r>
              <a:rPr lang="en-US" sz="2800" b="1" dirty="0">
                <a:latin typeface="Calisto MT" charset="0"/>
              </a:rPr>
              <a:t> </a:t>
            </a:r>
            <a:r>
              <a:rPr lang="en-US" sz="2800" dirty="0">
                <a:latin typeface="Calisto MT" charset="0"/>
              </a:rPr>
              <a:t>: </a:t>
            </a:r>
            <a:r>
              <a:rPr lang="en-US" sz="2800" dirty="0" err="1">
                <a:latin typeface="Calisto MT" charset="0"/>
              </a:rPr>
              <a:t>sebagai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instrumen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penelitian</a:t>
            </a:r>
            <a:r>
              <a:rPr lang="en-US" sz="2800" dirty="0">
                <a:latin typeface="Calisto MT" charset="0"/>
              </a:rPr>
              <a:t>, </a:t>
            </a:r>
            <a:r>
              <a:rPr lang="en-US" sz="2800" dirty="0" smtClean="0">
                <a:latin typeface="Calisto MT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</a:t>
            </a:r>
            <a:r>
              <a:rPr lang="en-US" sz="2800" dirty="0" err="1" smtClean="0">
                <a:latin typeface="Calisto MT" charset="0"/>
              </a:rPr>
              <a:t>maka</a:t>
            </a:r>
            <a:r>
              <a:rPr lang="en-US" sz="2800" dirty="0" smtClean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sebelum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kuesioner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diberikan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kepada</a:t>
            </a:r>
            <a:r>
              <a:rPr lang="en-US" sz="2800" dirty="0">
                <a:latin typeface="Calisto MT" charset="0"/>
              </a:rPr>
              <a:t>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</a:t>
            </a:r>
            <a:r>
              <a:rPr lang="en-US" sz="2800" dirty="0" err="1" smtClean="0">
                <a:latin typeface="Calisto MT" charset="0"/>
              </a:rPr>
              <a:t>responden</a:t>
            </a:r>
            <a:r>
              <a:rPr lang="en-US" sz="2800" dirty="0" smtClean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harus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diuji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validitas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reliabilitasnya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</a:t>
            </a:r>
            <a:r>
              <a:rPr lang="en-US" sz="2800" dirty="0" err="1" smtClean="0">
                <a:latin typeface="Calisto MT" charset="0"/>
              </a:rPr>
              <a:t>terlebih</a:t>
            </a:r>
            <a:r>
              <a:rPr lang="en-US" sz="2800" dirty="0" smtClean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dulu</a:t>
            </a:r>
            <a:r>
              <a:rPr lang="en-US" sz="2800" dirty="0">
                <a:latin typeface="Calisto MT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b="1" dirty="0">
                <a:latin typeface="Calisto MT" charset="0"/>
              </a:rPr>
              <a:t>3. </a:t>
            </a:r>
            <a:r>
              <a:rPr lang="en-US" sz="2800" b="1" i="1" dirty="0" err="1">
                <a:latin typeface="Calisto MT" charset="0"/>
              </a:rPr>
              <a:t>Prinsip</a:t>
            </a:r>
            <a:r>
              <a:rPr lang="en-US" sz="2800" b="1" i="1" dirty="0">
                <a:latin typeface="Calisto MT" charset="0"/>
              </a:rPr>
              <a:t> </a:t>
            </a:r>
            <a:r>
              <a:rPr lang="en-US" sz="2800" b="1" i="1" dirty="0" err="1">
                <a:latin typeface="Calisto MT" charset="0"/>
              </a:rPr>
              <a:t>Penampilan</a:t>
            </a:r>
            <a:r>
              <a:rPr lang="en-US" sz="2800" b="1" i="1" dirty="0">
                <a:latin typeface="Calisto MT" charset="0"/>
              </a:rPr>
              <a:t> </a:t>
            </a:r>
            <a:r>
              <a:rPr lang="en-US" sz="2800" b="1" i="1" dirty="0" err="1">
                <a:latin typeface="Calisto MT" charset="0"/>
              </a:rPr>
              <a:t>Fisik</a:t>
            </a:r>
            <a:r>
              <a:rPr lang="en-US" sz="2800" b="1" dirty="0">
                <a:latin typeface="Calisto MT" charset="0"/>
              </a:rPr>
              <a:t> </a:t>
            </a:r>
            <a:r>
              <a:rPr lang="en-US" sz="2800" dirty="0">
                <a:latin typeface="Calisto MT" charset="0"/>
              </a:rPr>
              <a:t>: </a:t>
            </a:r>
            <a:r>
              <a:rPr lang="en-US" sz="2800" dirty="0" err="1">
                <a:latin typeface="Calisto MT" charset="0"/>
              </a:rPr>
              <a:t>kuesioner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perlu</a:t>
            </a:r>
            <a:r>
              <a:rPr lang="en-US" sz="2800" dirty="0">
                <a:latin typeface="Calisto MT" charset="0"/>
              </a:rPr>
              <a:t>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</a:t>
            </a:r>
            <a:r>
              <a:rPr lang="en-US" sz="2800" dirty="0" err="1" smtClean="0">
                <a:latin typeface="Calisto MT" charset="0"/>
              </a:rPr>
              <a:t>dirancang</a:t>
            </a:r>
            <a:r>
              <a:rPr lang="en-US" sz="2800" dirty="0" smtClean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didesain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lebih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menarik</a:t>
            </a:r>
            <a:r>
              <a:rPr lang="en-US" sz="2800" dirty="0">
                <a:latin typeface="Calisto MT" charset="0"/>
              </a:rPr>
              <a:t> agar </a:t>
            </a:r>
            <a:endParaRPr lang="en-US" sz="2800" dirty="0" smtClean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</a:t>
            </a:r>
            <a:r>
              <a:rPr lang="en-US" sz="2800" dirty="0" err="1" smtClean="0">
                <a:latin typeface="Calisto MT" charset="0"/>
              </a:rPr>
              <a:t>responden</a:t>
            </a:r>
            <a:r>
              <a:rPr lang="en-US" sz="2800" dirty="0" smtClean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senang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dan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serius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dalam</a:t>
            </a:r>
            <a:r>
              <a:rPr lang="en-US" sz="2800" dirty="0">
                <a:latin typeface="Calisto MT" charset="0"/>
              </a:rPr>
              <a:t> </a:t>
            </a:r>
            <a:r>
              <a:rPr lang="en-US" sz="2800" dirty="0" err="1">
                <a:latin typeface="Calisto MT" charset="0"/>
              </a:rPr>
              <a:t>menjawab</a:t>
            </a:r>
            <a:r>
              <a:rPr lang="en-US" sz="2800" dirty="0" smtClean="0">
                <a:latin typeface="Calisto MT" charset="0"/>
              </a:rPr>
              <a:t>/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dirty="0">
                <a:latin typeface="Calisto MT" charset="0"/>
              </a:rPr>
              <a:t> </a:t>
            </a:r>
            <a:r>
              <a:rPr lang="en-US" sz="2800" dirty="0" smtClean="0">
                <a:latin typeface="Calisto MT" charset="0"/>
              </a:rPr>
              <a:t>   </a:t>
            </a:r>
            <a:r>
              <a:rPr lang="en-US" sz="2800" dirty="0" err="1" smtClean="0">
                <a:latin typeface="Calisto MT" charset="0"/>
              </a:rPr>
              <a:t>mengisinya</a:t>
            </a:r>
            <a:r>
              <a:rPr lang="en-US" sz="2800" dirty="0">
                <a:latin typeface="Calisto MT" charset="0"/>
              </a:rPr>
              <a:t>.</a:t>
            </a:r>
            <a:endParaRPr lang="en-US" sz="2800" b="1" dirty="0">
              <a:latin typeface="Calisto MT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80622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Skala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Pengukuran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3600" dirty="0">
              <a:latin typeface="Arial" charset="0"/>
              <a:cs typeface="Arial" charset="0"/>
            </a:endParaRP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S"/>
              <a:defRPr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merupakan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kesepakatan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yang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digunakan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sebagai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acuan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untuk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menentukan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panjang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pendeknya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interval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yang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ada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dalam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alat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ukur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sehingga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alat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ukur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tersebut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bila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digunakan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dalam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pengukuran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menghasilkan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data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kuantitatif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.</a:t>
            </a:r>
          </a:p>
          <a:p>
            <a:pPr marL="0" indent="0">
              <a:buFont typeface="Arial" charset="0"/>
              <a:buNone/>
            </a:pPr>
            <a:r>
              <a:rPr lang="en-US" dirty="0" smtClean="0">
                <a:latin typeface="Tahoma"/>
                <a:cs typeface="Tahoma"/>
              </a:rPr>
              <a:t> </a:t>
            </a:r>
            <a:endParaRPr lang="id-ID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840979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Macam-macam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Skala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Pengukuran</a:t>
            </a: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</a:t>
            </a:r>
          </a:p>
        </p:txBody>
      </p:sp>
      <p:sp>
        <p:nvSpPr>
          <p:cNvPr id="19459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68763"/>
          </a:xfrm>
        </p:spPr>
        <p:txBody>
          <a:bodyPr/>
          <a:lstStyle/>
          <a:p>
            <a:pPr marL="514350" indent="-514350" eaLnBrk="1" fontAlgn="auto" hangingPunct="1">
              <a:lnSpc>
                <a:spcPct val="110000"/>
              </a:lnSpc>
              <a:spcAft>
                <a:spcPts val="0"/>
              </a:spcAft>
              <a:buFont typeface="Wingdings" charset="0"/>
              <a:buAutoNum type="arabicPeriod"/>
              <a:defRPr/>
            </a:pP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Skala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Nominal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adalah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skala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pengukuran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menyatakan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kategori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atau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kelompok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dari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suatu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subyek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Contoh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jenis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kelamin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responden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Laki-laki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= 1 ;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Wanita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 2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Skala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Ordinal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adalah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skala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pengukuran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meyatakan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kategori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sekaligus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melakukan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rangking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terhadap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kategori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Contoh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kita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ingin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mengukur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preferensi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responden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terhadap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merek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produk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air mineral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endParaRPr lang="en-US" sz="3200" i="1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dirty="0" err="1" smtClean="0">
                <a:latin typeface="Arial" charset="0"/>
              </a:rPr>
              <a:t>Contoh</a:t>
            </a:r>
            <a:r>
              <a:rPr lang="en-US" sz="3600" dirty="0" smtClean="0">
                <a:latin typeface="Arial" charset="0"/>
              </a:rPr>
              <a:t> </a:t>
            </a:r>
            <a:r>
              <a:rPr lang="en-US" sz="3600" dirty="0" err="1" smtClean="0">
                <a:latin typeface="Arial" charset="0"/>
              </a:rPr>
              <a:t>skala</a:t>
            </a:r>
            <a:r>
              <a:rPr lang="en-US" sz="3600" dirty="0" smtClean="0">
                <a:latin typeface="Arial" charset="0"/>
              </a:rPr>
              <a:t> ordinal</a:t>
            </a:r>
            <a:endParaRPr lang="en-US" sz="3600" dirty="0">
              <a:latin typeface="Arial" charset="0"/>
              <a:cs typeface="Arial" charset="0"/>
            </a:endParaRPr>
          </a:p>
        </p:txBody>
      </p:sp>
      <p:sp>
        <p:nvSpPr>
          <p:cNvPr id="2355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US" sz="3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Rangking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r>
              <a:rPr lang="en-US" sz="3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Merek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Air Mineral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                   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Aquana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 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                   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Aquaria                             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                 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Aquasan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                     </a:t>
            </a:r>
            <a:r>
              <a:rPr lang="en-US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Aquasi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     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4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en-US" sz="3600" b="1" dirty="0" smtClean="0">
                <a:latin typeface="Calisto MT" charset="0"/>
              </a:rPr>
              <a:t>3. </a:t>
            </a:r>
            <a:r>
              <a:rPr lang="en-US" sz="3600" b="1" dirty="0" err="1" smtClean="0">
                <a:latin typeface="Calisto MT" charset="0"/>
              </a:rPr>
              <a:t>Skala</a:t>
            </a:r>
            <a:r>
              <a:rPr lang="en-US" sz="3600" b="1" dirty="0" smtClean="0">
                <a:latin typeface="Calisto MT" charset="0"/>
              </a:rPr>
              <a:t> </a:t>
            </a:r>
            <a:r>
              <a:rPr lang="en-US" sz="3600" b="1" dirty="0">
                <a:latin typeface="Calisto MT" charset="0"/>
              </a:rPr>
              <a:t>Interval</a:t>
            </a:r>
            <a:r>
              <a:rPr lang="en-US" sz="3600" dirty="0">
                <a:latin typeface="Calisto MT" charset="0"/>
              </a:rPr>
              <a:t> :Data yang </a:t>
            </a:r>
            <a:r>
              <a:rPr lang="en-US" sz="3600" dirty="0" err="1">
                <a:latin typeface="Calisto MT" charset="0"/>
              </a:rPr>
              <a:t>veriabelnya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dapat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dibedakan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tingkatan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dapat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diketahui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seberapa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nilainya</a:t>
            </a:r>
            <a:r>
              <a:rPr lang="en-US" sz="3600" dirty="0">
                <a:latin typeface="Calisto MT" charset="0"/>
              </a:rPr>
              <a:t> . </a:t>
            </a:r>
            <a:r>
              <a:rPr lang="en-US" sz="3600" dirty="0" err="1">
                <a:latin typeface="Calisto MT" charset="0"/>
              </a:rPr>
              <a:t>Jenis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skala</a:t>
            </a:r>
            <a:r>
              <a:rPr lang="en-US" sz="3600" dirty="0">
                <a:latin typeface="Calisto MT" charset="0"/>
              </a:rPr>
              <a:t> yang </a:t>
            </a:r>
            <a:r>
              <a:rPr lang="en-US" sz="3600" dirty="0" err="1">
                <a:latin typeface="Calisto MT" charset="0"/>
              </a:rPr>
              <a:t>dapat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digunakan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untuk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penelitian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sosial,yaitu</a:t>
            </a:r>
            <a:r>
              <a:rPr lang="en-US" sz="3600" dirty="0">
                <a:latin typeface="Calisto MT" charset="0"/>
              </a:rPr>
              <a:t> : a. </a:t>
            </a:r>
            <a:r>
              <a:rPr lang="en-US" sz="3600" dirty="0" err="1">
                <a:latin typeface="Calisto MT" charset="0"/>
              </a:rPr>
              <a:t>Skala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Linkert</a:t>
            </a:r>
            <a:r>
              <a:rPr lang="en-US" sz="3600" dirty="0">
                <a:latin typeface="Calisto MT" charset="0"/>
              </a:rPr>
              <a:t>. b. </a:t>
            </a:r>
            <a:r>
              <a:rPr lang="en-US" sz="3600" dirty="0" err="1">
                <a:latin typeface="Calisto MT" charset="0"/>
              </a:rPr>
              <a:t>Skala</a:t>
            </a:r>
            <a:r>
              <a:rPr lang="en-US" sz="3600" dirty="0">
                <a:latin typeface="Calisto MT" charset="0"/>
              </a:rPr>
              <a:t> </a:t>
            </a:r>
            <a:r>
              <a:rPr lang="en-US" sz="3600" dirty="0" err="1">
                <a:latin typeface="Calisto MT" charset="0"/>
              </a:rPr>
              <a:t>Guttman</a:t>
            </a:r>
            <a:r>
              <a:rPr lang="en-US" sz="3600" dirty="0">
                <a:latin typeface="Calisto MT" charset="0"/>
              </a:rPr>
              <a:t>. </a:t>
            </a:r>
            <a:r>
              <a:rPr lang="en-US" sz="3600" dirty="0" err="1">
                <a:latin typeface="Calisto MT" charset="0"/>
              </a:rPr>
              <a:t>c.Rating</a:t>
            </a:r>
            <a:r>
              <a:rPr lang="en-US" sz="3600" dirty="0">
                <a:latin typeface="Calisto MT" charset="0"/>
              </a:rPr>
              <a:t> Scale. d. Semantic </a:t>
            </a:r>
            <a:r>
              <a:rPr lang="en-US" sz="3600" dirty="0" err="1">
                <a:latin typeface="Calisto MT" charset="0"/>
              </a:rPr>
              <a:t>Defferential</a:t>
            </a:r>
            <a:r>
              <a:rPr lang="en-US" sz="3600" dirty="0">
                <a:latin typeface="Calisto MT" charset="0"/>
              </a:rPr>
              <a:t>.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33829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i="1" dirty="0" err="1">
                <a:latin typeface="Calisto MT" charset="0"/>
              </a:rPr>
              <a:t>Skala</a:t>
            </a:r>
            <a:r>
              <a:rPr lang="en-US" sz="2400" i="1" dirty="0">
                <a:latin typeface="Calisto MT" charset="0"/>
              </a:rPr>
              <a:t> </a:t>
            </a:r>
            <a:r>
              <a:rPr lang="en-US" sz="2400" i="1" dirty="0" err="1">
                <a:latin typeface="Calisto MT" charset="0"/>
              </a:rPr>
              <a:t>Linkert</a:t>
            </a:r>
            <a:r>
              <a:rPr lang="en-US" sz="2400" dirty="0">
                <a:latin typeface="Calisto MT" charset="0"/>
              </a:rPr>
              <a:t> : </a:t>
            </a:r>
            <a:r>
              <a:rPr lang="en-US" sz="2400" dirty="0" err="1">
                <a:latin typeface="Calisto MT" charset="0"/>
              </a:rPr>
              <a:t>digunakan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untuk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mengukur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sikap</a:t>
            </a:r>
            <a:r>
              <a:rPr lang="en-US" sz="2400" dirty="0">
                <a:latin typeface="Calisto MT" charset="0"/>
              </a:rPr>
              <a:t>, </a:t>
            </a:r>
            <a:r>
              <a:rPr lang="en-US" sz="2400" dirty="0" err="1">
                <a:latin typeface="Calisto MT" charset="0"/>
              </a:rPr>
              <a:t>pendapat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dan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persepsi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seseorang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atau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sekelompok</a:t>
            </a:r>
            <a:r>
              <a:rPr lang="en-US" sz="2400" dirty="0">
                <a:latin typeface="Calisto MT" charset="0"/>
              </a:rPr>
              <a:t> orang </a:t>
            </a:r>
            <a:r>
              <a:rPr lang="en-US" sz="2400" dirty="0" err="1">
                <a:latin typeface="Calisto MT" charset="0"/>
              </a:rPr>
              <a:t>tentang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fenomena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sosial</a:t>
            </a:r>
            <a:r>
              <a:rPr lang="en-US" sz="2400" dirty="0">
                <a:latin typeface="Calisto MT" charset="0"/>
              </a:rPr>
              <a:t>. </a:t>
            </a:r>
            <a:r>
              <a:rPr lang="en-US" sz="2400" dirty="0" err="1">
                <a:latin typeface="Calisto MT" charset="0"/>
              </a:rPr>
              <a:t>Contoh</a:t>
            </a:r>
            <a:r>
              <a:rPr lang="en-US" sz="2400" dirty="0">
                <a:latin typeface="Calisto MT" charset="0"/>
              </a:rPr>
              <a:t> :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dirty="0">
                <a:latin typeface="Calisto MT" charset="0"/>
              </a:rPr>
              <a:t>.            </a:t>
            </a:r>
            <a:r>
              <a:rPr lang="en-US" sz="2400" dirty="0" err="1">
                <a:latin typeface="Calisto MT" charset="0"/>
              </a:rPr>
              <a:t>Preferensi</a:t>
            </a:r>
            <a:r>
              <a:rPr lang="en-US" sz="2400" dirty="0">
                <a:latin typeface="Calisto MT" charset="0"/>
              </a:rPr>
              <a:t>                        </a:t>
            </a:r>
            <a:r>
              <a:rPr lang="en-US" sz="2400" dirty="0" err="1">
                <a:latin typeface="Calisto MT" charset="0"/>
              </a:rPr>
              <a:t>Preferensi</a:t>
            </a:r>
            <a:r>
              <a:rPr lang="en-US" sz="2400" dirty="0">
                <a:latin typeface="Calisto MT" charset="0"/>
              </a:rPr>
              <a:t>                      </a:t>
            </a:r>
            <a:r>
              <a:rPr lang="en-US" sz="2400" dirty="0" err="1">
                <a:latin typeface="Calisto MT" charset="0"/>
              </a:rPr>
              <a:t>Preferensi</a:t>
            </a:r>
            <a:endParaRPr lang="en-US" sz="2400" dirty="0">
              <a:latin typeface="Calisto MT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dirty="0">
                <a:latin typeface="Calisto MT" charset="0"/>
              </a:rPr>
              <a:t>          1.Sangat </a:t>
            </a:r>
            <a:r>
              <a:rPr lang="en-US" sz="2400" dirty="0" err="1">
                <a:latin typeface="Calisto MT" charset="0"/>
              </a:rPr>
              <a:t>Setuju</a:t>
            </a:r>
            <a:r>
              <a:rPr lang="en-US" sz="2400" dirty="0">
                <a:latin typeface="Calisto MT" charset="0"/>
              </a:rPr>
              <a:t>               1.Setuju                       1. </a:t>
            </a:r>
            <a:r>
              <a:rPr lang="en-US" sz="2400" dirty="0" err="1">
                <a:latin typeface="Calisto MT" charset="0"/>
              </a:rPr>
              <a:t>Sangat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Positif</a:t>
            </a:r>
            <a:endParaRPr lang="en-US" sz="2400" dirty="0">
              <a:latin typeface="Calisto MT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dirty="0">
                <a:latin typeface="Calisto MT" charset="0"/>
              </a:rPr>
              <a:t>          2.Setuju                          2.Sering                       </a:t>
            </a:r>
            <a:r>
              <a:rPr lang="en-US" sz="2400" dirty="0" smtClean="0">
                <a:latin typeface="Calisto MT" charset="0"/>
              </a:rPr>
              <a:t>  2</a:t>
            </a:r>
            <a:r>
              <a:rPr lang="en-US" sz="2400" dirty="0">
                <a:latin typeface="Calisto MT" charset="0"/>
              </a:rPr>
              <a:t>. </a:t>
            </a:r>
            <a:r>
              <a:rPr lang="en-US" sz="2400" dirty="0" err="1">
                <a:latin typeface="Calisto MT" charset="0"/>
              </a:rPr>
              <a:t>Positif</a:t>
            </a:r>
            <a:endParaRPr lang="en-US" sz="2400" dirty="0">
              <a:latin typeface="Calisto MT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dirty="0">
                <a:latin typeface="Calisto MT" charset="0"/>
              </a:rPr>
              <a:t>          3.Ragu-ragu                    3.Kadang-kadang          3. </a:t>
            </a:r>
            <a:r>
              <a:rPr lang="en-US" sz="2400" dirty="0" err="1">
                <a:latin typeface="Calisto MT" charset="0"/>
              </a:rPr>
              <a:t>Netral</a:t>
            </a:r>
            <a:endParaRPr lang="en-US" sz="2400" dirty="0">
              <a:latin typeface="Calisto MT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dirty="0">
                <a:latin typeface="Calisto MT" charset="0"/>
              </a:rPr>
              <a:t>          4.Tidak </a:t>
            </a:r>
            <a:r>
              <a:rPr lang="en-US" sz="2400" dirty="0" err="1">
                <a:latin typeface="Calisto MT" charset="0"/>
              </a:rPr>
              <a:t>Setuju</a:t>
            </a:r>
            <a:r>
              <a:rPr lang="en-US" sz="2400" dirty="0">
                <a:latin typeface="Calisto MT" charset="0"/>
              </a:rPr>
              <a:t>                 4.Hampir </a:t>
            </a:r>
            <a:r>
              <a:rPr lang="en-US" sz="2400" dirty="0" err="1">
                <a:latin typeface="Calisto MT" charset="0"/>
              </a:rPr>
              <a:t>tdk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pernah</a:t>
            </a:r>
            <a:r>
              <a:rPr lang="en-US" sz="2400" dirty="0">
                <a:latin typeface="Calisto MT" charset="0"/>
              </a:rPr>
              <a:t>      4. </a:t>
            </a:r>
            <a:r>
              <a:rPr lang="en-US" sz="2400" dirty="0" err="1">
                <a:latin typeface="Calisto MT" charset="0"/>
              </a:rPr>
              <a:t>Negatif</a:t>
            </a:r>
            <a:endParaRPr lang="en-US" sz="2400" dirty="0">
              <a:latin typeface="Calisto MT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dirty="0">
                <a:latin typeface="Calisto MT" charset="0"/>
              </a:rPr>
              <a:t>          5.Sangat </a:t>
            </a:r>
            <a:r>
              <a:rPr lang="en-US" sz="2400" dirty="0" err="1">
                <a:latin typeface="Calisto MT" charset="0"/>
              </a:rPr>
              <a:t>Tdk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Setuju</a:t>
            </a:r>
            <a:r>
              <a:rPr lang="en-US" sz="2400" dirty="0">
                <a:latin typeface="Calisto MT" charset="0"/>
              </a:rPr>
              <a:t>        5.Tidak </a:t>
            </a:r>
            <a:r>
              <a:rPr lang="en-US" sz="2400" dirty="0" err="1">
                <a:latin typeface="Calisto MT" charset="0"/>
              </a:rPr>
              <a:t>Pernah</a:t>
            </a:r>
            <a:r>
              <a:rPr lang="en-US" sz="2400" dirty="0">
                <a:latin typeface="Calisto MT" charset="0"/>
              </a:rPr>
              <a:t>               5.Sangat </a:t>
            </a:r>
            <a:r>
              <a:rPr lang="en-US" sz="2400" dirty="0" err="1">
                <a:latin typeface="Calisto MT" charset="0"/>
              </a:rPr>
              <a:t>Negatif</a:t>
            </a:r>
            <a:endParaRPr lang="en-US" sz="2400" dirty="0">
              <a:latin typeface="Calisto MT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dirty="0" err="1">
                <a:latin typeface="Calisto MT" charset="0"/>
              </a:rPr>
              <a:t>Untuk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keperluan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analisis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kuantitatif</a:t>
            </a:r>
            <a:r>
              <a:rPr lang="en-US" sz="2400" dirty="0">
                <a:latin typeface="Calisto MT" charset="0"/>
              </a:rPr>
              <a:t>, </a:t>
            </a:r>
            <a:r>
              <a:rPr lang="en-US" sz="2400" dirty="0" err="1">
                <a:latin typeface="Calisto MT" charset="0"/>
              </a:rPr>
              <a:t>maka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jawaban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tersebut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diberi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nilai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skor</a:t>
            </a:r>
            <a:r>
              <a:rPr lang="en-US" sz="2400" dirty="0">
                <a:latin typeface="Calisto MT" charset="0"/>
              </a:rPr>
              <a:t>, 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dirty="0" err="1">
                <a:latin typeface="Calisto MT" charset="0"/>
              </a:rPr>
              <a:t>Misalnya</a:t>
            </a:r>
            <a:r>
              <a:rPr lang="en-US" sz="2400" dirty="0">
                <a:latin typeface="Calisto MT" charset="0"/>
              </a:rPr>
              <a:t> : </a:t>
            </a:r>
            <a:r>
              <a:rPr lang="en-US" sz="2400" dirty="0" err="1">
                <a:latin typeface="Calisto MT" charset="0"/>
              </a:rPr>
              <a:t>sangat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setuju</a:t>
            </a:r>
            <a:r>
              <a:rPr lang="en-US" sz="2400" dirty="0">
                <a:latin typeface="Calisto MT" charset="0"/>
              </a:rPr>
              <a:t>/</a:t>
            </a:r>
            <a:r>
              <a:rPr lang="en-US" sz="2400" dirty="0" err="1">
                <a:latin typeface="Calisto MT" charset="0"/>
              </a:rPr>
              <a:t>setuju</a:t>
            </a:r>
            <a:r>
              <a:rPr lang="en-US" sz="2400" dirty="0">
                <a:latin typeface="Calisto MT" charset="0"/>
              </a:rPr>
              <a:t>/</a:t>
            </a:r>
            <a:r>
              <a:rPr lang="en-US" sz="2400" dirty="0" err="1">
                <a:latin typeface="Calisto MT" charset="0"/>
              </a:rPr>
              <a:t>sangat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positif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diberi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skor</a:t>
            </a:r>
            <a:r>
              <a:rPr lang="en-US" sz="2400" dirty="0">
                <a:latin typeface="Calisto MT" charset="0"/>
              </a:rPr>
              <a:t> 5, </a:t>
            </a:r>
            <a:r>
              <a:rPr lang="en-US" sz="2400" dirty="0" err="1">
                <a:latin typeface="Calisto MT" charset="0"/>
              </a:rPr>
              <a:t>selanjutnya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setuju</a:t>
            </a:r>
            <a:r>
              <a:rPr lang="en-US" sz="2400" dirty="0">
                <a:latin typeface="Calisto MT" charset="0"/>
              </a:rPr>
              <a:t>/</a:t>
            </a:r>
            <a:r>
              <a:rPr lang="en-US" sz="2400" dirty="0" err="1">
                <a:latin typeface="Calisto MT" charset="0"/>
              </a:rPr>
              <a:t>sering</a:t>
            </a:r>
            <a:r>
              <a:rPr lang="en-US" sz="2400" dirty="0">
                <a:latin typeface="Calisto MT" charset="0"/>
              </a:rPr>
              <a:t>/</a:t>
            </a:r>
            <a:r>
              <a:rPr lang="en-US" sz="2400" dirty="0" err="1">
                <a:latin typeface="Calisto MT" charset="0"/>
              </a:rPr>
              <a:t>positif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diberi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skor</a:t>
            </a:r>
            <a:r>
              <a:rPr lang="en-US" sz="2400" dirty="0">
                <a:latin typeface="Calisto MT" charset="0"/>
              </a:rPr>
              <a:t> 4 </a:t>
            </a:r>
            <a:r>
              <a:rPr lang="en-US" sz="2400" dirty="0" err="1">
                <a:latin typeface="Calisto MT" charset="0"/>
              </a:rPr>
              <a:t>dan</a:t>
            </a:r>
            <a:r>
              <a:rPr lang="en-US" sz="2400" dirty="0">
                <a:latin typeface="Calisto MT" charset="0"/>
              </a:rPr>
              <a:t> </a:t>
            </a:r>
            <a:r>
              <a:rPr lang="en-US" sz="2400" dirty="0" err="1">
                <a:latin typeface="Calisto MT" charset="0"/>
              </a:rPr>
              <a:t>seterusnya</a:t>
            </a:r>
            <a:r>
              <a:rPr lang="en-US" sz="2400" dirty="0">
                <a:latin typeface="Calisto MT" charset="0"/>
              </a:rPr>
              <a:t>.</a:t>
            </a:r>
          </a:p>
          <a:p>
            <a:pPr>
              <a:defRPr/>
            </a:pPr>
            <a:endParaRPr lang="tr-TR" sz="2400" dirty="0"/>
          </a:p>
          <a:p>
            <a:pPr>
              <a:defRPr/>
            </a:pPr>
            <a:endParaRPr lang="tr-TR" sz="2400" dirty="0" smtClean="0"/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42211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 i="1" dirty="0">
                <a:latin typeface="Calisto MT" charset="0"/>
              </a:rPr>
              <a:t> b.</a:t>
            </a:r>
            <a:r>
              <a:rPr lang="en-US" b="1" dirty="0">
                <a:latin typeface="Calisto MT" charset="0"/>
              </a:rPr>
              <a:t> </a:t>
            </a:r>
            <a:r>
              <a:rPr lang="en-US" b="1" i="1" dirty="0" err="1">
                <a:latin typeface="Calisto MT" charset="0"/>
              </a:rPr>
              <a:t>Skala</a:t>
            </a:r>
            <a:r>
              <a:rPr lang="en-US" b="1" i="1" dirty="0">
                <a:latin typeface="Calisto MT" charset="0"/>
              </a:rPr>
              <a:t> </a:t>
            </a:r>
            <a:r>
              <a:rPr lang="en-US" b="1" i="1" dirty="0" err="1">
                <a:latin typeface="Calisto MT" charset="0"/>
              </a:rPr>
              <a:t>Gutmann</a:t>
            </a:r>
            <a:r>
              <a:rPr lang="en-US" dirty="0">
                <a:latin typeface="Calisto MT" charset="0"/>
              </a:rPr>
              <a:t> :</a:t>
            </a:r>
            <a:r>
              <a:rPr lang="en-US" dirty="0" err="1">
                <a:latin typeface="Calisto MT" charset="0"/>
              </a:rPr>
              <a:t>suatu</a:t>
            </a:r>
            <a:r>
              <a:rPr lang="en-US" dirty="0">
                <a:latin typeface="Calisto MT" charset="0"/>
              </a:rPr>
              <a:t> </a:t>
            </a:r>
            <a:r>
              <a:rPr lang="en-US" dirty="0" err="1">
                <a:latin typeface="Calisto MT" charset="0"/>
              </a:rPr>
              <a:t>pengukuran</a:t>
            </a:r>
            <a:r>
              <a:rPr lang="en-US" dirty="0">
                <a:latin typeface="Calisto MT" charset="0"/>
              </a:rPr>
              <a:t> </a:t>
            </a:r>
            <a:r>
              <a:rPr lang="en-US" dirty="0" err="1">
                <a:latin typeface="Calisto MT" charset="0"/>
              </a:rPr>
              <a:t>untuk</a:t>
            </a:r>
            <a:r>
              <a:rPr lang="en-US" dirty="0">
                <a:latin typeface="Calisto MT" charset="0"/>
              </a:rPr>
              <a:t> </a:t>
            </a:r>
            <a:r>
              <a:rPr lang="en-US" dirty="0" err="1">
                <a:latin typeface="Calisto MT" charset="0"/>
              </a:rPr>
              <a:t>memperoleh</a:t>
            </a:r>
            <a:r>
              <a:rPr lang="en-US" dirty="0">
                <a:latin typeface="Calisto MT" charset="0"/>
              </a:rPr>
              <a:t> </a:t>
            </a:r>
            <a:r>
              <a:rPr lang="en-US" dirty="0" err="1">
                <a:latin typeface="Calisto MT" charset="0"/>
              </a:rPr>
              <a:t>jawaban</a:t>
            </a:r>
            <a:r>
              <a:rPr lang="en-US" dirty="0">
                <a:latin typeface="Calisto MT" charset="0"/>
              </a:rPr>
              <a:t> </a:t>
            </a:r>
            <a:r>
              <a:rPr lang="en-US" dirty="0" err="1">
                <a:latin typeface="Calisto MT" charset="0"/>
              </a:rPr>
              <a:t>responden</a:t>
            </a:r>
            <a:r>
              <a:rPr lang="en-US" dirty="0">
                <a:latin typeface="Calisto MT" charset="0"/>
              </a:rPr>
              <a:t> yang </a:t>
            </a:r>
            <a:r>
              <a:rPr lang="en-US" dirty="0" err="1">
                <a:latin typeface="Calisto MT" charset="0"/>
              </a:rPr>
              <a:t>tegas</a:t>
            </a:r>
            <a:r>
              <a:rPr lang="en-US" dirty="0">
                <a:latin typeface="Calisto MT" charset="0"/>
              </a:rPr>
              <a:t>, </a:t>
            </a:r>
            <a:r>
              <a:rPr lang="en-US" dirty="0" err="1">
                <a:latin typeface="Calisto MT" charset="0"/>
              </a:rPr>
              <a:t>yaitu</a:t>
            </a:r>
            <a:r>
              <a:rPr lang="en-US" dirty="0">
                <a:latin typeface="Calisto MT" charset="0"/>
              </a:rPr>
              <a:t> : </a:t>
            </a:r>
            <a:r>
              <a:rPr lang="ja-JP" altLang="en-US" dirty="0">
                <a:latin typeface="Arial" charset="0"/>
                <a:ea typeface="ＭＳ 明朝" charset="0"/>
                <a:cs typeface="ＭＳ 明朝" charset="0"/>
              </a:rPr>
              <a:t>“</a:t>
            </a:r>
            <a:r>
              <a:rPr lang="en-US" altLang="ja-JP" dirty="0" err="1">
                <a:latin typeface="Calisto MT" charset="0"/>
              </a:rPr>
              <a:t>ya-tidak</a:t>
            </a:r>
            <a:r>
              <a:rPr lang="ja-JP" altLang="en-US" dirty="0">
                <a:latin typeface="Arial" charset="0"/>
                <a:ea typeface="ＭＳ 明朝" charset="0"/>
                <a:cs typeface="ＭＳ 明朝" charset="0"/>
              </a:rPr>
              <a:t>”</a:t>
            </a:r>
            <a:r>
              <a:rPr lang="en-US" altLang="ja-JP" dirty="0">
                <a:latin typeface="Calisto MT" charset="0"/>
              </a:rPr>
              <a:t> ; </a:t>
            </a:r>
            <a:r>
              <a:rPr lang="ja-JP" altLang="en-US" dirty="0">
                <a:latin typeface="Arial" charset="0"/>
                <a:ea typeface="ＭＳ 明朝" charset="0"/>
                <a:cs typeface="ＭＳ 明朝" charset="0"/>
              </a:rPr>
              <a:t>“</a:t>
            </a:r>
            <a:r>
              <a:rPr lang="en-US" altLang="ja-JP" dirty="0" err="1">
                <a:latin typeface="Calisto MT" charset="0"/>
              </a:rPr>
              <a:t>pernah-tidak</a:t>
            </a:r>
            <a:r>
              <a:rPr lang="en-US" altLang="ja-JP" dirty="0">
                <a:latin typeface="Calisto MT" charset="0"/>
              </a:rPr>
              <a:t> </a:t>
            </a:r>
            <a:r>
              <a:rPr lang="en-US" altLang="ja-JP" dirty="0" err="1">
                <a:latin typeface="Calisto MT" charset="0"/>
              </a:rPr>
              <a:t>pernah</a:t>
            </a:r>
            <a:r>
              <a:rPr lang="ja-JP" altLang="en-US" dirty="0">
                <a:latin typeface="Arial" charset="0"/>
                <a:ea typeface="ＭＳ 明朝" charset="0"/>
                <a:cs typeface="ＭＳ 明朝" charset="0"/>
              </a:rPr>
              <a:t>”</a:t>
            </a:r>
            <a:r>
              <a:rPr lang="en-US" altLang="ja-JP" dirty="0">
                <a:latin typeface="Calisto MT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dirty="0">
                <a:latin typeface="Calisto MT" charset="0"/>
              </a:rPr>
              <a:t>    </a:t>
            </a:r>
            <a:r>
              <a:rPr lang="ja-JP" altLang="en-US" dirty="0">
                <a:latin typeface="Arial" charset="0"/>
                <a:ea typeface="ＭＳ 明朝" charset="0"/>
                <a:cs typeface="ＭＳ 明朝" charset="0"/>
              </a:rPr>
              <a:t>“</a:t>
            </a:r>
            <a:r>
              <a:rPr lang="en-US" altLang="ja-JP" dirty="0" err="1">
                <a:latin typeface="Calisto MT" charset="0"/>
              </a:rPr>
              <a:t>positif-negatif</a:t>
            </a:r>
            <a:r>
              <a:rPr lang="ja-JP" altLang="en-US" dirty="0">
                <a:latin typeface="Arial" charset="0"/>
                <a:ea typeface="ＭＳ 明朝" charset="0"/>
                <a:cs typeface="ＭＳ 明朝" charset="0"/>
              </a:rPr>
              <a:t>”</a:t>
            </a:r>
            <a:r>
              <a:rPr lang="en-US" altLang="ja-JP" dirty="0">
                <a:latin typeface="Calisto MT" charset="0"/>
              </a:rPr>
              <a:t>; </a:t>
            </a:r>
            <a:r>
              <a:rPr lang="ja-JP" altLang="en-US" dirty="0">
                <a:latin typeface="Arial" charset="0"/>
                <a:ea typeface="ＭＳ 明朝" charset="0"/>
                <a:cs typeface="ＭＳ 明朝" charset="0"/>
              </a:rPr>
              <a:t>“</a:t>
            </a:r>
            <a:r>
              <a:rPr lang="en-US" altLang="ja-JP" dirty="0" err="1">
                <a:latin typeface="Calisto MT" charset="0"/>
              </a:rPr>
              <a:t>setuju-tidak</a:t>
            </a:r>
            <a:r>
              <a:rPr lang="en-US" altLang="ja-JP" dirty="0">
                <a:latin typeface="Calisto MT" charset="0"/>
              </a:rPr>
              <a:t> </a:t>
            </a:r>
            <a:r>
              <a:rPr lang="en-US" altLang="ja-JP" dirty="0" err="1">
                <a:latin typeface="Calisto MT" charset="0"/>
              </a:rPr>
              <a:t>setuju</a:t>
            </a:r>
            <a:r>
              <a:rPr lang="ja-JP" altLang="en-US" dirty="0">
                <a:latin typeface="Arial" charset="0"/>
                <a:ea typeface="ＭＳ 明朝" charset="0"/>
                <a:cs typeface="ＭＳ 明朝" charset="0"/>
              </a:rPr>
              <a:t>”</a:t>
            </a:r>
            <a:r>
              <a:rPr lang="en-US" altLang="ja-JP" dirty="0">
                <a:latin typeface="Calisto MT" charset="0"/>
              </a:rPr>
              <a:t> </a:t>
            </a:r>
            <a:r>
              <a:rPr lang="en-US" altLang="ja-JP" dirty="0" err="1">
                <a:latin typeface="Calisto MT" charset="0"/>
              </a:rPr>
              <a:t>Contoh</a:t>
            </a:r>
            <a:r>
              <a:rPr lang="en-US" altLang="ja-JP" dirty="0">
                <a:latin typeface="Calisto MT" charset="0"/>
              </a:rPr>
              <a:t> :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dirty="0">
                <a:latin typeface="Calisto MT" charset="0"/>
              </a:rPr>
              <a:t>           </a:t>
            </a:r>
            <a:r>
              <a:rPr lang="en-US" dirty="0" err="1">
                <a:latin typeface="Calisto MT" charset="0"/>
              </a:rPr>
              <a:t>Bagaimana</a:t>
            </a:r>
            <a:r>
              <a:rPr lang="en-US" dirty="0">
                <a:latin typeface="Calisto MT" charset="0"/>
              </a:rPr>
              <a:t> </a:t>
            </a:r>
            <a:r>
              <a:rPr lang="en-US" dirty="0" err="1">
                <a:latin typeface="Calisto MT" charset="0"/>
              </a:rPr>
              <a:t>pendapat</a:t>
            </a:r>
            <a:r>
              <a:rPr lang="en-US" dirty="0">
                <a:latin typeface="Calisto MT" charset="0"/>
              </a:rPr>
              <a:t> </a:t>
            </a:r>
            <a:r>
              <a:rPr lang="en-US" dirty="0" err="1">
                <a:latin typeface="Calisto MT" charset="0"/>
              </a:rPr>
              <a:t>anda</a:t>
            </a:r>
            <a:r>
              <a:rPr lang="en-US" dirty="0">
                <a:latin typeface="Calisto MT" charset="0"/>
              </a:rPr>
              <a:t>, </a:t>
            </a:r>
            <a:r>
              <a:rPr lang="en-US" dirty="0" err="1">
                <a:latin typeface="Calisto MT" charset="0"/>
              </a:rPr>
              <a:t>bila</a:t>
            </a:r>
            <a:r>
              <a:rPr lang="en-US" dirty="0">
                <a:latin typeface="Calisto MT" charset="0"/>
              </a:rPr>
              <a:t> </a:t>
            </a:r>
            <a:r>
              <a:rPr lang="en-US" dirty="0" err="1">
                <a:latin typeface="Calisto MT" charset="0"/>
              </a:rPr>
              <a:t>Tn</a:t>
            </a:r>
            <a:r>
              <a:rPr lang="en-US" dirty="0">
                <a:latin typeface="Calisto MT" charset="0"/>
              </a:rPr>
              <a:t> X </a:t>
            </a:r>
            <a:r>
              <a:rPr lang="en-US" dirty="0" err="1">
                <a:latin typeface="Calisto MT" charset="0"/>
              </a:rPr>
              <a:t>menjabat</a:t>
            </a:r>
            <a:r>
              <a:rPr lang="en-US" dirty="0">
                <a:latin typeface="Calisto MT" charset="0"/>
              </a:rPr>
              <a:t> </a:t>
            </a:r>
            <a:r>
              <a:rPr lang="en-US" dirty="0" err="1">
                <a:latin typeface="Calisto MT" charset="0"/>
              </a:rPr>
              <a:t>pimoinan</a:t>
            </a:r>
            <a:r>
              <a:rPr lang="en-US" dirty="0">
                <a:latin typeface="Calisto MT" charset="0"/>
              </a:rPr>
              <a:t> di                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dirty="0">
                <a:latin typeface="Calisto MT" charset="0"/>
              </a:rPr>
              <a:t>           </a:t>
            </a:r>
            <a:r>
              <a:rPr lang="en-US" dirty="0" err="1">
                <a:latin typeface="Calisto MT" charset="0"/>
              </a:rPr>
              <a:t>perusahaan</a:t>
            </a:r>
            <a:r>
              <a:rPr lang="en-US" dirty="0">
                <a:latin typeface="Calisto MT" charset="0"/>
              </a:rPr>
              <a:t> </a:t>
            </a:r>
            <a:r>
              <a:rPr lang="en-US" dirty="0" err="1">
                <a:latin typeface="Calisto MT" charset="0"/>
              </a:rPr>
              <a:t>ini</a:t>
            </a:r>
            <a:r>
              <a:rPr lang="en-US" dirty="0">
                <a:latin typeface="Calisto MT" charset="0"/>
              </a:rPr>
              <a:t> ?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dirty="0">
                <a:latin typeface="Calisto MT" charset="0"/>
              </a:rPr>
              <a:t>                       a.  </a:t>
            </a:r>
            <a:r>
              <a:rPr lang="en-US" dirty="0" err="1">
                <a:latin typeface="Calisto MT" charset="0"/>
              </a:rPr>
              <a:t>Setuju</a:t>
            </a:r>
            <a:endParaRPr lang="en-US" dirty="0">
              <a:latin typeface="Calisto MT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dirty="0">
                <a:latin typeface="Calisto MT" charset="0"/>
              </a:rPr>
              <a:t>                       b. </a:t>
            </a:r>
            <a:r>
              <a:rPr lang="en-US" dirty="0" err="1">
                <a:latin typeface="Calisto MT" charset="0"/>
              </a:rPr>
              <a:t>Tidak</a:t>
            </a:r>
            <a:r>
              <a:rPr lang="en-US" dirty="0">
                <a:latin typeface="Calisto MT" charset="0"/>
              </a:rPr>
              <a:t> </a:t>
            </a:r>
            <a:r>
              <a:rPr lang="en-US" dirty="0" err="1">
                <a:latin typeface="Calisto MT" charset="0"/>
              </a:rPr>
              <a:t>Setuju</a:t>
            </a:r>
            <a:endParaRPr lang="en-US" dirty="0">
              <a:latin typeface="Calisto MT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1085</Words>
  <Application>Microsoft Macintosh PowerPoint</Application>
  <PresentationFormat>On-screen Show (4:3)</PresentationFormat>
  <Paragraphs>118</Paragraphs>
  <Slides>23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KEMAMPUAN AKHIR YANG DIHARAPKAN</vt:lpstr>
      <vt:lpstr>Skala Pengukuran </vt:lpstr>
      <vt:lpstr>Macam-macam Skala Pengukuran :</vt:lpstr>
      <vt:lpstr>PowerPoint Presentation</vt:lpstr>
      <vt:lpstr>Contoh skala ordinal</vt:lpstr>
      <vt:lpstr>PowerPoint Presentation</vt:lpstr>
      <vt:lpstr>PowerPoint Presentation</vt:lpstr>
      <vt:lpstr>PowerPoint Presentation</vt:lpstr>
      <vt:lpstr>PowerPoint Presentation</vt:lpstr>
      <vt:lpstr>Instrumen Penelitian</vt:lpstr>
      <vt:lpstr>PowerPoint Presentation</vt:lpstr>
      <vt:lpstr>Jenis Validitas </vt:lpstr>
      <vt:lpstr>Reliabilitas instrumen</vt:lpstr>
      <vt:lpstr>PowerPoint Presentation</vt:lpstr>
      <vt:lpstr>PowerPoint Presentation</vt:lpstr>
      <vt:lpstr>PowerPoint Presentation</vt:lpstr>
      <vt:lpstr>Kuesioner (Questionnaire)</vt:lpstr>
      <vt:lpstr>Manfaat/Kegunaan Kuesioner</vt:lpstr>
      <vt:lpstr>PowerPoint Presentation</vt:lpstr>
      <vt:lpstr>PowerPoint Presentation</vt:lpstr>
      <vt:lpstr>PowerPoint Presentation</vt:lpstr>
      <vt:lpstr>PowerPoint Presentation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Admin</cp:lastModifiedBy>
  <cp:revision>229</cp:revision>
  <dcterms:created xsi:type="dcterms:W3CDTF">2010-08-24T06:47:44Z</dcterms:created>
  <dcterms:modified xsi:type="dcterms:W3CDTF">2019-05-04T01:34:31Z</dcterms:modified>
</cp:coreProperties>
</file>