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6" r:id="rId3"/>
    <p:sldId id="274" r:id="rId4"/>
    <p:sldId id="277" r:id="rId5"/>
    <p:sldId id="283" r:id="rId6"/>
    <p:sldId id="275" r:id="rId7"/>
    <p:sldId id="278" r:id="rId8"/>
    <p:sldId id="284" r:id="rId9"/>
    <p:sldId id="285" r:id="rId10"/>
    <p:sldId id="271" r:id="rId11"/>
    <p:sldId id="286" r:id="rId12"/>
    <p:sldId id="287" r:id="rId13"/>
    <p:sldId id="288" r:id="rId14"/>
    <p:sldId id="289" r:id="rId15"/>
    <p:sldId id="290" r:id="rId16"/>
    <p:sldId id="291" r:id="rId17"/>
    <p:sldId id="280" r:id="rId18"/>
    <p:sldId id="29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pPr algn="just"/>
            <a:r>
              <a:rPr lang="en-US" sz="2000" b="1" dirty="0" err="1" smtClean="0"/>
              <a:t>Hubungan</a:t>
            </a:r>
            <a:r>
              <a:rPr lang="en-US" sz="2000" b="1" dirty="0" smtClean="0"/>
              <a:t> HTN </a:t>
            </a:r>
            <a:r>
              <a:rPr lang="en-US" sz="2000" b="1" dirty="0" err="1" smtClean="0"/>
              <a:t>dan</a:t>
            </a:r>
            <a:r>
              <a:rPr lang="en-US" sz="2000" b="1" dirty="0"/>
              <a:t> </a:t>
            </a:r>
            <a:r>
              <a:rPr lang="en-US" sz="2000" b="1" dirty="0" smtClean="0"/>
              <a:t>HAN</a:t>
            </a:r>
            <a:endParaRPr lang="en-US" sz="2000" b="1" dirty="0"/>
          </a:p>
          <a:p>
            <a:pPr algn="just"/>
            <a:r>
              <a:rPr lang="en-US" sz="2000" b="1" dirty="0" err="1" smtClean="0"/>
              <a:t>Pembidangan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/>
              <a:t>publik</a:t>
            </a:r>
            <a:r>
              <a:rPr lang="en-US" sz="2000" b="1" dirty="0"/>
              <a:t> </a:t>
            </a:r>
            <a:r>
              <a:rPr lang="en-US" sz="2000" b="1" dirty="0" err="1" smtClean="0"/>
              <a:t>dan</a:t>
            </a:r>
            <a:r>
              <a:rPr lang="en-US" sz="2000" b="1" dirty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privat</a:t>
            </a:r>
            <a:r>
              <a:rPr lang="en-US" sz="2000" b="1" dirty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Administrasi</a:t>
            </a:r>
            <a:r>
              <a:rPr lang="en-US" sz="2000" b="1" dirty="0" smtClean="0"/>
              <a:t> Negara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68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modern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208912" cy="464502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Mengembangkan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menegakan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persatuan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nasional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teritorial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Mengembangkan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kebudayan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nasional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Menjalankan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pemerintahan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yaitu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kegiatan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tuigas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menegakkan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mempergunakan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wibawa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kekuasaan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Menjalankan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administrasi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yaitu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melaksanakan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menyelenggarakan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kehendak-kehendak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serta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kepetusan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pemerintah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secara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nyata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juga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menyelenggarakan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undang-undang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Menjalankan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bisnis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yaitu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kegiatan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teratur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kontinu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melayani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kebutuhan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masyarakat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Pemerintahan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dijalankan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oleh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Penguasa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Eksekutif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beserta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aparaturnya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sempit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Negara</a:t>
            </a:r>
          </a:p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luas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penyelengaraan</a:t>
            </a:r>
            <a:r>
              <a:rPr lang="en-US" altLang="en-US" dirty="0"/>
              <a:t> </a:t>
            </a:r>
            <a:r>
              <a:rPr lang="en-US" altLang="en-US" dirty="0" err="1"/>
              <a:t>apa</a:t>
            </a:r>
            <a:r>
              <a:rPr lang="en-US" altLang="en-US" dirty="0"/>
              <a:t> </a:t>
            </a:r>
            <a:r>
              <a:rPr lang="en-US" altLang="en-US" dirty="0" err="1"/>
              <a:t>saja</a:t>
            </a:r>
            <a:r>
              <a:rPr lang="en-US" altLang="en-US" dirty="0"/>
              <a:t> yang </a:t>
            </a:r>
            <a:r>
              <a:rPr lang="en-US" altLang="en-US" dirty="0" err="1"/>
              <a:t>mengandung</a:t>
            </a:r>
            <a:r>
              <a:rPr lang="en-US" altLang="en-US" dirty="0"/>
              <a:t> </a:t>
            </a:r>
            <a:r>
              <a:rPr lang="en-US" altLang="en-US" dirty="0" err="1"/>
              <a:t>aspek</a:t>
            </a:r>
            <a:r>
              <a:rPr lang="en-US" altLang="en-US" dirty="0"/>
              <a:t> policy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penyelenggaraan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modern, </a:t>
            </a: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meliputi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, 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dirty="0" err="1"/>
              <a:t>bidang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, </a:t>
            </a:r>
            <a:r>
              <a:rPr lang="en-US" altLang="en-US" dirty="0" err="1"/>
              <a:t>ekonomi</a:t>
            </a:r>
            <a:r>
              <a:rPr lang="en-US" altLang="en-US" dirty="0"/>
              <a:t>, </a:t>
            </a:r>
            <a:r>
              <a:rPr lang="en-US" altLang="en-US" dirty="0" err="1"/>
              <a:t>sosial</a:t>
            </a:r>
            <a:r>
              <a:rPr lang="en-US" altLang="en-US" dirty="0"/>
              <a:t> </a:t>
            </a:r>
            <a:r>
              <a:rPr lang="en-US" altLang="en-US" dirty="0" err="1"/>
              <a:t>budaya</a:t>
            </a:r>
            <a:r>
              <a:rPr lang="en-US" altLang="en-US" dirty="0"/>
              <a:t>, </a:t>
            </a:r>
            <a:r>
              <a:rPr lang="en-US" altLang="en-US" dirty="0" err="1"/>
              <a:t>keluaraga</a:t>
            </a:r>
            <a:r>
              <a:rPr lang="en-US" altLang="en-US" dirty="0"/>
              <a:t>, [</a:t>
            </a:r>
            <a:r>
              <a:rPr lang="en-US" altLang="en-US" dirty="0" err="1"/>
              <a:t>erkawinan</a:t>
            </a:r>
            <a:r>
              <a:rPr lang="en-US" altLang="en-US" dirty="0"/>
              <a:t>, </a:t>
            </a:r>
            <a:r>
              <a:rPr lang="en-US" altLang="en-US" dirty="0" err="1"/>
              <a:t>perhimpunan</a:t>
            </a:r>
            <a:r>
              <a:rPr lang="en-US" altLang="en-US" dirty="0"/>
              <a:t>, </a:t>
            </a:r>
            <a:r>
              <a:rPr lang="en-US" altLang="en-US" dirty="0" err="1"/>
              <a:t>hiburan</a:t>
            </a:r>
            <a:r>
              <a:rPr lang="en-US" altLang="en-US" dirty="0"/>
              <a:t>, </a:t>
            </a:r>
            <a:r>
              <a:rPr lang="en-US" altLang="en-US" dirty="0" err="1"/>
              <a:t>kesenian</a:t>
            </a:r>
            <a:r>
              <a:rPr lang="en-US" altLang="en-US" dirty="0"/>
              <a:t>, </a:t>
            </a:r>
            <a:r>
              <a:rPr lang="en-US" altLang="en-US" dirty="0" err="1"/>
              <a:t>olahragadan</a:t>
            </a:r>
            <a:r>
              <a:rPr lang="en-US" altLang="en-US" dirty="0"/>
              <a:t> </a:t>
            </a:r>
            <a:r>
              <a:rPr lang="en-US" altLang="en-US" dirty="0" err="1"/>
              <a:t>bidang</a:t>
            </a:r>
            <a:r>
              <a:rPr lang="en-US" altLang="en-US" dirty="0"/>
              <a:t> </a:t>
            </a:r>
            <a:r>
              <a:rPr lang="en-US" altLang="en-US" dirty="0" err="1"/>
              <a:t>teknologi</a:t>
            </a:r>
            <a:r>
              <a:rPr lang="en-US" altLang="en-US" dirty="0"/>
              <a:t>.</a:t>
            </a:r>
          </a:p>
          <a:p>
            <a:pPr algn="just">
              <a:defRPr/>
            </a:pPr>
            <a:r>
              <a:rPr lang="en-US" altLang="en-US" dirty="0" err="1"/>
              <a:t>Campur</a:t>
            </a:r>
            <a:r>
              <a:rPr lang="en-US" altLang="en-US" dirty="0"/>
              <a:t> </a:t>
            </a:r>
            <a:r>
              <a:rPr lang="en-US" altLang="en-US" dirty="0" err="1"/>
              <a:t>tangan</a:t>
            </a:r>
            <a:r>
              <a:rPr lang="en-US" altLang="en-US" dirty="0"/>
              <a:t> </a:t>
            </a:r>
            <a:r>
              <a:rPr lang="en-US" altLang="en-US" dirty="0" err="1"/>
              <a:t>penguasa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diberi</a:t>
            </a:r>
            <a:r>
              <a:rPr lang="en-US" altLang="en-US" dirty="0"/>
              <a:t> </a:t>
            </a:r>
            <a:r>
              <a:rPr lang="en-US" altLang="en-US" dirty="0" err="1"/>
              <a:t>bentuk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agar </a:t>
            </a:r>
            <a:r>
              <a:rPr lang="en-US" altLang="en-US" dirty="0" err="1"/>
              <a:t>segala</a:t>
            </a:r>
            <a:r>
              <a:rPr lang="en-US" altLang="en-US" dirty="0"/>
              <a:t> </a:t>
            </a:r>
            <a:r>
              <a:rPr lang="en-US" altLang="en-US" dirty="0" err="1"/>
              <a:t>sesuatu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bersimpang-siur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menimbulkan</a:t>
            </a:r>
            <a:r>
              <a:rPr lang="en-US" altLang="en-US" dirty="0"/>
              <a:t> </a:t>
            </a:r>
            <a:r>
              <a:rPr lang="en-US" altLang="en-US" dirty="0" err="1"/>
              <a:t>keragu-raguan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pihak</a:t>
            </a:r>
            <a:r>
              <a:rPr lang="en-US" altLang="en-US" dirty="0"/>
              <a:t> yang </a:t>
            </a:r>
            <a:r>
              <a:rPr lang="en-US" altLang="en-US" dirty="0" err="1"/>
              <a:t>bersangkutan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bilamana</a:t>
            </a:r>
            <a:r>
              <a:rPr lang="en-US" altLang="en-US" dirty="0"/>
              <a:t> </a:t>
            </a:r>
            <a:r>
              <a:rPr lang="en-US" altLang="en-US" dirty="0" err="1"/>
              <a:t>timbul</a:t>
            </a:r>
            <a:r>
              <a:rPr lang="en-US" altLang="en-US" dirty="0"/>
              <a:t> </a:t>
            </a:r>
            <a:r>
              <a:rPr lang="en-US" altLang="en-US" dirty="0" err="1"/>
              <a:t>konflik</a:t>
            </a:r>
            <a:r>
              <a:rPr lang="en-US" altLang="en-US" dirty="0"/>
              <a:t>, </a:t>
            </a:r>
            <a:r>
              <a:rPr lang="en-US" altLang="en-US" dirty="0" err="1"/>
              <a:t>penyelesaiannya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mudah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8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dikatakan</a:t>
            </a:r>
            <a:r>
              <a:rPr lang="en-US" altLang="en-US" dirty="0"/>
              <a:t> pula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yang </a:t>
            </a: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yang </a:t>
            </a:r>
            <a:r>
              <a:rPr lang="en-US" altLang="en-US" dirty="0" err="1"/>
              <a:t>wajib</a:t>
            </a:r>
            <a:r>
              <a:rPr lang="en-US" altLang="en-US" dirty="0"/>
              <a:t> </a:t>
            </a:r>
            <a:r>
              <a:rPr lang="en-US" altLang="en-US" dirty="0" err="1"/>
              <a:t>ditaati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semuat</a:t>
            </a:r>
            <a:r>
              <a:rPr lang="en-US" altLang="en-US" dirty="0"/>
              <a:t> </a:t>
            </a:r>
            <a:r>
              <a:rPr lang="en-US" altLang="en-US" dirty="0" err="1"/>
              <a:t>pejabat</a:t>
            </a:r>
            <a:r>
              <a:rPr lang="en-US" altLang="en-US" dirty="0"/>
              <a:t> </a:t>
            </a:r>
            <a:r>
              <a:rPr lang="en-US" altLang="en-US" dirty="0" err="1"/>
              <a:t>admininistrasi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tugas</a:t>
            </a:r>
            <a:r>
              <a:rPr lang="en-US" altLang="en-US" dirty="0"/>
              <a:t>,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kewajiban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 </a:t>
            </a:r>
            <a:r>
              <a:rPr lang="en-US" altLang="en-US" dirty="0" err="1"/>
              <a:t>mengurus</a:t>
            </a:r>
            <a:r>
              <a:rPr lang="en-US" altLang="en-US" dirty="0"/>
              <a:t> </a:t>
            </a:r>
            <a:r>
              <a:rPr lang="en-US" altLang="en-US" dirty="0" err="1"/>
              <a:t>segala</a:t>
            </a:r>
            <a:r>
              <a:rPr lang="en-US" altLang="en-US" dirty="0"/>
              <a:t> </a:t>
            </a:r>
            <a:r>
              <a:rPr lang="en-US" altLang="en-US" dirty="0" err="1"/>
              <a:t>apa</a:t>
            </a:r>
            <a:r>
              <a:rPr lang="en-US" altLang="en-US" dirty="0"/>
              <a:t> yang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kehendak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memberikan</a:t>
            </a:r>
            <a:r>
              <a:rPr lang="en-US" altLang="en-US" dirty="0"/>
              <a:t> </a:t>
            </a:r>
            <a:r>
              <a:rPr lang="en-US" altLang="en-US" dirty="0" err="1"/>
              <a:t>pelayanan</a:t>
            </a:r>
            <a:r>
              <a:rPr lang="en-US" altLang="en-US" dirty="0"/>
              <a:t> yang </a:t>
            </a:r>
            <a:r>
              <a:rPr lang="en-US" altLang="en-US" dirty="0" err="1"/>
              <a:t>sebaiknya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penyelenggaraan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adanya</a:t>
            </a:r>
            <a:r>
              <a:rPr lang="en-US" altLang="en-US" dirty="0"/>
              <a:t> </a:t>
            </a:r>
            <a:r>
              <a:rPr lang="en-US" altLang="en-US" dirty="0" err="1"/>
              <a:t>birokrasi</a:t>
            </a:r>
            <a:r>
              <a:rPr lang="en-US" altLang="en-US" dirty="0"/>
              <a:t> yang </a:t>
            </a:r>
            <a:r>
              <a:rPr lang="en-US" altLang="en-US" dirty="0" err="1"/>
              <a:t>kuat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sehat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mempertahankan</a:t>
            </a:r>
            <a:r>
              <a:rPr lang="en-US" altLang="en-US" dirty="0"/>
              <a:t> </a:t>
            </a:r>
            <a:r>
              <a:rPr lang="en-US" altLang="en-US" dirty="0" err="1"/>
              <a:t>kestabilan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syarat-syarat</a:t>
            </a:r>
            <a:endParaRPr lang="en-US" altLang="en-US" dirty="0"/>
          </a:p>
          <a:p>
            <a:pPr lvl="1" algn="just">
              <a:defRPr/>
            </a:pPr>
            <a:r>
              <a:rPr lang="en-US" altLang="en-US" sz="2000" dirty="0" err="1"/>
              <a:t>Efektivitas</a:t>
            </a:r>
            <a:endParaRPr lang="en-US" altLang="en-US" sz="2000" dirty="0"/>
          </a:p>
          <a:p>
            <a:pPr lvl="1" algn="just">
              <a:defRPr/>
            </a:pPr>
            <a:r>
              <a:rPr lang="en-US" altLang="en-US" sz="2000" dirty="0" err="1"/>
              <a:t>Legitimitas</a:t>
            </a:r>
            <a:endParaRPr lang="en-US" altLang="en-US" sz="2000" dirty="0"/>
          </a:p>
          <a:p>
            <a:pPr lvl="1" algn="just">
              <a:defRPr/>
            </a:pPr>
            <a:r>
              <a:rPr lang="en-US" altLang="en-US" sz="2000" dirty="0" err="1"/>
              <a:t>Yuridikitas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rechtmatigheid</a:t>
            </a:r>
            <a:r>
              <a:rPr lang="en-US" altLang="en-US" sz="2000" dirty="0"/>
              <a:t>)</a:t>
            </a:r>
          </a:p>
          <a:p>
            <a:pPr lvl="1" algn="just">
              <a:defRPr/>
            </a:pPr>
            <a:r>
              <a:rPr lang="en-US" altLang="en-US" sz="2000" dirty="0" err="1"/>
              <a:t>Legalitas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wetmatigheid</a:t>
            </a:r>
            <a:r>
              <a:rPr lang="en-US" altLang="en-US" sz="2000" dirty="0"/>
              <a:t>)</a:t>
            </a:r>
          </a:p>
          <a:p>
            <a:pPr lvl="1" algn="just">
              <a:defRPr/>
            </a:pPr>
            <a:r>
              <a:rPr lang="en-US" altLang="en-US" sz="2000" dirty="0" err="1"/>
              <a:t>Moralitas</a:t>
            </a:r>
            <a:endParaRPr lang="en-US" altLang="en-US" sz="2000" dirty="0"/>
          </a:p>
          <a:p>
            <a:pPr lvl="1" algn="just">
              <a:defRPr/>
            </a:pPr>
            <a:r>
              <a:rPr lang="en-US" altLang="en-US" sz="2000" dirty="0" err="1"/>
              <a:t>Teknis</a:t>
            </a:r>
            <a:endParaRPr lang="en-US" altLang="en-US" sz="2000" dirty="0"/>
          </a:p>
          <a:p>
            <a:pPr lvl="1" algn="just">
              <a:defRPr/>
            </a:pPr>
            <a:r>
              <a:rPr lang="en-US" altLang="en-US" sz="2000" dirty="0" err="1"/>
              <a:t>efisiensi</a:t>
            </a:r>
            <a:endParaRPr lang="en-US" altLang="en-US" sz="20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27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just"/>
            <a:r>
              <a:rPr lang="en-US" altLang="en-US" sz="2400" dirty="0" err="1">
                <a:solidFill>
                  <a:srgbClr val="00B0F0"/>
                </a:solidFill>
              </a:rPr>
              <a:t>Perbedaan</a:t>
            </a:r>
            <a:r>
              <a:rPr lang="en-US" altLang="en-US" sz="2400" dirty="0">
                <a:solidFill>
                  <a:srgbClr val="00B0F0"/>
                </a:solidFill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</a:rPr>
              <a:t>Hukum</a:t>
            </a:r>
            <a:r>
              <a:rPr lang="en-US" altLang="en-US" sz="2400" dirty="0">
                <a:solidFill>
                  <a:srgbClr val="00B0F0"/>
                </a:solidFill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</a:rPr>
              <a:t>Administrasi</a:t>
            </a:r>
            <a:r>
              <a:rPr lang="en-US" altLang="en-US" sz="2400" dirty="0">
                <a:solidFill>
                  <a:srgbClr val="00B0F0"/>
                </a:solidFill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</a:rPr>
              <a:t>negara</a:t>
            </a:r>
            <a:r>
              <a:rPr lang="en-US" altLang="en-US" sz="2400" dirty="0">
                <a:solidFill>
                  <a:srgbClr val="00B0F0"/>
                </a:solidFill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</a:rPr>
              <a:t>dengan</a:t>
            </a:r>
            <a:r>
              <a:rPr lang="en-US" altLang="en-US" sz="2400" dirty="0">
                <a:solidFill>
                  <a:srgbClr val="00B0F0"/>
                </a:solidFill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</a:rPr>
              <a:t>Hukum</a:t>
            </a:r>
            <a:r>
              <a:rPr lang="en-US" altLang="en-US" sz="2400" dirty="0">
                <a:solidFill>
                  <a:srgbClr val="00B0F0"/>
                </a:solidFill>
              </a:rPr>
              <a:t> Negara </a:t>
            </a:r>
            <a:r>
              <a:rPr lang="en-US" altLang="en-US" sz="2400" dirty="0" err="1">
                <a:solidFill>
                  <a:srgbClr val="00B0F0"/>
                </a:solidFill>
              </a:rPr>
              <a:t>menurut</a:t>
            </a:r>
            <a:r>
              <a:rPr lang="en-US" altLang="en-US" sz="2400" dirty="0">
                <a:solidFill>
                  <a:srgbClr val="00B0F0"/>
                </a:solidFill>
              </a:rPr>
              <a:t> Van </a:t>
            </a:r>
            <a:r>
              <a:rPr lang="en-US" altLang="en-US" sz="2400" dirty="0" err="1">
                <a:solidFill>
                  <a:srgbClr val="00B0F0"/>
                </a:solidFill>
              </a:rPr>
              <a:t>Vollenhoven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>
              <a:defRPr/>
            </a:pPr>
            <a:r>
              <a:rPr lang="en-US" altLang="en-US" dirty="0" err="1"/>
              <a:t>Badan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aturan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lumpuh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badan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 </a:t>
            </a:r>
            <a:r>
              <a:rPr lang="en-US" altLang="en-US" dirty="0" err="1"/>
              <a:t>kewenangan</a:t>
            </a:r>
            <a:r>
              <a:rPr lang="en-US" altLang="en-US" dirty="0"/>
              <a:t> </a:t>
            </a:r>
            <a:r>
              <a:rPr lang="en-US" altLang="en-US" dirty="0" err="1"/>
              <a:t>apapun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 err="1"/>
              <a:t>Badan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bebas</a:t>
            </a:r>
            <a:r>
              <a:rPr lang="en-US" altLang="en-US" dirty="0"/>
              <a:t> </a:t>
            </a:r>
            <a:r>
              <a:rPr lang="en-US" altLang="en-US" dirty="0" err="1"/>
              <a:t>sepenuhnya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badan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wewenangnya</a:t>
            </a:r>
            <a:r>
              <a:rPr lang="en-US" altLang="en-US" dirty="0"/>
              <a:t> 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dirty="0" err="1"/>
              <a:t>kehendak</a:t>
            </a:r>
            <a:r>
              <a:rPr lang="en-US" altLang="en-US" dirty="0"/>
              <a:t> </a:t>
            </a:r>
            <a:r>
              <a:rPr lang="en-US" altLang="en-US" dirty="0" err="1"/>
              <a:t>sendiri</a:t>
            </a:r>
            <a:r>
              <a:rPr lang="en-US" altLang="en-US" dirty="0"/>
              <a:t> (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sewenang-wenang</a:t>
            </a:r>
            <a:r>
              <a:rPr lang="en-US" altLang="en-US" dirty="0"/>
              <a:t>)</a:t>
            </a:r>
          </a:p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pembatasan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kebebasan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, </a:t>
            </a:r>
            <a:r>
              <a:rPr lang="en-US" altLang="en-US" dirty="0" err="1"/>
              <a:t>jadi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jaminan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mereka</a:t>
            </a:r>
            <a:r>
              <a:rPr lang="en-US" altLang="en-US" dirty="0"/>
              <a:t> yang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taat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mengandung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pula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mereka</a:t>
            </a:r>
            <a:r>
              <a:rPr lang="en-US" altLang="en-US" dirty="0"/>
              <a:t> yang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taat</a:t>
            </a:r>
            <a:r>
              <a:rPr lang="en-US" altLang="en-US" dirty="0"/>
              <a:t> </a:t>
            </a:r>
            <a:r>
              <a:rPr lang="en-US" altLang="en-US" dirty="0" err="1"/>
              <a:t>kepadapemerintah</a:t>
            </a:r>
            <a:r>
              <a:rPr lang="en-US" altLang="en-US" dirty="0"/>
              <a:t> </a:t>
            </a:r>
            <a:r>
              <a:rPr lang="en-US" altLang="en-US" dirty="0" err="1"/>
              <a:t>dibebani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kewajiban</a:t>
            </a:r>
            <a:r>
              <a:rPr lang="en-US" altLang="en-US" dirty="0"/>
              <a:t> yang </a:t>
            </a:r>
            <a:r>
              <a:rPr lang="en-US" altLang="en-US" dirty="0" err="1"/>
              <a:t>tegas</a:t>
            </a:r>
            <a:r>
              <a:rPr lang="en-US" altLang="en-US" dirty="0"/>
              <a:t> </a:t>
            </a: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sampai</a:t>
            </a:r>
            <a:r>
              <a:rPr lang="en-US" altLang="en-US" dirty="0"/>
              <a:t> </a:t>
            </a:r>
            <a:r>
              <a:rPr lang="en-US" altLang="en-US" dirty="0" err="1"/>
              <a:t>mana</a:t>
            </a:r>
            <a:r>
              <a:rPr lang="en-US" altLang="en-US" dirty="0"/>
              <a:t> </a:t>
            </a:r>
            <a:r>
              <a:rPr lang="en-US" altLang="en-US" dirty="0" err="1"/>
              <a:t>batasnya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/>
              <a:t>HAN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yang </a:t>
            </a:r>
            <a:r>
              <a:rPr lang="en-US" altLang="en-US" dirty="0" err="1"/>
              <a:t>tersisa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 </a:t>
            </a:r>
            <a:r>
              <a:rPr lang="en-US" altLang="en-US" dirty="0" err="1"/>
              <a:t>nasional</a:t>
            </a:r>
            <a:r>
              <a:rPr lang="en-US" altLang="en-US" dirty="0"/>
              <a:t> yang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dikurangi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pidana</a:t>
            </a:r>
            <a:r>
              <a:rPr lang="en-US" altLang="en-US" dirty="0"/>
              <a:t>,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perdata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acara</a:t>
            </a:r>
            <a:r>
              <a:rPr lang="en-US" altLang="en-US" dirty="0"/>
              <a:t> </a:t>
            </a:r>
            <a:r>
              <a:rPr lang="en-US" altLang="en-US" dirty="0" err="1"/>
              <a:t>pidana</a:t>
            </a:r>
            <a:endParaRPr lang="en-US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98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just"/>
            <a:r>
              <a:rPr lang="en-US" altLang="en-US" sz="3600" dirty="0" err="1">
                <a:solidFill>
                  <a:schemeClr val="accent1"/>
                </a:solidFill>
              </a:rPr>
              <a:t>Lingkup</a:t>
            </a:r>
            <a:r>
              <a:rPr lang="en-US" altLang="en-US" sz="3600" dirty="0">
                <a:solidFill>
                  <a:schemeClr val="accent1"/>
                </a:solidFill>
              </a:rPr>
              <a:t> </a:t>
            </a:r>
            <a:r>
              <a:rPr lang="en-US" altLang="en-US" sz="3600" dirty="0" err="1">
                <a:solidFill>
                  <a:schemeClr val="accent1"/>
                </a:solidFill>
              </a:rPr>
              <a:t>Hukum</a:t>
            </a:r>
            <a:r>
              <a:rPr lang="en-US" altLang="en-US" sz="3600" dirty="0">
                <a:solidFill>
                  <a:schemeClr val="accent1"/>
                </a:solidFill>
              </a:rPr>
              <a:t> Negara </a:t>
            </a:r>
            <a:r>
              <a:rPr lang="en-US" altLang="en-US" sz="3600" dirty="0" err="1">
                <a:solidFill>
                  <a:schemeClr val="accent1"/>
                </a:solidFill>
              </a:rPr>
              <a:t>dan</a:t>
            </a:r>
            <a:r>
              <a:rPr lang="en-US" altLang="en-US" sz="3600" dirty="0">
                <a:solidFill>
                  <a:schemeClr val="accent1"/>
                </a:solidFill>
              </a:rPr>
              <a:t> HAN</a:t>
            </a:r>
            <a:br>
              <a:rPr lang="en-US" altLang="en-US" sz="3600" dirty="0">
                <a:solidFill>
                  <a:schemeClr val="accent1"/>
                </a:solidFill>
              </a:rPr>
            </a:br>
            <a:r>
              <a:rPr lang="en-US" altLang="en-US" sz="3600" dirty="0" err="1">
                <a:solidFill>
                  <a:schemeClr val="accent1"/>
                </a:solidFill>
              </a:rPr>
              <a:t>Menurut</a:t>
            </a:r>
            <a:r>
              <a:rPr lang="en-US" altLang="en-US" sz="3600" dirty="0">
                <a:solidFill>
                  <a:schemeClr val="accent1"/>
                </a:solidFill>
              </a:rPr>
              <a:t> Van </a:t>
            </a:r>
            <a:r>
              <a:rPr lang="en-US" altLang="en-US" sz="3600" dirty="0" err="1">
                <a:solidFill>
                  <a:schemeClr val="accent1"/>
                </a:solidFill>
              </a:rPr>
              <a:t>Vollenhoven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800" dirty="0" err="1"/>
              <a:t>Objek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 Negara </a:t>
            </a:r>
            <a:r>
              <a:rPr lang="en-US" altLang="en-US" sz="2800" dirty="0" err="1"/>
              <a:t>umumnya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berkenaan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kesadaran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susunan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kekuasaan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parlemen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jaminan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menjalankan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manusia</a:t>
            </a:r>
            <a:endParaRPr lang="en-US" altLang="en-US" sz="2800" dirty="0"/>
          </a:p>
          <a:p>
            <a:pPr algn="just">
              <a:defRPr/>
            </a:pPr>
            <a:r>
              <a:rPr lang="en-US" altLang="en-US" sz="2800" dirty="0" err="1"/>
              <a:t>Objek</a:t>
            </a:r>
            <a:r>
              <a:rPr lang="en-US" altLang="en-US" sz="2800" dirty="0"/>
              <a:t> HAN </a:t>
            </a:r>
            <a:r>
              <a:rPr lang="en-US" altLang="en-US" sz="2800" dirty="0" err="1"/>
              <a:t>umumnya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berkenaan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teknis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penyelengaraan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besarnya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pajak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dibayar</a:t>
            </a:r>
            <a:endParaRPr lang="en-US" altLang="en-US" sz="28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43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SKEMA 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just"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dirty="0"/>
          </a:p>
          <a:p>
            <a:pPr algn="just">
              <a:defRPr/>
            </a:pPr>
            <a:r>
              <a:rPr lang="en-US" altLang="en-US" dirty="0" smtClean="0"/>
              <a:t>HAN </a:t>
            </a:r>
            <a:r>
              <a:rPr lang="en-US" altLang="en-US" dirty="0" err="1"/>
              <a:t>Meliputi</a:t>
            </a:r>
            <a:r>
              <a:rPr lang="en-US" altLang="en-US" dirty="0"/>
              <a:t> </a:t>
            </a: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sarana</a:t>
            </a:r>
            <a:r>
              <a:rPr lang="en-US" altLang="en-US" dirty="0"/>
              <a:t>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penguasa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mengendalikan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cara-cara</a:t>
            </a:r>
            <a:r>
              <a:rPr lang="en-US" altLang="en-US" dirty="0"/>
              <a:t> </a:t>
            </a:r>
            <a:r>
              <a:rPr lang="en-US" altLang="en-US" dirty="0" err="1"/>
              <a:t>partisipasi</a:t>
            </a:r>
            <a:r>
              <a:rPr lang="en-US" altLang="en-US" dirty="0"/>
              <a:t> WN </a:t>
            </a:r>
            <a:r>
              <a:rPr lang="en-US" altLang="en-US" dirty="0" err="1"/>
              <a:t>dlm</a:t>
            </a:r>
            <a:r>
              <a:rPr lang="en-US" altLang="en-US" dirty="0"/>
              <a:t> proses </a:t>
            </a:r>
            <a:r>
              <a:rPr lang="en-US" altLang="en-US" dirty="0" err="1"/>
              <a:t>pengaturan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pengendalian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endParaRPr lang="en-US" altLang="en-US" dirty="0"/>
          </a:p>
          <a:p>
            <a:pPr algn="just">
              <a:defRPr/>
            </a:pPr>
            <a:r>
              <a:rPr lang="en-US" altLang="en-US" dirty="0" err="1"/>
              <a:t>Perlindungan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endParaRPr lang="en-US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7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en-US" sz="3200" dirty="0" err="1">
                <a:solidFill>
                  <a:srgbClr val="0070C0"/>
                </a:solidFill>
              </a:rPr>
              <a:t>Pengertian</a:t>
            </a:r>
            <a:r>
              <a:rPr lang="en-US" altLang="en-US" sz="3200" dirty="0">
                <a:solidFill>
                  <a:srgbClr val="0070C0"/>
                </a:solidFill>
              </a:rPr>
              <a:t> HAN </a:t>
            </a:r>
            <a:r>
              <a:rPr lang="en-US" altLang="en-US" sz="3200" dirty="0" err="1">
                <a:solidFill>
                  <a:srgbClr val="0070C0"/>
                </a:solidFill>
              </a:rPr>
              <a:t>dalam</a:t>
            </a:r>
            <a:r>
              <a:rPr lang="en-US" altLang="en-US" sz="3200" dirty="0">
                <a:solidFill>
                  <a:srgbClr val="0070C0"/>
                </a:solidFill>
              </a:rPr>
              <a:t> </a:t>
            </a:r>
            <a:r>
              <a:rPr lang="en-US" altLang="en-US" sz="3200" dirty="0" err="1">
                <a:solidFill>
                  <a:srgbClr val="0070C0"/>
                </a:solidFill>
              </a:rPr>
              <a:t>arti</a:t>
            </a:r>
            <a:r>
              <a:rPr lang="en-US" altLang="en-US" sz="3200" dirty="0">
                <a:solidFill>
                  <a:srgbClr val="0070C0"/>
                </a:solidFill>
              </a:rPr>
              <a:t> </a:t>
            </a:r>
            <a:r>
              <a:rPr lang="en-US" altLang="en-US" sz="3200" dirty="0" err="1">
                <a:solidFill>
                  <a:srgbClr val="0070C0"/>
                </a:solidFill>
              </a:rPr>
              <a:t>luas</a:t>
            </a:r>
            <a:r>
              <a:rPr lang="en-US" altLang="en-US" sz="3200" dirty="0">
                <a:solidFill>
                  <a:srgbClr val="0070C0"/>
                </a:solidFill>
              </a:rPr>
              <a:t/>
            </a:r>
            <a:br>
              <a:rPr lang="en-US" altLang="en-US" sz="3200" dirty="0">
                <a:solidFill>
                  <a:srgbClr val="0070C0"/>
                </a:solidFill>
              </a:rPr>
            </a:br>
            <a:r>
              <a:rPr lang="en-US" altLang="en-US" sz="3200" dirty="0" err="1">
                <a:solidFill>
                  <a:srgbClr val="0070C0"/>
                </a:solidFill>
              </a:rPr>
              <a:t>Unsur-unsurnya</a:t>
            </a:r>
            <a:r>
              <a:rPr lang="en-US" altLang="en-US" sz="3200" dirty="0">
                <a:solidFill>
                  <a:srgbClr val="0070C0"/>
                </a:solidFill>
              </a:rPr>
              <a:t> </a:t>
            </a:r>
            <a:r>
              <a:rPr lang="en-US" altLang="en-US" sz="3200" dirty="0" err="1">
                <a:solidFill>
                  <a:srgbClr val="0070C0"/>
                </a:solidFill>
              </a:rPr>
              <a:t>meliputi</a:t>
            </a:r>
            <a:r>
              <a:rPr lang="en-US" altLang="en-US" sz="3200" dirty="0">
                <a:solidFill>
                  <a:srgbClr val="0070C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400" dirty="0" err="1"/>
              <a:t>Hukum</a:t>
            </a:r>
            <a:r>
              <a:rPr lang="en-US" altLang="en-US" sz="2400" dirty="0"/>
              <a:t> Tata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eksekutif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pelaksanaan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undang-undang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menyangkut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pengendalian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penggunaan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kekuasaan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400" dirty="0" err="1"/>
              <a:t>Hukum</a:t>
            </a:r>
            <a:r>
              <a:rPr lang="en-US" altLang="en-US" sz="2400" dirty="0"/>
              <a:t> Tata Usaha Negara, </a:t>
            </a:r>
            <a:r>
              <a:rPr lang="en-US" altLang="en-US" sz="2400" dirty="0" err="1"/>
              <a:t>yakni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surat-menyurat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rahasia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kedinasan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jabatan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disebut</a:t>
            </a:r>
            <a:r>
              <a:rPr lang="en-US" altLang="en-US" sz="2400" dirty="0"/>
              <a:t> pula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Birokrasi</a:t>
            </a: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sempit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yakni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pengurusan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rumah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, intern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ekstern</a:t>
            </a: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Pembangunan yang </a:t>
            </a:r>
            <a:r>
              <a:rPr lang="en-US" altLang="en-US" sz="2400" dirty="0" err="1"/>
              <a:t>mengatur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penyelenggaraan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pembangunan</a:t>
            </a: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lingkungan</a:t>
            </a:r>
            <a:endParaRPr lang="en-US" altLang="en-US" sz="24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1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algn="just">
              <a:defRPr/>
            </a:pPr>
            <a:r>
              <a:rPr lang="en-US" altLang="en-US" sz="2800" dirty="0" err="1">
                <a:solidFill>
                  <a:schemeClr val="tx1"/>
                </a:solidFill>
              </a:rPr>
              <a:t>Sebagai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hukum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hasil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buatan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administrasi</a:t>
            </a:r>
            <a:r>
              <a:rPr lang="en-US" altLang="en-US" sz="2800" dirty="0">
                <a:solidFill>
                  <a:schemeClr val="tx1"/>
                </a:solidFill>
              </a:rPr>
              <a:t>, HAN </a:t>
            </a:r>
            <a:r>
              <a:rPr lang="en-US" altLang="en-US" sz="2800" dirty="0" err="1">
                <a:solidFill>
                  <a:schemeClr val="tx1"/>
                </a:solidFill>
              </a:rPr>
              <a:t>adalah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hukum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menjadi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pedoman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atau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jalan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dalam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penyelenggaraan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undang-undang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HAN </a:t>
            </a:r>
            <a:r>
              <a:rPr lang="en-US" altLang="en-US" sz="2800" dirty="0" err="1">
                <a:solidFill>
                  <a:schemeClr val="tx1"/>
                </a:solidFill>
              </a:rPr>
              <a:t>juga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hukum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mengenai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struktur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kefungsian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administrasi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HAN </a:t>
            </a:r>
            <a:r>
              <a:rPr lang="en-US" altLang="en-US" sz="2800" dirty="0" err="1">
                <a:solidFill>
                  <a:schemeClr val="tx1"/>
                </a:solidFill>
              </a:rPr>
              <a:t>merupakan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keseluruhan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ketentuan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mengikat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alat-alat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perlengkapan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negara</a:t>
            </a:r>
            <a:r>
              <a:rPr lang="en-US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</a:rPr>
              <a:t>baik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tinggi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maupun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rendah</a:t>
            </a:r>
            <a:r>
              <a:rPr lang="en-US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</a:rPr>
              <a:t>setelah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alat-alat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itu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menggunakan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kewenang-wenangan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ketatanegaraan</a:t>
            </a:r>
            <a:r>
              <a:rPr lang="en-US" altLang="en-US" sz="2800" dirty="0">
                <a:solidFill>
                  <a:schemeClr val="tx1"/>
                </a:solidFill>
              </a:rPr>
              <a:t> (Van </a:t>
            </a:r>
            <a:r>
              <a:rPr lang="en-US" altLang="en-US" sz="2800" dirty="0" err="1">
                <a:solidFill>
                  <a:schemeClr val="tx1"/>
                </a:solidFill>
              </a:rPr>
              <a:t>Vollen</a:t>
            </a:r>
            <a:r>
              <a:rPr lang="en-US" altLang="en-US" sz="2800" dirty="0">
                <a:solidFill>
                  <a:schemeClr val="tx1"/>
                </a:solidFill>
              </a:rPr>
              <a:t> Hoven) 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en-US" sz="3200" dirty="0" err="1">
                <a:solidFill>
                  <a:srgbClr val="FF0000"/>
                </a:solidFill>
              </a:rPr>
              <a:t>Perbedaan</a:t>
            </a:r>
            <a:r>
              <a:rPr lang="en-US" altLang="en-US" sz="3200" dirty="0">
                <a:solidFill>
                  <a:srgbClr val="FF0000"/>
                </a:solidFill>
              </a:rPr>
              <a:t> HAN </a:t>
            </a:r>
            <a:r>
              <a:rPr lang="en-US" altLang="en-US" sz="3200" dirty="0" err="1">
                <a:solidFill>
                  <a:srgbClr val="FF0000"/>
                </a:solidFill>
              </a:rPr>
              <a:t>dengan</a:t>
            </a:r>
            <a:r>
              <a:rPr lang="en-US" altLang="en-US" sz="3200" dirty="0">
                <a:solidFill>
                  <a:srgbClr val="FF0000"/>
                </a:solidFill>
              </a:rPr>
              <a:t> HTN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altLang="en-US" dirty="0"/>
              <a:t>(Oppenheim) </a:t>
            </a:r>
            <a:r>
              <a:rPr lang="en-US" altLang="en-US" dirty="0" err="1"/>
              <a:t>Kajian</a:t>
            </a:r>
            <a:r>
              <a:rPr lang="en-US" altLang="en-US" dirty="0"/>
              <a:t> HTN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keadaan</a:t>
            </a:r>
            <a:r>
              <a:rPr lang="en-US" altLang="en-US" dirty="0"/>
              <a:t> </a:t>
            </a:r>
            <a:r>
              <a:rPr lang="en-US" altLang="en-US" dirty="0" err="1"/>
              <a:t>diam</a:t>
            </a:r>
            <a:r>
              <a:rPr lang="en-US" altLang="en-US" dirty="0"/>
              <a:t>, </a:t>
            </a:r>
            <a:r>
              <a:rPr lang="en-US" altLang="en-US" dirty="0" err="1"/>
              <a:t>sedangkan</a:t>
            </a:r>
            <a:r>
              <a:rPr lang="en-US" altLang="en-US" dirty="0"/>
              <a:t> HAN </a:t>
            </a:r>
            <a:r>
              <a:rPr lang="en-US" altLang="en-US" dirty="0" err="1"/>
              <a:t>mengkaji</a:t>
            </a:r>
            <a:r>
              <a:rPr lang="en-US" altLang="en-US" dirty="0"/>
              <a:t> </a:t>
            </a:r>
            <a:r>
              <a:rPr lang="en-US" altLang="en-US" dirty="0" err="1"/>
              <a:t>negra</a:t>
            </a:r>
            <a:r>
              <a:rPr lang="en-US" altLang="en-US" dirty="0"/>
              <a:t> </a:t>
            </a:r>
            <a:r>
              <a:rPr lang="en-US" altLang="en-US" dirty="0" err="1"/>
              <a:t>dalama</a:t>
            </a:r>
            <a:r>
              <a:rPr lang="en-US" altLang="en-US" dirty="0"/>
              <a:t> </a:t>
            </a:r>
            <a:r>
              <a:rPr lang="en-US" altLang="en-US" dirty="0" err="1"/>
              <a:t>keadaan</a:t>
            </a:r>
            <a:r>
              <a:rPr lang="en-US" altLang="en-US" dirty="0"/>
              <a:t> </a:t>
            </a:r>
            <a:r>
              <a:rPr lang="en-US" altLang="en-US" dirty="0" err="1"/>
              <a:t>bergerak</a:t>
            </a:r>
            <a:endParaRPr lang="en-US" altLang="en-US" dirty="0"/>
          </a:p>
          <a:p>
            <a:pPr algn="just">
              <a:lnSpc>
                <a:spcPct val="90000"/>
              </a:lnSpc>
              <a:defRPr/>
            </a:pPr>
            <a:r>
              <a:rPr lang="en-US" altLang="en-US" dirty="0"/>
              <a:t>(van </a:t>
            </a:r>
            <a:r>
              <a:rPr lang="en-US" altLang="en-US" dirty="0" err="1"/>
              <a:t>Vollen</a:t>
            </a:r>
            <a:r>
              <a:rPr lang="en-US" altLang="en-US" dirty="0"/>
              <a:t> hoven) HTN </a:t>
            </a:r>
            <a:r>
              <a:rPr lang="en-US" altLang="en-US" dirty="0" err="1"/>
              <a:t>mengkaji</a:t>
            </a:r>
            <a:r>
              <a:rPr lang="en-US" altLang="en-US" dirty="0"/>
              <a:t> </a:t>
            </a:r>
            <a:r>
              <a:rPr lang="en-US" altLang="en-US" dirty="0" err="1"/>
              <a:t>tentang</a:t>
            </a:r>
            <a:r>
              <a:rPr lang="en-US" altLang="en-US" dirty="0"/>
              <a:t> </a:t>
            </a:r>
            <a:r>
              <a:rPr lang="en-US" altLang="en-US" dirty="0" err="1"/>
              <a:t>distribusi</a:t>
            </a:r>
            <a:r>
              <a:rPr lang="en-US" altLang="en-US" dirty="0"/>
              <a:t> </a:t>
            </a:r>
            <a:r>
              <a:rPr lang="en-US" altLang="en-US" dirty="0" err="1"/>
              <a:t>kekuasaan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HAN </a:t>
            </a:r>
            <a:r>
              <a:rPr lang="en-US" altLang="en-US" dirty="0" err="1"/>
              <a:t>mengkaji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pelaksanaan</a:t>
            </a:r>
            <a:r>
              <a:rPr lang="en-US" altLang="en-US" dirty="0"/>
              <a:t>/ </a:t>
            </a:r>
            <a:r>
              <a:rPr lang="en-US" altLang="en-US" dirty="0" err="1"/>
              <a:t>penggunaan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kekuasaan2 </a:t>
            </a:r>
            <a:r>
              <a:rPr lang="en-US" altLang="en-US" dirty="0" err="1"/>
              <a:t>atau</a:t>
            </a:r>
            <a:r>
              <a:rPr lang="en-US" altLang="en-US" dirty="0"/>
              <a:t> kewenangan2.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en-US" dirty="0"/>
              <a:t>(</a:t>
            </a:r>
            <a:r>
              <a:rPr lang="en-US" altLang="en-US" dirty="0" err="1"/>
              <a:t>Logemann</a:t>
            </a:r>
            <a:r>
              <a:rPr lang="en-US" altLang="en-US" dirty="0"/>
              <a:t>) HTN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organisasi</a:t>
            </a:r>
            <a:r>
              <a:rPr lang="en-US" altLang="en-US" dirty="0"/>
              <a:t> jabatan2 </a:t>
            </a:r>
            <a:r>
              <a:rPr lang="en-US" altLang="en-US" dirty="0" err="1"/>
              <a:t>negara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rangka</a:t>
            </a:r>
            <a:r>
              <a:rPr lang="en-US" altLang="en-US" dirty="0"/>
              <a:t> </a:t>
            </a:r>
            <a:r>
              <a:rPr lang="en-US" altLang="en-US" dirty="0" err="1"/>
              <a:t>pandangan</a:t>
            </a:r>
            <a:r>
              <a:rPr lang="en-US" altLang="en-US" dirty="0"/>
              <a:t> </a:t>
            </a:r>
            <a:r>
              <a:rPr lang="en-US" altLang="en-US" dirty="0" err="1"/>
              <a:t>mereka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organisasi</a:t>
            </a:r>
            <a:r>
              <a:rPr lang="en-US" altLang="en-US" dirty="0"/>
              <a:t>, </a:t>
            </a:r>
            <a:r>
              <a:rPr lang="en-US" altLang="en-US" dirty="0" err="1"/>
              <a:t>sedangkan</a:t>
            </a:r>
            <a:r>
              <a:rPr lang="en-US" altLang="en-US" dirty="0"/>
              <a:t> HAN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hubungan2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dirty="0" err="1"/>
              <a:t>jabatan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yang lain,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hubungan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jabatan2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warga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endParaRPr lang="en-US" altLang="en-US" dirty="0"/>
          </a:p>
          <a:p>
            <a:pPr algn="just">
              <a:lnSpc>
                <a:spcPct val="90000"/>
              </a:lnSpc>
              <a:defRPr/>
            </a:pPr>
            <a:r>
              <a:rPr lang="en-US" altLang="en-US" dirty="0"/>
              <a:t>(</a:t>
            </a:r>
            <a:r>
              <a:rPr lang="en-US" altLang="en-US" dirty="0" err="1"/>
              <a:t>Prayudi</a:t>
            </a:r>
            <a:r>
              <a:rPr lang="en-US" altLang="en-US" dirty="0"/>
              <a:t>) HTN </a:t>
            </a:r>
            <a:r>
              <a:rPr lang="en-US" altLang="en-US" dirty="0" err="1"/>
              <a:t>memfokuskan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konstitusi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keseluruhan</a:t>
            </a:r>
            <a:r>
              <a:rPr lang="en-US" altLang="en-US" dirty="0"/>
              <a:t>, </a:t>
            </a:r>
            <a:r>
              <a:rPr lang="en-US" altLang="en-US" dirty="0" err="1"/>
              <a:t>menyoroti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rangka</a:t>
            </a:r>
            <a:r>
              <a:rPr lang="en-US" altLang="en-US" dirty="0"/>
              <a:t> </a:t>
            </a:r>
            <a:r>
              <a:rPr lang="en-US" altLang="en-US" dirty="0" err="1"/>
              <a:t>dasar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keseluruhan</a:t>
            </a:r>
            <a:r>
              <a:rPr lang="en-US" altLang="en-US" dirty="0"/>
              <a:t>, </a:t>
            </a:r>
            <a:r>
              <a:rPr lang="en-US" altLang="en-US" dirty="0" err="1"/>
              <a:t>sedangkan</a:t>
            </a:r>
            <a:r>
              <a:rPr lang="en-US" altLang="en-US" dirty="0"/>
              <a:t> HAN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khas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, </a:t>
            </a:r>
            <a:r>
              <a:rPr lang="en-US" altLang="en-US" dirty="0" err="1"/>
              <a:t>sebab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salah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bab</a:t>
            </a:r>
            <a:r>
              <a:rPr lang="en-US" altLang="en-US" dirty="0"/>
              <a:t> </a:t>
            </a:r>
            <a:r>
              <a:rPr lang="en-US" altLang="en-US" dirty="0" err="1"/>
              <a:t>penting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konstitusi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disamping</a:t>
            </a:r>
            <a:r>
              <a:rPr lang="en-US" altLang="en-US" dirty="0"/>
              <a:t> </a:t>
            </a:r>
            <a:r>
              <a:rPr lang="en-US" altLang="en-US" dirty="0" err="1"/>
              <a:t>legislasi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yudikasi</a:t>
            </a:r>
            <a:r>
              <a:rPr lang="en-US" altLang="en-US" dirty="0"/>
              <a:t>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en-US" dirty="0" err="1"/>
              <a:t>Hubungan</a:t>
            </a:r>
            <a:r>
              <a:rPr lang="en-US" altLang="en-US" dirty="0"/>
              <a:t> HAN </a:t>
            </a:r>
            <a:r>
              <a:rPr lang="en-US" altLang="en-US" dirty="0" err="1"/>
              <a:t>dan</a:t>
            </a:r>
            <a:r>
              <a:rPr lang="en-US" altLang="en-US" dirty="0"/>
              <a:t> HTN, </a:t>
            </a:r>
            <a:r>
              <a:rPr lang="en-US" altLang="en-US" dirty="0" err="1"/>
              <a:t>bahwa</a:t>
            </a:r>
            <a:r>
              <a:rPr lang="en-US" altLang="en-US" dirty="0"/>
              <a:t> HAN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pengkhususan</a:t>
            </a:r>
            <a:r>
              <a:rPr lang="en-US" altLang="en-US" dirty="0"/>
              <a:t>/ </a:t>
            </a:r>
            <a:r>
              <a:rPr lang="en-US" altLang="en-US" dirty="0" err="1"/>
              <a:t>spesialisasi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HTN, </a:t>
            </a:r>
            <a:r>
              <a:rPr lang="en-US" altLang="en-US" dirty="0" err="1"/>
              <a:t>yakni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74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en-US" altLang="en-US" sz="2800" dirty="0" err="1">
                <a:solidFill>
                  <a:schemeClr val="tx1"/>
                </a:solidFill>
              </a:rPr>
              <a:t>Pengertian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Administasi</a:t>
            </a:r>
            <a:r>
              <a:rPr lang="en-US" altLang="en-US" sz="2800" dirty="0">
                <a:solidFill>
                  <a:schemeClr val="tx1"/>
                </a:solidFill>
              </a:rPr>
              <a:t> Negara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>(</a:t>
            </a:r>
            <a:r>
              <a:rPr lang="en-US" altLang="en-US" sz="2800" i="1" dirty="0">
                <a:solidFill>
                  <a:schemeClr val="tx1"/>
                </a:solidFill>
              </a:rPr>
              <a:t>Public </a:t>
            </a:r>
            <a:r>
              <a:rPr lang="en-US" altLang="en-US" sz="2800" i="1" dirty="0" err="1">
                <a:solidFill>
                  <a:schemeClr val="tx1"/>
                </a:solidFill>
              </a:rPr>
              <a:t>administrastion</a:t>
            </a:r>
            <a:r>
              <a:rPr lang="en-US" altLang="en-US" sz="2800" dirty="0">
                <a:solidFill>
                  <a:schemeClr val="tx1"/>
                </a:solidFill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</a:rPr>
              <a:t>Menurut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Utrecht</a:t>
            </a:r>
          </a:p>
          <a:p>
            <a:pPr algn="just">
              <a:defRPr/>
            </a:pPr>
            <a:r>
              <a:rPr lang="en-US" altLang="en-US" sz="2800" dirty="0" err="1">
                <a:solidFill>
                  <a:schemeClr val="tx1"/>
                </a:solidFill>
              </a:rPr>
              <a:t>Gabungan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Jabatan</a:t>
            </a:r>
            <a:r>
              <a:rPr lang="en-US" altLang="en-US" sz="2800" dirty="0">
                <a:solidFill>
                  <a:schemeClr val="tx1"/>
                </a:solidFill>
              </a:rPr>
              <a:t> (</a:t>
            </a:r>
            <a:r>
              <a:rPr lang="en-US" altLang="en-US" sz="2800" i="1" dirty="0">
                <a:solidFill>
                  <a:schemeClr val="tx1"/>
                </a:solidFill>
              </a:rPr>
              <a:t>complex van </a:t>
            </a:r>
            <a:r>
              <a:rPr lang="en-US" altLang="en-US" sz="2800" i="1" dirty="0" err="1">
                <a:solidFill>
                  <a:schemeClr val="tx1"/>
                </a:solidFill>
              </a:rPr>
              <a:t>ambten</a:t>
            </a:r>
            <a:r>
              <a:rPr lang="en-US" altLang="en-US" sz="2800" dirty="0">
                <a:solidFill>
                  <a:schemeClr val="tx1"/>
                </a:solidFill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</a:rPr>
              <a:t>dari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aparat</a:t>
            </a:r>
            <a:r>
              <a:rPr lang="en-US" altLang="en-US" sz="2800" dirty="0">
                <a:solidFill>
                  <a:schemeClr val="tx1"/>
                </a:solidFill>
              </a:rPr>
              <a:t> (</a:t>
            </a:r>
            <a:r>
              <a:rPr lang="en-US" altLang="en-US" sz="2800" dirty="0" err="1">
                <a:solidFill>
                  <a:schemeClr val="tx1"/>
                </a:solidFill>
              </a:rPr>
              <a:t>alat</a:t>
            </a:r>
            <a:r>
              <a:rPr lang="en-US" altLang="en-US" sz="2800" dirty="0">
                <a:solidFill>
                  <a:schemeClr val="tx1"/>
                </a:solidFill>
              </a:rPr>
              <a:t>) </a:t>
            </a:r>
            <a:r>
              <a:rPr lang="en-US" altLang="en-US" sz="2800" i="1" dirty="0" err="1">
                <a:solidFill>
                  <a:schemeClr val="tx1"/>
                </a:solidFill>
              </a:rPr>
              <a:t>administratie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dibawah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pimpinan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pemerintahan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melakukan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sebagian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pekerjaan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</a:t>
            </a:r>
            <a:r>
              <a:rPr lang="en-US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</a:rPr>
              <a:t>fungsi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administasi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tidak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ditugaskan</a:t>
            </a:r>
            <a:r>
              <a:rPr lang="en-US" altLang="en-US" sz="2800" dirty="0">
                <a:solidFill>
                  <a:schemeClr val="tx1"/>
                </a:solidFill>
              </a:rPr>
              <a:t>  </a:t>
            </a:r>
            <a:r>
              <a:rPr lang="en-US" altLang="en-US" sz="2800" dirty="0" err="1">
                <a:solidFill>
                  <a:schemeClr val="tx1"/>
                </a:solidFill>
              </a:rPr>
              <a:t>pada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badan-badan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pengadilan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legislatif</a:t>
            </a:r>
            <a:r>
              <a:rPr lang="en-US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badan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pemerintahan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lebih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rendah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altLang="en-US" sz="2800" dirty="0" err="1">
                <a:solidFill>
                  <a:schemeClr val="tx1"/>
                </a:solidFill>
              </a:rPr>
              <a:t>Suatu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sistem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negara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suatu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ilmu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mengenai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sistem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itu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58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4000" dirty="0" err="1">
                <a:solidFill>
                  <a:srgbClr val="0066FF"/>
                </a:solidFill>
              </a:rPr>
              <a:t>Pengertian</a:t>
            </a:r>
            <a:r>
              <a:rPr lang="en-US" altLang="en-US" sz="4000" dirty="0">
                <a:solidFill>
                  <a:srgbClr val="0066FF"/>
                </a:solidFill>
              </a:rPr>
              <a:t> </a:t>
            </a:r>
            <a:r>
              <a:rPr lang="en-US" altLang="en-US" sz="4000" dirty="0" err="1">
                <a:solidFill>
                  <a:srgbClr val="0066FF"/>
                </a:solidFill>
              </a:rPr>
              <a:t>Administrasi</a:t>
            </a:r>
            <a:r>
              <a:rPr lang="en-US" altLang="en-US" sz="4000" dirty="0">
                <a:solidFill>
                  <a:srgbClr val="0066FF"/>
                </a:solidFill>
              </a:rPr>
              <a:t> Negara </a:t>
            </a:r>
            <a:br>
              <a:rPr lang="en-US" altLang="en-US" sz="4000" dirty="0">
                <a:solidFill>
                  <a:srgbClr val="0066FF"/>
                </a:solidFill>
              </a:rPr>
            </a:br>
            <a:endParaRPr lang="en-US" altLang="en-US" sz="4000" dirty="0" smtClean="0">
              <a:solidFill>
                <a:srgbClr val="0066FF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208912" cy="4645025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altLang="en-US" sz="2800" dirty="0" err="1">
                <a:solidFill>
                  <a:schemeClr val="tx1"/>
                </a:solidFill>
              </a:rPr>
              <a:t>Administrasi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negara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adalah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sebagai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gabungan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jabatan</a:t>
            </a:r>
            <a:r>
              <a:rPr lang="en-US" altLang="en-US" sz="2800" dirty="0">
                <a:solidFill>
                  <a:schemeClr val="tx1"/>
                </a:solidFill>
              </a:rPr>
              <a:t> yang </a:t>
            </a:r>
            <a:r>
              <a:rPr lang="en-US" altLang="en-US" sz="2800" dirty="0" err="1">
                <a:solidFill>
                  <a:schemeClr val="tx1"/>
                </a:solidFill>
              </a:rPr>
              <a:t>dibentuk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disusun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secara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bertingkat</a:t>
            </a:r>
            <a:r>
              <a:rPr lang="en-US" altLang="en-US" sz="2800" dirty="0">
                <a:solidFill>
                  <a:schemeClr val="tx1"/>
                </a:solidFill>
              </a:rPr>
              <a:t> (</a:t>
            </a:r>
            <a:r>
              <a:rPr lang="en-US" altLang="en-US" sz="2800" i="1" dirty="0" err="1">
                <a:solidFill>
                  <a:schemeClr val="tx1"/>
                </a:solidFill>
              </a:rPr>
              <a:t>trapgewijs</a:t>
            </a:r>
            <a:r>
              <a:rPr lang="en-US" altLang="en-US" sz="2800" dirty="0">
                <a:solidFill>
                  <a:schemeClr val="tx1"/>
                </a:solidFill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</a:rPr>
              <a:t>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diserahi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tugas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melakukan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sebagian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dari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pekerjaan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pemerintah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dalam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arti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luas</a:t>
            </a:r>
            <a:r>
              <a:rPr lang="en-US" altLang="en-US" sz="2800" dirty="0">
                <a:solidFill>
                  <a:schemeClr val="tx1"/>
                </a:solidFill>
              </a:rPr>
              <a:t>, yang </a:t>
            </a:r>
            <a:r>
              <a:rPr lang="en-US" altLang="en-US" sz="2800" dirty="0" err="1">
                <a:solidFill>
                  <a:schemeClr val="tx1"/>
                </a:solidFill>
              </a:rPr>
              <a:t>tidak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diserahkan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pada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badan-badan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pembuat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undang-undang</a:t>
            </a:r>
            <a:r>
              <a:rPr lang="en-US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</a:rPr>
              <a:t>atau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badan-badan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kehakiman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algn="just">
              <a:defRPr/>
            </a:pPr>
            <a:r>
              <a:rPr lang="en-US" altLang="en-US" sz="2000" dirty="0" err="1">
                <a:solidFill>
                  <a:schemeClr val="tx1"/>
                </a:solidFill>
              </a:rPr>
              <a:t>Administrasi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mempunyai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arti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luas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yaitu</a:t>
            </a:r>
            <a:r>
              <a:rPr lang="en-US" altLang="en-US" sz="2000" dirty="0">
                <a:solidFill>
                  <a:schemeClr val="tx1"/>
                </a:solidFill>
              </a:rPr>
              <a:t> :</a:t>
            </a:r>
          </a:p>
          <a:p>
            <a:pPr lvl="1" algn="just">
              <a:defRPr/>
            </a:pPr>
            <a:r>
              <a:rPr lang="en-US" altLang="en-US" dirty="0"/>
              <a:t>Tata </a:t>
            </a:r>
            <a:r>
              <a:rPr lang="en-US" altLang="en-US" dirty="0" err="1"/>
              <a:t>pemerintahan</a:t>
            </a:r>
            <a:r>
              <a:rPr lang="en-US" altLang="en-US" dirty="0"/>
              <a:t> (</a:t>
            </a:r>
            <a:r>
              <a:rPr lang="en-US" altLang="en-US" dirty="0" err="1"/>
              <a:t>bestuur</a:t>
            </a:r>
            <a:r>
              <a:rPr lang="en-US" altLang="en-US" dirty="0"/>
              <a:t>)</a:t>
            </a:r>
          </a:p>
          <a:p>
            <a:pPr lvl="1" algn="just">
              <a:defRPr/>
            </a:pPr>
            <a:r>
              <a:rPr lang="en-US" altLang="en-US" dirty="0"/>
              <a:t>Tata </a:t>
            </a:r>
            <a:r>
              <a:rPr lang="en-US" altLang="en-US" dirty="0" err="1"/>
              <a:t>usaha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endParaRPr lang="en-US" altLang="en-US" dirty="0"/>
          </a:p>
          <a:p>
            <a:pPr lvl="1" algn="just">
              <a:defRPr/>
            </a:pPr>
            <a:r>
              <a:rPr lang="en-US" altLang="en-US" dirty="0" err="1"/>
              <a:t>administrasi</a:t>
            </a:r>
            <a:r>
              <a:rPr lang="en-US" altLang="en-US" dirty="0"/>
              <a:t> (</a:t>
            </a:r>
            <a:r>
              <a:rPr lang="en-US" altLang="en-US" dirty="0" err="1"/>
              <a:t>administratie</a:t>
            </a:r>
            <a:r>
              <a:rPr lang="en-US" altLang="en-US" dirty="0"/>
              <a:t>, </a:t>
            </a:r>
            <a:r>
              <a:rPr lang="en-US" altLang="en-US" dirty="0" err="1"/>
              <a:t>staatsbeheer</a:t>
            </a:r>
            <a:r>
              <a:rPr lang="en-US" altLang="en-US" dirty="0"/>
              <a:t>)/ </a:t>
            </a:r>
            <a:r>
              <a:rPr lang="en-US" altLang="en-US" dirty="0" err="1"/>
              <a:t>pengurusan</a:t>
            </a:r>
            <a:r>
              <a:rPr lang="en-US" altLang="en-US" dirty="0"/>
              <a:t> </a:t>
            </a:r>
            <a:r>
              <a:rPr lang="en-US" altLang="en-US" dirty="0" err="1"/>
              <a:t>rumah</a:t>
            </a:r>
            <a:r>
              <a:rPr lang="en-US" altLang="en-US" dirty="0"/>
              <a:t> </a:t>
            </a:r>
            <a:r>
              <a:rPr lang="en-US" altLang="en-US" dirty="0" err="1"/>
              <a:t>tangga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endParaRPr lang="en-US" altLang="en-US" dirty="0"/>
          </a:p>
          <a:p>
            <a:pPr lvl="1" algn="just">
              <a:defRPr/>
            </a:pPr>
            <a:r>
              <a:rPr lang="en-US" altLang="en-US" dirty="0"/>
              <a:t>Pembangunan (</a:t>
            </a:r>
            <a:r>
              <a:rPr lang="en-US" altLang="en-US" dirty="0" err="1"/>
              <a:t>ontwikkeling</a:t>
            </a:r>
            <a:r>
              <a:rPr lang="en-US" altLang="en-US" dirty="0"/>
              <a:t>)</a:t>
            </a:r>
          </a:p>
          <a:p>
            <a:pPr lvl="1" algn="just">
              <a:defRPr/>
            </a:pPr>
            <a:r>
              <a:rPr lang="en-US" altLang="en-US" dirty="0" err="1"/>
              <a:t>Pengendalian</a:t>
            </a:r>
            <a:r>
              <a:rPr lang="en-US" altLang="en-US" dirty="0"/>
              <a:t> </a:t>
            </a:r>
            <a:r>
              <a:rPr lang="en-US" altLang="en-US" dirty="0" err="1"/>
              <a:t>lingkungan</a:t>
            </a:r>
            <a:endParaRPr lang="en-US" altLang="en-US" dirty="0"/>
          </a:p>
          <a:p>
            <a:pPr algn="just">
              <a:defRPr/>
            </a:pPr>
            <a:r>
              <a:rPr lang="en-US" altLang="en-US" sz="2000" dirty="0" err="1">
                <a:solidFill>
                  <a:schemeClr val="tx1"/>
                </a:solidFill>
              </a:rPr>
              <a:t>Arti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administrasi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 :</a:t>
            </a:r>
          </a:p>
          <a:p>
            <a:pPr lvl="1" algn="just">
              <a:defRPr/>
            </a:pP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aparatur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/ </a:t>
            </a:r>
            <a:r>
              <a:rPr lang="en-US" altLang="en-US" dirty="0" err="1"/>
              <a:t>pemerintah</a:t>
            </a:r>
            <a:r>
              <a:rPr lang="en-US" altLang="en-US" dirty="0"/>
              <a:t>/ </a:t>
            </a:r>
            <a:r>
              <a:rPr lang="en-US" altLang="en-US" dirty="0" err="1"/>
              <a:t>institusi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endParaRPr lang="en-US" altLang="en-US" dirty="0"/>
          </a:p>
          <a:p>
            <a:pPr lvl="1" algn="just">
              <a:defRPr/>
            </a:pP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/ </a:t>
            </a:r>
            <a:r>
              <a:rPr lang="en-US" altLang="en-US" dirty="0" err="1"/>
              <a:t>aktivitas</a:t>
            </a:r>
            <a:r>
              <a:rPr lang="en-US" altLang="en-US" dirty="0"/>
              <a:t> </a:t>
            </a:r>
            <a:r>
              <a:rPr lang="en-US" altLang="en-US" dirty="0" err="1"/>
              <a:t>pelayanan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endParaRPr lang="en-US" altLang="en-US" dirty="0"/>
          </a:p>
          <a:p>
            <a:pPr lvl="1" algn="just">
              <a:defRPr/>
            </a:pPr>
            <a:r>
              <a:rPr lang="en-US" altLang="en-US" dirty="0"/>
              <a:t>Proses </a:t>
            </a:r>
            <a:r>
              <a:rPr lang="en-US" altLang="en-US" dirty="0" err="1"/>
              <a:t>teknis</a:t>
            </a:r>
            <a:r>
              <a:rPr lang="en-US" altLang="en-US" dirty="0"/>
              <a:t> </a:t>
            </a:r>
            <a:r>
              <a:rPr lang="en-US" altLang="en-US" dirty="0" err="1"/>
              <a:t>penyelenggaraan</a:t>
            </a:r>
            <a:r>
              <a:rPr lang="en-US" altLang="en-US" dirty="0"/>
              <a:t> </a:t>
            </a:r>
            <a:r>
              <a:rPr lang="en-US" altLang="en-US" dirty="0" err="1"/>
              <a:t>undang-undang</a:t>
            </a:r>
            <a:endParaRPr lang="en-US" altLang="en-US" dirty="0"/>
          </a:p>
          <a:p>
            <a:pPr algn="just">
              <a:defRPr/>
            </a:pPr>
            <a:r>
              <a:rPr lang="en-US" altLang="en-US" sz="2000" dirty="0" err="1">
                <a:solidFill>
                  <a:schemeClr val="tx1"/>
                </a:solidFill>
              </a:rPr>
              <a:t>Administrasi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dijalankan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penguasa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administratif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beserta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aparatnya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defRPr/>
            </a:pPr>
            <a:r>
              <a:rPr lang="en-US" altLang="en-US" sz="2800" dirty="0" err="1"/>
              <a:t>Praktek</a:t>
            </a:r>
            <a:r>
              <a:rPr lang="en-US" altLang="en-US" sz="2800" dirty="0"/>
              <a:t> di Indonesia, </a:t>
            </a:r>
            <a:r>
              <a:rPr lang="en-US" altLang="en-US" sz="2800" dirty="0" err="1"/>
              <a:t>kekuasaan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eksekutif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kekuasaan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administratif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menurut</a:t>
            </a:r>
            <a:r>
              <a:rPr lang="en-US" altLang="en-US" sz="2800" dirty="0"/>
              <a:t> UUD’45 (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penjelasan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berada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tangan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presiden</a:t>
            </a:r>
            <a:endParaRPr lang="en-US" altLang="en-US" sz="2800" dirty="0"/>
          </a:p>
          <a:p>
            <a:pPr algn="just">
              <a:defRPr/>
            </a:pPr>
            <a:r>
              <a:rPr lang="en-US" altLang="en-US" sz="2800" dirty="0" err="1"/>
              <a:t>Lapangan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menurut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Trias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Politica</a:t>
            </a:r>
            <a:r>
              <a:rPr lang="en-US" altLang="en-US" sz="2800" dirty="0"/>
              <a:t> John Locke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Montesquieu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lapangan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eksekutif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konsep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klasik</a:t>
            </a:r>
            <a:r>
              <a:rPr lang="en-US" altLang="en-US" sz="2800" dirty="0"/>
              <a:t>)</a:t>
            </a:r>
          </a:p>
          <a:p>
            <a:pPr algn="just">
              <a:defRPr/>
            </a:pPr>
            <a:r>
              <a:rPr lang="en-US" altLang="en-US" sz="2800" dirty="0" err="1"/>
              <a:t>Lapangan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modern </a:t>
            </a:r>
            <a:r>
              <a:rPr lang="en-US" altLang="en-US" sz="2800" dirty="0" err="1"/>
              <a:t>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luas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eksekutif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saja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tetapi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segala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lapangan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kehidupan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masyarakat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sehingga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membawa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efek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pembentukan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sosial</a:t>
            </a:r>
            <a:r>
              <a:rPr lang="en-US" altLang="en-US" sz="2800" dirty="0"/>
              <a:t> (</a:t>
            </a:r>
            <a:r>
              <a:rPr lang="en-US" altLang="en-US" sz="2800" i="1" dirty="0"/>
              <a:t>social </a:t>
            </a:r>
            <a:r>
              <a:rPr lang="en-US" altLang="en-US" sz="2800" i="1" dirty="0" err="1"/>
              <a:t>wetgeving</a:t>
            </a:r>
            <a:r>
              <a:rPr lang="en-US" altLang="en-US" sz="2800" dirty="0"/>
              <a:t>)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30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71600"/>
            <a:ext cx="8208912" cy="4721225"/>
          </a:xfrm>
        </p:spPr>
        <p:txBody>
          <a:bodyPr/>
          <a:lstStyle/>
          <a:p>
            <a:pPr algn="just"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Praktek</a:t>
            </a:r>
            <a:r>
              <a:rPr lang="en-US" altLang="en-US" dirty="0">
                <a:solidFill>
                  <a:schemeClr val="tx1"/>
                </a:solidFill>
              </a:rPr>
              <a:t> di Indonesia, </a:t>
            </a:r>
            <a:r>
              <a:rPr lang="en-US" altLang="en-US" dirty="0" err="1">
                <a:solidFill>
                  <a:schemeClr val="tx1"/>
                </a:solidFill>
              </a:rPr>
              <a:t>kekuasaan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eksekutif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kekuasaan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administratif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menurut</a:t>
            </a:r>
            <a:r>
              <a:rPr lang="en-US" altLang="en-US" dirty="0">
                <a:solidFill>
                  <a:schemeClr val="tx1"/>
                </a:solidFill>
              </a:rPr>
              <a:t> UUD’45 (</a:t>
            </a:r>
            <a:r>
              <a:rPr lang="en-US" altLang="en-US" dirty="0" err="1">
                <a:solidFill>
                  <a:schemeClr val="tx1"/>
                </a:solidFill>
              </a:rPr>
              <a:t>dalam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penjelasan</a:t>
            </a:r>
            <a:r>
              <a:rPr lang="en-US" altLang="en-US" dirty="0">
                <a:solidFill>
                  <a:schemeClr val="tx1"/>
                </a:solidFill>
              </a:rPr>
              <a:t>) </a:t>
            </a:r>
            <a:r>
              <a:rPr lang="en-US" altLang="en-US" dirty="0" err="1">
                <a:solidFill>
                  <a:schemeClr val="tx1"/>
                </a:solidFill>
              </a:rPr>
              <a:t>berada</a:t>
            </a:r>
            <a:r>
              <a:rPr lang="en-US" altLang="en-US" dirty="0">
                <a:solidFill>
                  <a:schemeClr val="tx1"/>
                </a:solidFill>
              </a:rPr>
              <a:t> di </a:t>
            </a:r>
            <a:r>
              <a:rPr lang="en-US" altLang="en-US" dirty="0" err="1">
                <a:solidFill>
                  <a:schemeClr val="tx1"/>
                </a:solidFill>
              </a:rPr>
              <a:t>tangan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presiden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Lapangan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Administrasi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menurut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ajaran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Trias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Politica</a:t>
            </a:r>
            <a:r>
              <a:rPr lang="en-US" altLang="en-US" dirty="0">
                <a:solidFill>
                  <a:schemeClr val="tx1"/>
                </a:solidFill>
              </a:rPr>
              <a:t> John Locke </a:t>
            </a:r>
            <a:r>
              <a:rPr lang="en-US" altLang="en-US" dirty="0" err="1">
                <a:solidFill>
                  <a:schemeClr val="tx1"/>
                </a:solidFill>
              </a:rPr>
              <a:t>atau</a:t>
            </a:r>
            <a:r>
              <a:rPr lang="en-US" altLang="en-US" dirty="0">
                <a:solidFill>
                  <a:schemeClr val="tx1"/>
                </a:solidFill>
              </a:rPr>
              <a:t> Montesquieu </a:t>
            </a:r>
            <a:r>
              <a:rPr lang="en-US" altLang="en-US" dirty="0" err="1">
                <a:solidFill>
                  <a:schemeClr val="tx1"/>
                </a:solidFill>
              </a:rPr>
              <a:t>adalah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lapangan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eksekutif</a:t>
            </a:r>
            <a:r>
              <a:rPr lang="en-US" altLang="en-US" dirty="0">
                <a:solidFill>
                  <a:schemeClr val="tx1"/>
                </a:solidFill>
              </a:rPr>
              <a:t> (</a:t>
            </a:r>
            <a:r>
              <a:rPr lang="en-US" altLang="en-US" dirty="0" err="1">
                <a:solidFill>
                  <a:schemeClr val="tx1"/>
                </a:solidFill>
              </a:rPr>
              <a:t>konsep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hukum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klasik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  <a:p>
            <a:pPr algn="just">
              <a:defRPr/>
            </a:pPr>
            <a:r>
              <a:rPr lang="en-US" altLang="en-US" dirty="0" err="1">
                <a:solidFill>
                  <a:schemeClr val="tx1"/>
                </a:solidFill>
              </a:rPr>
              <a:t>Lapangan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administrasi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dalam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konsep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negara</a:t>
            </a:r>
            <a:r>
              <a:rPr lang="en-US" altLang="en-US" dirty="0">
                <a:solidFill>
                  <a:schemeClr val="tx1"/>
                </a:solidFill>
              </a:rPr>
              <a:t> modern </a:t>
            </a:r>
            <a:r>
              <a:rPr lang="en-US" altLang="en-US" dirty="0" err="1">
                <a:solidFill>
                  <a:schemeClr val="tx1"/>
                </a:solidFill>
              </a:rPr>
              <a:t>lebih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luas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tidak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hanya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pada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eksekutif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saja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tetapi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segala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lapangan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kehidupan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masyarakat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sehingga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membawa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efek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kepada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pembentukan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undang-undang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sosial</a:t>
            </a:r>
            <a:r>
              <a:rPr lang="en-US" altLang="en-US" dirty="0">
                <a:solidFill>
                  <a:schemeClr val="tx1"/>
                </a:solidFill>
              </a:rPr>
              <a:t> (</a:t>
            </a:r>
            <a:r>
              <a:rPr lang="en-US" altLang="en-US" i="1" dirty="0">
                <a:solidFill>
                  <a:schemeClr val="tx1"/>
                </a:solidFill>
              </a:rPr>
              <a:t>social </a:t>
            </a:r>
            <a:r>
              <a:rPr lang="en-US" altLang="en-US" i="1" dirty="0" err="1">
                <a:solidFill>
                  <a:schemeClr val="tx1"/>
                </a:solidFill>
              </a:rPr>
              <a:t>wetgeving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just"/>
            <a:r>
              <a:rPr lang="en-US" altLang="en-US" sz="3200" dirty="0"/>
              <a:t>Public Administration</a:t>
            </a:r>
            <a:br>
              <a:rPr lang="en-US" altLang="en-US" sz="3200" dirty="0"/>
            </a:br>
            <a:r>
              <a:rPr lang="en-US" altLang="en-US" sz="3200" dirty="0" err="1"/>
              <a:t>Menurut</a:t>
            </a:r>
            <a:r>
              <a:rPr lang="en-US" altLang="en-US" sz="3200" dirty="0"/>
              <a:t> Prof. Dwight Waldo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defRPr/>
            </a:pPr>
            <a:r>
              <a:rPr lang="en-US" altLang="en-US" sz="2800" i="1" dirty="0"/>
              <a:t>Public Administration is the organization and management of men and materials to achieve the purpose of Government</a:t>
            </a:r>
          </a:p>
          <a:p>
            <a:pPr algn="just">
              <a:defRPr/>
            </a:pPr>
            <a:r>
              <a:rPr lang="en-US" altLang="en-US" sz="2800" i="1" dirty="0"/>
              <a:t>Public administration is the art and science of management as applied to affair off State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8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algn="l"/>
            <a:r>
              <a:rPr lang="en-US" altLang="en-US" sz="2800" dirty="0" err="1"/>
              <a:t>Pengertian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HANMenurut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Prayudi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altLang="en-US" dirty="0">
                <a:solidFill>
                  <a:srgbClr val="00B0F0"/>
                </a:solidFill>
              </a:rPr>
              <a:t> </a:t>
            </a:r>
            <a:r>
              <a:rPr lang="en-US" altLang="en-US" sz="2400" dirty="0"/>
              <a:t>HAN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kedudukan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tugas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fungsinya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administrator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kata lain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Negara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hasil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ciptaan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endParaRPr lang="en-US" altLang="en-US" sz="2400" dirty="0"/>
          </a:p>
          <a:p>
            <a:pPr algn="just">
              <a:lnSpc>
                <a:spcPct val="90000"/>
              </a:lnSpc>
              <a:defRPr/>
            </a:pPr>
            <a:r>
              <a:rPr lang="en-US" altLang="en-US" sz="2400" dirty="0" err="1"/>
              <a:t>Konsekuensinya</a:t>
            </a:r>
            <a:r>
              <a:rPr lang="en-US" altLang="en-US" sz="2400" dirty="0"/>
              <a:t> HAN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pedoman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penyelenggaraan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endParaRPr lang="en-US" altLang="en-US" sz="2400" dirty="0"/>
          </a:p>
          <a:p>
            <a:pPr algn="just">
              <a:lnSpc>
                <a:spcPct val="90000"/>
              </a:lnSpc>
              <a:defRPr/>
            </a:pP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pengurus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harian</a:t>
            </a:r>
            <a:r>
              <a:rPr lang="en-US" altLang="en-US" sz="2400" dirty="0"/>
              <a:t> Negara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keseluruhan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jabatan-jabatan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tugas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endParaRPr lang="en-US" altLang="en-US" sz="24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22403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240</TotalTime>
  <Words>1062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0-Blanko-PPT-sesi-2-14 baru (1)</vt:lpstr>
      <vt:lpstr>ADHINING P.R, SH,MH</vt:lpstr>
      <vt:lpstr>PowerPoint Presentation</vt:lpstr>
      <vt:lpstr>Pengertian Administrasi Negara  </vt:lpstr>
      <vt:lpstr>PowerPoint Presentation</vt:lpstr>
      <vt:lpstr>PowerPoint Presentation</vt:lpstr>
      <vt:lpstr>PowerPoint Presentation</vt:lpstr>
      <vt:lpstr>PowerPoint Presentation</vt:lpstr>
      <vt:lpstr>Public Administration Menurut Prof. Dwight Waldo</vt:lpstr>
      <vt:lpstr>Pengertian HANMenurut Prayudi</vt:lpstr>
      <vt:lpstr>Fungsi pemerintah dalam negara modern</vt:lpstr>
      <vt:lpstr>PowerPoint Presentation</vt:lpstr>
      <vt:lpstr>PowerPoint Presentation</vt:lpstr>
      <vt:lpstr>Perbedaan Hukum Administrasi negara dengan Hukum Negara menurut Van Vollenhoven</vt:lpstr>
      <vt:lpstr>Lingkup Hukum Negara dan HAN Menurut Van Vollenhoven</vt:lpstr>
      <vt:lpstr>SKEMA HAN</vt:lpstr>
      <vt:lpstr>Pengertian HAN dalam arti luas Unsur-unsurnya meliputi  </vt:lpstr>
      <vt:lpstr>PowerPoint Presentation</vt:lpstr>
      <vt:lpstr>Perbedaan HAN dengan HTN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22</cp:revision>
  <dcterms:created xsi:type="dcterms:W3CDTF">2019-09-17T08:28:18Z</dcterms:created>
  <dcterms:modified xsi:type="dcterms:W3CDTF">2019-09-29T13:24:57Z</dcterms:modified>
</cp:coreProperties>
</file>