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4825" cy="97123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24" y="-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81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13275"/>
            <a:ext cx="5481638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3639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38188"/>
            <a:ext cx="4852988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3275"/>
            <a:ext cx="54832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CDAD16F-32AC-4FFB-B32A-7805F616CB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4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A3C75C4-3EBC-419A-93D2-42B2D5E5B4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4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5813" cy="5970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0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452BBFC-A1F3-4AFA-88C0-1917FF00B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66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4D08AEE-7676-4560-ACE5-E7B82BCDD1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13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A2C88E-02FC-4DAB-A26E-9C89EDD789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94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2B4E0A6-8CB5-4FFD-B3BE-FF8173E81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74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89AD248-B85D-4B03-9373-269980590A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57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ADD3023-2427-479B-AB74-4A89A003B9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55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CBF9B4-4876-40DF-AAB0-62CA6A505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37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4E9F885-46F2-4D59-8ACA-9F73E5D74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68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03C0987-C0B1-422A-ABD3-582CC4DA3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6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D41E9EC-4DB6-4576-AB81-929DAE6B96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49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412ABAB-6C5A-4F17-9E7E-20D39350C0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26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C0FD3E-94C8-41AC-A339-C9F3DCC4F3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18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5813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59EC91-750B-4DD8-BDC2-69A59C656D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447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0813" cy="1468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A6F39DC7-BEEB-43BA-B401-ACB686A0DC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7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3BC98E0-9AF0-445C-90EC-1D478001D9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3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2914942-EB49-4EAB-9A7A-7169571880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9641F0E-55BC-43F8-971C-F6C798BB98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4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959E719-0475-442A-A430-77C1D623C5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9B300FE-3AF6-4CB5-B604-7CE9D93B4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7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EFB6476-D4D4-4695-834F-DE046A5022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0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4CE1F12-4364-4D22-82E7-77CF96162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7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8000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39238" cy="6850063"/>
            <a:chOff x="0" y="0"/>
            <a:chExt cx="5757" cy="4315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962D2D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 noChangeArrowheads="1"/>
            </p:cNvSpPr>
            <p:nvPr/>
          </p:nvSpPr>
          <p:spPr bwMode="auto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192" y="2284"/>
              <a:ext cx="1253" cy="922"/>
              <a:chOff x="192" y="2284"/>
              <a:chExt cx="1253" cy="922"/>
            </a:xfrm>
          </p:grpSpPr>
          <p:sp>
            <p:nvSpPr>
              <p:cNvPr id="1039" name="Freeform 15"/>
              <p:cNvSpPr>
                <a:spLocks noChangeArrowheads="1"/>
              </p:cNvSpPr>
              <p:nvPr/>
            </p:nvSpPr>
            <p:spPr bwMode="auto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Freeform 16"/>
              <p:cNvSpPr>
                <a:spLocks noChangeArrowheads="1"/>
              </p:cNvSpPr>
              <p:nvPr/>
            </p:nvSpPr>
            <p:spPr bwMode="auto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Freeform 17"/>
              <p:cNvSpPr>
                <a:spLocks noChangeArrowheads="1"/>
              </p:cNvSpPr>
              <p:nvPr/>
            </p:nvSpPr>
            <p:spPr bwMode="auto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Freeform 18"/>
              <p:cNvSpPr>
                <a:spLocks noChangeArrowheads="1"/>
              </p:cNvSpPr>
              <p:nvPr/>
            </p:nvSpPr>
            <p:spPr bwMode="auto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Freeform 19"/>
              <p:cNvSpPr>
                <a:spLocks noChangeArrowheads="1"/>
              </p:cNvSpPr>
              <p:nvPr/>
            </p:nvSpPr>
            <p:spPr bwMode="auto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Freeform 20"/>
              <p:cNvSpPr>
                <a:spLocks noChangeArrowheads="1"/>
              </p:cNvSpPr>
              <p:nvPr/>
            </p:nvSpPr>
            <p:spPr bwMode="auto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Freeform 21"/>
              <p:cNvSpPr>
                <a:spLocks noChangeArrowheads="1"/>
              </p:cNvSpPr>
              <p:nvPr/>
            </p:nvSpPr>
            <p:spPr bwMode="auto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Freeform 22"/>
              <p:cNvSpPr>
                <a:spLocks noChangeArrowheads="1"/>
              </p:cNvSpPr>
              <p:nvPr/>
            </p:nvSpPr>
            <p:spPr bwMode="auto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23"/>
              <p:cNvSpPr>
                <a:spLocks noChangeArrowheads="1"/>
              </p:cNvSpPr>
              <p:nvPr/>
            </p:nvSpPr>
            <p:spPr bwMode="auto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24"/>
              <p:cNvSpPr>
                <a:spLocks noChangeArrowheads="1"/>
              </p:cNvSpPr>
              <p:nvPr/>
            </p:nvSpPr>
            <p:spPr bwMode="auto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Freeform 27"/>
              <p:cNvSpPr>
                <a:spLocks noChangeArrowheads="1"/>
              </p:cNvSpPr>
              <p:nvPr/>
            </p:nvSpPr>
            <p:spPr bwMode="auto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28"/>
              <p:cNvSpPr>
                <a:spLocks noChangeArrowheads="1"/>
              </p:cNvSpPr>
              <p:nvPr/>
            </p:nvSpPr>
            <p:spPr bwMode="auto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29"/>
              <p:cNvSpPr>
                <a:spLocks noChangeArrowheads="1"/>
              </p:cNvSpPr>
              <p:nvPr/>
            </p:nvSpPr>
            <p:spPr bwMode="auto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30"/>
              <p:cNvSpPr>
                <a:spLocks noChangeArrowheads="1"/>
              </p:cNvSpPr>
              <p:nvPr/>
            </p:nvSpPr>
            <p:spPr bwMode="auto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31"/>
              <p:cNvSpPr>
                <a:spLocks noChangeArrowheads="1"/>
              </p:cNvSpPr>
              <p:nvPr/>
            </p:nvSpPr>
            <p:spPr bwMode="auto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32"/>
              <p:cNvSpPr>
                <a:spLocks noChangeArrowheads="1"/>
              </p:cNvSpPr>
              <p:nvPr/>
            </p:nvSpPr>
            <p:spPr bwMode="auto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33"/>
              <p:cNvSpPr>
                <a:spLocks noChangeArrowheads="1"/>
              </p:cNvSpPr>
              <p:nvPr/>
            </p:nvSpPr>
            <p:spPr bwMode="auto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34"/>
              <p:cNvSpPr>
                <a:spLocks noChangeArrowheads="1"/>
              </p:cNvSpPr>
              <p:nvPr/>
            </p:nvSpPr>
            <p:spPr bwMode="auto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35"/>
              <p:cNvSpPr>
                <a:spLocks noChangeArrowheads="1"/>
              </p:cNvSpPr>
              <p:nvPr/>
            </p:nvSpPr>
            <p:spPr bwMode="auto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Freeform 36"/>
              <p:cNvSpPr>
                <a:spLocks noChangeArrowheads="1"/>
              </p:cNvSpPr>
              <p:nvPr/>
            </p:nvSpPr>
            <p:spPr bwMode="auto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Freeform 37"/>
              <p:cNvSpPr>
                <a:spLocks noChangeArrowheads="1"/>
              </p:cNvSpPr>
              <p:nvPr/>
            </p:nvSpPr>
            <p:spPr bwMode="auto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Freeform 38"/>
              <p:cNvSpPr>
                <a:spLocks noChangeArrowheads="1"/>
              </p:cNvSpPr>
              <p:nvPr/>
            </p:nvSpPr>
            <p:spPr bwMode="auto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Freeform 39"/>
              <p:cNvSpPr>
                <a:spLocks noChangeArrowheads="1"/>
              </p:cNvSpPr>
              <p:nvPr/>
            </p:nvSpPr>
            <p:spPr bwMode="auto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64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80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65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fld id="{D0C5BDF5-F498-40E7-8975-3E96D7D5B6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8000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0"/>
            <a:ext cx="9139238" cy="6850063"/>
            <a:chOff x="0" y="0"/>
            <a:chExt cx="5757" cy="4315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962D2D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Freeform 11"/>
            <p:cNvSpPr>
              <a:spLocks noChangeArrowheads="1"/>
            </p:cNvSpPr>
            <p:nvPr/>
          </p:nvSpPr>
          <p:spPr bwMode="auto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62" name="Group 14"/>
            <p:cNvGrpSpPr>
              <a:grpSpLocks/>
            </p:cNvGrpSpPr>
            <p:nvPr/>
          </p:nvGrpSpPr>
          <p:grpSpPr bwMode="auto">
            <a:xfrm>
              <a:off x="192" y="2284"/>
              <a:ext cx="1253" cy="922"/>
              <a:chOff x="192" y="2284"/>
              <a:chExt cx="1253" cy="922"/>
            </a:xfrm>
          </p:grpSpPr>
          <p:sp>
            <p:nvSpPr>
              <p:cNvPr id="2063" name="Freeform 15"/>
              <p:cNvSpPr>
                <a:spLocks noChangeArrowheads="1"/>
              </p:cNvSpPr>
              <p:nvPr/>
            </p:nvSpPr>
            <p:spPr bwMode="auto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Freeform 16"/>
              <p:cNvSpPr>
                <a:spLocks noChangeArrowheads="1"/>
              </p:cNvSpPr>
              <p:nvPr/>
            </p:nvSpPr>
            <p:spPr bwMode="auto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Freeform 17"/>
              <p:cNvSpPr>
                <a:spLocks noChangeArrowheads="1"/>
              </p:cNvSpPr>
              <p:nvPr/>
            </p:nvSpPr>
            <p:spPr bwMode="auto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Freeform 18"/>
              <p:cNvSpPr>
                <a:spLocks noChangeArrowheads="1"/>
              </p:cNvSpPr>
              <p:nvPr/>
            </p:nvSpPr>
            <p:spPr bwMode="auto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Freeform 19"/>
              <p:cNvSpPr>
                <a:spLocks noChangeArrowheads="1"/>
              </p:cNvSpPr>
              <p:nvPr/>
            </p:nvSpPr>
            <p:spPr bwMode="auto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Freeform 20"/>
              <p:cNvSpPr>
                <a:spLocks noChangeArrowheads="1"/>
              </p:cNvSpPr>
              <p:nvPr/>
            </p:nvSpPr>
            <p:spPr bwMode="auto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Freeform 22"/>
              <p:cNvSpPr>
                <a:spLocks noChangeArrowheads="1"/>
              </p:cNvSpPr>
              <p:nvPr/>
            </p:nvSpPr>
            <p:spPr bwMode="auto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Freeform 24"/>
              <p:cNvSpPr>
                <a:spLocks noChangeArrowheads="1"/>
              </p:cNvSpPr>
              <p:nvPr/>
            </p:nvSpPr>
            <p:spPr bwMode="auto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Freeform 26"/>
              <p:cNvSpPr>
                <a:spLocks noChangeArrowheads="1"/>
              </p:cNvSpPr>
              <p:nvPr/>
            </p:nvSpPr>
            <p:spPr bwMode="auto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Freeform 27"/>
              <p:cNvSpPr>
                <a:spLocks noChangeArrowheads="1"/>
              </p:cNvSpPr>
              <p:nvPr/>
            </p:nvSpPr>
            <p:spPr bwMode="auto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Freeform 28"/>
              <p:cNvSpPr>
                <a:spLocks noChangeArrowheads="1"/>
              </p:cNvSpPr>
              <p:nvPr/>
            </p:nvSpPr>
            <p:spPr bwMode="auto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Freeform 29"/>
              <p:cNvSpPr>
                <a:spLocks noChangeArrowheads="1"/>
              </p:cNvSpPr>
              <p:nvPr/>
            </p:nvSpPr>
            <p:spPr bwMode="auto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Freeform 30"/>
              <p:cNvSpPr>
                <a:spLocks noChangeArrowheads="1"/>
              </p:cNvSpPr>
              <p:nvPr/>
            </p:nvSpPr>
            <p:spPr bwMode="auto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Freeform 31"/>
              <p:cNvSpPr>
                <a:spLocks noChangeArrowheads="1"/>
              </p:cNvSpPr>
              <p:nvPr/>
            </p:nvSpPr>
            <p:spPr bwMode="auto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" name="Freeform 32"/>
              <p:cNvSpPr>
                <a:spLocks noChangeArrowheads="1"/>
              </p:cNvSpPr>
              <p:nvPr/>
            </p:nvSpPr>
            <p:spPr bwMode="auto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" name="Freeform 33"/>
              <p:cNvSpPr>
                <a:spLocks noChangeArrowheads="1"/>
              </p:cNvSpPr>
              <p:nvPr/>
            </p:nvSpPr>
            <p:spPr bwMode="auto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" name="Freeform 34"/>
              <p:cNvSpPr>
                <a:spLocks noChangeArrowheads="1"/>
              </p:cNvSpPr>
              <p:nvPr/>
            </p:nvSpPr>
            <p:spPr bwMode="auto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Freeform 35"/>
              <p:cNvSpPr>
                <a:spLocks noChangeArrowheads="1"/>
              </p:cNvSpPr>
              <p:nvPr/>
            </p:nvSpPr>
            <p:spPr bwMode="auto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4" name="Freeform 36"/>
              <p:cNvSpPr>
                <a:spLocks noChangeArrowheads="1"/>
              </p:cNvSpPr>
              <p:nvPr/>
            </p:nvSpPr>
            <p:spPr bwMode="auto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5" name="Freeform 37"/>
              <p:cNvSpPr>
                <a:spLocks noChangeArrowheads="1"/>
              </p:cNvSpPr>
              <p:nvPr/>
            </p:nvSpPr>
            <p:spPr bwMode="auto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6" name="Freeform 38"/>
              <p:cNvSpPr>
                <a:spLocks noChangeArrowheads="1"/>
              </p:cNvSpPr>
              <p:nvPr/>
            </p:nvSpPr>
            <p:spPr bwMode="auto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7" name="Freeform 39"/>
              <p:cNvSpPr>
                <a:spLocks noChangeArrowheads="1"/>
              </p:cNvSpPr>
              <p:nvPr/>
            </p:nvSpPr>
            <p:spPr bwMode="auto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8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70813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89" name="Rectangle 4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90" name="Rectangle 42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91" name="Rectangle 4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fld id="{BD60B3C4-933D-494C-A521-14DDCFD6FB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92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77724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Selamat Datang di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203575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Psikologi Anak Berbakat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8750"/>
            <a:ext cx="8229600" cy="1258888"/>
          </a:xfrm>
          <a:ln/>
        </p:spPr>
        <p:txBody>
          <a:bodyPr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en-US"/>
              <a:t>Tujuan Instruksional Umum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608013" indent="-608013">
              <a:spcBef>
                <a:spcPts val="700"/>
              </a:spcBef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sz="2800"/>
              <a:t>Agar mahasiswa mengenal karakteristik dan cara identifikasi anak berbakat</a:t>
            </a:r>
          </a:p>
          <a:p>
            <a:pPr marL="608013" indent="-608013">
              <a:spcBef>
                <a:spcPts val="700"/>
              </a:spcBef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sz="2800"/>
              <a:t>Agar mahasiswa mengenal berbagai macam model/ system organisasi pelaksanaan program anak berbakat</a:t>
            </a:r>
          </a:p>
          <a:p>
            <a:pPr marL="608013" indent="-608013">
              <a:spcBef>
                <a:spcPts val="700"/>
              </a:spcBef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sz="2800"/>
              <a:t>Agar mahasiswa memahami masalah-masalah dan dasar bimbingan anak berbakat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39700"/>
            <a:ext cx="8229600" cy="1555750"/>
          </a:xfrm>
          <a:ln/>
        </p:spPr>
        <p:txBody>
          <a:bodyPr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en-US" sz="4800"/>
              <a:t>Penilaian</a:t>
            </a:r>
            <a:br>
              <a:rPr lang="en-US" sz="4800"/>
            </a:br>
            <a:endParaRPr lang="en-US" sz="48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/>
              <a:t>Kehadiran</a:t>
            </a:r>
            <a:r>
              <a:rPr lang="en-US" dirty="0"/>
              <a:t>				: </a:t>
            </a:r>
            <a:r>
              <a:rPr lang="en-US" dirty="0" smtClean="0"/>
              <a:t>10 </a:t>
            </a:r>
            <a:r>
              <a:rPr lang="en-US" dirty="0"/>
              <a:t>%</a:t>
            </a:r>
          </a:p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/>
              <a:t>Tugas</a:t>
            </a:r>
            <a:r>
              <a:rPr lang="en-US" dirty="0"/>
              <a:t>					: 30 %</a:t>
            </a:r>
          </a:p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/>
              <a:t>Ujian</a:t>
            </a:r>
            <a:r>
              <a:rPr lang="en-US" dirty="0"/>
              <a:t> Tengah Semester	: </a:t>
            </a:r>
            <a:r>
              <a:rPr lang="en-US" dirty="0" smtClean="0"/>
              <a:t>30</a:t>
            </a:r>
            <a:r>
              <a:rPr lang="en-US" dirty="0" smtClean="0"/>
              <a:t> </a:t>
            </a:r>
            <a:r>
              <a:rPr lang="en-US" dirty="0"/>
              <a:t>%</a:t>
            </a:r>
          </a:p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	: 30 %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8750"/>
            <a:ext cx="8229600" cy="12588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Daftar Pustaka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608013" indent="-608013">
              <a:spcBef>
                <a:spcPts val="700"/>
              </a:spcBef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sz="2800"/>
              <a:t>Mulyadi, DR. Seto (1998).                 </a:t>
            </a:r>
            <a:r>
              <a:rPr lang="en-US" sz="2800" i="1"/>
              <a:t>Seri Psikologi Anak 4: Memacu Bakat dan Kreativitas</a:t>
            </a:r>
            <a:r>
              <a:rPr lang="en-US" sz="2800"/>
              <a:t>. Jakarta: PT. Elex Media Komputindo-Kelompok Gramedia</a:t>
            </a:r>
          </a:p>
          <a:p>
            <a:pPr marL="608013" indent="-608013">
              <a:spcBef>
                <a:spcPts val="700"/>
              </a:spcBef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sz="2800"/>
              <a:t>Munandar, Utami (1992). </a:t>
            </a:r>
            <a:r>
              <a:rPr lang="en-US" sz="2800" i="1"/>
              <a:t>Mengembangkan Bakat dan Kreatifitas Anak Sekolah</a:t>
            </a:r>
            <a:r>
              <a:rPr lang="en-US" sz="2800"/>
              <a:t>. Jakarta: Penerbit PT. Gramedia Widiasarana Indonesia</a:t>
            </a:r>
          </a:p>
          <a:p>
            <a:pPr marL="608013" indent="-608013">
              <a:spcBef>
                <a:spcPts val="700"/>
              </a:spcBef>
              <a:buClrTx/>
              <a:buSzTx/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US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81000" y="-152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1pPr>
            <a:lvl2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2pPr>
            <a:lvl3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3pPr>
            <a:lvl4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4pPr>
            <a:lvl5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9pPr>
          </a:lstStyle>
          <a:p>
            <a:pPr algn="ctr" eaLnBrk="1" hangingPunct="1"/>
            <a:r>
              <a:rPr lang="en-US" sz="28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Pokok Bahasan dan Kegiatan</a:t>
            </a:r>
            <a:br>
              <a:rPr lang="en-US" sz="28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457200" y="533400"/>
          <a:ext cx="8231188" cy="6294819"/>
        </p:xfrm>
        <a:graphic>
          <a:graphicData uri="http://schemas.openxmlformats.org/drawingml/2006/table">
            <a:tbl>
              <a:tblPr/>
              <a:tblGrid>
                <a:gridCol w="1066800"/>
                <a:gridCol w="4954588"/>
                <a:gridCol w="2209800"/>
              </a:tblGrid>
              <a:tr h="7032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S Gothic" charset="-128"/>
                          <a:cs typeface="Times New Roman" pitchFamily="16" charset="0"/>
                        </a:rPr>
                        <a:t>Pert. Ke-</a:t>
                      </a:r>
                    </a:p>
                  </a:txBody>
                  <a:tcPr marT="12600"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S Gothic" charset="-128"/>
                          <a:cs typeface="Times New Roman" pitchFamily="16" charset="0"/>
                        </a:rPr>
                        <a:t>Pokok Bahasan</a:t>
                      </a:r>
                    </a:p>
                  </a:txBody>
                  <a:tcPr marT="12600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S Gothic" charset="-128"/>
                          <a:cs typeface="Times New Roman" pitchFamily="16" charset="0"/>
                        </a:rPr>
                        <a:t>Kegiatan</a:t>
                      </a:r>
                    </a:p>
                  </a:txBody>
                  <a:tcPr marT="12600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1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Pengantar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2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Masa Anak Sekolah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Bahas C2 Bab I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3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Definisi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Keberbakatan dan             Anak berbakat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Pemerintah dan Pendidikan Anak Berbakat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FFF99"/>
                        </a:buClr>
                        <a:buSzPct val="100000"/>
                        <a:buFont typeface="Arial" charset="0"/>
                        <a:buChar char="-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Bahas C2 Bab II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FFF99"/>
                        </a:buClr>
                        <a:buSzPct val="100000"/>
                        <a:buFont typeface="Arial" charset="0"/>
                        <a:buChar char="-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Bahas C1 hal 3-19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4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Penelusuran Anak Berbakat (konsep, ciri-ciri, indikator, alat ukur, sumb.informasi lain)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Bahas C2 Bab III    hal 29 - 42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5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-Prosedur Penelusuran Anak Berbakat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-Penentuan Hasil Seleksi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-Pertemuan dengan Orangtua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Bahas  C2   Bab III hal 42 - 44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6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Anak Berbakat dalam Film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-Menonton Film “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Little Man Tate”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7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Pembahasan  Film “Little Man Tate”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Mengembangkan kreativitas Anak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FFF99"/>
                        </a:buClr>
                        <a:buSzPct val="100000"/>
                        <a:buFont typeface="Arial" charset="0"/>
                        <a:buChar char="-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Bahas C2 Bab IV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-Bahas C1           hal 20- 48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8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 Peran Pendidik dalam Memupuk Bakat dan Kreativitas Anak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-Review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-Bahas C2 Bab V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-Bahan:MK 2-7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0" y="-33338"/>
            <a:ext cx="8229600" cy="52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ea typeface="MS Gothic" charset="-128"/>
              </a:defRPr>
            </a:lvl9pPr>
          </a:lstStyle>
          <a:p>
            <a:pPr algn="ctr" eaLnBrk="1" hangingPunct="1"/>
            <a:r>
              <a:rPr lang="en-US" sz="28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Pokok Bahasan dan Kegiatan</a:t>
            </a:r>
          </a:p>
        </p:txBody>
      </p:sp>
      <p:graphicFrame>
        <p:nvGraphicFramePr>
          <p:cNvPr id="9218" name="Group 2"/>
          <p:cNvGraphicFramePr>
            <a:graphicFrameLocks noGrp="1"/>
          </p:cNvGraphicFramePr>
          <p:nvPr/>
        </p:nvGraphicFramePr>
        <p:xfrm>
          <a:off x="381000" y="685800"/>
          <a:ext cx="8231188" cy="5992624"/>
        </p:xfrm>
        <a:graphic>
          <a:graphicData uri="http://schemas.openxmlformats.org/drawingml/2006/table">
            <a:tbl>
              <a:tblPr/>
              <a:tblGrid>
                <a:gridCol w="914400"/>
                <a:gridCol w="4573588"/>
                <a:gridCol w="2743200"/>
              </a:tblGrid>
              <a:tr h="7032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S Gothic" charset="-128"/>
                          <a:cs typeface="Times New Roman" pitchFamily="16" charset="0"/>
                        </a:rPr>
                        <a:t>Pert. Ke-</a:t>
                      </a:r>
                    </a:p>
                  </a:txBody>
                  <a:tcPr marT="12600"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S Gothic" charset="-128"/>
                          <a:cs typeface="Times New Roman" pitchFamily="16" charset="0"/>
                        </a:rPr>
                        <a:t>Pokok Bahasan</a:t>
                      </a:r>
                    </a:p>
                  </a:txBody>
                  <a:tcPr marT="12600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S Gothic" charset="-128"/>
                          <a:cs typeface="Times New Roman" pitchFamily="16" charset="0"/>
                        </a:rPr>
                        <a:t>Kegiatan</a:t>
                      </a:r>
                    </a:p>
                  </a:txBody>
                  <a:tcPr marT="12600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Ujian Tengah Semester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9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  <a:cs typeface="Times New Roman" pitchFamily="16" charset="0"/>
                        </a:rPr>
                        <a:t>Model-model Belajar Mengajar  (Taksonomi Bloom, Model Struktur Intelek Guildford)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S Gothic" charset="-128"/>
                          <a:cs typeface="Times New Roman" pitchFamily="16" charset="0"/>
                        </a:rPr>
                        <a:t>-Bahas C2 Bab VIII              hal 119 - 131</a:t>
                      </a:r>
                    </a:p>
                  </a:txBody>
                  <a:tcPr marT="10080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10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  <a:cs typeface="Times New Roman" pitchFamily="16" charset="0"/>
                        </a:rPr>
                        <a:t>Model-model Belajar Mengajar (Model Perilaku  Kognitif Afektif William, Taksonomi Ranah Afektif Kratwohl)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  <a:cs typeface="Times New Roman" pitchFamily="16" charset="0"/>
                        </a:rPr>
                        <a:t>-Bahas C2 Bab VIII          hal 132 - 141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11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  <a:cs typeface="Times New Roman" pitchFamily="16" charset="0"/>
                        </a:rPr>
                        <a:t>Pendidikan dan Kurikulum yang Berdiferensiasi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  <a:cs typeface="Times New Roman" pitchFamily="16" charset="0"/>
                        </a:rPr>
                        <a:t>-Bahas C2 Bab IX             hal 142 - 160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12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  <a:cs typeface="Times New Roman" pitchFamily="16" charset="0"/>
                        </a:rPr>
                        <a:t>-Evaluasi Program Pendidikan Anak Berbakat</a:t>
                      </a: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  <a:cs typeface="Times New Roman" pitchFamily="16" charset="0"/>
                        </a:rPr>
                        <a:t>-Konseling Anak Berbakat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-Bahas C2 Bab IX            hal 170 – 180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13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Anak Berbakat dalam Kehidupan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Presentasi Mahasiswa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14</a:t>
                      </a:r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d-ID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Review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Bahan: MK 2-13 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Ujian Akhir Semester</a:t>
                      </a:r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8750"/>
            <a:ext cx="8229600" cy="12588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Kontrak Belajar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Keterlambatan maks. 20 menit</a:t>
            </a:r>
          </a:p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Gunakan pakaian dan alas kaki yang sopan</a:t>
            </a:r>
          </a:p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No HP……. silent please!</a:t>
            </a:r>
          </a:p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Suasana belajar aktif dan partisipatif</a:t>
            </a:r>
          </a:p>
          <a:p>
            <a:pPr marL="341313" indent="-341313">
              <a:buClr>
                <a:srgbClr val="FFFF99"/>
              </a:buClr>
              <a:buFont typeface="Times New Roman" pitchFamily="16" charset="0"/>
              <a:buBlip>
                <a:blip r:embed="rId3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? Siapa yang bersedia menjadi koordinator kelas?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77724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Apa Harapan Anda </a:t>
            </a:r>
            <a:br>
              <a:rPr lang="en-US"/>
            </a:br>
            <a:r>
              <a:rPr lang="en-US"/>
              <a:t>terhadap Mata Kuliah ini?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203575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Tuliskan pada selembar kertas!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Verdan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Verdan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390</Words>
  <Application>Microsoft Office PowerPoint</Application>
  <PresentationFormat>On-screen Show (4:3)</PresentationFormat>
  <Paragraphs>83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Selamat Datang di</vt:lpstr>
      <vt:lpstr>Tujuan Instruksional Umum</vt:lpstr>
      <vt:lpstr>Penilaian </vt:lpstr>
      <vt:lpstr>Daftar Pustaka</vt:lpstr>
      <vt:lpstr>PowerPoint Presentation</vt:lpstr>
      <vt:lpstr>PowerPoint Presentation</vt:lpstr>
      <vt:lpstr>Kontrak Belajar</vt:lpstr>
      <vt:lpstr>Apa Harapan Anda  terhadap Mata Kuliah ini?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Selamat Datang di</dc:title>
  <dc:creator>User</dc:creator>
  <cp:lastModifiedBy>STAFF</cp:lastModifiedBy>
  <cp:revision>4</cp:revision>
  <cp:lastPrinted>1601-01-01T00:00:00Z</cp:lastPrinted>
  <dcterms:created xsi:type="dcterms:W3CDTF">2008-07-15T23:09:44Z</dcterms:created>
  <dcterms:modified xsi:type="dcterms:W3CDTF">2019-09-03T03:01:53Z</dcterms:modified>
</cp:coreProperties>
</file>