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7C8963D7-DA4C-4694-B4E7-AF1E7AA217D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2438400"/>
            <a:ext cx="9009063" cy="1052513"/>
            <a:chOff x="0" y="1536"/>
            <a:chExt cx="5675" cy="663"/>
          </a:xfrm>
        </p:grpSpPr>
        <p:grpSp>
          <p:nvGrpSpPr>
            <p:cNvPr id="23555" name="Group 3"/>
            <p:cNvGrpSpPr>
              <a:grpSpLocks/>
            </p:cNvGrpSpPr>
            <p:nvPr/>
          </p:nvGrpSpPr>
          <p:grpSpPr bwMode="auto">
            <a:xfrm>
              <a:off x="183" y="1604"/>
              <a:ext cx="448" cy="299"/>
              <a:chOff x="720" y="336"/>
              <a:chExt cx="624" cy="432"/>
            </a:xfrm>
          </p:grpSpPr>
          <p:sp>
            <p:nvSpPr>
              <p:cNvPr id="23556"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23557"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23558" name="Group 6"/>
            <p:cNvGrpSpPr>
              <a:grpSpLocks/>
            </p:cNvGrpSpPr>
            <p:nvPr/>
          </p:nvGrpSpPr>
          <p:grpSpPr bwMode="auto">
            <a:xfrm>
              <a:off x="261" y="1870"/>
              <a:ext cx="465" cy="299"/>
              <a:chOff x="912" y="2640"/>
              <a:chExt cx="672" cy="432"/>
            </a:xfrm>
          </p:grpSpPr>
          <p:sp>
            <p:nvSpPr>
              <p:cNvPr id="23559"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23560"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23561"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23562"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23563"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23564"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2356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3566"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23567"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r>
              <a:rPr lang="en-US"/>
              <a:t>winsr-rev2008</a:t>
            </a:r>
          </a:p>
        </p:txBody>
      </p:sp>
      <p:sp>
        <p:nvSpPr>
          <p:cNvPr id="23568"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9BA52043-2005-4C90-8E14-1D11315E0EE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winsr-rev2008</a:t>
            </a:r>
          </a:p>
        </p:txBody>
      </p:sp>
      <p:sp>
        <p:nvSpPr>
          <p:cNvPr id="6" name="Slide Number Placeholder 5"/>
          <p:cNvSpPr>
            <a:spLocks noGrp="1"/>
          </p:cNvSpPr>
          <p:nvPr>
            <p:ph type="sldNum" sz="quarter" idx="12"/>
          </p:nvPr>
        </p:nvSpPr>
        <p:spPr/>
        <p:txBody>
          <a:bodyPr/>
          <a:lstStyle>
            <a:lvl1pPr>
              <a:defRPr/>
            </a:lvl1pPr>
          </a:lstStyle>
          <a:p>
            <a:fld id="{6A8B84FB-5C35-4206-A525-5ABFC6D42F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winsr-rev2008</a:t>
            </a:r>
          </a:p>
        </p:txBody>
      </p:sp>
      <p:sp>
        <p:nvSpPr>
          <p:cNvPr id="6" name="Slide Number Placeholder 5"/>
          <p:cNvSpPr>
            <a:spLocks noGrp="1"/>
          </p:cNvSpPr>
          <p:nvPr>
            <p:ph type="sldNum" sz="quarter" idx="12"/>
          </p:nvPr>
        </p:nvSpPr>
        <p:spPr/>
        <p:txBody>
          <a:bodyPr/>
          <a:lstStyle>
            <a:lvl1pPr>
              <a:defRPr/>
            </a:lvl1pPr>
          </a:lstStyle>
          <a:p>
            <a:fld id="{7D6ADC02-928C-45B2-8613-A4614D0AB62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winsr-rev2008</a:t>
            </a:r>
          </a:p>
        </p:txBody>
      </p:sp>
      <p:sp>
        <p:nvSpPr>
          <p:cNvPr id="6" name="Slide Number Placeholder 5"/>
          <p:cNvSpPr>
            <a:spLocks noGrp="1"/>
          </p:cNvSpPr>
          <p:nvPr>
            <p:ph type="sldNum" sz="quarter" idx="12"/>
          </p:nvPr>
        </p:nvSpPr>
        <p:spPr/>
        <p:txBody>
          <a:bodyPr/>
          <a:lstStyle>
            <a:lvl1pPr>
              <a:defRPr/>
            </a:lvl1pPr>
          </a:lstStyle>
          <a:p>
            <a:fld id="{5E6FBEE4-4584-4220-9A79-59E9C37FA71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winsr-rev2008</a:t>
            </a:r>
          </a:p>
        </p:txBody>
      </p:sp>
      <p:sp>
        <p:nvSpPr>
          <p:cNvPr id="6" name="Slide Number Placeholder 5"/>
          <p:cNvSpPr>
            <a:spLocks noGrp="1"/>
          </p:cNvSpPr>
          <p:nvPr>
            <p:ph type="sldNum" sz="quarter" idx="12"/>
          </p:nvPr>
        </p:nvSpPr>
        <p:spPr/>
        <p:txBody>
          <a:bodyPr/>
          <a:lstStyle>
            <a:lvl1pPr>
              <a:defRPr/>
            </a:lvl1pPr>
          </a:lstStyle>
          <a:p>
            <a:fld id="{93F449A1-91BF-4FE1-9C20-53142D85998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winsr-rev2008</a:t>
            </a:r>
          </a:p>
        </p:txBody>
      </p:sp>
      <p:sp>
        <p:nvSpPr>
          <p:cNvPr id="7" name="Slide Number Placeholder 6"/>
          <p:cNvSpPr>
            <a:spLocks noGrp="1"/>
          </p:cNvSpPr>
          <p:nvPr>
            <p:ph type="sldNum" sz="quarter" idx="12"/>
          </p:nvPr>
        </p:nvSpPr>
        <p:spPr/>
        <p:txBody>
          <a:bodyPr/>
          <a:lstStyle>
            <a:lvl1pPr>
              <a:defRPr/>
            </a:lvl1pPr>
          </a:lstStyle>
          <a:p>
            <a:fld id="{A178357B-C37B-4E27-8425-C67F2300AF1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winsr-rev2008</a:t>
            </a:r>
          </a:p>
        </p:txBody>
      </p:sp>
      <p:sp>
        <p:nvSpPr>
          <p:cNvPr id="9" name="Slide Number Placeholder 8"/>
          <p:cNvSpPr>
            <a:spLocks noGrp="1"/>
          </p:cNvSpPr>
          <p:nvPr>
            <p:ph type="sldNum" sz="quarter" idx="12"/>
          </p:nvPr>
        </p:nvSpPr>
        <p:spPr/>
        <p:txBody>
          <a:bodyPr/>
          <a:lstStyle>
            <a:lvl1pPr>
              <a:defRPr/>
            </a:lvl1pPr>
          </a:lstStyle>
          <a:p>
            <a:fld id="{2A66A03F-AC14-4794-A626-7C2DE6E9C92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winsr-rev2008</a:t>
            </a:r>
          </a:p>
        </p:txBody>
      </p:sp>
      <p:sp>
        <p:nvSpPr>
          <p:cNvPr id="5" name="Slide Number Placeholder 4"/>
          <p:cNvSpPr>
            <a:spLocks noGrp="1"/>
          </p:cNvSpPr>
          <p:nvPr>
            <p:ph type="sldNum" sz="quarter" idx="12"/>
          </p:nvPr>
        </p:nvSpPr>
        <p:spPr/>
        <p:txBody>
          <a:bodyPr/>
          <a:lstStyle>
            <a:lvl1pPr>
              <a:defRPr/>
            </a:lvl1pPr>
          </a:lstStyle>
          <a:p>
            <a:fld id="{F94F59F3-A8EB-4FBB-A74D-75523DDED8A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winsr-rev2008</a:t>
            </a:r>
          </a:p>
        </p:txBody>
      </p:sp>
      <p:sp>
        <p:nvSpPr>
          <p:cNvPr id="4" name="Slide Number Placeholder 3"/>
          <p:cNvSpPr>
            <a:spLocks noGrp="1"/>
          </p:cNvSpPr>
          <p:nvPr>
            <p:ph type="sldNum" sz="quarter" idx="12"/>
          </p:nvPr>
        </p:nvSpPr>
        <p:spPr/>
        <p:txBody>
          <a:bodyPr/>
          <a:lstStyle>
            <a:lvl1pPr>
              <a:defRPr/>
            </a:lvl1pPr>
          </a:lstStyle>
          <a:p>
            <a:fld id="{1AB4C432-A961-43FC-8CC6-AF6BB2870AE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winsr-rev2008</a:t>
            </a:r>
          </a:p>
        </p:txBody>
      </p:sp>
      <p:sp>
        <p:nvSpPr>
          <p:cNvPr id="7" name="Slide Number Placeholder 6"/>
          <p:cNvSpPr>
            <a:spLocks noGrp="1"/>
          </p:cNvSpPr>
          <p:nvPr>
            <p:ph type="sldNum" sz="quarter" idx="12"/>
          </p:nvPr>
        </p:nvSpPr>
        <p:spPr/>
        <p:txBody>
          <a:bodyPr/>
          <a:lstStyle>
            <a:lvl1pPr>
              <a:defRPr/>
            </a:lvl1pPr>
          </a:lstStyle>
          <a:p>
            <a:fld id="{83440906-9C99-44B7-B598-22377B05B10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winsr-rev2008</a:t>
            </a:r>
          </a:p>
        </p:txBody>
      </p:sp>
      <p:sp>
        <p:nvSpPr>
          <p:cNvPr id="7" name="Slide Number Placeholder 6"/>
          <p:cNvSpPr>
            <a:spLocks noGrp="1"/>
          </p:cNvSpPr>
          <p:nvPr>
            <p:ph type="sldNum" sz="quarter" idx="12"/>
          </p:nvPr>
        </p:nvSpPr>
        <p:spPr/>
        <p:txBody>
          <a:bodyPr/>
          <a:lstStyle>
            <a:lvl1pPr>
              <a:defRPr/>
            </a:lvl1pPr>
          </a:lstStyle>
          <a:p>
            <a:fld id="{1DD2CF0B-0D7C-41D5-9466-9CA704D6F98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p>
        </p:txBody>
      </p:sp>
      <p:sp>
        <p:nvSpPr>
          <p:cNvPr id="22531"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22532"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a:p>
        </p:txBody>
      </p:sp>
      <p:sp>
        <p:nvSpPr>
          <p:cNvPr id="22533"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22534"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a:p>
        </p:txBody>
      </p:sp>
      <p:sp>
        <p:nvSpPr>
          <p:cNvPr id="22535"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a:p>
        </p:txBody>
      </p:sp>
      <p:sp>
        <p:nvSpPr>
          <p:cNvPr id="22536"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22537"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538"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endParaRPr lang="en-US"/>
          </a:p>
        </p:txBody>
      </p:sp>
      <p:sp>
        <p:nvSpPr>
          <p:cNvPr id="2254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r>
              <a:rPr lang="en-US"/>
              <a:t>winsr-rev2008</a:t>
            </a:r>
          </a:p>
        </p:txBody>
      </p:sp>
      <p:sp>
        <p:nvSpPr>
          <p:cNvPr id="2254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174BDC72-11D3-4ECC-82DA-E9AAE84A39A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charset="0"/>
        </a:defRPr>
      </a:lvl2pPr>
      <a:lvl3pPr algn="l" rtl="0" fontAlgn="base">
        <a:spcBef>
          <a:spcPct val="0"/>
        </a:spcBef>
        <a:spcAft>
          <a:spcPct val="0"/>
        </a:spcAft>
        <a:defRPr sz="4400">
          <a:solidFill>
            <a:schemeClr val="tx2"/>
          </a:solidFill>
          <a:latin typeface="Tahoma" charset="0"/>
        </a:defRPr>
      </a:lvl3pPr>
      <a:lvl4pPr algn="l" rtl="0" fontAlgn="base">
        <a:spcBef>
          <a:spcPct val="0"/>
        </a:spcBef>
        <a:spcAft>
          <a:spcPct val="0"/>
        </a:spcAft>
        <a:defRPr sz="4400">
          <a:solidFill>
            <a:schemeClr val="tx2"/>
          </a:solidFill>
          <a:latin typeface="Tahoma" charset="0"/>
        </a:defRPr>
      </a:lvl4pPr>
      <a:lvl5pPr algn="l" rtl="0" fontAlgn="base">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DELINQUENT (KENAKALAN)</a:t>
            </a:r>
          </a:p>
        </p:txBody>
      </p:sp>
      <p:sp>
        <p:nvSpPr>
          <p:cNvPr id="6" name="Subtitle 5"/>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Faktor Keluarga</a:t>
            </a:r>
          </a:p>
        </p:txBody>
      </p:sp>
      <p:sp>
        <p:nvSpPr>
          <p:cNvPr id="16387" name="Rectangle 3"/>
          <p:cNvSpPr>
            <a:spLocks noGrp="1" noChangeArrowheads="1"/>
          </p:cNvSpPr>
          <p:nvPr>
            <p:ph type="body" idx="1"/>
          </p:nvPr>
        </p:nvSpPr>
        <p:spPr/>
        <p:txBody>
          <a:bodyPr/>
          <a:lstStyle/>
          <a:p>
            <a:pPr>
              <a:lnSpc>
                <a:spcPct val="80000"/>
              </a:lnSpc>
            </a:pPr>
            <a:r>
              <a:rPr lang="en-US" sz="1800"/>
              <a:t>Lingkungan keluarga adalah lingkungan pendidikan informal yang mempengaruhi berbagai aspek perkembangan anak. Anak-anak yang delinquent biasanya berasal dari latar belakang keluarga sbb :</a:t>
            </a:r>
          </a:p>
          <a:p>
            <a:pPr lvl="1">
              <a:lnSpc>
                <a:spcPct val="80000"/>
              </a:lnSpc>
            </a:pPr>
            <a:r>
              <a:rPr lang="en-US" sz="1600"/>
              <a:t>Orangtua tdk menanamkan disiplin &amp; ajaran moral yang benar.</a:t>
            </a:r>
          </a:p>
          <a:p>
            <a:pPr lvl="1">
              <a:lnSpc>
                <a:spcPct val="80000"/>
              </a:lnSpc>
            </a:pPr>
            <a:r>
              <a:rPr lang="en-US" sz="1600"/>
              <a:t>Tidak ada kehangatan emosi dalam keluarga.</a:t>
            </a:r>
          </a:p>
          <a:p>
            <a:pPr lvl="1">
              <a:lnSpc>
                <a:spcPct val="80000"/>
              </a:lnSpc>
            </a:pPr>
            <a:r>
              <a:rPr lang="en-US" sz="1600"/>
              <a:t>Keluarga yang mengagungkan tindakan kriminal &amp; menghargai tindakan tsb.</a:t>
            </a:r>
          </a:p>
          <a:p>
            <a:pPr lvl="1">
              <a:lnSpc>
                <a:spcPct val="80000"/>
              </a:lnSpc>
            </a:pPr>
            <a:r>
              <a:rPr lang="en-US" sz="1600"/>
              <a:t>Orangtua tidak punya tujuan yang pasti atau rencana tentang anaknya.</a:t>
            </a:r>
          </a:p>
          <a:p>
            <a:pPr lvl="1">
              <a:lnSpc>
                <a:spcPct val="80000"/>
              </a:lnSpc>
            </a:pPr>
            <a:r>
              <a:rPr lang="en-US" sz="1600"/>
              <a:t>Orangtua tidak melindungi anak, tdk memperlihatkan pengertian dan perhatian yg cukup terhadap anak.</a:t>
            </a:r>
          </a:p>
          <a:p>
            <a:pPr>
              <a:lnSpc>
                <a:spcPct val="80000"/>
              </a:lnSpc>
            </a:pPr>
            <a:r>
              <a:rPr lang="en-US" sz="1800"/>
              <a:t>Individu yang berada pada usia anak-anak sampai remaja masih sangat membutuhkan bimbingan dan contoh yang baik dari orangtua dan orang-orang dewasa di sekelilingnya. Komunikasi yang baik dapat menjadi sarana untuk menyelesaikan setiap permasalahan yang terjadi antara anak dan orang tua / orang dewasa. </a:t>
            </a:r>
          </a:p>
          <a:p>
            <a:pPr>
              <a:lnSpc>
                <a:spcPct val="80000"/>
              </a:lnSpc>
            </a:pPr>
            <a:endParaRPr lang="en-US"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Faktor sosial / masyarakat</a:t>
            </a:r>
          </a:p>
        </p:txBody>
      </p:sp>
      <p:sp>
        <p:nvSpPr>
          <p:cNvPr id="17411" name="Rectangle 3"/>
          <p:cNvSpPr>
            <a:spLocks noGrp="1" noChangeArrowheads="1"/>
          </p:cNvSpPr>
          <p:nvPr>
            <p:ph type="body" idx="1"/>
          </p:nvPr>
        </p:nvSpPr>
        <p:spPr/>
        <p:txBody>
          <a:bodyPr/>
          <a:lstStyle/>
          <a:p>
            <a:pPr>
              <a:lnSpc>
                <a:spcPct val="80000"/>
              </a:lnSpc>
            </a:pPr>
            <a:r>
              <a:rPr lang="en-US" sz="2000"/>
              <a:t>Anak dan remaja biasanya sudah mulai berorientasi kepada </a:t>
            </a:r>
            <a:r>
              <a:rPr lang="en-US" sz="2000" i="1"/>
              <a:t>peers </a:t>
            </a:r>
            <a:r>
              <a:rPr lang="en-US" sz="2000"/>
              <a:t>(teman sebaya) dan masyarakat yang lebih luas. Dalam menyesuaikan diri di masyarakat mereka akan menemui hal-hal berikut :</a:t>
            </a:r>
          </a:p>
          <a:p>
            <a:pPr lvl="1">
              <a:lnSpc>
                <a:spcPct val="80000"/>
              </a:lnSpc>
            </a:pPr>
            <a:r>
              <a:rPr lang="en-US" sz="1800"/>
              <a:t>Pergeseran nilai &amp; moral kesusilaan warga masyarakat.</a:t>
            </a:r>
          </a:p>
          <a:p>
            <a:pPr lvl="1">
              <a:lnSpc>
                <a:spcPct val="80000"/>
              </a:lnSpc>
            </a:pPr>
            <a:r>
              <a:rPr lang="en-US" sz="1800"/>
              <a:t>Suguhan dari media massa yang merusak perkembangan moral yang sehat.</a:t>
            </a:r>
          </a:p>
          <a:p>
            <a:pPr lvl="1">
              <a:lnSpc>
                <a:spcPct val="80000"/>
              </a:lnSpc>
            </a:pPr>
            <a:r>
              <a:rPr lang="en-US" sz="1800"/>
              <a:t>Kondisi-kondisi setempat yang menyediakan &amp; merangsang perilaku yang tidak normatif.</a:t>
            </a:r>
          </a:p>
          <a:p>
            <a:pPr>
              <a:lnSpc>
                <a:spcPct val="80000"/>
              </a:lnSpc>
            </a:pPr>
            <a:r>
              <a:rPr lang="en-US" sz="2000"/>
              <a:t>Anak &amp; remaja yang memiliki kepribadian yang cenderung matang akan lebih mudah menghadapi hal tsb, tetapi mereka yg cenderung delinquent maka akan mudah terpengaruh oleh hal-hal tsb dan memunculkan perilaku-perilaku yang melanggar norma dan aturan-aturan yang ada.</a:t>
            </a:r>
          </a:p>
          <a:p>
            <a:pPr>
              <a:lnSpc>
                <a:spcPct val="80000"/>
              </a:lnSpc>
            </a:pPr>
            <a:endParaRPr 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 </a:t>
            </a:r>
          </a:p>
        </p:txBody>
      </p:sp>
      <p:sp>
        <p:nvSpPr>
          <p:cNvPr id="18435" name="Rectangle 3"/>
          <p:cNvSpPr>
            <a:spLocks noGrp="1" noChangeArrowheads="1"/>
          </p:cNvSpPr>
          <p:nvPr>
            <p:ph type="body" idx="1"/>
          </p:nvPr>
        </p:nvSpPr>
        <p:spPr/>
        <p:txBody>
          <a:bodyPr/>
          <a:lstStyle/>
          <a:p>
            <a:pPr>
              <a:lnSpc>
                <a:spcPct val="90000"/>
              </a:lnSpc>
              <a:buFont typeface="Wingdings" pitchFamily="2" charset="2"/>
              <a:buNone/>
            </a:pPr>
            <a:r>
              <a:rPr lang="en-US" sz="2800"/>
              <a:t>Terkait dengan lingkungan sekolah, beberapa penelitian menunjukkan bahwa :</a:t>
            </a:r>
          </a:p>
          <a:p>
            <a:pPr>
              <a:lnSpc>
                <a:spcPct val="90000"/>
              </a:lnSpc>
            </a:pPr>
            <a:r>
              <a:rPr lang="en-US" sz="2800"/>
              <a:t>Perilaku delinquent merupakan reaksi terhadap sekolah dan reaksi thd ketidakmampuan atau kegagalan di sekolah. Prestasi belajar yang rendah di sekolah dapat menyebabkan frustrasi, konsep diri negatif, overacting, perilaku membolos dan drop out dari sekolah. Kondisi ini akan semakin menyebabkan kesulitan dalam belajar.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Pencegahan</a:t>
            </a:r>
          </a:p>
        </p:txBody>
      </p:sp>
      <p:sp>
        <p:nvSpPr>
          <p:cNvPr id="19459" name="Rectangle 3"/>
          <p:cNvSpPr>
            <a:spLocks noGrp="1" noChangeArrowheads="1"/>
          </p:cNvSpPr>
          <p:nvPr>
            <p:ph type="body" idx="1"/>
          </p:nvPr>
        </p:nvSpPr>
        <p:spPr/>
        <p:txBody>
          <a:bodyPr/>
          <a:lstStyle/>
          <a:p>
            <a:pPr>
              <a:lnSpc>
                <a:spcPct val="80000"/>
              </a:lnSpc>
            </a:pPr>
            <a:r>
              <a:rPr lang="en-US" sz="1800"/>
              <a:t>Individu yang berpotensi untuk delinquent (adanya perasaan ditolak, konsep diri rendah, keluarga yg tdk harmonis, lingkungan yang tdk mendukung, dll) lebih baik dicegah untuk tdk berkembang menjadi delinquent. Bagaimanapun usaha pencegahan lebih baik daripada harus mengatasi yang sudah terlanjur delinquent. Usaha pencegaha yang dapat dilakukan antara lain :</a:t>
            </a:r>
          </a:p>
          <a:p>
            <a:pPr lvl="1">
              <a:lnSpc>
                <a:spcPct val="80000"/>
              </a:lnSpc>
            </a:pPr>
            <a:r>
              <a:rPr lang="en-US" sz="1600"/>
              <a:t>Karena faktor pribadi. Usaha yg dapat dilakukan, a.l :</a:t>
            </a:r>
          </a:p>
          <a:p>
            <a:pPr lvl="2">
              <a:lnSpc>
                <a:spcPct val="80000"/>
              </a:lnSpc>
            </a:pPr>
            <a:r>
              <a:rPr lang="en-US" sz="1400"/>
              <a:t>berikan kegiatan2 yang dapat dilakukannya,</a:t>
            </a:r>
          </a:p>
          <a:p>
            <a:pPr lvl="2">
              <a:lnSpc>
                <a:spcPct val="80000"/>
              </a:lnSpc>
            </a:pPr>
            <a:r>
              <a:rPr lang="en-US" sz="1400"/>
              <a:t>berikan pengalaman merasa diterima,</a:t>
            </a:r>
          </a:p>
          <a:p>
            <a:pPr lvl="2">
              <a:lnSpc>
                <a:spcPct val="80000"/>
              </a:lnSpc>
            </a:pPr>
            <a:r>
              <a:rPr lang="en-US" sz="1400"/>
              <a:t>sediakan cara-cara yang pantas untuk melampiaskan dorongan3 emosionalnya (katarsis emosi), dll.</a:t>
            </a:r>
          </a:p>
          <a:p>
            <a:pPr lvl="1">
              <a:lnSpc>
                <a:spcPct val="80000"/>
              </a:lnSpc>
            </a:pPr>
            <a:r>
              <a:rPr lang="en-US" sz="1600"/>
              <a:t>Karena perubahan emosional (di rumah / sekolah). Usaha yg dapat dilakukan, a.l :</a:t>
            </a:r>
          </a:p>
          <a:p>
            <a:pPr lvl="2">
              <a:lnSpc>
                <a:spcPct val="80000"/>
              </a:lnSpc>
            </a:pPr>
            <a:r>
              <a:rPr lang="en-US" sz="1400"/>
              <a:t>lakukan kegiatan bersama yang konstruktif &amp; menyenangkan,</a:t>
            </a:r>
          </a:p>
          <a:p>
            <a:pPr lvl="2">
              <a:lnSpc>
                <a:spcPct val="80000"/>
              </a:lnSpc>
            </a:pPr>
            <a:r>
              <a:rPr lang="en-US" sz="1400"/>
              <a:t>berikan peranan pada anak/remaja walaupun dalam porsi kecil, dll.</a:t>
            </a:r>
          </a:p>
          <a:p>
            <a:pPr lvl="1">
              <a:lnSpc>
                <a:spcPct val="80000"/>
              </a:lnSpc>
            </a:pPr>
            <a:r>
              <a:rPr lang="en-US" sz="1600"/>
              <a:t>Karena pengaruh lingkungan. Usaha yg dapat dilakukan, a.l :</a:t>
            </a:r>
          </a:p>
          <a:p>
            <a:pPr lvl="2">
              <a:lnSpc>
                <a:spcPct val="80000"/>
              </a:lnSpc>
            </a:pPr>
            <a:r>
              <a:rPr lang="en-US" sz="1400"/>
              <a:t>membuka tempat2 bermain yang positif,</a:t>
            </a:r>
          </a:p>
          <a:p>
            <a:pPr lvl="2">
              <a:lnSpc>
                <a:spcPct val="80000"/>
              </a:lnSpc>
            </a:pPr>
            <a:r>
              <a:rPr lang="en-US" sz="1400"/>
              <a:t>menyediakan gelanggang utk kegiatan anak / remaja, dll.</a:t>
            </a:r>
          </a:p>
          <a:p>
            <a:pPr lvl="1">
              <a:lnSpc>
                <a:spcPct val="80000"/>
              </a:lnSpc>
            </a:pPr>
            <a:endParaRPr lang="en-US"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Penanganan</a:t>
            </a:r>
          </a:p>
        </p:txBody>
      </p:sp>
      <p:sp>
        <p:nvSpPr>
          <p:cNvPr id="20483" name="Rectangle 3"/>
          <p:cNvSpPr>
            <a:spLocks noGrp="1" noChangeArrowheads="1"/>
          </p:cNvSpPr>
          <p:nvPr>
            <p:ph type="body" idx="1"/>
          </p:nvPr>
        </p:nvSpPr>
        <p:spPr/>
        <p:txBody>
          <a:bodyPr/>
          <a:lstStyle/>
          <a:p>
            <a:pPr>
              <a:lnSpc>
                <a:spcPct val="90000"/>
              </a:lnSpc>
            </a:pPr>
            <a:r>
              <a:rPr lang="en-US" sz="2800"/>
              <a:t>Penanganan dilakukan bagi anak / remaja yang sudah terlanjur menjadi delinquent.</a:t>
            </a:r>
          </a:p>
          <a:p>
            <a:pPr>
              <a:lnSpc>
                <a:spcPct val="90000"/>
              </a:lnSpc>
            </a:pPr>
            <a:r>
              <a:rPr lang="en-US" sz="2800"/>
              <a:t>Upaya penanganan yang baik adalah dengan pendekatan interdisipliner (melibatkan orang-orang dari berbagai disiplin ilmu yang berkaitan dengan kehidupan anak / remaja), yaitu melibatkan a.l :</a:t>
            </a:r>
          </a:p>
          <a:p>
            <a:pPr lvl="1">
              <a:lnSpc>
                <a:spcPct val="90000"/>
              </a:lnSpc>
            </a:pPr>
            <a:r>
              <a:rPr lang="en-US" sz="2400"/>
              <a:t>keluarga, tokoh masyarakat, pedagog (ahli bidang pendidikan), ahli medis, ahli psikologi, bidang kerohanian, dll.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LATIHAN SOAL</a:t>
            </a:r>
          </a:p>
        </p:txBody>
      </p:sp>
      <p:sp>
        <p:nvSpPr>
          <p:cNvPr id="24579" name="Rectangle 3"/>
          <p:cNvSpPr>
            <a:spLocks noGrp="1" noChangeArrowheads="1"/>
          </p:cNvSpPr>
          <p:nvPr>
            <p:ph type="body" idx="1"/>
          </p:nvPr>
        </p:nvSpPr>
        <p:spPr/>
        <p:txBody>
          <a:bodyPr/>
          <a:lstStyle/>
          <a:p>
            <a:pPr>
              <a:lnSpc>
                <a:spcPct val="80000"/>
              </a:lnSpc>
            </a:pPr>
            <a:r>
              <a:rPr lang="en-US" sz="2000"/>
              <a:t>Apa yang dimaksud dengan ‘delinquent’?</a:t>
            </a:r>
          </a:p>
          <a:p>
            <a:pPr>
              <a:lnSpc>
                <a:spcPct val="80000"/>
              </a:lnSpc>
            </a:pPr>
            <a:r>
              <a:rPr lang="en-US" sz="2000"/>
              <a:t>Sebutkan tipe-tipe delinquent &amp; jelaskan !</a:t>
            </a:r>
          </a:p>
          <a:p>
            <a:pPr>
              <a:lnSpc>
                <a:spcPct val="80000"/>
              </a:lnSpc>
            </a:pPr>
            <a:r>
              <a:rPr lang="en-US" sz="2000"/>
              <a:t>Bagaimana faktor pribadi dapat menyebabkan perilaku delinquent ?</a:t>
            </a:r>
          </a:p>
          <a:p>
            <a:pPr>
              <a:lnSpc>
                <a:spcPct val="80000"/>
              </a:lnSpc>
            </a:pPr>
            <a:r>
              <a:rPr lang="en-US" sz="2000"/>
              <a:t>Bagaimana faktor keluarga dapat menyebabkan perilaku delinquent ?</a:t>
            </a:r>
          </a:p>
          <a:p>
            <a:pPr>
              <a:lnSpc>
                <a:spcPct val="80000"/>
              </a:lnSpc>
            </a:pPr>
            <a:r>
              <a:rPr lang="en-US" sz="2000"/>
              <a:t>Bagaimana lingkungan / masyarakat dapat menyebabkan perilaku delinquent ?</a:t>
            </a:r>
          </a:p>
          <a:p>
            <a:pPr>
              <a:lnSpc>
                <a:spcPct val="80000"/>
              </a:lnSpc>
            </a:pPr>
            <a:r>
              <a:rPr lang="en-US" sz="2000"/>
              <a:t>Bagaimana perilaku delinquent dapat menyebabkan kesulitan belajar ?</a:t>
            </a:r>
          </a:p>
          <a:p>
            <a:pPr>
              <a:lnSpc>
                <a:spcPct val="80000"/>
              </a:lnSpc>
            </a:pPr>
            <a:r>
              <a:rPr lang="en-US" sz="2000"/>
              <a:t>Apa yang perlu dilakukan untuk mencegah perilaku delinquent ?</a:t>
            </a:r>
          </a:p>
          <a:p>
            <a:pPr>
              <a:lnSpc>
                <a:spcPct val="80000"/>
              </a:lnSpc>
            </a:pPr>
            <a:r>
              <a:rPr lang="en-US" sz="2000"/>
              <a:t>Bagaimana cara penanganan untuk mereka yang sudah menjadi delinquent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Tujuan</a:t>
            </a:r>
          </a:p>
        </p:txBody>
      </p:sp>
      <p:sp>
        <p:nvSpPr>
          <p:cNvPr id="3075" name="Rectangle 3"/>
          <p:cNvSpPr>
            <a:spLocks noGrp="1" noChangeArrowheads="1"/>
          </p:cNvSpPr>
          <p:nvPr>
            <p:ph type="body" idx="1"/>
          </p:nvPr>
        </p:nvSpPr>
        <p:spPr/>
        <p:txBody>
          <a:bodyPr/>
          <a:lstStyle/>
          <a:p>
            <a:r>
              <a:rPr lang="en-US"/>
              <a:t>Mahasiswa memahami pengertian delinquent, tipe-tipenya, faktor-faktor yang menyebabkan delinquent, serta penanganan delinquent.</a:t>
            </a:r>
          </a:p>
          <a:p>
            <a:pPr>
              <a:buFont typeface="Wingdings" pitchFamily="2" charset="2"/>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Pokok Bahasan </a:t>
            </a:r>
          </a:p>
        </p:txBody>
      </p:sp>
      <p:sp>
        <p:nvSpPr>
          <p:cNvPr id="4099" name="Rectangle 3"/>
          <p:cNvSpPr>
            <a:spLocks noGrp="1" noChangeArrowheads="1"/>
          </p:cNvSpPr>
          <p:nvPr>
            <p:ph type="body" idx="1"/>
          </p:nvPr>
        </p:nvSpPr>
        <p:spPr/>
        <p:txBody>
          <a:bodyPr/>
          <a:lstStyle/>
          <a:p>
            <a:r>
              <a:rPr lang="en-US"/>
              <a:t>Pengertian delinquent.</a:t>
            </a:r>
          </a:p>
          <a:p>
            <a:r>
              <a:rPr lang="en-US"/>
              <a:t>Tipe-tipe delinquent.</a:t>
            </a:r>
          </a:p>
          <a:p>
            <a:r>
              <a:rPr lang="en-US"/>
              <a:t>Beda delinquent &amp; non delinquent.</a:t>
            </a:r>
          </a:p>
          <a:p>
            <a:r>
              <a:rPr lang="en-US"/>
              <a:t>Faktor-faktor penyebab delinquent.</a:t>
            </a:r>
          </a:p>
          <a:p>
            <a:r>
              <a:rPr lang="en-US"/>
              <a:t>Pencegahan.</a:t>
            </a:r>
          </a:p>
          <a:p>
            <a:r>
              <a:rPr lang="en-US"/>
              <a:t>Penanganan / treatment.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PENGERTIAN</a:t>
            </a:r>
          </a:p>
        </p:txBody>
      </p:sp>
      <p:sp>
        <p:nvSpPr>
          <p:cNvPr id="5123" name="Rectangle 3"/>
          <p:cNvSpPr>
            <a:spLocks noGrp="1" noChangeArrowheads="1"/>
          </p:cNvSpPr>
          <p:nvPr>
            <p:ph type="body" idx="1"/>
          </p:nvPr>
        </p:nvSpPr>
        <p:spPr/>
        <p:txBody>
          <a:bodyPr/>
          <a:lstStyle/>
          <a:p>
            <a:r>
              <a:rPr lang="en-US" sz="2800"/>
              <a:t>Delinquent merupakan istilah ‘yuridis / hukum’ untuk perilaku melanggar hukum atau aturan, perilaku tidak patuh &amp; tidak dapat ditangani lagi oleh orang tua / wali, perilaku buruk sehingga menyakiti atau berbahaya bagi kesejahteraan diri sendiri &amp; orang lain.</a:t>
            </a:r>
          </a:p>
          <a:p>
            <a:r>
              <a:rPr lang="en-US" sz="2800"/>
              <a:t>Biasanya dilakukan oleh individu yang berada pada usia anak-anak sampai usia remaja.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Tipe-tipe Delinquent</a:t>
            </a:r>
          </a:p>
        </p:txBody>
      </p:sp>
      <p:sp>
        <p:nvSpPr>
          <p:cNvPr id="7171" name="Rectangle 3"/>
          <p:cNvSpPr>
            <a:spLocks noGrp="1" noChangeArrowheads="1"/>
          </p:cNvSpPr>
          <p:nvPr>
            <p:ph type="body" idx="1"/>
          </p:nvPr>
        </p:nvSpPr>
        <p:spPr>
          <a:xfrm>
            <a:off x="1182688" y="2017713"/>
            <a:ext cx="7772400" cy="4306887"/>
          </a:xfrm>
        </p:spPr>
        <p:txBody>
          <a:bodyPr/>
          <a:lstStyle/>
          <a:p>
            <a:pPr>
              <a:lnSpc>
                <a:spcPct val="80000"/>
              </a:lnSpc>
            </a:pPr>
            <a:r>
              <a:rPr lang="en-US" sz="1800"/>
              <a:t>Terang-terangan</a:t>
            </a:r>
          </a:p>
          <a:p>
            <a:pPr lvl="1">
              <a:lnSpc>
                <a:spcPct val="80000"/>
              </a:lnSpc>
            </a:pPr>
            <a:r>
              <a:rPr lang="en-US" sz="1600"/>
              <a:t>Anak-anak yg ditolak oleh keluarga / lingkungan. TL yang biasanya muncul adalah :</a:t>
            </a:r>
          </a:p>
          <a:p>
            <a:pPr lvl="2">
              <a:lnSpc>
                <a:spcPct val="80000"/>
              </a:lnSpc>
            </a:pPr>
            <a:r>
              <a:rPr lang="en-US" sz="1400"/>
              <a:t>perampokan, pencurian, perkosaan, perusakan, penganiayaan, pengeroyokan. </a:t>
            </a:r>
          </a:p>
          <a:p>
            <a:pPr>
              <a:lnSpc>
                <a:spcPct val="80000"/>
              </a:lnSpc>
            </a:pPr>
            <a:r>
              <a:rPr lang="en-US" sz="1800"/>
              <a:t>Non-konformis </a:t>
            </a:r>
          </a:p>
          <a:p>
            <a:pPr lvl="1">
              <a:lnSpc>
                <a:spcPct val="80000"/>
              </a:lnSpc>
            </a:pPr>
            <a:r>
              <a:rPr lang="en-US" sz="1600"/>
              <a:t>Anak-anak yang berada di antara menerima &amp;  menolak nilai-nilai moral, kadang2 taat peraturan kadang2 melawan. Emosi &amp; sikap sosial tdk stabil, sukar mengontrol diri, tdk disukai lingkungan tetapi tdk ditolak sama sekali. TL yang biasanya muncul adalah :</a:t>
            </a:r>
          </a:p>
          <a:p>
            <a:pPr lvl="2">
              <a:lnSpc>
                <a:spcPct val="80000"/>
              </a:lnSpc>
            </a:pPr>
            <a:r>
              <a:rPr lang="en-US" sz="1400"/>
              <a:t>Pencurian kecil-kecilan, pelacuran, perusakan kecil-kecilan, pinjam tanpa ijin. TLnya cenderung kasar.</a:t>
            </a:r>
          </a:p>
          <a:p>
            <a:pPr>
              <a:lnSpc>
                <a:spcPct val="80000"/>
              </a:lnSpc>
            </a:pPr>
            <a:r>
              <a:rPr lang="en-US" sz="1800"/>
              <a:t>Remaja Nakal</a:t>
            </a:r>
          </a:p>
          <a:p>
            <a:pPr lvl="1">
              <a:lnSpc>
                <a:spcPct val="80000"/>
              </a:lnSpc>
            </a:pPr>
            <a:r>
              <a:rPr lang="en-US" sz="1600"/>
              <a:t>Tetap menerima norma-norma dan tetap bergaul dengan remaja lainnya. Melakukan TL yang dianggap melanggar norma lebih dikarenakan rasa ingin tahunya yang besar ketika memasuki usia remaja. Ada perasaan bersalah ketika melakukan perilaku nakal, tetapi tetap melakukan karena keinginan yang besar untuk eksperimen (mencoba-coba) hal-hal baru. </a:t>
            </a:r>
          </a:p>
          <a:p>
            <a:pPr lvl="2">
              <a:lnSpc>
                <a:spcPct val="80000"/>
              </a:lnSpc>
            </a:pPr>
            <a:r>
              <a:rPr lang="en-US" sz="1400"/>
              <a:t>Misal : jajan tidak membayar </a:t>
            </a:r>
            <a:r>
              <a:rPr lang="en-US" sz="1400">
                <a:sym typeface="Wingdings" pitchFamily="2" charset="2"/>
              </a:rPr>
              <a:t> </a:t>
            </a:r>
            <a:r>
              <a:rPr lang="en-US" sz="1400"/>
              <a:t> lebih untuk menguji apakah akan ketahuan atau tidak. </a:t>
            </a:r>
          </a:p>
          <a:p>
            <a:pPr lvl="2">
              <a:lnSpc>
                <a:spcPct val="80000"/>
              </a:lnSpc>
            </a:pPr>
            <a:endParaRPr lang="en-US"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81000"/>
            <a:ext cx="8229600" cy="1066800"/>
          </a:xfrm>
        </p:spPr>
        <p:txBody>
          <a:bodyPr/>
          <a:lstStyle/>
          <a:p>
            <a:r>
              <a:rPr lang="en-US" sz="3600"/>
              <a:t>Perbedaan delinquent &amp; non-delinquent</a:t>
            </a:r>
            <a:endParaRPr lang="en-US" sz="4000"/>
          </a:p>
        </p:txBody>
      </p:sp>
      <p:sp>
        <p:nvSpPr>
          <p:cNvPr id="8195" name="Rectangle 3"/>
          <p:cNvSpPr>
            <a:spLocks noGrp="1" noChangeArrowheads="1"/>
          </p:cNvSpPr>
          <p:nvPr>
            <p:ph type="body" idx="1"/>
          </p:nvPr>
        </p:nvSpPr>
        <p:spPr>
          <a:xfrm>
            <a:off x="1182688" y="2295525"/>
            <a:ext cx="7700962" cy="3740150"/>
          </a:xfrm>
        </p:spPr>
        <p:txBody>
          <a:bodyPr/>
          <a:lstStyle/>
          <a:p>
            <a:pPr>
              <a:lnSpc>
                <a:spcPct val="80000"/>
              </a:lnSpc>
            </a:pPr>
            <a:r>
              <a:rPr lang="en-US" sz="2400"/>
              <a:t>Perbedaannya bukan terlekat pada inteligensi, kesehatan &amp; kemampuan sosial, tetapi lebih kepada sifat-sifat yang cenderung ada pada  delinquent :</a:t>
            </a:r>
          </a:p>
          <a:p>
            <a:pPr lvl="1">
              <a:lnSpc>
                <a:spcPct val="80000"/>
              </a:lnSpc>
            </a:pPr>
            <a:r>
              <a:rPr lang="en-US" sz="2000"/>
              <a:t>Adanya infantilism &amp; immature (kekanak-kanakan &amp; ketidakmatangan); dependency (ketergantungan); kurang mampu menerima realitas; frustrasi; tdk dapat menguasai dorongan nafsunya; sikap bermusuhan thd sekitar; tdk stabil; sensitif terhadap ketegangan emosional; agresif, cemburu, curiga, suka bertengkar, mengkambinghitamkan, dll.</a:t>
            </a:r>
          </a:p>
          <a:p>
            <a:pPr>
              <a:lnSpc>
                <a:spcPct val="80000"/>
              </a:lnSpc>
            </a:pPr>
            <a:r>
              <a:rPr lang="en-US" sz="2400"/>
              <a:t>Sifat-sifat tersebut relatif tidak ada pada anak yang non-delinquent.  </a:t>
            </a:r>
          </a:p>
          <a:p>
            <a:pPr lvl="1">
              <a:lnSpc>
                <a:spcPct val="80000"/>
              </a:lnSpc>
              <a:buFont typeface="Wingdings" pitchFamily="2" charset="2"/>
              <a:buNone/>
            </a:pPr>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Faktor-faktor penyebab :</a:t>
            </a:r>
          </a:p>
        </p:txBody>
      </p:sp>
      <p:sp>
        <p:nvSpPr>
          <p:cNvPr id="6147" name="Rectangle 3"/>
          <p:cNvSpPr>
            <a:spLocks noGrp="1" noChangeArrowheads="1"/>
          </p:cNvSpPr>
          <p:nvPr>
            <p:ph type="body" idx="1"/>
          </p:nvPr>
        </p:nvSpPr>
        <p:spPr/>
        <p:txBody>
          <a:bodyPr/>
          <a:lstStyle/>
          <a:p>
            <a:r>
              <a:rPr lang="en-US"/>
              <a:t>Ada tiga faktor penyebab terjadinya kenakalan pada anak-anak maupun  remaja, yaitu :</a:t>
            </a:r>
          </a:p>
          <a:p>
            <a:pPr lvl="1"/>
            <a:r>
              <a:rPr lang="en-US"/>
              <a:t>Faktor Pribadi</a:t>
            </a:r>
          </a:p>
          <a:p>
            <a:pPr lvl="1"/>
            <a:r>
              <a:rPr lang="en-US"/>
              <a:t>Faktor keluarga</a:t>
            </a:r>
          </a:p>
          <a:p>
            <a:pPr lvl="1"/>
            <a:r>
              <a:rPr lang="en-US"/>
              <a:t>Faktor lingkungan / masyarakat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Faktor Pribadi</a:t>
            </a:r>
          </a:p>
        </p:txBody>
      </p:sp>
      <p:sp>
        <p:nvSpPr>
          <p:cNvPr id="14339" name="Rectangle 3"/>
          <p:cNvSpPr>
            <a:spLocks noGrp="1" noChangeArrowheads="1"/>
          </p:cNvSpPr>
          <p:nvPr>
            <p:ph type="body" idx="1"/>
          </p:nvPr>
        </p:nvSpPr>
        <p:spPr/>
        <p:txBody>
          <a:bodyPr/>
          <a:lstStyle/>
          <a:p>
            <a:pPr>
              <a:lnSpc>
                <a:spcPct val="80000"/>
              </a:lnSpc>
            </a:pPr>
            <a:r>
              <a:rPr lang="en-US" sz="2400"/>
              <a:t>Setiap individu berkepribadian khusus. Konstitusi tubuh, potensi, bakat dan sifat dasar dari individu melalui proses perkembangan, yaitu dengan adanya kematangan aspek-aspek dalam dirinya dan stimulasi dari lingkungan, maka akan aktual, muncul dan berfungsi dalam bentuk perilaku. </a:t>
            </a:r>
          </a:p>
          <a:p>
            <a:pPr lvl="1">
              <a:lnSpc>
                <a:spcPct val="80000"/>
              </a:lnSpc>
            </a:pPr>
            <a:r>
              <a:rPr lang="en-US" sz="2000"/>
              <a:t>Perilaku muncul sbg pelarian dari kesulitan belajar, yang bersumber pd kemampuan dasar yang kurang baik. Pelajaran yang tdk terlalu berat akan menjadi beban yang menekan, shg selalu berada dalam keadaan tegang, tertekan dan tdk bahagia. Perasaan-perasaan tersebut timbul dapat dikarenakan :</a:t>
            </a:r>
          </a:p>
          <a:p>
            <a:pPr lvl="2">
              <a:lnSpc>
                <a:spcPct val="80000"/>
              </a:lnSpc>
            </a:pPr>
            <a:r>
              <a:rPr lang="en-US" sz="1800"/>
              <a:t>tuntutan orangtua terhadap prestasi anak, tekanan orang tua agar anak ikut berbagai kegiatan, dan kekecewaan orang tua terhadap anak.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 </a:t>
            </a:r>
          </a:p>
        </p:txBody>
      </p:sp>
      <p:sp>
        <p:nvSpPr>
          <p:cNvPr id="15363" name="Rectangle 3"/>
          <p:cNvSpPr>
            <a:spLocks noGrp="1" noChangeArrowheads="1"/>
          </p:cNvSpPr>
          <p:nvPr>
            <p:ph type="body" idx="1"/>
          </p:nvPr>
        </p:nvSpPr>
        <p:spPr/>
        <p:txBody>
          <a:bodyPr/>
          <a:lstStyle/>
          <a:p>
            <a:pPr lvl="1">
              <a:lnSpc>
                <a:spcPct val="90000"/>
              </a:lnSpc>
            </a:pPr>
            <a:r>
              <a:rPr lang="en-US" sz="2400"/>
              <a:t>Perilaku muncul sbg sikap menentang, sulit menerima saran / nasehat, sikap kompensatoris yg kesemuanya bersumber pada keadaan / kekurangan secara fisik.</a:t>
            </a:r>
          </a:p>
          <a:p>
            <a:pPr lvl="2">
              <a:lnSpc>
                <a:spcPct val="90000"/>
              </a:lnSpc>
            </a:pPr>
            <a:r>
              <a:rPr lang="en-US" sz="2000"/>
              <a:t>Dibeda-bedakan dg saudaranya yang </a:t>
            </a:r>
            <a:r>
              <a:rPr lang="en-US" sz="2000">
                <a:sym typeface="Wingdings" pitchFamily="2" charset="2"/>
              </a:rPr>
              <a:t>akan memunculkan sibling rivalry. Timbul perasaan tersisih, kurang diperhatikan dan tdk bahagia.</a:t>
            </a:r>
            <a:endParaRPr lang="en-US" sz="2000"/>
          </a:p>
          <a:p>
            <a:pPr lvl="1">
              <a:lnSpc>
                <a:spcPct val="90000"/>
              </a:lnSpc>
            </a:pPr>
            <a:r>
              <a:rPr lang="en-US" sz="2400"/>
              <a:t>Ketidakmampuan menyesuaikan diri yang bersumber pada :</a:t>
            </a:r>
          </a:p>
          <a:p>
            <a:pPr lvl="2">
              <a:lnSpc>
                <a:spcPct val="90000"/>
              </a:lnSpc>
            </a:pPr>
            <a:r>
              <a:rPr lang="en-US" sz="2000"/>
              <a:t>Tuntutan yang berlebihan, keinginan yang harus selalu dituruti dan tidak lekas puas terhadap apa yang diperoleh.</a:t>
            </a:r>
          </a:p>
          <a:p>
            <a:pPr lvl="2">
              <a:lnSpc>
                <a:spcPct val="90000"/>
              </a:lnSpc>
              <a:buFont typeface="Wingdings" pitchFamily="2" charset="2"/>
              <a:buNone/>
            </a:pPr>
            <a:endParaRPr lang="en-US" sz="2000"/>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101</TotalTime>
  <Words>1122</Words>
  <Application>Microsoft Office PowerPoint</Application>
  <PresentationFormat>On-screen Show (4:3)</PresentationFormat>
  <Paragraphs>83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Blends</vt:lpstr>
      <vt:lpstr>DELINQUENT (KENAKALAN)</vt:lpstr>
      <vt:lpstr>Tujuan</vt:lpstr>
      <vt:lpstr>Pokok Bahasan </vt:lpstr>
      <vt:lpstr>PENGERTIAN</vt:lpstr>
      <vt:lpstr>Tipe-tipe Delinquent</vt:lpstr>
      <vt:lpstr>Perbedaan delinquent &amp; non-delinquent</vt:lpstr>
      <vt:lpstr>Faktor-faktor penyebab :</vt:lpstr>
      <vt:lpstr>Faktor Pribadi</vt:lpstr>
      <vt:lpstr> </vt:lpstr>
      <vt:lpstr>Faktor Keluarga</vt:lpstr>
      <vt:lpstr>Faktor sosial / masyarakat</vt:lpstr>
      <vt:lpstr> </vt:lpstr>
      <vt:lpstr>Pencegahan</vt:lpstr>
      <vt:lpstr>Penanganan</vt:lpstr>
      <vt:lpstr>LATIHAN SOAL</vt:lpstr>
    </vt:vector>
  </TitlesOfParts>
  <Company>Univ. INDONUSA Esa Unggul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DELINQUENT (KENAKALAN)</dc:title>
  <dc:creator>wien</dc:creator>
  <cp:lastModifiedBy>Sulis psikolog</cp:lastModifiedBy>
  <cp:revision>6</cp:revision>
  <dcterms:created xsi:type="dcterms:W3CDTF">2006-06-28T16:43:25Z</dcterms:created>
  <dcterms:modified xsi:type="dcterms:W3CDTF">2015-04-14T23:04:54Z</dcterms:modified>
</cp:coreProperties>
</file>