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71" r:id="rId3"/>
    <p:sldId id="372" r:id="rId4"/>
    <p:sldId id="308" r:id="rId5"/>
    <p:sldId id="357" r:id="rId6"/>
    <p:sldId id="358" r:id="rId7"/>
    <p:sldId id="359" r:id="rId8"/>
    <p:sldId id="366" r:id="rId9"/>
    <p:sldId id="361" r:id="rId10"/>
    <p:sldId id="362" r:id="rId11"/>
    <p:sldId id="368" r:id="rId12"/>
    <p:sldId id="363" r:id="rId13"/>
    <p:sldId id="369" r:id="rId14"/>
    <p:sldId id="370" r:id="rId15"/>
    <p:sldId id="364" r:id="rId16"/>
    <p:sldId id="367" r:id="rId17"/>
    <p:sldId id="365" r:id="rId18"/>
    <p:sldId id="323" r:id="rId19"/>
    <p:sldId id="325" r:id="rId20"/>
    <p:sldId id="375" r:id="rId21"/>
    <p:sldId id="373" r:id="rId22"/>
    <p:sldId id="374" r:id="rId23"/>
    <p:sldId id="376" r:id="rId24"/>
    <p:sldId id="378" r:id="rId25"/>
    <p:sldId id="379" r:id="rId26"/>
    <p:sldId id="30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71B71-9F31-4674-9F59-4876E67B723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57DD0D-0BB2-4D12-AB8A-D511395CF8B0}">
      <dgm:prSet phldrT="[Text]"/>
      <dgm:spPr/>
      <dgm:t>
        <a:bodyPr/>
        <a:lstStyle/>
        <a:p>
          <a:r>
            <a:rPr lang="en-US" dirty="0" smtClean="0"/>
            <a:t>Internal</a:t>
          </a:r>
          <a:endParaRPr lang="en-US" dirty="0"/>
        </a:p>
      </dgm:t>
    </dgm:pt>
    <dgm:pt modelId="{190E7759-185A-40CC-A384-78D74595B7DD}" type="parTrans" cxnId="{AFCE4CD0-31C4-4C4B-B7B5-A47407D59B69}">
      <dgm:prSet/>
      <dgm:spPr/>
      <dgm:t>
        <a:bodyPr/>
        <a:lstStyle/>
        <a:p>
          <a:endParaRPr lang="en-US"/>
        </a:p>
      </dgm:t>
    </dgm:pt>
    <dgm:pt modelId="{7A24C9F1-12D5-4D15-A1D8-BC01008FBA31}" type="sibTrans" cxnId="{AFCE4CD0-31C4-4C4B-B7B5-A47407D59B69}">
      <dgm:prSet/>
      <dgm:spPr/>
      <dgm:t>
        <a:bodyPr/>
        <a:lstStyle/>
        <a:p>
          <a:endParaRPr lang="en-US"/>
        </a:p>
      </dgm:t>
    </dgm:pt>
    <dgm:pt modelId="{9FBB8C05-1A22-4A59-AAAF-35533BD2C070}">
      <dgm:prSet phldrT="[Text]"/>
      <dgm:spPr/>
      <dgm:t>
        <a:bodyPr/>
        <a:lstStyle/>
        <a:p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berinteraksi</a:t>
          </a:r>
          <a:endParaRPr lang="en-US" dirty="0"/>
        </a:p>
      </dgm:t>
    </dgm:pt>
    <dgm:pt modelId="{6D825F02-6722-491D-939E-EE74B9DFD884}" type="parTrans" cxnId="{73CF26CE-7D1A-4231-BE18-E888E479C71C}">
      <dgm:prSet/>
      <dgm:spPr/>
      <dgm:t>
        <a:bodyPr/>
        <a:lstStyle/>
        <a:p>
          <a:endParaRPr lang="en-US"/>
        </a:p>
      </dgm:t>
    </dgm:pt>
    <dgm:pt modelId="{A9CE3734-F7BA-42C0-85A9-73FFD9FC7262}" type="sibTrans" cxnId="{73CF26CE-7D1A-4231-BE18-E888E479C71C}">
      <dgm:prSet/>
      <dgm:spPr/>
      <dgm:t>
        <a:bodyPr/>
        <a:lstStyle/>
        <a:p>
          <a:endParaRPr lang="en-US"/>
        </a:p>
      </dgm:t>
    </dgm:pt>
    <dgm:pt modelId="{0CB627D1-2E62-42A6-A825-B5A9701768E6}">
      <dgm:prSet phldrT="[Text]"/>
      <dgm:spPr/>
      <dgm:t>
        <a:bodyPr/>
        <a:lstStyle/>
        <a:p>
          <a:r>
            <a:rPr lang="en-US" dirty="0" err="1" smtClean="0"/>
            <a:t>Pengaruh</a:t>
          </a:r>
          <a:r>
            <a:rPr lang="en-US" dirty="0" smtClean="0"/>
            <a:t> </a:t>
          </a:r>
          <a:r>
            <a:rPr lang="en-US" dirty="0" err="1" smtClean="0"/>
            <a:t>perasaan</a:t>
          </a:r>
          <a:endParaRPr lang="en-US" dirty="0"/>
        </a:p>
      </dgm:t>
    </dgm:pt>
    <dgm:pt modelId="{FF416A31-2C9B-45C5-9660-4FEAE68C37C1}" type="parTrans" cxnId="{AE6676BC-C1A3-46E7-9ED8-A8943DCF0A3C}">
      <dgm:prSet/>
      <dgm:spPr/>
      <dgm:t>
        <a:bodyPr/>
        <a:lstStyle/>
        <a:p>
          <a:endParaRPr lang="en-US"/>
        </a:p>
      </dgm:t>
    </dgm:pt>
    <dgm:pt modelId="{7C6AAAF1-1C31-4724-80DF-2F4642B7BEB0}" type="sibTrans" cxnId="{AE6676BC-C1A3-46E7-9ED8-A8943DCF0A3C}">
      <dgm:prSet/>
      <dgm:spPr/>
      <dgm:t>
        <a:bodyPr/>
        <a:lstStyle/>
        <a:p>
          <a:endParaRPr lang="en-US"/>
        </a:p>
      </dgm:t>
    </dgm:pt>
    <dgm:pt modelId="{195C8369-7BCD-4676-B1A4-0A8971981176}">
      <dgm:prSet phldrT="[Text]"/>
      <dgm:spPr/>
      <dgm:t>
        <a:bodyPr/>
        <a:lstStyle/>
        <a:p>
          <a:r>
            <a:rPr lang="en-US" dirty="0" err="1" smtClean="0"/>
            <a:t>Eksternal</a:t>
          </a:r>
          <a:endParaRPr lang="en-US" dirty="0"/>
        </a:p>
      </dgm:t>
    </dgm:pt>
    <dgm:pt modelId="{1D91320A-04BB-40E0-A69C-4DC17EAD26CB}" type="parTrans" cxnId="{FB2D1622-4F78-43EA-9C09-B9F03B1D20F9}">
      <dgm:prSet/>
      <dgm:spPr/>
      <dgm:t>
        <a:bodyPr/>
        <a:lstStyle/>
        <a:p>
          <a:endParaRPr lang="en-US"/>
        </a:p>
      </dgm:t>
    </dgm:pt>
    <dgm:pt modelId="{BAE4AC69-4BAC-4382-A95D-A8B1C00C24EA}" type="sibTrans" cxnId="{FB2D1622-4F78-43EA-9C09-B9F03B1D20F9}">
      <dgm:prSet/>
      <dgm:spPr/>
      <dgm:t>
        <a:bodyPr/>
        <a:lstStyle/>
        <a:p>
          <a:endParaRPr lang="en-US"/>
        </a:p>
      </dgm:t>
    </dgm:pt>
    <dgm:pt modelId="{816DC3E5-A284-4EE0-8AE0-6BC544B54A7E}">
      <dgm:prSet phldrT="[Text]"/>
      <dgm:spPr/>
      <dgm:t>
        <a:bodyPr/>
        <a:lstStyle/>
        <a:p>
          <a:r>
            <a:rPr lang="en-US" dirty="0" err="1" smtClean="0"/>
            <a:t>Kedekatan</a:t>
          </a:r>
          <a:r>
            <a:rPr lang="en-US" dirty="0" smtClean="0"/>
            <a:t> ( proximity)</a:t>
          </a:r>
          <a:endParaRPr lang="en-US" dirty="0"/>
        </a:p>
      </dgm:t>
    </dgm:pt>
    <dgm:pt modelId="{EA69B982-453B-4F5B-A181-60CC0372FB36}" type="parTrans" cxnId="{D4557497-29D7-484E-B9C5-DB90AC64BC88}">
      <dgm:prSet/>
      <dgm:spPr/>
      <dgm:t>
        <a:bodyPr/>
        <a:lstStyle/>
        <a:p>
          <a:endParaRPr lang="en-US"/>
        </a:p>
      </dgm:t>
    </dgm:pt>
    <dgm:pt modelId="{FBB22A17-9A79-44A1-9704-11E25684BA77}" type="sibTrans" cxnId="{D4557497-29D7-484E-B9C5-DB90AC64BC88}">
      <dgm:prSet/>
      <dgm:spPr/>
      <dgm:t>
        <a:bodyPr/>
        <a:lstStyle/>
        <a:p>
          <a:endParaRPr lang="en-US"/>
        </a:p>
      </dgm:t>
    </dgm:pt>
    <dgm:pt modelId="{3F589FE0-89EA-40A5-BC06-EEC0CA042048}">
      <dgm:prSet phldrT="[Text]"/>
      <dgm:spPr/>
      <dgm:t>
        <a:bodyPr/>
        <a:lstStyle/>
        <a:p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tarik</a:t>
          </a:r>
          <a:r>
            <a:rPr lang="en-US" dirty="0" smtClean="0"/>
            <a:t> </a:t>
          </a:r>
          <a:r>
            <a:rPr lang="en-US" dirty="0" err="1" smtClean="0"/>
            <a:t>fisik</a:t>
          </a:r>
          <a:endParaRPr lang="en-US" dirty="0"/>
        </a:p>
      </dgm:t>
    </dgm:pt>
    <dgm:pt modelId="{52ED3AF7-5A3F-40C9-B1F4-DC26CA6C0FFD}" type="parTrans" cxnId="{DB41ED34-EF19-459E-A814-D30D331D78C9}">
      <dgm:prSet/>
      <dgm:spPr/>
      <dgm:t>
        <a:bodyPr/>
        <a:lstStyle/>
        <a:p>
          <a:endParaRPr lang="en-US"/>
        </a:p>
      </dgm:t>
    </dgm:pt>
    <dgm:pt modelId="{D25C70BD-3A15-4E1B-8532-D9D7598DCA39}" type="sibTrans" cxnId="{DB41ED34-EF19-459E-A814-D30D331D78C9}">
      <dgm:prSet/>
      <dgm:spPr/>
      <dgm:t>
        <a:bodyPr/>
        <a:lstStyle/>
        <a:p>
          <a:endParaRPr lang="en-US"/>
        </a:p>
      </dgm:t>
    </dgm:pt>
    <dgm:pt modelId="{F908CE08-3129-4D48-84A9-2606925965DC}">
      <dgm:prSet phldrT="[Text]"/>
      <dgm:spPr/>
      <dgm:t>
        <a:bodyPr/>
        <a:lstStyle/>
        <a:p>
          <a:r>
            <a:rPr lang="en-US" dirty="0" err="1" smtClean="0"/>
            <a:t>Interaksi</a:t>
          </a:r>
          <a:endParaRPr lang="en-US" dirty="0"/>
        </a:p>
      </dgm:t>
    </dgm:pt>
    <dgm:pt modelId="{84273168-165F-4173-BE7C-281426B4B2F4}" type="parTrans" cxnId="{5240D432-D8C5-46E8-9B25-6B4FC38BA742}">
      <dgm:prSet/>
      <dgm:spPr/>
      <dgm:t>
        <a:bodyPr/>
        <a:lstStyle/>
        <a:p>
          <a:endParaRPr lang="en-US"/>
        </a:p>
      </dgm:t>
    </dgm:pt>
    <dgm:pt modelId="{1CE112CF-6050-441B-8136-0B8698EE76E9}" type="sibTrans" cxnId="{5240D432-D8C5-46E8-9B25-6B4FC38BA742}">
      <dgm:prSet/>
      <dgm:spPr/>
      <dgm:t>
        <a:bodyPr/>
        <a:lstStyle/>
        <a:p>
          <a:endParaRPr lang="en-US"/>
        </a:p>
      </dgm:t>
    </dgm:pt>
    <dgm:pt modelId="{7B48F5BD-4C10-41FF-9737-CE46DB07775A}">
      <dgm:prSet phldrT="[Text]"/>
      <dgm:spPr/>
      <dgm:t>
        <a:bodyPr/>
        <a:lstStyle/>
        <a:p>
          <a:r>
            <a:rPr lang="en-US" dirty="0" err="1" smtClean="0"/>
            <a:t>Persamaan</a:t>
          </a:r>
          <a:r>
            <a:rPr lang="en-US" dirty="0" smtClean="0"/>
            <a:t> -</a:t>
          </a:r>
          <a:r>
            <a:rPr lang="en-US" dirty="0" err="1" smtClean="0"/>
            <a:t>perbedaan</a:t>
          </a:r>
          <a:endParaRPr lang="en-US" dirty="0"/>
        </a:p>
      </dgm:t>
    </dgm:pt>
    <dgm:pt modelId="{D1828279-80E5-469B-B306-8DEC9850C866}" type="parTrans" cxnId="{56815DE7-C4A9-4D6D-81FE-FE47D7F2DBEF}">
      <dgm:prSet/>
      <dgm:spPr/>
      <dgm:t>
        <a:bodyPr/>
        <a:lstStyle/>
        <a:p>
          <a:endParaRPr lang="en-US"/>
        </a:p>
      </dgm:t>
    </dgm:pt>
    <dgm:pt modelId="{7A19B6EC-44DE-446C-80E6-A81E13736991}" type="sibTrans" cxnId="{56815DE7-C4A9-4D6D-81FE-FE47D7F2DBEF}">
      <dgm:prSet/>
      <dgm:spPr/>
      <dgm:t>
        <a:bodyPr/>
        <a:lstStyle/>
        <a:p>
          <a:endParaRPr lang="en-US"/>
        </a:p>
      </dgm:t>
    </dgm:pt>
    <dgm:pt modelId="{F439E3BA-53E1-4BF5-9D83-6FC875787DAF}">
      <dgm:prSet phldrT="[Text]"/>
      <dgm:spPr/>
      <dgm:t>
        <a:bodyPr/>
        <a:lstStyle/>
        <a:p>
          <a:r>
            <a:rPr lang="en-US" dirty="0" smtClean="0"/>
            <a:t>Reciprocal Liking</a:t>
          </a:r>
          <a:endParaRPr lang="en-US" dirty="0"/>
        </a:p>
      </dgm:t>
    </dgm:pt>
    <dgm:pt modelId="{877E8213-EF76-4575-8554-09CF8A67259C}" type="parTrans" cxnId="{ED730C93-D529-4F6C-A513-251BA4106760}">
      <dgm:prSet/>
      <dgm:spPr/>
      <dgm:t>
        <a:bodyPr/>
        <a:lstStyle/>
        <a:p>
          <a:endParaRPr lang="en-US"/>
        </a:p>
      </dgm:t>
    </dgm:pt>
    <dgm:pt modelId="{7713D18C-3848-49C2-B515-B4FA8F44C2E6}" type="sibTrans" cxnId="{ED730C93-D529-4F6C-A513-251BA4106760}">
      <dgm:prSet/>
      <dgm:spPr/>
      <dgm:t>
        <a:bodyPr/>
        <a:lstStyle/>
        <a:p>
          <a:endParaRPr lang="en-US"/>
        </a:p>
      </dgm:t>
    </dgm:pt>
    <dgm:pt modelId="{DAD86FB4-0295-4D35-946C-EE4ABB3D435C}" type="pres">
      <dgm:prSet presAssocID="{9A771B71-9F31-4674-9F59-4876E67B72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C78F9F-6543-4D2D-826B-6563237C5D52}" type="pres">
      <dgm:prSet presAssocID="{C657DD0D-0BB2-4D12-AB8A-D511395CF8B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6F752-8D38-48E0-91A3-B8E4E6A38E30}" type="pres">
      <dgm:prSet presAssocID="{7A24C9F1-12D5-4D15-A1D8-BC01008FBA31}" presName="sibTrans" presStyleCnt="0"/>
      <dgm:spPr/>
    </dgm:pt>
    <dgm:pt modelId="{5FA90D70-6DCC-4014-9E74-23D1F8CADF59}" type="pres">
      <dgm:prSet presAssocID="{195C8369-7BCD-4676-B1A4-0A89719811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4943DC-1964-42F6-985D-5FD2A6D05459}" type="pres">
      <dgm:prSet presAssocID="{BAE4AC69-4BAC-4382-A95D-A8B1C00C24EA}" presName="sibTrans" presStyleCnt="0"/>
      <dgm:spPr/>
    </dgm:pt>
    <dgm:pt modelId="{8D902562-3763-4C10-9623-65B50E721854}" type="pres">
      <dgm:prSet presAssocID="{F908CE08-3129-4D48-84A9-2606925965D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6676BC-C1A3-46E7-9ED8-A8943DCF0A3C}" srcId="{C657DD0D-0BB2-4D12-AB8A-D511395CF8B0}" destId="{0CB627D1-2E62-42A6-A825-B5A9701768E6}" srcOrd="1" destOrd="0" parTransId="{FF416A31-2C9B-45C5-9660-4FEAE68C37C1}" sibTransId="{7C6AAAF1-1C31-4724-80DF-2F4642B7BEB0}"/>
    <dgm:cxn modelId="{5240D432-D8C5-46E8-9B25-6B4FC38BA742}" srcId="{9A771B71-9F31-4674-9F59-4876E67B7233}" destId="{F908CE08-3129-4D48-84A9-2606925965DC}" srcOrd="2" destOrd="0" parTransId="{84273168-165F-4173-BE7C-281426B4B2F4}" sibTransId="{1CE112CF-6050-441B-8136-0B8698EE76E9}"/>
    <dgm:cxn modelId="{1DAB1A1F-33A7-4D3C-B872-FD57DD778782}" type="presOf" srcId="{816DC3E5-A284-4EE0-8AE0-6BC544B54A7E}" destId="{5FA90D70-6DCC-4014-9E74-23D1F8CADF59}" srcOrd="0" destOrd="1" presId="urn:microsoft.com/office/officeart/2005/8/layout/hList6"/>
    <dgm:cxn modelId="{5F951523-5F86-4552-85CC-3DCF6162E56D}" type="presOf" srcId="{C657DD0D-0BB2-4D12-AB8A-D511395CF8B0}" destId="{98C78F9F-6543-4D2D-826B-6563237C5D52}" srcOrd="0" destOrd="0" presId="urn:microsoft.com/office/officeart/2005/8/layout/hList6"/>
    <dgm:cxn modelId="{ECCC5F91-A65C-4C29-9834-75A6A16BF94C}" type="presOf" srcId="{9A771B71-9F31-4674-9F59-4876E67B7233}" destId="{DAD86FB4-0295-4D35-946C-EE4ABB3D435C}" srcOrd="0" destOrd="0" presId="urn:microsoft.com/office/officeart/2005/8/layout/hList6"/>
    <dgm:cxn modelId="{56815DE7-C4A9-4D6D-81FE-FE47D7F2DBEF}" srcId="{F908CE08-3129-4D48-84A9-2606925965DC}" destId="{7B48F5BD-4C10-41FF-9737-CE46DB07775A}" srcOrd="0" destOrd="0" parTransId="{D1828279-80E5-469B-B306-8DEC9850C866}" sibTransId="{7A19B6EC-44DE-446C-80E6-A81E13736991}"/>
    <dgm:cxn modelId="{A29F1C74-04BD-42FC-A633-4B59633AEAD5}" type="presOf" srcId="{F439E3BA-53E1-4BF5-9D83-6FC875787DAF}" destId="{8D902562-3763-4C10-9623-65B50E721854}" srcOrd="0" destOrd="2" presId="urn:microsoft.com/office/officeart/2005/8/layout/hList6"/>
    <dgm:cxn modelId="{C2295DFA-6C06-415B-87AB-26B0C7520447}" type="presOf" srcId="{7B48F5BD-4C10-41FF-9737-CE46DB07775A}" destId="{8D902562-3763-4C10-9623-65B50E721854}" srcOrd="0" destOrd="1" presId="urn:microsoft.com/office/officeart/2005/8/layout/hList6"/>
    <dgm:cxn modelId="{FB2D1622-4F78-43EA-9C09-B9F03B1D20F9}" srcId="{9A771B71-9F31-4674-9F59-4876E67B7233}" destId="{195C8369-7BCD-4676-B1A4-0A8971981176}" srcOrd="1" destOrd="0" parTransId="{1D91320A-04BB-40E0-A69C-4DC17EAD26CB}" sibTransId="{BAE4AC69-4BAC-4382-A95D-A8B1C00C24EA}"/>
    <dgm:cxn modelId="{59683E04-3F02-4083-8A2F-8AFFF083A602}" type="presOf" srcId="{F908CE08-3129-4D48-84A9-2606925965DC}" destId="{8D902562-3763-4C10-9623-65B50E721854}" srcOrd="0" destOrd="0" presId="urn:microsoft.com/office/officeart/2005/8/layout/hList6"/>
    <dgm:cxn modelId="{ECE1A604-41C1-447D-9445-8BE1475A6808}" type="presOf" srcId="{0CB627D1-2E62-42A6-A825-B5A9701768E6}" destId="{98C78F9F-6543-4D2D-826B-6563237C5D52}" srcOrd="0" destOrd="2" presId="urn:microsoft.com/office/officeart/2005/8/layout/hList6"/>
    <dgm:cxn modelId="{ED730C93-D529-4F6C-A513-251BA4106760}" srcId="{F908CE08-3129-4D48-84A9-2606925965DC}" destId="{F439E3BA-53E1-4BF5-9D83-6FC875787DAF}" srcOrd="1" destOrd="0" parTransId="{877E8213-EF76-4575-8554-09CF8A67259C}" sibTransId="{7713D18C-3848-49C2-B515-B4FA8F44C2E6}"/>
    <dgm:cxn modelId="{DB41ED34-EF19-459E-A814-D30D331D78C9}" srcId="{195C8369-7BCD-4676-B1A4-0A8971981176}" destId="{3F589FE0-89EA-40A5-BC06-EEC0CA042048}" srcOrd="1" destOrd="0" parTransId="{52ED3AF7-5A3F-40C9-B1F4-DC26CA6C0FFD}" sibTransId="{D25C70BD-3A15-4E1B-8532-D9D7598DCA39}"/>
    <dgm:cxn modelId="{D4557497-29D7-484E-B9C5-DB90AC64BC88}" srcId="{195C8369-7BCD-4676-B1A4-0A8971981176}" destId="{816DC3E5-A284-4EE0-8AE0-6BC544B54A7E}" srcOrd="0" destOrd="0" parTransId="{EA69B982-453B-4F5B-A181-60CC0372FB36}" sibTransId="{FBB22A17-9A79-44A1-9704-11E25684BA77}"/>
    <dgm:cxn modelId="{73CF26CE-7D1A-4231-BE18-E888E479C71C}" srcId="{C657DD0D-0BB2-4D12-AB8A-D511395CF8B0}" destId="{9FBB8C05-1A22-4A59-AAAF-35533BD2C070}" srcOrd="0" destOrd="0" parTransId="{6D825F02-6722-491D-939E-EE74B9DFD884}" sibTransId="{A9CE3734-F7BA-42C0-85A9-73FFD9FC7262}"/>
    <dgm:cxn modelId="{0C472A14-DCB6-4105-931D-F16FE4CAE621}" type="presOf" srcId="{9FBB8C05-1A22-4A59-AAAF-35533BD2C070}" destId="{98C78F9F-6543-4D2D-826B-6563237C5D52}" srcOrd="0" destOrd="1" presId="urn:microsoft.com/office/officeart/2005/8/layout/hList6"/>
    <dgm:cxn modelId="{AFCE4CD0-31C4-4C4B-B7B5-A47407D59B69}" srcId="{9A771B71-9F31-4674-9F59-4876E67B7233}" destId="{C657DD0D-0BB2-4D12-AB8A-D511395CF8B0}" srcOrd="0" destOrd="0" parTransId="{190E7759-185A-40CC-A384-78D74595B7DD}" sibTransId="{7A24C9F1-12D5-4D15-A1D8-BC01008FBA31}"/>
    <dgm:cxn modelId="{2818AA82-9058-4EC9-8944-B17ECD4F5B90}" type="presOf" srcId="{3F589FE0-89EA-40A5-BC06-EEC0CA042048}" destId="{5FA90D70-6DCC-4014-9E74-23D1F8CADF59}" srcOrd="0" destOrd="2" presId="urn:microsoft.com/office/officeart/2005/8/layout/hList6"/>
    <dgm:cxn modelId="{5597218D-5CDC-4F71-8918-7E3511271B8E}" type="presOf" srcId="{195C8369-7BCD-4676-B1A4-0A8971981176}" destId="{5FA90D70-6DCC-4014-9E74-23D1F8CADF59}" srcOrd="0" destOrd="0" presId="urn:microsoft.com/office/officeart/2005/8/layout/hList6"/>
    <dgm:cxn modelId="{3E0E1749-D312-4238-9945-07A1A1EDC1C7}" type="presParOf" srcId="{DAD86FB4-0295-4D35-946C-EE4ABB3D435C}" destId="{98C78F9F-6543-4D2D-826B-6563237C5D52}" srcOrd="0" destOrd="0" presId="urn:microsoft.com/office/officeart/2005/8/layout/hList6"/>
    <dgm:cxn modelId="{443107D1-9781-4AB0-873A-51918AA21B58}" type="presParOf" srcId="{DAD86FB4-0295-4D35-946C-EE4ABB3D435C}" destId="{5746F752-8D38-48E0-91A3-B8E4E6A38E30}" srcOrd="1" destOrd="0" presId="urn:microsoft.com/office/officeart/2005/8/layout/hList6"/>
    <dgm:cxn modelId="{A38A6BDF-35CA-4904-B0F6-DAA3E44B1742}" type="presParOf" srcId="{DAD86FB4-0295-4D35-946C-EE4ABB3D435C}" destId="{5FA90D70-6DCC-4014-9E74-23D1F8CADF59}" srcOrd="2" destOrd="0" presId="urn:microsoft.com/office/officeart/2005/8/layout/hList6"/>
    <dgm:cxn modelId="{E8BAEF6E-CE42-40B4-B384-EC22A4EAE106}" type="presParOf" srcId="{DAD86FB4-0295-4D35-946C-EE4ABB3D435C}" destId="{994943DC-1964-42F6-985D-5FD2A6D05459}" srcOrd="3" destOrd="0" presId="urn:microsoft.com/office/officeart/2005/8/layout/hList6"/>
    <dgm:cxn modelId="{C9D5B1EF-A35C-4712-9082-F7A5FF24FB0C}" type="presParOf" srcId="{DAD86FB4-0295-4D35-946C-EE4ABB3D435C}" destId="{8D902562-3763-4C10-9623-65B50E72185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31C094-F1CD-4248-8CFD-9FA08947B07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C2E25A5-B63E-42F6-932B-E768FBB73C3A}">
      <dgm:prSet phldrT="[Text]"/>
      <dgm:spPr/>
      <dgm:t>
        <a:bodyPr/>
        <a:lstStyle/>
        <a:p>
          <a:r>
            <a:rPr lang="en-US" dirty="0" err="1" smtClean="0"/>
            <a:t>Hasrat</a:t>
          </a:r>
          <a:endParaRPr lang="en-US" dirty="0"/>
        </a:p>
      </dgm:t>
    </dgm:pt>
    <dgm:pt modelId="{6B5EB40C-B5FB-47B5-8F83-BEF21F9D26B7}" type="parTrans" cxnId="{387F041A-9696-45D8-98B7-6749DAA904C3}">
      <dgm:prSet/>
      <dgm:spPr/>
      <dgm:t>
        <a:bodyPr/>
        <a:lstStyle/>
        <a:p>
          <a:endParaRPr lang="en-US"/>
        </a:p>
      </dgm:t>
    </dgm:pt>
    <dgm:pt modelId="{DFC369E1-D15E-4B1E-908B-4EDF93E5CE95}" type="sibTrans" cxnId="{387F041A-9696-45D8-98B7-6749DAA904C3}">
      <dgm:prSet/>
      <dgm:spPr/>
      <dgm:t>
        <a:bodyPr/>
        <a:lstStyle/>
        <a:p>
          <a:endParaRPr lang="en-US"/>
        </a:p>
      </dgm:t>
    </dgm:pt>
    <dgm:pt modelId="{EC5CB8D8-351E-431B-BB55-901F2C303EE6}">
      <dgm:prSet phldrT="[Text]"/>
      <dgm:spPr/>
      <dgm:t>
        <a:bodyPr/>
        <a:lstStyle/>
        <a:p>
          <a:r>
            <a:rPr lang="en-US" dirty="0" err="1" smtClean="0"/>
            <a:t>Keintiman</a:t>
          </a:r>
          <a:endParaRPr lang="en-US" dirty="0"/>
        </a:p>
      </dgm:t>
    </dgm:pt>
    <dgm:pt modelId="{DAF5C2AC-EAC1-44E0-9D92-18979A8AE210}" type="parTrans" cxnId="{5B147F0F-AB98-4BA4-94A2-D3FDA68F8A08}">
      <dgm:prSet/>
      <dgm:spPr/>
      <dgm:t>
        <a:bodyPr/>
        <a:lstStyle/>
        <a:p>
          <a:endParaRPr lang="en-US"/>
        </a:p>
      </dgm:t>
    </dgm:pt>
    <dgm:pt modelId="{342A3537-A735-4D3C-B3B8-505A145129DF}" type="sibTrans" cxnId="{5B147F0F-AB98-4BA4-94A2-D3FDA68F8A08}">
      <dgm:prSet/>
      <dgm:spPr/>
      <dgm:t>
        <a:bodyPr/>
        <a:lstStyle/>
        <a:p>
          <a:endParaRPr lang="en-US"/>
        </a:p>
      </dgm:t>
    </dgm:pt>
    <dgm:pt modelId="{73F0B064-186D-43AC-AD38-5454A9BE40A2}">
      <dgm:prSet phldrT="[Text]"/>
      <dgm:spPr/>
      <dgm:t>
        <a:bodyPr/>
        <a:lstStyle/>
        <a:p>
          <a:r>
            <a:rPr lang="en-US" dirty="0" err="1" smtClean="0"/>
            <a:t>Komitmen</a:t>
          </a:r>
          <a:endParaRPr lang="en-US" dirty="0"/>
        </a:p>
      </dgm:t>
    </dgm:pt>
    <dgm:pt modelId="{06B9B872-B68B-46C1-93B4-9AF47D8FB3A8}" type="parTrans" cxnId="{9D9B0225-EA58-4046-A458-6F0D6EC51488}">
      <dgm:prSet/>
      <dgm:spPr/>
      <dgm:t>
        <a:bodyPr/>
        <a:lstStyle/>
        <a:p>
          <a:endParaRPr lang="en-US"/>
        </a:p>
      </dgm:t>
    </dgm:pt>
    <dgm:pt modelId="{C7F335B1-E5A4-4C98-A16C-75FB37567DF3}" type="sibTrans" cxnId="{9D9B0225-EA58-4046-A458-6F0D6EC51488}">
      <dgm:prSet/>
      <dgm:spPr/>
      <dgm:t>
        <a:bodyPr/>
        <a:lstStyle/>
        <a:p>
          <a:endParaRPr lang="en-US"/>
        </a:p>
      </dgm:t>
    </dgm:pt>
    <dgm:pt modelId="{ECE65FE6-620E-4ED2-AA93-343D2BF181E3}" type="pres">
      <dgm:prSet presAssocID="{9D31C094-F1CD-4248-8CFD-9FA08947B074}" presName="CompostProcess" presStyleCnt="0">
        <dgm:presLayoutVars>
          <dgm:dir/>
          <dgm:resizeHandles val="exact"/>
        </dgm:presLayoutVars>
      </dgm:prSet>
      <dgm:spPr/>
    </dgm:pt>
    <dgm:pt modelId="{B6C4CEA9-7184-432C-AF99-64AE25828184}" type="pres">
      <dgm:prSet presAssocID="{9D31C094-F1CD-4248-8CFD-9FA08947B074}" presName="arrow" presStyleLbl="bgShp" presStyleIdx="0" presStyleCnt="1"/>
      <dgm:spPr/>
    </dgm:pt>
    <dgm:pt modelId="{DEFCFB6A-FD47-4DAD-ADDB-4473CBE3481D}" type="pres">
      <dgm:prSet presAssocID="{9D31C094-F1CD-4248-8CFD-9FA08947B074}" presName="linearProcess" presStyleCnt="0"/>
      <dgm:spPr/>
    </dgm:pt>
    <dgm:pt modelId="{5875F885-F33F-4CD4-914E-074E76C3F35A}" type="pres">
      <dgm:prSet presAssocID="{0C2E25A5-B63E-42F6-932B-E768FBB73C3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EE15C-4F89-4E60-9468-C375B94F0331}" type="pres">
      <dgm:prSet presAssocID="{DFC369E1-D15E-4B1E-908B-4EDF93E5CE95}" presName="sibTrans" presStyleCnt="0"/>
      <dgm:spPr/>
    </dgm:pt>
    <dgm:pt modelId="{6C85E8B0-742A-4DF5-9F24-932F3CAE609B}" type="pres">
      <dgm:prSet presAssocID="{EC5CB8D8-351E-431B-BB55-901F2C303EE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7BBA-C7F1-4337-B651-DF5BF9ACC824}" type="pres">
      <dgm:prSet presAssocID="{342A3537-A735-4D3C-B3B8-505A145129DF}" presName="sibTrans" presStyleCnt="0"/>
      <dgm:spPr/>
    </dgm:pt>
    <dgm:pt modelId="{C6820DEB-541F-4B40-BF7E-18FB99561762}" type="pres">
      <dgm:prSet presAssocID="{73F0B064-186D-43AC-AD38-5454A9BE40A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9B7901-BD3D-4E3F-B7BF-10076F55BD76}" type="presOf" srcId="{73F0B064-186D-43AC-AD38-5454A9BE40A2}" destId="{C6820DEB-541F-4B40-BF7E-18FB99561762}" srcOrd="0" destOrd="0" presId="urn:microsoft.com/office/officeart/2005/8/layout/hProcess9"/>
    <dgm:cxn modelId="{FDC9996F-F0E7-4AA6-B272-9A3C7DCCC492}" type="presOf" srcId="{0C2E25A5-B63E-42F6-932B-E768FBB73C3A}" destId="{5875F885-F33F-4CD4-914E-074E76C3F35A}" srcOrd="0" destOrd="0" presId="urn:microsoft.com/office/officeart/2005/8/layout/hProcess9"/>
    <dgm:cxn modelId="{E09407BA-B695-4281-BCEB-19F8A71DF694}" type="presOf" srcId="{9D31C094-F1CD-4248-8CFD-9FA08947B074}" destId="{ECE65FE6-620E-4ED2-AA93-343D2BF181E3}" srcOrd="0" destOrd="0" presId="urn:microsoft.com/office/officeart/2005/8/layout/hProcess9"/>
    <dgm:cxn modelId="{387F041A-9696-45D8-98B7-6749DAA904C3}" srcId="{9D31C094-F1CD-4248-8CFD-9FA08947B074}" destId="{0C2E25A5-B63E-42F6-932B-E768FBB73C3A}" srcOrd="0" destOrd="0" parTransId="{6B5EB40C-B5FB-47B5-8F83-BEF21F9D26B7}" sibTransId="{DFC369E1-D15E-4B1E-908B-4EDF93E5CE95}"/>
    <dgm:cxn modelId="{5B147F0F-AB98-4BA4-94A2-D3FDA68F8A08}" srcId="{9D31C094-F1CD-4248-8CFD-9FA08947B074}" destId="{EC5CB8D8-351E-431B-BB55-901F2C303EE6}" srcOrd="1" destOrd="0" parTransId="{DAF5C2AC-EAC1-44E0-9D92-18979A8AE210}" sibTransId="{342A3537-A735-4D3C-B3B8-505A145129DF}"/>
    <dgm:cxn modelId="{9D9B0225-EA58-4046-A458-6F0D6EC51488}" srcId="{9D31C094-F1CD-4248-8CFD-9FA08947B074}" destId="{73F0B064-186D-43AC-AD38-5454A9BE40A2}" srcOrd="2" destOrd="0" parTransId="{06B9B872-B68B-46C1-93B4-9AF47D8FB3A8}" sibTransId="{C7F335B1-E5A4-4C98-A16C-75FB37567DF3}"/>
    <dgm:cxn modelId="{C7871741-3939-4B5B-AAA5-9A041A2FBDAB}" type="presOf" srcId="{EC5CB8D8-351E-431B-BB55-901F2C303EE6}" destId="{6C85E8B0-742A-4DF5-9F24-932F3CAE609B}" srcOrd="0" destOrd="0" presId="urn:microsoft.com/office/officeart/2005/8/layout/hProcess9"/>
    <dgm:cxn modelId="{CDEB084A-64D9-4349-9F0A-EAE7F08DA44C}" type="presParOf" srcId="{ECE65FE6-620E-4ED2-AA93-343D2BF181E3}" destId="{B6C4CEA9-7184-432C-AF99-64AE25828184}" srcOrd="0" destOrd="0" presId="urn:microsoft.com/office/officeart/2005/8/layout/hProcess9"/>
    <dgm:cxn modelId="{68411BAE-2610-4D8F-B866-C747F441DD75}" type="presParOf" srcId="{ECE65FE6-620E-4ED2-AA93-343D2BF181E3}" destId="{DEFCFB6A-FD47-4DAD-ADDB-4473CBE3481D}" srcOrd="1" destOrd="0" presId="urn:microsoft.com/office/officeart/2005/8/layout/hProcess9"/>
    <dgm:cxn modelId="{64FC015A-436B-4C7C-A01E-3B9C11676D7F}" type="presParOf" srcId="{DEFCFB6A-FD47-4DAD-ADDB-4473CBE3481D}" destId="{5875F885-F33F-4CD4-914E-074E76C3F35A}" srcOrd="0" destOrd="0" presId="urn:microsoft.com/office/officeart/2005/8/layout/hProcess9"/>
    <dgm:cxn modelId="{DC3ED126-9F02-4993-886D-CCF5139E2E86}" type="presParOf" srcId="{DEFCFB6A-FD47-4DAD-ADDB-4473CBE3481D}" destId="{918EE15C-4F89-4E60-9468-C375B94F0331}" srcOrd="1" destOrd="0" presId="urn:microsoft.com/office/officeart/2005/8/layout/hProcess9"/>
    <dgm:cxn modelId="{04283A2A-B9DE-48A0-B673-B117BB2014E8}" type="presParOf" srcId="{DEFCFB6A-FD47-4DAD-ADDB-4473CBE3481D}" destId="{6C85E8B0-742A-4DF5-9F24-932F3CAE609B}" srcOrd="2" destOrd="0" presId="urn:microsoft.com/office/officeart/2005/8/layout/hProcess9"/>
    <dgm:cxn modelId="{D7BA1D25-9746-4508-9630-63348594ADB9}" type="presParOf" srcId="{DEFCFB6A-FD47-4DAD-ADDB-4473CBE3481D}" destId="{5CB87BBA-C7F1-4337-B651-DF5BF9ACC824}" srcOrd="3" destOrd="0" presId="urn:microsoft.com/office/officeart/2005/8/layout/hProcess9"/>
    <dgm:cxn modelId="{CF497424-7080-40FE-B43C-731C9B7D6163}" type="presParOf" srcId="{DEFCFB6A-FD47-4DAD-ADDB-4473CBE3481D}" destId="{C6820DEB-541F-4B40-BF7E-18FB9956176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78F9F-6543-4D2D-826B-6563237C5D52}">
      <dsp:nvSpPr>
        <dsp:cNvPr id="0" name=""/>
        <dsp:cNvSpPr/>
      </dsp:nvSpPr>
      <dsp:spPr>
        <a:xfrm rot="16200000">
          <a:off x="-1063873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9741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Internal</a:t>
          </a:r>
          <a:endParaRPr lang="en-US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Kebutuhan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untuk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berinteraksi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Pengaruh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perasaan</a:t>
          </a:r>
          <a:endParaRPr lang="en-US" sz="2200" kern="1200" dirty="0"/>
        </a:p>
      </dsp:txBody>
      <dsp:txXfrm rot="5400000">
        <a:off x="744" y="812800"/>
        <a:ext cx="1934765" cy="2438400"/>
      </dsp:txXfrm>
    </dsp:sp>
    <dsp:sp modelId="{5FA90D70-6DCC-4014-9E74-23D1F8CADF59}">
      <dsp:nvSpPr>
        <dsp:cNvPr id="0" name=""/>
        <dsp:cNvSpPr/>
      </dsp:nvSpPr>
      <dsp:spPr>
        <a:xfrm rot="16200000">
          <a:off x="1016000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9741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Eksternal</a:t>
          </a:r>
          <a:endParaRPr lang="en-US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Kedekatan</a:t>
          </a:r>
          <a:r>
            <a:rPr lang="en-US" sz="2200" kern="1200" dirty="0" smtClean="0"/>
            <a:t> ( proximity)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Daya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tarik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fisik</a:t>
          </a:r>
          <a:endParaRPr lang="en-US" sz="2200" kern="1200" dirty="0"/>
        </a:p>
      </dsp:txBody>
      <dsp:txXfrm rot="5400000">
        <a:off x="2080617" y="812800"/>
        <a:ext cx="1934765" cy="2438400"/>
      </dsp:txXfrm>
    </dsp:sp>
    <dsp:sp modelId="{8D902562-3763-4C10-9623-65B50E721854}">
      <dsp:nvSpPr>
        <dsp:cNvPr id="0" name=""/>
        <dsp:cNvSpPr/>
      </dsp:nvSpPr>
      <dsp:spPr>
        <a:xfrm rot="16200000">
          <a:off x="3095873" y="1064617"/>
          <a:ext cx="4064000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9741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Interaksi</a:t>
          </a:r>
          <a:endParaRPr lang="en-US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Persamaan</a:t>
          </a:r>
          <a:r>
            <a:rPr lang="en-US" sz="2200" kern="1200" dirty="0" smtClean="0"/>
            <a:t> -</a:t>
          </a:r>
          <a:r>
            <a:rPr lang="en-US" sz="2200" kern="1200" dirty="0" err="1" smtClean="0"/>
            <a:t>perbedaan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Reciprocal Liking</a:t>
          </a:r>
          <a:endParaRPr lang="en-US" sz="2200" kern="1200" dirty="0"/>
        </a:p>
      </dsp:txBody>
      <dsp:txXfrm rot="5400000">
        <a:off x="4160490" y="812800"/>
        <a:ext cx="1934765" cy="243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992123-32F5-4679-AD5E-DD675BB4AF02}" type="datetimeFigureOut">
              <a:rPr lang="en-US"/>
              <a:pPr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E6AD0E-371D-43DB-9FDD-33AAB9EA75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53420"/>
      </p:ext>
    </p:extLst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-3038475" y="3190875"/>
            <a:ext cx="6553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Rubiana Soeboer/ Social Psychology/ Untar/ 2004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BAEB2-F5F6-439D-80D6-D328C31F4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38957"/>
      </p:ext>
    </p:extLst>
  </p:cSld>
  <p:clrMapOvr>
    <a:masterClrMapping/>
  </p:clrMapOvr>
  <p:transition spd="slow">
    <p:cover dir="ru"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M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PSIKOLOGI SOSIAL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Grp="1" noChangeArrowheads="1"/>
          </p:cNvSpPr>
          <p:nvPr>
            <p:ph type="body" sz="quarter" idx="11"/>
          </p:nvPr>
        </p:nvSpPr>
        <p:spPr bwMode="auto">
          <a:xfrm>
            <a:off x="2590800" y="3962400"/>
            <a:ext cx="599757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  <a:latin typeface="Rockwell Extra Bold" pitchFamily="18" charset="0"/>
              </a:rPr>
              <a:t>HUBUNGAN</a:t>
            </a:r>
            <a:r>
              <a:rPr lang="en-US" sz="4000" dirty="0">
                <a:solidFill>
                  <a:srgbClr val="FF0000"/>
                </a:solidFill>
                <a:latin typeface="Rockwell Extra Bold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Rockwell Extra Bold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Rockwell Extra Bold" pitchFamily="18" charset="0"/>
              </a:rPr>
              <a:t>INTERPERSONAL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7147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Eksternal</a:t>
            </a:r>
            <a:r>
              <a:rPr lang="en-US" sz="4000" dirty="0" smtClean="0"/>
              <a:t> : Proximity ( </a:t>
            </a:r>
            <a:r>
              <a:rPr lang="en-US" sz="4000" dirty="0" err="1" smtClean="0"/>
              <a:t>Kedekatan</a:t>
            </a:r>
            <a:r>
              <a:rPr lang="en-US" sz="4000" dirty="0" smtClean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546086"/>
            <a:ext cx="74643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/>
              <a:t>Witing</a:t>
            </a:r>
            <a:r>
              <a:rPr lang="en-US" sz="2400" b="1" i="1" dirty="0"/>
              <a:t> </a:t>
            </a:r>
            <a:r>
              <a:rPr lang="en-US" sz="2400" b="1" i="1" dirty="0" err="1"/>
              <a:t>trisno</a:t>
            </a:r>
            <a:r>
              <a:rPr lang="en-US" sz="2400" b="1" i="1" dirty="0"/>
              <a:t> </a:t>
            </a:r>
            <a:r>
              <a:rPr lang="en-US" sz="2400" b="1" i="1" dirty="0" err="1"/>
              <a:t>jalaran</a:t>
            </a:r>
            <a:r>
              <a:rPr lang="en-US" sz="2400" b="1" i="1" dirty="0"/>
              <a:t> </a:t>
            </a:r>
            <a:r>
              <a:rPr lang="en-US" sz="2400" b="1" i="1" dirty="0" err="1"/>
              <a:t>kulino</a:t>
            </a:r>
            <a:r>
              <a:rPr lang="en-US" sz="2400" dirty="0"/>
              <a:t>,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orang </a:t>
            </a:r>
            <a:r>
              <a:rPr lang="en-US" sz="2400" dirty="0" err="1"/>
              <a:t>disekitar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terbiasa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orang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dekat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jatuh</a:t>
            </a:r>
            <a:r>
              <a:rPr lang="en-US" sz="2400" dirty="0"/>
              <a:t> </a:t>
            </a:r>
            <a:r>
              <a:rPr lang="en-US" sz="2400" dirty="0" err="1" smtClean="0"/>
              <a:t>cinta</a:t>
            </a:r>
            <a:endParaRPr lang="en-US" sz="2400" dirty="0" smtClean="0"/>
          </a:p>
          <a:p>
            <a:r>
              <a:rPr lang="en-US" sz="2400" dirty="0"/>
              <a:t>Baron </a:t>
            </a:r>
            <a:r>
              <a:rPr lang="en-US" sz="2400" dirty="0" err="1"/>
              <a:t>dan</a:t>
            </a:r>
            <a:r>
              <a:rPr lang="en-US" sz="2400" dirty="0"/>
              <a:t> Byrne (2008)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kedekatan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orang yang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di </a:t>
            </a:r>
            <a:r>
              <a:rPr lang="en-US" sz="2400" dirty="0" err="1"/>
              <a:t>kantor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di </a:t>
            </a:r>
            <a:r>
              <a:rPr lang="en-US" sz="2400" dirty="0" err="1"/>
              <a:t>kelas</a:t>
            </a:r>
            <a:r>
              <a:rPr lang="en-US" sz="2400" dirty="0"/>
              <a:t>,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dekat</a:t>
            </a:r>
            <a:r>
              <a:rPr lang="en-US" sz="2400" dirty="0"/>
              <a:t> </a:t>
            </a:r>
            <a:r>
              <a:rPr lang="en-US" sz="2400" dirty="0" err="1"/>
              <a:t>jarak</a:t>
            </a:r>
            <a:r>
              <a:rPr lang="en-US" sz="2400" dirty="0"/>
              <a:t> </a:t>
            </a:r>
            <a:r>
              <a:rPr lang="en-US" sz="2400" dirty="0" err="1"/>
              <a:t>geografis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,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i="1" dirty="0" smtClean="0">
                <a:sym typeface="Wingdings" pitchFamily="2" charset="2"/>
              </a:rPr>
              <a:t>More exposure effect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2557565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38992"/>
            <a:ext cx="844333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/>
              <a:t>Festinger (1950): </a:t>
            </a:r>
            <a:endParaRPr lang="en-US" sz="2800" b="1" dirty="0" smtClean="0"/>
          </a:p>
          <a:p>
            <a:r>
              <a:rPr lang="id-ID" sz="2800" dirty="0" smtClean="0"/>
              <a:t>kedekatan </a:t>
            </a:r>
            <a:r>
              <a:rPr lang="id-ID" sz="2800" dirty="0"/>
              <a:t>secara fisik menentukan arah </a:t>
            </a:r>
            <a:r>
              <a:rPr lang="id-ID" sz="2800" dirty="0" smtClean="0"/>
              <a:t>hubungan</a:t>
            </a:r>
            <a:endParaRPr lang="en-US" sz="2800" dirty="0" smtClean="0"/>
          </a:p>
          <a:p>
            <a:r>
              <a:rPr lang="id-ID" sz="2800" dirty="0" smtClean="0"/>
              <a:t> </a:t>
            </a:r>
            <a:r>
              <a:rPr lang="id-ID" sz="2800" dirty="0"/>
              <a:t>yang lebih erat</a:t>
            </a:r>
            <a:r>
              <a:rPr lang="id-ID" sz="2800" dirty="0" smtClean="0"/>
              <a:t>.</a:t>
            </a:r>
            <a:endParaRPr lang="en-US" sz="2800" dirty="0" smtClean="0"/>
          </a:p>
          <a:p>
            <a:pPr marL="265113" indent="-265113">
              <a:buFont typeface="Wingdings 2" pitchFamily="18" charset="2"/>
              <a:buChar char=""/>
            </a:pPr>
            <a:endParaRPr lang="id-ID" sz="2800" dirty="0"/>
          </a:p>
          <a:p>
            <a:r>
              <a:rPr lang="id-ID" sz="2800" b="1" dirty="0"/>
              <a:t>James Bossard (1932</a:t>
            </a:r>
            <a:r>
              <a:rPr lang="id-ID" sz="2800" dirty="0" smtClean="0"/>
              <a:t>)</a:t>
            </a:r>
            <a:endParaRPr lang="en-US" sz="2800" dirty="0" smtClean="0"/>
          </a:p>
          <a:p>
            <a:r>
              <a:rPr lang="id-ID" sz="2800" dirty="0" smtClean="0"/>
              <a:t>dasar pilihan </a:t>
            </a:r>
            <a:r>
              <a:rPr lang="id-ID" sz="2800" dirty="0"/>
              <a:t>untuk menikahi seseorang lebih terbentuk </a:t>
            </a:r>
            <a:endParaRPr lang="en-US" sz="2800" dirty="0" smtClean="0"/>
          </a:p>
          <a:p>
            <a:r>
              <a:rPr lang="id-ID" sz="2800" dirty="0" smtClean="0"/>
              <a:t>karena </a:t>
            </a:r>
            <a:r>
              <a:rPr lang="id-ID" sz="2800" dirty="0"/>
              <a:t>keinginan </a:t>
            </a:r>
            <a:r>
              <a:rPr lang="id-ID" sz="2800" dirty="0" smtClean="0"/>
              <a:t>untuk </a:t>
            </a:r>
            <a:r>
              <a:rPr lang="id-ID" sz="2800" dirty="0"/>
              <a:t>dekat secara fisik dengan calon </a:t>
            </a:r>
            <a:endParaRPr lang="en-US" sz="2800" dirty="0" smtClean="0"/>
          </a:p>
          <a:p>
            <a:r>
              <a:rPr lang="id-ID" sz="2800" dirty="0" smtClean="0"/>
              <a:t>Pasangannnya</a:t>
            </a:r>
            <a:r>
              <a:rPr lang="en-US" sz="2800" dirty="0" smtClean="0"/>
              <a:t> </a:t>
            </a:r>
            <a:r>
              <a:rPr lang="id-ID" sz="2800" dirty="0" smtClean="0"/>
              <a:t>dibandingkan</a:t>
            </a:r>
            <a:r>
              <a:rPr lang="en-US" sz="2800" dirty="0"/>
              <a:t> </a:t>
            </a:r>
            <a:r>
              <a:rPr lang="id-ID" sz="2800" dirty="0" smtClean="0"/>
              <a:t>perasaan </a:t>
            </a:r>
            <a:r>
              <a:rPr lang="id-ID" sz="2800" dirty="0"/>
              <a:t>cintanya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902602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5596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Eksternal</a:t>
            </a:r>
            <a:r>
              <a:rPr lang="en-US" sz="4000" dirty="0" smtClean="0"/>
              <a:t> : </a:t>
            </a:r>
            <a:r>
              <a:rPr lang="en-US" sz="4000" dirty="0" err="1" smtClean="0"/>
              <a:t>Daya</a:t>
            </a:r>
            <a:r>
              <a:rPr lang="en-US" sz="4000" dirty="0" smtClean="0"/>
              <a:t> </a:t>
            </a:r>
            <a:r>
              <a:rPr lang="en-US" sz="4000" dirty="0" err="1" smtClean="0"/>
              <a:t>Tarik</a:t>
            </a:r>
            <a:r>
              <a:rPr lang="en-US" sz="4000" dirty="0" smtClean="0"/>
              <a:t> </a:t>
            </a:r>
            <a:r>
              <a:rPr lang="en-US" sz="4000" dirty="0" err="1" smtClean="0"/>
              <a:t>Fisik</a:t>
            </a:r>
            <a:endParaRPr lang="en-US" sz="4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838200" y="1546086"/>
            <a:ext cx="74643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“ </a:t>
            </a:r>
            <a:r>
              <a:rPr lang="en-US" sz="2400" b="1" i="1" dirty="0" err="1" smtClean="0"/>
              <a:t>Janganlah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menilai</a:t>
            </a:r>
            <a:r>
              <a:rPr lang="en-US" sz="2400" b="1" i="1" dirty="0" smtClean="0"/>
              <a:t> orang </a:t>
            </a:r>
            <a:r>
              <a:rPr lang="en-US" sz="2400" b="1" i="1" dirty="0" err="1" smtClean="0"/>
              <a:t>dari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tampak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luarnya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saja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belum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tentu</a:t>
            </a:r>
            <a:r>
              <a:rPr lang="en-US" sz="2400" b="1" i="1" dirty="0" smtClean="0"/>
              <a:t> orang </a:t>
            </a:r>
            <a:r>
              <a:rPr lang="en-US" sz="2400" b="1" i="1" dirty="0" err="1" smtClean="0"/>
              <a:t>tersebut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seperti</a:t>
            </a:r>
            <a:r>
              <a:rPr lang="en-US" sz="2400" b="1" i="1" dirty="0" smtClean="0"/>
              <a:t> yang </a:t>
            </a:r>
            <a:r>
              <a:rPr lang="en-US" sz="2400" b="1" i="1" dirty="0" err="1" smtClean="0"/>
              <a:t>kita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perkirakan</a:t>
            </a:r>
            <a:r>
              <a:rPr lang="en-US" sz="2400" b="1" i="1" dirty="0" smtClean="0"/>
              <a:t>”</a:t>
            </a:r>
          </a:p>
          <a:p>
            <a:endParaRPr lang="en-US" sz="2400" b="1" i="1" dirty="0"/>
          </a:p>
          <a:p>
            <a:r>
              <a:rPr lang="en-US" sz="2400" b="1" i="1" dirty="0" smtClean="0"/>
              <a:t>“ don’t judge the book by its cover”</a:t>
            </a:r>
          </a:p>
          <a:p>
            <a:endParaRPr lang="en-US" sz="2400" b="1" i="1" dirty="0"/>
          </a:p>
          <a:p>
            <a:r>
              <a:rPr lang="en-US" sz="2400" b="1" dirty="0" err="1" smtClean="0"/>
              <a:t>Hasil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penelitian</a:t>
            </a:r>
            <a:r>
              <a:rPr lang="en-US" sz="2400" b="1" dirty="0" smtClean="0"/>
              <a:t>:</a:t>
            </a:r>
          </a:p>
          <a:p>
            <a:pPr marL="265113" indent="-265113">
              <a:buFont typeface="Wingdings 2" pitchFamily="18" charset="2"/>
              <a:buChar char=""/>
            </a:pPr>
            <a:r>
              <a:rPr lang="id-ID" sz="2400" dirty="0"/>
              <a:t>Festinger (1950): kedekatan secara fisik menentukan arah hubungan yang lebih erat.</a:t>
            </a:r>
          </a:p>
          <a:p>
            <a:pPr marL="265113" indent="-265113">
              <a:buFont typeface="Wingdings 2" pitchFamily="18" charset="2"/>
              <a:buChar char=""/>
            </a:pPr>
            <a:r>
              <a:rPr lang="id-ID" sz="2400" dirty="0"/>
              <a:t>James Bossard (1932) menyatakan bahwa dasar pilihan untuk menikahi seseorang lebih terbentuk karena keinginan untuk dekat secara fisik dengan calon pasangannnya dibandingkan perasaan cintanya.</a:t>
            </a:r>
          </a:p>
          <a:p>
            <a:endParaRPr lang="en-US" sz="2400" b="1" i="1" dirty="0" smtClean="0"/>
          </a:p>
          <a:p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05334848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143000"/>
            <a:ext cx="7693025" cy="4800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65113" indent="-265113" algn="l">
              <a:lnSpc>
                <a:spcPct val="90000"/>
              </a:lnSpc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265113" indent="-265113" algn="l">
              <a:lnSpc>
                <a:spcPct val="90000"/>
              </a:lnSpc>
            </a:pPr>
            <a:r>
              <a:rPr lang="id-ID" sz="2600" dirty="0">
                <a:solidFill>
                  <a:schemeClr val="tx1"/>
                </a:solidFill>
              </a:rPr>
              <a:t>(Casey, 1996; Karraker, 1990; Longlois, 1983; Martinek, </a:t>
            </a:r>
            <a:r>
              <a:rPr lang="id-ID" sz="2600" dirty="0" smtClean="0">
                <a:solidFill>
                  <a:schemeClr val="tx1"/>
                </a:solidFill>
              </a:rPr>
              <a:t>1981</a:t>
            </a:r>
            <a:r>
              <a:rPr lang="en-US" sz="2600" dirty="0" smtClean="0">
                <a:solidFill>
                  <a:schemeClr val="tx1"/>
                </a:solidFill>
              </a:rPr>
              <a:t>: </a:t>
            </a:r>
            <a:endParaRPr lang="en-US" sz="2600" dirty="0">
              <a:solidFill>
                <a:schemeClr val="tx1"/>
              </a:solidFill>
            </a:endParaRPr>
          </a:p>
          <a:p>
            <a:pPr marL="265113" indent="-265113" algn="l">
              <a:lnSpc>
                <a:spcPct val="90000"/>
              </a:lnSpc>
            </a:pPr>
            <a:r>
              <a:rPr lang="id-ID" sz="2600" dirty="0" smtClean="0">
                <a:solidFill>
                  <a:schemeClr val="tx1"/>
                </a:solidFill>
              </a:rPr>
              <a:t>Daya </a:t>
            </a:r>
            <a:r>
              <a:rPr lang="id-ID" sz="2600" dirty="0">
                <a:solidFill>
                  <a:schemeClr val="tx1"/>
                </a:solidFill>
              </a:rPr>
              <a:t>tarik fisik jg mulai dirasakan sejak masa </a:t>
            </a:r>
            <a:r>
              <a:rPr lang="id-ID" sz="2600" dirty="0" smtClean="0">
                <a:solidFill>
                  <a:schemeClr val="tx1"/>
                </a:solidFill>
              </a:rPr>
              <a:t>anak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id-ID" sz="2600" dirty="0" smtClean="0">
                <a:solidFill>
                  <a:schemeClr val="tx1"/>
                </a:solidFill>
              </a:rPr>
              <a:t>anak</a:t>
            </a:r>
            <a:r>
              <a:rPr lang="id-ID" sz="2600" dirty="0">
                <a:solidFill>
                  <a:schemeClr val="tx1"/>
                </a:solidFill>
              </a:rPr>
              <a:t>. </a:t>
            </a:r>
          </a:p>
          <a:p>
            <a:pPr marL="265113" indent="-265113" algn="l">
              <a:lnSpc>
                <a:spcPct val="90000"/>
              </a:lnSpc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id-ID" sz="2600" dirty="0" smtClean="0">
                <a:solidFill>
                  <a:schemeClr val="tx1"/>
                </a:solidFill>
              </a:rPr>
              <a:t>Anak </a:t>
            </a:r>
            <a:r>
              <a:rPr lang="id-ID" sz="2600" dirty="0">
                <a:solidFill>
                  <a:schemeClr val="tx1"/>
                </a:solidFill>
              </a:rPr>
              <a:t>yg menarik secara fisik dipersepsi popular, </a:t>
            </a:r>
            <a:r>
              <a:rPr lang="id-ID" sz="2600" dirty="0" smtClean="0">
                <a:solidFill>
                  <a:schemeClr val="tx1"/>
                </a:solidFill>
              </a:rPr>
              <a:t>bersifat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id-ID" sz="2600" dirty="0" smtClean="0">
                <a:solidFill>
                  <a:schemeClr val="tx1"/>
                </a:solidFill>
              </a:rPr>
              <a:t>sosial</a:t>
            </a:r>
            <a:r>
              <a:rPr lang="id-ID" sz="2600" dirty="0">
                <a:solidFill>
                  <a:schemeClr val="tx1"/>
                </a:solidFill>
              </a:rPr>
              <a:t>, mudah untuk </a:t>
            </a:r>
            <a:r>
              <a:rPr lang="id-ID" sz="2600" dirty="0" smtClean="0">
                <a:solidFill>
                  <a:schemeClr val="tx1"/>
                </a:solidFill>
              </a:rPr>
              <a:t>diasuh)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265113" indent="-265113" algn="l">
              <a:lnSpc>
                <a:spcPct val="90000"/>
              </a:lnSpc>
            </a:pPr>
            <a:r>
              <a:rPr lang="id-ID" sz="2800" dirty="0">
                <a:solidFill>
                  <a:schemeClr val="tx1"/>
                </a:solidFill>
              </a:rPr>
              <a:t>Physical attractiveness stereotype: keyakinan yang mengatakan bahwa individu yang menarik secara fisik memiliki sifat kepribadian yang diinginkan secara sosial, dan juga memiliki hidup yang lebih bahagia daripada individu yang tidak menarik secara fisik.</a:t>
            </a:r>
          </a:p>
          <a:p>
            <a:pPr marL="265113" indent="-265113" algn="l">
              <a:lnSpc>
                <a:spcPct val="90000"/>
              </a:lnSpc>
            </a:pPr>
            <a:endParaRPr lang="id-ID" sz="2600" dirty="0">
              <a:solidFill>
                <a:schemeClr val="tx1"/>
              </a:solidFill>
            </a:endParaRPr>
          </a:p>
          <a:p>
            <a:pPr marL="265113" indent="-265113">
              <a:lnSpc>
                <a:spcPct val="90000"/>
              </a:lnSpc>
            </a:pPr>
            <a:endParaRPr lang="id-ID" sz="2600" dirty="0">
              <a:solidFill>
                <a:schemeClr val="tx1"/>
              </a:solidFill>
            </a:endParaRPr>
          </a:p>
          <a:p>
            <a:pPr marL="265113" indent="-265113">
              <a:lnSpc>
                <a:spcPct val="9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0438995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id-ID" sz="4000" dirty="0">
                <a:solidFill>
                  <a:srgbClr val="6594DA"/>
                </a:solidFill>
              </a:rPr>
              <a:t>Perbedaan fungsi tubuh secara gender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1143000" y="2133600"/>
            <a:ext cx="7772400" cy="29718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id-ID" sz="2800" dirty="0">
                <a:solidFill>
                  <a:schemeClr val="tx1"/>
                </a:solidFill>
              </a:rPr>
              <a:t>Perempuan memiliki tubuh yang berfungsi sebagai object of beauty (Posavac, 1998).</a:t>
            </a:r>
          </a:p>
          <a:p>
            <a:pPr algn="l"/>
            <a:r>
              <a:rPr lang="id-ID" sz="2800" dirty="0">
                <a:solidFill>
                  <a:schemeClr val="tx1"/>
                </a:solidFill>
              </a:rPr>
              <a:t>Laki-laki memiliki tubuh yang berfungsi sebagai instrumen aksi.</a:t>
            </a:r>
          </a:p>
          <a:p>
            <a:pPr algn="l"/>
            <a:r>
              <a:rPr lang="id-ID" sz="2800" dirty="0">
                <a:solidFill>
                  <a:schemeClr val="tx1"/>
                </a:solidFill>
              </a:rPr>
              <a:t>Maka orientasi untuk berafiliasi antara laki dan perempuan berbeda</a:t>
            </a:r>
          </a:p>
        </p:txBody>
      </p:sp>
    </p:spTree>
    <p:extLst>
      <p:ext uri="{BB962C8B-B14F-4D97-AF65-F5344CB8AC3E}">
        <p14:creationId xmlns:p14="http://schemas.microsoft.com/office/powerpoint/2010/main" val="2152810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70227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Interaksi</a:t>
            </a:r>
            <a:r>
              <a:rPr lang="en-US" sz="4000" dirty="0" smtClean="0"/>
              <a:t> : </a:t>
            </a:r>
            <a:r>
              <a:rPr lang="en-US" sz="4000" dirty="0" err="1" smtClean="0"/>
              <a:t>Persamaan-Perbedaan</a:t>
            </a:r>
            <a:endParaRPr lang="en-US" sz="4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838200" y="1546086"/>
            <a:ext cx="7464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“Miller &amp;Perlman (2009):</a:t>
            </a:r>
          </a:p>
          <a:p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orang yang </a:t>
            </a:r>
            <a:r>
              <a:rPr lang="en-US" sz="2400" dirty="0" err="1" smtClean="0"/>
              <a:t>mirip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berbagi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 </a:t>
            </a:r>
            <a:r>
              <a:rPr lang="en-US" sz="2400" dirty="0" err="1" smtClean="0"/>
              <a:t>usul</a:t>
            </a:r>
            <a:r>
              <a:rPr lang="en-US" sz="2400" dirty="0" smtClean="0"/>
              <a:t>,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i="1" dirty="0" smtClean="0"/>
              <a:t>Gaunt, 2006 :</a:t>
            </a:r>
          </a:p>
          <a:p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suami</a:t>
            </a:r>
            <a:r>
              <a:rPr lang="en-US" sz="2400" dirty="0" smtClean="0"/>
              <a:t> </a:t>
            </a:r>
            <a:r>
              <a:rPr lang="en-US" sz="2400" dirty="0" err="1" smtClean="0"/>
              <a:t>istri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kepribadian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hampir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pernikahan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bahagia</a:t>
            </a:r>
            <a:r>
              <a:rPr lang="en-US" sz="2400" dirty="0" smtClean="0"/>
              <a:t> </a:t>
            </a:r>
            <a:r>
              <a:rPr lang="en-US" sz="2400" dirty="0" err="1" smtClean="0"/>
              <a:t>daripada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kepribadian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i="1" dirty="0" smtClean="0"/>
              <a:t>Jones </a:t>
            </a:r>
            <a:r>
              <a:rPr lang="en-US" sz="2400" b="1" i="1" dirty="0" err="1" smtClean="0"/>
              <a:t>dalam</a:t>
            </a:r>
            <a:r>
              <a:rPr lang="en-US" sz="2400" b="1" i="1" dirty="0" smtClean="0"/>
              <a:t> Pines (1999):</a:t>
            </a:r>
          </a:p>
          <a:p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00109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7620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d-ID" sz="2800" b="1" dirty="0"/>
              <a:t>Social comparison</a:t>
            </a:r>
            <a:r>
              <a:rPr lang="id-ID" sz="2800" dirty="0"/>
              <a:t>: 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id-ID" sz="2800" dirty="0" smtClean="0"/>
              <a:t>evaluasi </a:t>
            </a:r>
            <a:r>
              <a:rPr lang="id-ID" sz="2800" dirty="0"/>
              <a:t>terhadap pikiran perilaku kita  yang </a:t>
            </a:r>
            <a:r>
              <a:rPr lang="id-ID" sz="2800" dirty="0" smtClean="0"/>
              <a:t>dilakukan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id-ID" sz="2800" dirty="0" smtClean="0"/>
              <a:t>dengan </a:t>
            </a:r>
            <a:r>
              <a:rPr lang="id-ID" sz="2800" dirty="0"/>
              <a:t>cara membandingkannya dengan apa yang dimiliki </a:t>
            </a:r>
            <a:r>
              <a:rPr lang="id-ID" sz="2800" dirty="0" smtClean="0"/>
              <a:t>orang </a:t>
            </a:r>
            <a:r>
              <a:rPr lang="id-ID" sz="2800" dirty="0"/>
              <a:t>lain (Leon Festinger , 1954</a:t>
            </a:r>
            <a:r>
              <a:rPr lang="id-ID" sz="2800" dirty="0" smtClean="0"/>
              <a:t>)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id-ID" sz="2800" dirty="0"/>
          </a:p>
          <a:p>
            <a:pPr>
              <a:lnSpc>
                <a:spcPct val="90000"/>
              </a:lnSpc>
            </a:pPr>
            <a:r>
              <a:rPr lang="id-ID" sz="2800" dirty="0"/>
              <a:t>Umumnya SC dilakukan terhadap individu yg memiliki kesamaan </a:t>
            </a:r>
            <a:r>
              <a:rPr lang="en-US" sz="2800" dirty="0"/>
              <a:t>d</a:t>
            </a:r>
            <a:r>
              <a:rPr lang="id-ID" sz="2800" dirty="0" smtClean="0"/>
              <a:t>engan</a:t>
            </a:r>
            <a:r>
              <a:rPr lang="en-US" sz="2800" dirty="0" smtClean="0"/>
              <a:t> </a:t>
            </a:r>
            <a:r>
              <a:rPr lang="en-US" sz="2800" dirty="0" err="1" smtClean="0"/>
              <a:t>dirinya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id-ID" sz="2800" dirty="0"/>
              <a:t>Schachter (1950’s): seseorang ketika mengalami ketakutan, kecemasan cenderung untuk berafiliasi dengan individu lain yang memiliki keadaan yang sama. (</a:t>
            </a:r>
            <a:r>
              <a:rPr lang="id-ID" sz="2800" i="1" dirty="0"/>
              <a:t>anxiety – affiliation effect</a:t>
            </a:r>
            <a:r>
              <a:rPr lang="id-ID" sz="2800" dirty="0"/>
              <a:t>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id-ID" sz="2800" dirty="0" smtClean="0"/>
              <a:t>.</a:t>
            </a:r>
            <a:endParaRPr lang="id-ID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552821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85800"/>
            <a:ext cx="5781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Interaksi</a:t>
            </a:r>
            <a:r>
              <a:rPr lang="en-US" sz="4000" dirty="0" smtClean="0"/>
              <a:t> : Reciprocal Liking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546086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orang yang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orang yang </a:t>
            </a:r>
            <a:r>
              <a:rPr lang="en-US" sz="2400" dirty="0" err="1" smtClean="0"/>
              <a:t>tidakmenyukai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Dwyer ( 2000)</a:t>
            </a:r>
            <a:endParaRPr lang="en-US" sz="2400" dirty="0"/>
          </a:p>
          <a:p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( reciprocate) </a:t>
            </a:r>
            <a:r>
              <a:rPr lang="en-US" sz="2400" dirty="0" err="1" smtClean="0"/>
              <a:t>perasaan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orang lain</a:t>
            </a:r>
          </a:p>
          <a:p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orang lain,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self esteem (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),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</a:t>
            </a:r>
            <a:r>
              <a:rPr lang="en-US" sz="2400" dirty="0" err="1" smtClean="0"/>
              <a:t>bernilai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i="1" dirty="0" smtClean="0"/>
              <a:t>positive reinforcement</a:t>
            </a:r>
          </a:p>
          <a:p>
            <a:endParaRPr lang="en-US" sz="2400" i="1" dirty="0"/>
          </a:p>
          <a:p>
            <a:r>
              <a:rPr lang="id-ID" sz="2400" b="1" dirty="0"/>
              <a:t>Social exchange</a:t>
            </a:r>
            <a:r>
              <a:rPr lang="id-ID" sz="2400" dirty="0"/>
              <a:t>: kita cenderung mempertahankan suatu relasi dengan orang lain yang kita persepsi menguntungkan bagi </a:t>
            </a:r>
            <a:r>
              <a:rPr lang="id-ID" sz="2400" dirty="0" smtClean="0"/>
              <a:t>kita</a:t>
            </a:r>
            <a:r>
              <a:rPr lang="id-ID" sz="2400" dirty="0"/>
              <a:t> kita (Kelley, 1959)</a:t>
            </a:r>
            <a:r>
              <a:rPr lang="id-ID" sz="2400" dirty="0" smtClean="0"/>
              <a:t> </a:t>
            </a:r>
            <a:r>
              <a:rPr lang="id-ID" sz="2400" dirty="0">
                <a:sym typeface="Wingdings" pitchFamily="2" charset="2"/>
              </a:rPr>
              <a:t></a:t>
            </a:r>
            <a:r>
              <a:rPr lang="id-ID" sz="2400" dirty="0"/>
              <a:t> konsep hedonist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282578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id-ID" sz="4000">
                <a:solidFill>
                  <a:srgbClr val="6594DA"/>
                </a:solidFill>
              </a:rPr>
              <a:t>Masalah Yang Timbul Karena Interaksi Sosial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600200"/>
            <a:ext cx="7772400" cy="48768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id-ID" b="1" dirty="0">
                <a:solidFill>
                  <a:schemeClr val="tx1"/>
                </a:solidFill>
              </a:rPr>
              <a:t>Kecemasan Sosial</a:t>
            </a:r>
            <a:r>
              <a:rPr lang="id-ID" dirty="0" smtClean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id-ID" dirty="0">
                <a:solidFill>
                  <a:schemeClr val="tx1"/>
                </a:solidFill>
              </a:rPr>
              <a:t>suatu pengalaman emosional yang tidak menyenangkan yang disebabkan oleh evaluasi terhadap kualitas hubungan interpersonal (Leary dan Kolawski, 1995).</a:t>
            </a:r>
          </a:p>
          <a:p>
            <a:pPr algn="l"/>
            <a:r>
              <a:rPr lang="id-ID" dirty="0">
                <a:solidFill>
                  <a:schemeClr val="tx1"/>
                </a:solidFill>
              </a:rPr>
              <a:t>Kecemasan ini akan menghindarkan diri individu tersebut dari interaksi </a:t>
            </a:r>
            <a:r>
              <a:rPr lang="id-ID" dirty="0" smtClean="0">
                <a:solidFill>
                  <a:schemeClr val="tx1"/>
                </a:solidFill>
              </a:rPr>
              <a:t>sosial.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Dampak l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r>
              <a:rPr lang="id-ID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id-ID" dirty="0" smtClean="0">
                <a:solidFill>
                  <a:schemeClr val="tx1"/>
                </a:solidFill>
              </a:rPr>
              <a:t>h </a:t>
            </a:r>
            <a:r>
              <a:rPr lang="id-ID" dirty="0">
                <a:solidFill>
                  <a:schemeClr val="tx1"/>
                </a:solidFill>
              </a:rPr>
              <a:t>jauh adalah isolasi </a:t>
            </a:r>
            <a:r>
              <a:rPr lang="id-ID" dirty="0" smtClean="0">
                <a:solidFill>
                  <a:schemeClr val="tx1"/>
                </a:solidFill>
              </a:rPr>
              <a:t>sosial.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id-ID" b="1" dirty="0" smtClean="0">
                <a:solidFill>
                  <a:schemeClr val="tx1"/>
                </a:solidFill>
              </a:rPr>
              <a:t>Loneliness</a:t>
            </a:r>
            <a:r>
              <a:rPr lang="id-ID" b="1" dirty="0">
                <a:solidFill>
                  <a:schemeClr val="tx1"/>
                </a:solidFill>
              </a:rPr>
              <a:t>: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id-ID" dirty="0" smtClean="0">
                <a:solidFill>
                  <a:schemeClr val="tx1"/>
                </a:solidFill>
              </a:rPr>
              <a:t>konsekuensi </a:t>
            </a:r>
            <a:r>
              <a:rPr lang="id-ID" dirty="0">
                <a:solidFill>
                  <a:schemeClr val="tx1"/>
                </a:solidFill>
              </a:rPr>
              <a:t>dari isolasi sosial, memiliki jaringan sosial yang kecil dan tidak memuaskan dalam kaitannya dengan hubungan interpersonal yang intim, kegagalan hasrat untuk terlibat dalam jaringan sosial.- (Marangoni, 1989).</a:t>
            </a:r>
          </a:p>
          <a:p>
            <a:pPr marL="265113" indent="-265113" algn="l">
              <a:lnSpc>
                <a:spcPct val="90000"/>
              </a:lnSpc>
            </a:pPr>
            <a:r>
              <a:rPr lang="id-ID" dirty="0">
                <a:solidFill>
                  <a:schemeClr val="tx1"/>
                </a:solidFill>
              </a:rPr>
              <a:t>Recovery dari loneliness  harus melibatkan diri anda secara aktif (Anderson, 1994). </a:t>
            </a:r>
          </a:p>
          <a:p>
            <a:pPr algn="l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36820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000"/>
              <a:t>CINTA</a:t>
            </a:r>
            <a:br>
              <a:rPr lang="en-US" sz="4000"/>
            </a:br>
            <a:endParaRPr lang="en-US" sz="4000">
              <a:solidFill>
                <a:srgbClr val="6594DA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67818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09537" algn="l">
              <a:lnSpc>
                <a:spcPct val="8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marL="109537" algn="l">
              <a:lnSpc>
                <a:spcPct val="80000"/>
              </a:lnSpc>
            </a:pPr>
            <a:r>
              <a:rPr lang="id-ID" dirty="0" smtClean="0">
                <a:solidFill>
                  <a:schemeClr val="tx1"/>
                </a:solidFill>
              </a:rPr>
              <a:t>Proses </a:t>
            </a:r>
            <a:r>
              <a:rPr lang="id-ID" dirty="0">
                <a:solidFill>
                  <a:schemeClr val="tx1"/>
                </a:solidFill>
              </a:rPr>
              <a:t>yang mengubah perasaan saling menyukai menjadi tingkat </a:t>
            </a:r>
            <a:r>
              <a:rPr lang="id-ID" dirty="0" smtClean="0">
                <a:solidFill>
                  <a:schemeClr val="tx1"/>
                </a:solidFill>
              </a:rPr>
              <a:t>keakraban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dan </a:t>
            </a:r>
            <a:r>
              <a:rPr lang="id-ID" dirty="0">
                <a:solidFill>
                  <a:schemeClr val="tx1"/>
                </a:solidFill>
              </a:rPr>
              <a:t>keintiman yang lebih tinggi disebut </a:t>
            </a:r>
            <a:r>
              <a:rPr lang="id-ID" i="1" dirty="0">
                <a:solidFill>
                  <a:schemeClr val="tx1"/>
                </a:solidFill>
              </a:rPr>
              <a:t>penetrasi sosial</a:t>
            </a:r>
            <a:r>
              <a:rPr lang="id-ID" dirty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  <a:p>
            <a:pPr marL="109537" algn="l">
              <a:lnSpc>
                <a:spcPct val="8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marL="109537" algn="l">
              <a:lnSpc>
                <a:spcPct val="80000"/>
              </a:lnSpc>
            </a:pPr>
            <a:r>
              <a:rPr lang="id-ID" dirty="0" smtClean="0">
                <a:solidFill>
                  <a:schemeClr val="tx1"/>
                </a:solidFill>
              </a:rPr>
              <a:t>Penetrasi </a:t>
            </a:r>
            <a:r>
              <a:rPr lang="id-ID" dirty="0">
                <a:solidFill>
                  <a:schemeClr val="tx1"/>
                </a:solidFill>
              </a:rPr>
              <a:t>sosial mencangkup keluasan dan kedalaman. </a:t>
            </a:r>
            <a:endParaRPr lang="en-US" dirty="0" smtClean="0">
              <a:solidFill>
                <a:schemeClr val="tx1"/>
              </a:solidFill>
            </a:endParaRPr>
          </a:p>
          <a:p>
            <a:pPr marL="109537" algn="l">
              <a:lnSpc>
                <a:spcPct val="80000"/>
              </a:lnSpc>
            </a:pPr>
            <a:r>
              <a:rPr lang="id-ID" dirty="0" smtClean="0">
                <a:solidFill>
                  <a:schemeClr val="tx1"/>
                </a:solidFill>
              </a:rPr>
              <a:t>Keluasan </a:t>
            </a:r>
            <a:r>
              <a:rPr lang="id-ID" dirty="0">
                <a:solidFill>
                  <a:schemeClr val="tx1"/>
                </a:solidFill>
              </a:rPr>
              <a:t>berarti jumlah bidang kehidupan dan kepribadian pasangannya yang terlibat dalam hubungan mereka, dan kedalaman mengacu pada tingkat sejauh mana pasangan itu mengenal dan berbagi  hal-hal yang berkaitan dengan kepribadian mereka yang paling dasar.</a:t>
            </a:r>
          </a:p>
          <a:p>
            <a:pPr marL="109537" algn="l">
              <a:lnSpc>
                <a:spcPct val="8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marL="109537" algn="l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Izard </a:t>
            </a:r>
            <a:r>
              <a:rPr lang="en-US" dirty="0">
                <a:solidFill>
                  <a:schemeClr val="tx1"/>
                </a:solidFill>
              </a:rPr>
              <a:t>(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Strongman 1998)</a:t>
            </a:r>
          </a:p>
          <a:p>
            <a:pPr marL="109537" algn="l">
              <a:lnSpc>
                <a:spcPct val="80000"/>
              </a:lnSpc>
            </a:pPr>
            <a:r>
              <a:rPr lang="en-US" dirty="0" err="1">
                <a:solidFill>
                  <a:schemeClr val="tx1"/>
                </a:solidFill>
              </a:rPr>
              <a:t>Cinta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mendatangkan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menyenangkan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menyakitkan</a:t>
            </a:r>
            <a:endParaRPr lang="en-US" dirty="0">
              <a:solidFill>
                <a:schemeClr val="tx1"/>
              </a:solidFill>
            </a:endParaRPr>
          </a:p>
          <a:p>
            <a:pPr marL="365125" indent="-255588">
              <a:lnSpc>
                <a:spcPct val="80000"/>
              </a:lnSpc>
              <a:buFont typeface="Wingdings 3" pitchFamily="18" charset="2"/>
              <a:buChar char=""/>
            </a:pP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4" name="Picture 5" descr="J02712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6599" y="1219199"/>
            <a:ext cx="203068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591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 anchor="t"/>
          <a:lstStyle/>
          <a:p>
            <a:pPr eaLnBrk="1" hangingPunct="1"/>
            <a:r>
              <a:rPr lang="id-ID" sz="3200" smtClean="0">
                <a:latin typeface="Trebuchet MS" pitchFamily="34" charset="0"/>
              </a:rPr>
              <a:t>Mengapa Makhluk Hidup Membutuhkan Attachment/Keintiman?</a:t>
            </a:r>
          </a:p>
        </p:txBody>
      </p:sp>
      <p:pic>
        <p:nvPicPr>
          <p:cNvPr id="38915" name="Picture 6" descr="Sweet Dream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693863"/>
            <a:ext cx="2667000" cy="2000250"/>
          </a:xfrm>
        </p:spPr>
      </p:pic>
      <p:pic>
        <p:nvPicPr>
          <p:cNvPr id="38916" name="Picture 8" descr="Puppy Lov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93863"/>
            <a:ext cx="2667000" cy="2000250"/>
          </a:xfrm>
        </p:spPr>
      </p:pic>
      <p:pic>
        <p:nvPicPr>
          <p:cNvPr id="38917" name="Picture 10" descr="Sweet Dreams Dalmatian Puppie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032250"/>
            <a:ext cx="2667000" cy="2000250"/>
          </a:xfrm>
        </p:spPr>
      </p:pic>
      <p:pic>
        <p:nvPicPr>
          <p:cNvPr id="38918" name="Picture 12" descr="Tired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4032250"/>
            <a:ext cx="2667000" cy="2000250"/>
          </a:xfrm>
        </p:spPr>
      </p:pic>
      <p:sp>
        <p:nvSpPr>
          <p:cNvPr id="40967" name="Slide Number Placeholder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5C107E8-EADC-4AC0-A8CC-C9124DA0E09C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8589311"/>
      </p:ext>
    </p:extLst>
  </p:cSld>
  <p:clrMapOvr>
    <a:masterClrMapping/>
  </p:clrMapOvr>
  <p:transition spd="slow">
    <p:cover dir="r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561975"/>
          </a:xfrm>
          <a:prstGeom prst="rect">
            <a:avLst/>
          </a:prstGeom>
        </p:spPr>
        <p:txBody>
          <a:bodyPr anchor="t"/>
          <a:lstStyle/>
          <a:p>
            <a:r>
              <a:rPr lang="en-US" sz="3600">
                <a:solidFill>
                  <a:schemeClr val="bg1"/>
                </a:solidFill>
                <a:latin typeface="Trebuchet MS" pitchFamily="34" charset="0"/>
              </a:rPr>
              <a:t>Perilaku Cinta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066800"/>
            <a:ext cx="8229600" cy="5287962"/>
          </a:xfrm>
          <a:prstGeom prst="rect">
            <a:avLst/>
          </a:prstGeom>
        </p:spPr>
        <p:txBody>
          <a:bodyPr/>
          <a:lstStyle/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Mengatakan “Aku Cinta Padamu” dan pernyataan verbal lainnya yang mengandung afeksi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Ekspresi fisik yang menyatakan cinta: memeluk, mencium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Keterbukaan diri secara verbal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Mengkomunikasikan secara nonverbal perasaan-perasaan yang mengungkapkan kebahagiaan dan relaksasi 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Memberikan tanda-tanda secara material: memberikan hadiah,  tanda mata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Memberikan tanda-tanda secara nonmaterial: menunjukkan minat terhadap aktivitas orang yang dicintai, respek terhadap pendapatnya, memberikan dukungan</a:t>
            </a:r>
          </a:p>
          <a:p>
            <a:pPr>
              <a:buSzPct val="150000"/>
            </a:pPr>
            <a:r>
              <a:rPr lang="id-ID" sz="2200" dirty="0">
                <a:solidFill>
                  <a:schemeClr val="tx1"/>
                </a:solidFill>
                <a:latin typeface="Trebuchet MS" pitchFamily="34" charset="0"/>
              </a:rPr>
              <a:t>Menunjukkan kesediaan untuk toleran dan bersedia berkorban untuk memelihara hubungan tersebut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rtlCol="0" anchor="ctr"/>
          <a:lstStyle/>
          <a:p>
            <a:pPr>
              <a:defRPr/>
            </a:pPr>
            <a:fld id="{1E0BA2E2-7772-4C0D-880A-728C308296D3}" type="slidenum">
              <a:rPr lang="en-US" sz="1200">
                <a:solidFill>
                  <a:schemeClr val="tx1">
                    <a:tint val="75000"/>
                  </a:schemeClr>
                </a:solidFill>
                <a:effectLst/>
              </a:rPr>
              <a:pPr>
                <a:defRPr/>
              </a:pPr>
              <a:t>20</a:t>
            </a:fld>
            <a:endParaRPr lang="en-US" sz="1200">
              <a:solidFill>
                <a:schemeClr val="tx1">
                  <a:tint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96022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939422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0" y="990600"/>
            <a:ext cx="5031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Dimensi</a:t>
            </a:r>
            <a:r>
              <a:rPr lang="en-US" sz="3600" dirty="0" smtClean="0"/>
              <a:t> </a:t>
            </a:r>
            <a:r>
              <a:rPr lang="en-US" sz="3600" dirty="0" err="1" smtClean="0"/>
              <a:t>Cinta</a:t>
            </a:r>
            <a:r>
              <a:rPr lang="en-US" sz="3600" dirty="0" smtClean="0"/>
              <a:t> ( Stenberg)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93751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1950"/>
            <a:ext cx="8229600" cy="785813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  <a:latin typeface="Trebuchet MS" pitchFamily="34" charset="0"/>
              </a:rPr>
              <a:t>A Triangular Theory of Love</a:t>
            </a:r>
          </a:p>
        </p:txBody>
      </p:sp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rtlCol="0" anchor="ctr"/>
          <a:lstStyle/>
          <a:p>
            <a:pPr>
              <a:defRPr/>
            </a:pPr>
            <a:fld id="{F7A1BAC4-21A3-4F79-A205-3B7A717CF397}" type="slidenum">
              <a:rPr lang="en-US" sz="1200">
                <a:solidFill>
                  <a:schemeClr val="tx1">
                    <a:tint val="75000"/>
                  </a:schemeClr>
                </a:solidFill>
                <a:effectLst/>
              </a:rPr>
              <a:pPr>
                <a:defRPr/>
              </a:pPr>
              <a:t>22</a:t>
            </a:fld>
            <a:endParaRPr lang="en-US" sz="1200">
              <a:solidFill>
                <a:schemeClr val="tx1">
                  <a:tint val="75000"/>
                </a:schemeClr>
              </a:solidFill>
              <a:effectLst/>
            </a:endParaRP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989013" y="1700213"/>
            <a:ext cx="7164387" cy="3960812"/>
          </a:xfrm>
          <a:prstGeom prst="triangle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Liking</a:t>
            </a: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Consummate Love</a:t>
            </a:r>
          </a:p>
          <a:p>
            <a:pPr algn="ctr"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Fatuous Love</a:t>
            </a:r>
          </a:p>
          <a:p>
            <a:pPr algn="ctr"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951163" y="1196975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Intimacy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651500" y="2971800"/>
            <a:ext cx="32400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Companionate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Love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451725" y="4437063"/>
            <a:ext cx="14398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Empty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Love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903913" y="5661025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Komitmen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042988" y="5734050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Passion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971550" y="3789363"/>
            <a:ext cx="16557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Romantic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7736234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866147"/>
            <a:ext cx="33201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PERNIKAHAN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752600"/>
            <a:ext cx="790767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Duvall &amp; Miller (1985)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hubungan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yang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social,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melegalkan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, </a:t>
            </a:r>
            <a:r>
              <a:rPr lang="en-US" dirty="0" err="1"/>
              <a:t>melegitimasi</a:t>
            </a:r>
            <a:r>
              <a:rPr lang="en-US" dirty="0"/>
              <a:t> </a:t>
            </a:r>
            <a:r>
              <a:rPr lang="en-US" dirty="0" err="1"/>
              <a:t>membesarkan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 smtClean="0"/>
              <a:t>pasangan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Dewi</a:t>
            </a:r>
            <a:r>
              <a:rPr lang="en-US" dirty="0"/>
              <a:t> </a:t>
            </a:r>
            <a:r>
              <a:rPr lang="en-US" dirty="0" err="1"/>
              <a:t>Latifah</a:t>
            </a:r>
            <a:r>
              <a:rPr lang="en-US" dirty="0"/>
              <a:t>(2005)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“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persahabatan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lawan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madya</a:t>
            </a:r>
            <a:r>
              <a:rPr lang="en-US" dirty="0"/>
              <a:t>” , </a:t>
            </a:r>
            <a:endParaRPr lang="en-US" dirty="0" smtClean="0"/>
          </a:p>
          <a:p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ubah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ketidaksempurnaan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/>
              <a:t>percaya</a:t>
            </a:r>
            <a:r>
              <a:rPr lang="en-US" dirty="0"/>
              <a:t>,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menikmati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3596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85800"/>
            <a:ext cx="3344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Perselingkuhan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533400" y="1393686"/>
            <a:ext cx="8077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/>
              <a:t>Definisi</a:t>
            </a:r>
            <a:r>
              <a:rPr lang="en-US" sz="3200" dirty="0" smtClean="0"/>
              <a:t>  </a:t>
            </a:r>
            <a:r>
              <a:rPr lang="en-US" sz="3200" dirty="0" err="1" smtClean="0"/>
              <a:t>perselingkuhan</a:t>
            </a:r>
            <a:r>
              <a:rPr lang="en-US" sz="3200" dirty="0" smtClean="0"/>
              <a:t> : </a:t>
            </a:r>
          </a:p>
          <a:p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seks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sahnya</a:t>
            </a:r>
            <a:r>
              <a:rPr lang="en-US" sz="3200" dirty="0"/>
              <a:t> (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menyelingkuhi</a:t>
            </a:r>
            <a:r>
              <a:rPr lang="en-US" sz="3200" dirty="0"/>
              <a:t> </a:t>
            </a:r>
            <a:r>
              <a:rPr lang="en-US" sz="3200" dirty="0" err="1"/>
              <a:t>pacar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teman</a:t>
            </a:r>
            <a:r>
              <a:rPr lang="en-US" sz="3200" dirty="0"/>
              <a:t> </a:t>
            </a:r>
            <a:r>
              <a:rPr lang="en-US" sz="3200" dirty="0" err="1"/>
              <a:t>kumpul</a:t>
            </a:r>
            <a:r>
              <a:rPr lang="en-US" sz="3200" dirty="0"/>
              <a:t> </a:t>
            </a:r>
            <a:r>
              <a:rPr lang="en-US" sz="3200" dirty="0" err="1"/>
              <a:t>kebo</a:t>
            </a:r>
            <a:r>
              <a:rPr lang="en-US" sz="3200" dirty="0"/>
              <a:t>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2777" y="4202668"/>
            <a:ext cx="8017823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 Survey :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40% orang </a:t>
            </a:r>
            <a:r>
              <a:rPr lang="en-US" sz="2800" dirty="0" err="1"/>
              <a:t>Jerman</a:t>
            </a:r>
            <a:r>
              <a:rPr lang="en-US" sz="2800" dirty="0"/>
              <a:t>, 50% orang </a:t>
            </a:r>
            <a:r>
              <a:rPr lang="en-US" sz="2800" dirty="0" err="1"/>
              <a:t>Amerika</a:t>
            </a:r>
            <a:r>
              <a:rPr lang="en-US" sz="2800" dirty="0"/>
              <a:t>, 42% orang </a:t>
            </a:r>
            <a:r>
              <a:rPr lang="en-US" sz="2800" dirty="0" err="1"/>
              <a:t>Inggris</a:t>
            </a:r>
            <a:r>
              <a:rPr lang="en-US" sz="2800" dirty="0"/>
              <a:t>, </a:t>
            </a:r>
            <a:r>
              <a:rPr lang="en-US" sz="2800" dirty="0" smtClean="0"/>
              <a:t>40</a:t>
            </a:r>
            <a:r>
              <a:rPr lang="en-US" sz="2800" dirty="0"/>
              <a:t>% orang </a:t>
            </a:r>
            <a:r>
              <a:rPr lang="en-US" sz="2800" dirty="0" err="1"/>
              <a:t>Meksiko</a:t>
            </a:r>
            <a:r>
              <a:rPr lang="en-US" sz="2800" dirty="0"/>
              <a:t>, 36% orang </a:t>
            </a:r>
            <a:r>
              <a:rPr lang="en-US" sz="2800" dirty="0" err="1"/>
              <a:t>Perancis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22% orang </a:t>
            </a:r>
            <a:r>
              <a:rPr lang="en-US" sz="2800" dirty="0" err="1"/>
              <a:t>Spanyol</a:t>
            </a:r>
            <a:r>
              <a:rPr lang="en-US" sz="2800" dirty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perselingkuhan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4577691"/>
      </p:ext>
    </p:extLst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609600"/>
            <a:ext cx="8382000" cy="5562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Beberapa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alasan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seseorang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melakukan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perselingkuhan</a:t>
            </a:r>
            <a:r>
              <a:rPr lang="en-US" sz="2800" dirty="0">
                <a:solidFill>
                  <a:srgbClr val="FF0000"/>
                </a:solidFill>
              </a:rPr>
              <a:t> :</a:t>
            </a:r>
          </a:p>
          <a:p>
            <a:pPr lvl="0"/>
            <a:r>
              <a:rPr lang="en-US" sz="2800" dirty="0" smtClean="0"/>
              <a:t>- </a:t>
            </a:r>
            <a:r>
              <a:rPr lang="en-US" sz="2400" dirty="0" err="1" smtClean="0"/>
              <a:t>variasi</a:t>
            </a:r>
            <a:r>
              <a:rPr lang="en-US" sz="2400" dirty="0" smtClean="0"/>
              <a:t> </a:t>
            </a:r>
            <a:r>
              <a:rPr lang="en-US" sz="2400" dirty="0" err="1"/>
              <a:t>seksual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kesenangan</a:t>
            </a:r>
            <a:endParaRPr lang="en-US" sz="2400" dirty="0"/>
          </a:p>
          <a:p>
            <a:pPr lvl="0"/>
            <a:r>
              <a:rPr lang="en-US" sz="2400" dirty="0" smtClean="0"/>
              <a:t>- companionship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 lain</a:t>
            </a:r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kepuasan</a:t>
            </a:r>
            <a:r>
              <a:rPr lang="en-US" sz="2400" dirty="0" smtClean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,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tertarik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melanggar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dilarang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kebosanan</a:t>
            </a:r>
            <a:r>
              <a:rPr lang="en-US" sz="2400" dirty="0" smtClean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pernikahan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istri</a:t>
            </a:r>
            <a:r>
              <a:rPr lang="en-US" sz="2400" dirty="0" smtClean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/>
              <a:t>menyakiti</a:t>
            </a:r>
            <a:r>
              <a:rPr lang="en-US" sz="2400" dirty="0"/>
              <a:t> </a:t>
            </a:r>
            <a:r>
              <a:rPr lang="en-US" sz="2400" dirty="0" err="1"/>
              <a:t>istri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istri</a:t>
            </a:r>
            <a:r>
              <a:rPr lang="en-US" sz="2400" dirty="0" smtClean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gemuk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istri</a:t>
            </a:r>
            <a:r>
              <a:rPr lang="en-US" sz="2400" dirty="0" smtClean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endParaRPr lang="en-US" sz="2400" dirty="0"/>
          </a:p>
          <a:p>
            <a:pPr lvl="0"/>
            <a:r>
              <a:rPr lang="en-US" sz="2400" dirty="0" smtClean="0"/>
              <a:t>-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800" dirty="0" err="1"/>
              <a:t>romantis</a:t>
            </a:r>
            <a:r>
              <a:rPr lang="en-US" sz="28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36606566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11188" y="2924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 smtClean="0">
                <a:latin typeface="Arial" charset="0"/>
                <a:cs typeface="Arial" charset="0"/>
              </a:rPr>
              <a:t>Terima kasih</a:t>
            </a:r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7988"/>
            <a:ext cx="8229600" cy="633412"/>
          </a:xfrm>
          <a:prstGeom prst="rect">
            <a:avLst/>
          </a:prstGeom>
        </p:spPr>
        <p:txBody>
          <a:bodyPr anchor="t"/>
          <a:lstStyle/>
          <a:p>
            <a:r>
              <a:rPr lang="en-US" sz="3200">
                <a:latin typeface="Trebuchet MS" pitchFamily="34" charset="0"/>
              </a:rPr>
              <a:t>Manusia Butuh Berafiliasi</a:t>
            </a: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noFill/>
          <a:ln>
            <a:miter lim="800000"/>
            <a:headEnd/>
            <a:tailEnd/>
          </a:ln>
        </p:spPr>
        <p:txBody>
          <a:bodyPr rtlCol="0" anchor="ctr"/>
          <a:lstStyle/>
          <a:p>
            <a:pPr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effectLst/>
                <a:latin typeface="Arial" charset="0"/>
              </a:rPr>
              <a:t>Rubiana Soeboer/ Social Psychology/ Untar/ 2004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rtlCol="0" anchor="ctr"/>
          <a:lstStyle/>
          <a:p>
            <a:pPr>
              <a:defRPr/>
            </a:pPr>
            <a:fld id="{FD44B053-FB9C-45B8-9338-4790F61B7D7C}" type="slidenum">
              <a:rPr lang="en-US" sz="1200">
                <a:solidFill>
                  <a:schemeClr val="tx1">
                    <a:tint val="75000"/>
                  </a:schemeClr>
                </a:solidFill>
                <a:effectLst/>
                <a:latin typeface="Arial" charset="0"/>
              </a:rPr>
              <a:pPr>
                <a:defRPr/>
              </a:pPr>
              <a:t>3</a:t>
            </a:fld>
            <a:endParaRPr lang="en-US" sz="1200">
              <a:solidFill>
                <a:schemeClr val="tx1">
                  <a:tint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6869" name="AutoShape 7"/>
          <p:cNvSpPr>
            <a:spLocks noChangeArrowheads="1"/>
          </p:cNvSpPr>
          <p:nvPr/>
        </p:nvSpPr>
        <p:spPr bwMode="auto">
          <a:xfrm rot="16200000" flipV="1">
            <a:off x="3455194" y="2024856"/>
            <a:ext cx="2232025" cy="6913563"/>
          </a:xfrm>
          <a:prstGeom prst="flowChartOnlineStorag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2400">
                <a:latin typeface="Trebuchet MS" pitchFamily="34" charset="0"/>
              </a:rPr>
              <a:t>Hasrat untuk berafiliasi</a:t>
            </a:r>
          </a:p>
          <a:p>
            <a:pPr algn="ctr"/>
            <a:r>
              <a:rPr lang="en-US" sz="2400">
                <a:latin typeface="Trebuchet MS" pitchFamily="34" charset="0"/>
              </a:rPr>
              <a:t>Hasrat untuk berhubungan dengan orang lain</a:t>
            </a:r>
          </a:p>
        </p:txBody>
      </p:sp>
      <p:sp>
        <p:nvSpPr>
          <p:cNvPr id="36870" name="Oval 4"/>
          <p:cNvSpPr>
            <a:spLocks noChangeArrowheads="1"/>
          </p:cNvSpPr>
          <p:nvPr/>
        </p:nvSpPr>
        <p:spPr bwMode="auto">
          <a:xfrm>
            <a:off x="755650" y="1125538"/>
            <a:ext cx="7632700" cy="3132137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Trebuchet MS" pitchFamily="34" charset="0"/>
              </a:rPr>
              <a:t>Manusia merupakan </a:t>
            </a:r>
            <a:r>
              <a:rPr lang="en-US" sz="2400" i="1">
                <a:latin typeface="Trebuchet MS" pitchFamily="34" charset="0"/>
              </a:rPr>
              <a:t>social animal</a:t>
            </a:r>
          </a:p>
          <a:p>
            <a:pPr algn="ctr"/>
            <a:r>
              <a:rPr lang="en-US" sz="2400">
                <a:latin typeface="Trebuchet MS" pitchFamily="34" charset="0"/>
              </a:rPr>
              <a:t>Kita menghabiskan </a:t>
            </a:r>
          </a:p>
          <a:p>
            <a:pPr algn="ctr"/>
            <a:r>
              <a:rPr lang="en-US" sz="2400">
                <a:latin typeface="Trebuchet MS" pitchFamily="34" charset="0"/>
              </a:rPr>
              <a:t>hampir seluruh waktu hidup kita </a:t>
            </a:r>
          </a:p>
          <a:p>
            <a:pPr algn="ctr"/>
            <a:r>
              <a:rPr lang="en-US" sz="2400">
                <a:latin typeface="Trebuchet MS" pitchFamily="34" charset="0"/>
              </a:rPr>
              <a:t>dengan </a:t>
            </a:r>
          </a:p>
          <a:p>
            <a:pPr algn="ctr"/>
            <a:r>
              <a:rPr lang="en-US" sz="2400">
                <a:latin typeface="Trebuchet MS" pitchFamily="34" charset="0"/>
              </a:rPr>
              <a:t>berhubungan dengan orang lain</a:t>
            </a:r>
          </a:p>
        </p:txBody>
      </p:sp>
      <p:sp>
        <p:nvSpPr>
          <p:cNvPr id="36871" name="AutoShape 6"/>
          <p:cNvSpPr>
            <a:spLocks noChangeArrowheads="1"/>
          </p:cNvSpPr>
          <p:nvPr/>
        </p:nvSpPr>
        <p:spPr bwMode="auto">
          <a:xfrm>
            <a:off x="3276600" y="3886200"/>
            <a:ext cx="2376488" cy="1079500"/>
          </a:xfrm>
          <a:prstGeom prst="flowChartPunchedTape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id-ID" sz="2400">
                <a:solidFill>
                  <a:srgbClr val="080808"/>
                </a:solidFill>
                <a:latin typeface="Trebuchet MS" pitchFamily="34" charset="0"/>
              </a:rPr>
              <a:t>Mengapa?</a:t>
            </a:r>
          </a:p>
        </p:txBody>
      </p:sp>
    </p:spTree>
    <p:extLst>
      <p:ext uri="{BB962C8B-B14F-4D97-AF65-F5344CB8AC3E}">
        <p14:creationId xmlns:p14="http://schemas.microsoft.com/office/powerpoint/2010/main" val="73234432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381000" y="914400"/>
            <a:ext cx="8150225" cy="5172075"/>
          </a:xfrm>
          <a:prstGeom prst="rect">
            <a:avLst/>
          </a:prstGeo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Hubungan</a:t>
            </a:r>
            <a:r>
              <a:rPr lang="en-US" sz="2800" b="1" dirty="0" smtClean="0">
                <a:solidFill>
                  <a:schemeClr val="tx1"/>
                </a:solidFill>
              </a:rPr>
              <a:t> Interpersonal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Hubungan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terdiri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dua</a:t>
            </a:r>
            <a:r>
              <a:rPr lang="en-US" sz="2400" dirty="0" smtClean="0">
                <a:solidFill>
                  <a:schemeClr val="tx1"/>
                </a:solidFill>
              </a:rPr>
              <a:t> orang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lebih</a:t>
            </a:r>
            <a:r>
              <a:rPr lang="en-US" sz="2400" dirty="0" smtClean="0">
                <a:solidFill>
                  <a:schemeClr val="tx1"/>
                </a:solidFill>
              </a:rPr>
              <a:t>, yang </a:t>
            </a:r>
            <a:r>
              <a:rPr lang="en-US" sz="2400" dirty="0" err="1" smtClean="0">
                <a:solidFill>
                  <a:schemeClr val="tx1"/>
                </a:solidFill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ketergantungan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sama</a:t>
            </a:r>
            <a:r>
              <a:rPr lang="en-US" sz="2400" dirty="0" smtClean="0">
                <a:solidFill>
                  <a:schemeClr val="tx1"/>
                </a:solidFill>
              </a:rPr>
              <a:t> lain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menggunakan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pola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interaksi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konsisten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Interpersonal Attraction </a:t>
            </a:r>
            <a:r>
              <a:rPr lang="en-US" sz="2800" b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err="1" smtClean="0">
                <a:solidFill>
                  <a:schemeClr val="tx1"/>
                </a:solidFill>
                <a:sym typeface="Wingdings" pitchFamily="2" charset="2"/>
              </a:rPr>
              <a:t>Hubungan</a:t>
            </a:r>
            <a:r>
              <a:rPr lang="en-US" sz="2800" b="1" dirty="0" smtClean="0">
                <a:solidFill>
                  <a:schemeClr val="tx1"/>
                </a:solidFill>
                <a:sym typeface="Wingdings" pitchFamily="2" charset="2"/>
              </a:rPr>
              <a:t> Interpersonal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Interpersonal </a:t>
            </a:r>
            <a:r>
              <a:rPr lang="en-US" sz="2400" dirty="0">
                <a:solidFill>
                  <a:schemeClr val="tx1"/>
                </a:solidFill>
              </a:rPr>
              <a:t>Attraction </a:t>
            </a:r>
            <a:r>
              <a:rPr lang="en-US" sz="2400" dirty="0" smtClean="0">
                <a:solidFill>
                  <a:schemeClr val="tx1"/>
                </a:solidFill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</a:rPr>
              <a:t>Ketertarikan</a:t>
            </a:r>
            <a:r>
              <a:rPr lang="en-US" sz="2400" dirty="0" smtClean="0">
                <a:solidFill>
                  <a:schemeClr val="tx1"/>
                </a:solidFill>
              </a:rPr>
              <a:t> Interpersonal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Penilaian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seseorang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sikap</a:t>
            </a:r>
            <a:r>
              <a:rPr lang="en-US" sz="2400" dirty="0" smtClean="0">
                <a:solidFill>
                  <a:schemeClr val="tx1"/>
                </a:solidFill>
              </a:rPr>
              <a:t> orang lain, </a:t>
            </a:r>
            <a:r>
              <a:rPr lang="en-US" sz="2400" dirty="0" err="1" smtClean="0">
                <a:solidFill>
                  <a:schemeClr val="tx1"/>
                </a:solidFill>
              </a:rPr>
              <a:t>dimana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penilaian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diekspresikan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melalui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dimensi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strong liking </a:t>
            </a:r>
            <a:r>
              <a:rPr lang="en-US" sz="2400" dirty="0" err="1" smtClean="0">
                <a:solidFill>
                  <a:schemeClr val="tx1"/>
                </a:solidFill>
              </a:rPr>
              <a:t>sampai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strong dislike</a:t>
            </a:r>
            <a:r>
              <a:rPr lang="id-ID" sz="2400" dirty="0" smtClean="0">
                <a:solidFill>
                  <a:schemeClr val="tx1"/>
                </a:solidFill>
              </a:rPr>
              <a:t> </a:t>
            </a:r>
            <a:r>
              <a:rPr lang="id-ID" sz="2400" dirty="0">
                <a:solidFill>
                  <a:schemeClr val="tx1"/>
                </a:solidFill>
              </a:rPr>
              <a:t>(Baron dan Byrne, 2004)</a:t>
            </a:r>
          </a:p>
          <a:p>
            <a:pPr>
              <a:buFont typeface="Wingdings" pitchFamily="2" charset="2"/>
              <a:buNone/>
            </a:pPr>
            <a:endParaRPr lang="id-ID" dirty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9807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691386"/>
              </p:ext>
            </p:extLst>
          </p:nvPr>
        </p:nvGraphicFramePr>
        <p:xfrm>
          <a:off x="1371600" y="1371600"/>
          <a:ext cx="6858000" cy="474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910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Tingkat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Interaksi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Kategori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Evaluasi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Contoh Interaksi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9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Strong liking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Teman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(friend)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Menghabiskan waktu bersama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Merencanakan pertemuan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2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Mild liking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Teman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dekat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( close acquaintance)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Menikmati interaksi ketika bertemu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2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Neutral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Teman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biasa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(superficial acquaintance)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/>
                          <a:ea typeface="Times New Roman"/>
                        </a:rPr>
                        <a:t>Saling mengenal satu sama lain dan saling menyapa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2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Mild dislike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/>
                          <a:ea typeface="Times New Roman"/>
                        </a:rPr>
                        <a:t>Pengganggu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( annoying acquaintance)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/>
                          <a:ea typeface="Times New Roman"/>
                        </a:rPr>
                        <a:t>Memilih untuk menghindari interaksi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2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Strong dislike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Tidak diinginkan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/>
                          <a:ea typeface="Times New Roman"/>
                        </a:rPr>
                        <a:t>( undesirable 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/>
                          <a:ea typeface="Times New Roman"/>
                        </a:rPr>
                        <a:t>Menghindari kontak secara aktif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914400"/>
            <a:ext cx="301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0185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2119" y="762000"/>
            <a:ext cx="53072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Faktor-Faktor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Ketertarikan</a:t>
            </a:r>
            <a:r>
              <a:rPr lang="en-US" sz="2800" dirty="0" smtClean="0"/>
              <a:t> Interpersonal</a:t>
            </a:r>
            <a:endParaRPr lang="en-US" sz="2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60692087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726489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6977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 : </a:t>
            </a:r>
            <a:r>
              <a:rPr lang="en-US" sz="4000" dirty="0" err="1" smtClean="0"/>
              <a:t>Kebutuhan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berinteraksi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( need for affiliation )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286000"/>
            <a:ext cx="6553200" cy="3733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Mc</a:t>
            </a:r>
            <a:r>
              <a:rPr lang="en-US" sz="2400" dirty="0" smtClean="0"/>
              <a:t> </a:t>
            </a:r>
            <a:r>
              <a:rPr lang="en-US" sz="2400" dirty="0" err="1" smtClean="0"/>
              <a:t>Clelland</a:t>
            </a:r>
            <a:r>
              <a:rPr lang="en-US" sz="2400" dirty="0" smtClean="0"/>
              <a:t> :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berinteraksi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mempertahankan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bergabung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, </a:t>
            </a:r>
            <a:r>
              <a:rPr lang="en-US" sz="2400" dirty="0" err="1" smtClean="0"/>
              <a:t>berpartisipasi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, me </a:t>
            </a:r>
            <a:r>
              <a:rPr lang="en-US" sz="2400" dirty="0" err="1" smtClean="0"/>
              <a:t>nikmati</a:t>
            </a:r>
            <a:r>
              <a:rPr lang="en-US" sz="2400" dirty="0" smtClean="0"/>
              <a:t> </a:t>
            </a:r>
            <a:r>
              <a:rPr lang="en-US" sz="2400" dirty="0" err="1" smtClean="0"/>
              <a:t>aktifitas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teman</a:t>
            </a:r>
            <a:r>
              <a:rPr lang="en-US" sz="2400" dirty="0" smtClean="0"/>
              <a:t>,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bekerjasama</a:t>
            </a:r>
            <a:r>
              <a:rPr lang="en-US" sz="2400" dirty="0" smtClean="0"/>
              <a:t>,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konformitas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58190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3678" y="1143000"/>
            <a:ext cx="63202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/>
              <a:t>Hans Eysenck (1980) </a:t>
            </a:r>
            <a:endParaRPr lang="en-US" sz="2800" dirty="0" smtClean="0"/>
          </a:p>
          <a:p>
            <a:r>
              <a:rPr lang="id-ID" sz="2800" dirty="0" smtClean="0"/>
              <a:t>menyatakan bahwa</a:t>
            </a:r>
            <a:r>
              <a:rPr lang="en-US" sz="2800" dirty="0"/>
              <a:t> </a:t>
            </a:r>
            <a:r>
              <a:rPr lang="id-ID" sz="2800" dirty="0" smtClean="0"/>
              <a:t> </a:t>
            </a:r>
            <a:r>
              <a:rPr lang="id-ID" sz="2800" dirty="0"/>
              <a:t>individu </a:t>
            </a:r>
            <a:r>
              <a:rPr lang="id-ID" sz="2800" dirty="0" smtClean="0"/>
              <a:t>ekstrovert</a:t>
            </a:r>
            <a:endParaRPr lang="en-US" sz="2800" dirty="0" smtClean="0"/>
          </a:p>
          <a:p>
            <a:r>
              <a:rPr lang="id-ID" sz="2800" dirty="0" smtClean="0"/>
              <a:t>lebih </a:t>
            </a:r>
            <a:r>
              <a:rPr lang="id-ID" sz="2800" dirty="0"/>
              <a:t>tertarik membina hubungan </a:t>
            </a:r>
            <a:r>
              <a:rPr lang="id-ID" sz="2800" dirty="0" smtClean="0"/>
              <a:t>dengan</a:t>
            </a:r>
            <a:endParaRPr lang="en-US" sz="2800" dirty="0" smtClean="0"/>
          </a:p>
          <a:p>
            <a:r>
              <a:rPr lang="id-ID" sz="2800" dirty="0" smtClean="0"/>
              <a:t>orang </a:t>
            </a:r>
            <a:r>
              <a:rPr lang="id-ID" sz="2800" dirty="0"/>
              <a:t>lain dibanding individu introvert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559967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46565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 : </a:t>
            </a:r>
            <a:r>
              <a:rPr lang="en-US" sz="4000" dirty="0" err="1" smtClean="0"/>
              <a:t>Pengaruh</a:t>
            </a:r>
            <a:r>
              <a:rPr lang="en-US" sz="4000" dirty="0" smtClean="0"/>
              <a:t> </a:t>
            </a:r>
            <a:r>
              <a:rPr lang="en-US" sz="4000" dirty="0" err="1" smtClean="0"/>
              <a:t>Perasaan</a:t>
            </a:r>
            <a:endParaRPr lang="en-US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15291" y="1955470"/>
            <a:ext cx="6553200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Orang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mengucapkan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menyenangkan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Byrne </a:t>
            </a:r>
            <a:r>
              <a:rPr lang="en-US" sz="2400" dirty="0" err="1" smtClean="0"/>
              <a:t>dkk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humor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mencairkan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pertemanan</a:t>
            </a:r>
            <a:endParaRPr lang="en-US" sz="2400" dirty="0" smtClean="0"/>
          </a:p>
          <a:p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Seseorang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lebih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mudah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berinteraksi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orang lain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saat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kondisi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perasaan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senang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29430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177</TotalTime>
  <Words>1387</Words>
  <Application>Microsoft Office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0-Blanko-PPT-sesi-1 Baru (3)</vt:lpstr>
      <vt:lpstr>Dra Safitri  M  M.Si</vt:lpstr>
      <vt:lpstr>Mengapa Makhluk Hidup Membutuhkan Attachment/Keintiman?</vt:lpstr>
      <vt:lpstr>Manusia Butuh Berafiliasi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Perbedaan fungsi tubuh secara gender</vt:lpstr>
      <vt:lpstr>PowerPoint Presentation</vt:lpstr>
      <vt:lpstr>PowerPoint Presentation</vt:lpstr>
      <vt:lpstr>PowerPoint Presentation</vt:lpstr>
      <vt:lpstr>Masalah Yang Timbul Karena Interaksi Sosial</vt:lpstr>
      <vt:lpstr>CINTA </vt:lpstr>
      <vt:lpstr>Perilaku Cinta</vt:lpstr>
      <vt:lpstr>PowerPoint Presentation</vt:lpstr>
      <vt:lpstr>A Triangular Theory of Love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21</cp:revision>
  <dcterms:created xsi:type="dcterms:W3CDTF">2019-09-17T08:27:08Z</dcterms:created>
  <dcterms:modified xsi:type="dcterms:W3CDTF">2020-06-13T11:55:22Z</dcterms:modified>
</cp:coreProperties>
</file>