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2" r:id="rId2"/>
    <p:sldId id="26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b="1" dirty="0"/>
              <a:t>PENILAIAN KINERJA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EBA 504</a:t>
            </a:r>
            <a:endParaRPr lang="en-US" sz="2000" dirty="0" smtClean="0"/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SPM</a:t>
            </a: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642938"/>
            <a:ext cx="7772400" cy="966787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C000"/>
                </a:solidFill>
              </a:rPr>
              <a:t>Faktor keberhasilan </a:t>
            </a:r>
            <a:br>
              <a:rPr lang="en-US" sz="2800" smtClean="0">
                <a:solidFill>
                  <a:srgbClr val="FFC000"/>
                </a:solidFill>
              </a:rPr>
            </a:br>
            <a:r>
              <a:rPr lang="en-US" sz="2800" smtClean="0">
                <a:solidFill>
                  <a:srgbClr val="FFC000"/>
                </a:solidFill>
              </a:rPr>
              <a:t>Ukuran non finansial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28813"/>
            <a:ext cx="7772400" cy="4167187"/>
          </a:xfrm>
        </p:spPr>
        <p:txBody>
          <a:bodyPr/>
          <a:lstStyle/>
          <a:p>
            <a:r>
              <a:rPr lang="en-US" sz="1800" smtClean="0"/>
              <a:t>Pemesanan </a:t>
            </a:r>
          </a:p>
          <a:p>
            <a:r>
              <a:rPr lang="en-US" sz="1800" smtClean="0"/>
              <a:t>Pembatalan </a:t>
            </a:r>
            <a:r>
              <a:rPr lang="en-US" sz="2000" smtClean="0"/>
              <a:t>pemesanan</a:t>
            </a:r>
            <a:r>
              <a:rPr lang="en-US" sz="1800" smtClean="0"/>
              <a:t> </a:t>
            </a:r>
          </a:p>
          <a:p>
            <a:r>
              <a:rPr lang="en-US" sz="1800" smtClean="0"/>
              <a:t>Pangsa pasar</a:t>
            </a:r>
          </a:p>
          <a:p>
            <a:r>
              <a:rPr lang="en-US" sz="1800" smtClean="0"/>
              <a:t>Pesanan dari pemain kunci</a:t>
            </a:r>
          </a:p>
          <a:p>
            <a:r>
              <a:rPr lang="en-US" sz="1800" smtClean="0"/>
              <a:t>Kepuasan pelanggan</a:t>
            </a:r>
          </a:p>
          <a:p>
            <a:r>
              <a:rPr lang="en-US" sz="1800" smtClean="0"/>
              <a:t>Ingatan pelanggan</a:t>
            </a:r>
          </a:p>
          <a:p>
            <a:r>
              <a:rPr lang="en-US" sz="1800" smtClean="0"/>
              <a:t>Kesetiaan pelanggan</a:t>
            </a:r>
          </a:p>
          <a:p>
            <a:endParaRPr lang="en-US" sz="1800" smtClean="0"/>
          </a:p>
          <a:p>
            <a:pPr eaLnBrk="1" hangingPunct="1"/>
            <a:endParaRPr lang="en-US" sz="1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912813"/>
          </a:xfrm>
        </p:spPr>
        <p:txBody>
          <a:bodyPr/>
          <a:lstStyle/>
          <a:p>
            <a:pPr marL="838200" indent="-838200" eaLnBrk="1" hangingPunct="1"/>
            <a:r>
              <a:rPr lang="fi-FI" sz="2800" smtClean="0">
                <a:solidFill>
                  <a:schemeClr val="tx1"/>
                </a:solidFill>
              </a:rPr>
              <a:t>Faktor kunci keberhasilan pada proses internal</a:t>
            </a:r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i-FI" sz="2000" smtClean="0"/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Pemanfaatan kapasitas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Pengiriman tepat waktu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Perputaran persediaan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Kualitas</a:t>
            </a:r>
          </a:p>
          <a:p>
            <a:pPr eaLnBrk="1" hangingPunct="1">
              <a:lnSpc>
                <a:spcPct val="80000"/>
              </a:lnSpc>
            </a:pPr>
            <a:r>
              <a:rPr lang="fi-FI" sz="2000" smtClean="0"/>
              <a:t>Waktu siklus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769938"/>
          </a:xfrm>
        </p:spPr>
        <p:txBody>
          <a:bodyPr/>
          <a:lstStyle/>
          <a:p>
            <a:r>
              <a:rPr lang="en-US" sz="2400" b="1" smtClean="0">
                <a:solidFill>
                  <a:schemeClr val="tx1"/>
                </a:solidFill>
              </a:rPr>
              <a:t>Pelaksanaan Sistem Penilaian Kinerja</a:t>
            </a: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85875"/>
            <a:ext cx="7772400" cy="4357688"/>
          </a:xfrm>
        </p:spPr>
        <p:txBody>
          <a:bodyPr/>
          <a:lstStyle/>
          <a:p>
            <a:endParaRPr lang="en-US" sz="16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fi-FI" sz="1600" smtClean="0"/>
              <a:t>Mendefinisikan strategi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scorecard dapat digunakan untuk menjalin hubungan antara strategi dengan tindakan operasional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AutoNum type="arabicPeriod" startAt="2"/>
            </a:pPr>
            <a:r>
              <a:rPr lang="fi-FI" sz="1600" smtClean="0"/>
              <a:t>Mendefinisikan pengukur dari strategi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organisasi harus fokus pada sedikit ukuran kritis pada titik ini, dan masing-masing pengukur harus dihubungkan satu sama lain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AutoNum type="arabicPeriod" startAt="3"/>
            </a:pPr>
            <a:r>
              <a:rPr lang="fi-FI" sz="1600" smtClean="0"/>
              <a:t>Menyatukan ukuran dalam sistem manajemen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scorecard harus menyatu dengan struktur formal maupun informal organisasi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i-FI" sz="1600" smtClean="0"/>
          </a:p>
          <a:p>
            <a:pPr eaLnBrk="1" hangingPunct="1">
              <a:lnSpc>
                <a:spcPct val="80000"/>
              </a:lnSpc>
              <a:buFontTx/>
              <a:buAutoNum type="arabicPeriod" startAt="4"/>
            </a:pPr>
            <a:r>
              <a:rPr lang="fi-FI" sz="1600" smtClean="0"/>
              <a:t>Tinjau ukuran serta hasilnya dengan sering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i-FI" sz="1600" smtClean="0"/>
              <a:t>	tinjauan haruslan dilakukan dengan konsisten dan terus menerus oleh manajemen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841375"/>
          </a:xfrm>
        </p:spPr>
        <p:txBody>
          <a:bodyPr/>
          <a:lstStyle/>
          <a:p>
            <a:r>
              <a:rPr lang="en-US" sz="2400" b="1" smtClean="0">
                <a:solidFill>
                  <a:schemeClr val="tx1"/>
                </a:solidFill>
              </a:rPr>
              <a:t>Kesulitan dalam pelaksanaan</a:t>
            </a:r>
            <a:endParaRPr lang="en-US" sz="2400" smtClean="0">
              <a:solidFill>
                <a:srgbClr val="FFC000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r>
              <a:rPr lang="en-US" sz="1400" smtClean="0"/>
              <a:t>Hubungan yang buruk antara ukuran non finansial serta hasilnya</a:t>
            </a:r>
          </a:p>
          <a:p>
            <a:pPr>
              <a:buFontTx/>
              <a:buNone/>
            </a:pPr>
            <a:r>
              <a:rPr lang="en-US" sz="1400" smtClean="0"/>
              <a:t>	tidak ada garansi bahwa profitabilitas masa depan akan mengikuti target pada area non finansial</a:t>
            </a:r>
          </a:p>
          <a:p>
            <a:pPr>
              <a:buFontTx/>
              <a:buNone/>
            </a:pPr>
            <a:endParaRPr lang="en-US" sz="1400" smtClean="0"/>
          </a:p>
          <a:p>
            <a:r>
              <a:rPr lang="en-US" sz="1400" smtClean="0"/>
              <a:t>Penetapan hasil finansial</a:t>
            </a:r>
          </a:p>
          <a:p>
            <a:pPr>
              <a:buFontTx/>
              <a:buNone/>
            </a:pPr>
            <a:r>
              <a:rPr lang="en-US" sz="1400" smtClean="0"/>
              <a:t>	penetapan ini sering membuat manajer merasa tertekan </a:t>
            </a:r>
          </a:p>
          <a:p>
            <a:pPr>
              <a:buFontTx/>
              <a:buNone/>
            </a:pPr>
            <a:endParaRPr lang="en-US" sz="1400" smtClean="0"/>
          </a:p>
          <a:p>
            <a:r>
              <a:rPr lang="en-US" sz="1400" smtClean="0"/>
              <a:t>Ukuran tidak diperbaharui</a:t>
            </a:r>
          </a:p>
          <a:p>
            <a:pPr>
              <a:buFontTx/>
              <a:buNone/>
            </a:pPr>
            <a:r>
              <a:rPr lang="en-US" sz="1400" smtClean="0"/>
              <a:t>	perusahaan terus menggunakan ukuran berdasarkan strategi yang lalu</a:t>
            </a:r>
          </a:p>
          <a:p>
            <a:pPr>
              <a:buFontTx/>
              <a:buNone/>
            </a:pPr>
            <a:endParaRPr lang="en-US" sz="1400" smtClean="0"/>
          </a:p>
          <a:p>
            <a:r>
              <a:rPr lang="en-US" sz="1400" smtClean="0"/>
              <a:t>Terlalu banyak penilaian</a:t>
            </a:r>
          </a:p>
          <a:p>
            <a:pPr>
              <a:buFontTx/>
              <a:buNone/>
            </a:pPr>
            <a:r>
              <a:rPr lang="en-US" sz="1400" smtClean="0"/>
              <a:t>	akan membawa dampak manajer kehilangan fokus karena mencoba banyak hal</a:t>
            </a:r>
          </a:p>
          <a:p>
            <a:pPr>
              <a:buFontTx/>
              <a:buNone/>
            </a:pPr>
            <a:endParaRPr lang="en-US" sz="1400" smtClean="0"/>
          </a:p>
          <a:p>
            <a:r>
              <a:rPr lang="en-US" sz="1400" smtClean="0"/>
              <a:t>Kesulitan dalam menetapkan pertukaran</a:t>
            </a:r>
          </a:p>
          <a:p>
            <a:pPr>
              <a:buFontTx/>
              <a:buNone/>
            </a:pPr>
            <a:r>
              <a:rPr lang="en-US" sz="1400" smtClean="0"/>
              <a:t>	kombinasi ukuran finansial dan non finansial membuat sulit untuk menentukan pertukaran antara ukuran finansial dan non finansial</a:t>
            </a:r>
          </a:p>
          <a:p>
            <a:pPr>
              <a:buFontTx/>
              <a:buNone/>
            </a:pPr>
            <a:endParaRPr lang="en-US" sz="1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42938" y="571500"/>
            <a:ext cx="7772400" cy="642938"/>
          </a:xfrm>
        </p:spPr>
        <p:txBody>
          <a:bodyPr>
            <a:normAutofit fontScale="90000"/>
          </a:bodyPr>
          <a:lstStyle/>
          <a:p>
            <a:r>
              <a:rPr lang="en-US" sz="2800" b="1" smtClean="0">
                <a:solidFill>
                  <a:schemeClr val="tx1"/>
                </a:solidFill>
              </a:rPr>
              <a:t>Sistem pengendalian sebagai strategi alat implementasi</a:t>
            </a:r>
            <a:r>
              <a:rPr lang="en-US" sz="2800" smtClean="0">
                <a:solidFill>
                  <a:schemeClr val="tx1"/>
                </a:solidFill>
              </a:rPr>
              <a:t/>
            </a:r>
            <a:br>
              <a:rPr lang="en-US" sz="2800" smtClean="0">
                <a:solidFill>
                  <a:schemeClr val="tx1"/>
                </a:solidFill>
              </a:rPr>
            </a:b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3071813" y="1714500"/>
            <a:ext cx="2286000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00375" y="3357563"/>
            <a:ext cx="2500313" cy="923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penting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57500" y="5072063"/>
            <a:ext cx="2714625" cy="1200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endParaRPr lang="en-US" dirty="0"/>
          </a:p>
        </p:txBody>
      </p:sp>
      <p:cxnSp>
        <p:nvCxnSpPr>
          <p:cNvPr id="15366" name="Straight Arrow Connector 7"/>
          <p:cNvCxnSpPr>
            <a:cxnSpLocks noChangeShapeType="1"/>
          </p:cNvCxnSpPr>
          <p:nvPr/>
        </p:nvCxnSpPr>
        <p:spPr bwMode="auto">
          <a:xfrm rot="5400000">
            <a:off x="3821113" y="2892425"/>
            <a:ext cx="64293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67" name="Straight Arrow Connector 9"/>
          <p:cNvCxnSpPr>
            <a:cxnSpLocks noChangeShapeType="1"/>
          </p:cNvCxnSpPr>
          <p:nvPr/>
        </p:nvCxnSpPr>
        <p:spPr bwMode="auto">
          <a:xfrm rot="5400000">
            <a:off x="3821113" y="4608513"/>
            <a:ext cx="642937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627063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Pengendalian Interaktif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813" y="1285875"/>
            <a:ext cx="2500312" cy="1200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5813" y="3571875"/>
            <a:ext cx="2714625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Esok</a:t>
            </a:r>
            <a:r>
              <a:rPr lang="en-US" dirty="0"/>
              <a:t> </a:t>
            </a:r>
            <a:r>
              <a:rPr lang="en-US" dirty="0" err="1"/>
              <a:t>Hari</a:t>
            </a:r>
            <a:endParaRPr lang="en-US" dirty="0"/>
          </a:p>
        </p:txBody>
      </p:sp>
      <p:cxnSp>
        <p:nvCxnSpPr>
          <p:cNvPr id="16389" name="Straight Arrow Connector 7"/>
          <p:cNvCxnSpPr>
            <a:cxnSpLocks noChangeShapeType="1"/>
            <a:stCxn id="5" idx="2"/>
          </p:cNvCxnSpPr>
          <p:nvPr/>
        </p:nvCxnSpPr>
        <p:spPr bwMode="auto">
          <a:xfrm rot="5400000">
            <a:off x="1510506" y="2975769"/>
            <a:ext cx="1014413" cy="34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" name="TextBox 8"/>
          <p:cNvSpPr txBox="1"/>
          <p:nvPr/>
        </p:nvSpPr>
        <p:spPr>
          <a:xfrm>
            <a:off x="4214813" y="1285875"/>
            <a:ext cx="4214812" cy="4400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 err="1">
                <a:solidFill>
                  <a:schemeClr val="bg1"/>
                </a:solidFill>
              </a:rPr>
              <a:t>Karakteristik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pengendalian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interaktif</a:t>
            </a:r>
            <a:r>
              <a:rPr lang="en-US" sz="1400" dirty="0">
                <a:solidFill>
                  <a:schemeClr val="bg1"/>
                </a:solidFill>
              </a:rPr>
              <a:t> :</a:t>
            </a:r>
          </a:p>
          <a:p>
            <a:pPr>
              <a:defRPr/>
            </a:pPr>
            <a:r>
              <a:rPr lang="en-US" sz="1400" dirty="0">
                <a:solidFill>
                  <a:schemeClr val="bg1"/>
                </a:solidFill>
              </a:rPr>
              <a:t/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- </a:t>
            </a:r>
            <a:r>
              <a:rPr lang="en-US" sz="1400" dirty="0" err="1">
                <a:solidFill>
                  <a:schemeClr val="bg1"/>
                </a:solidFill>
              </a:rPr>
              <a:t>seperangkat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informasi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pengendalian</a:t>
            </a:r>
            <a:r>
              <a:rPr lang="en-US" sz="1400" dirty="0">
                <a:solidFill>
                  <a:schemeClr val="bg1"/>
                </a:solidFill>
              </a:rPr>
              <a:t>   </a:t>
            </a:r>
            <a:r>
              <a:rPr lang="en-US" sz="1400" dirty="0" err="1">
                <a:solidFill>
                  <a:schemeClr val="bg1"/>
                </a:solidFill>
              </a:rPr>
              <a:t>manajemen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memberikan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tanda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mengenai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ketidakpastian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strategik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r>
              <a:rPr lang="en-US" sz="1400" dirty="0" err="1">
                <a:solidFill>
                  <a:schemeClr val="bg1"/>
                </a:solidFill>
              </a:rPr>
              <a:t>Eksekutif</a:t>
            </a:r>
            <a:r>
              <a:rPr lang="en-US" sz="1400" dirty="0">
                <a:solidFill>
                  <a:schemeClr val="bg1"/>
                </a:solidFill>
              </a:rPr>
              <a:t> senior </a:t>
            </a:r>
            <a:r>
              <a:rPr lang="en-US" sz="1400" dirty="0" err="1">
                <a:solidFill>
                  <a:schemeClr val="bg1"/>
                </a:solidFill>
              </a:rPr>
              <a:t>menangani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informasi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secara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serius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manajer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pada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tiap</a:t>
            </a:r>
            <a:r>
              <a:rPr lang="en-US" sz="1400" dirty="0">
                <a:solidFill>
                  <a:schemeClr val="bg1"/>
                </a:solidFill>
              </a:rPr>
              <a:t> level </a:t>
            </a:r>
            <a:r>
              <a:rPr lang="en-US" sz="1400" dirty="0" err="1">
                <a:solidFill>
                  <a:schemeClr val="bg1"/>
                </a:solidFill>
              </a:rPr>
              <a:t>memfokuskan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perhatian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pada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informasi</a:t>
            </a:r>
            <a:r>
              <a:rPr lang="en-US" sz="1400" dirty="0">
                <a:solidFill>
                  <a:schemeClr val="bg1"/>
                </a:solidFill>
              </a:rPr>
              <a:t> yang </a:t>
            </a:r>
            <a:r>
              <a:rPr lang="en-US" sz="1400" dirty="0" err="1">
                <a:solidFill>
                  <a:schemeClr val="bg1"/>
                </a:solidFill>
              </a:rPr>
              <a:t>dihasilkan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sistem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atasan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bawahan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rekan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sekerja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bertemu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untuk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menyimpulkan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mambahas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implikasi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informasi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bagi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tindakan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strategik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masa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datang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endParaRPr lang="en-US" sz="1400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rapat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terbentuk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debat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841375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en-US" sz="2800" smtClean="0">
                <a:solidFill>
                  <a:schemeClr val="tx1"/>
                </a:solidFill>
              </a:rPr>
              <a:t>Sistem Pengendalian Sebagai strategi  Alat Formasi</a:t>
            </a:r>
            <a:endParaRPr lang="en-US" sz="2800" smtClean="0"/>
          </a:p>
        </p:txBody>
      </p:sp>
      <p:sp>
        <p:nvSpPr>
          <p:cNvPr id="5" name="TextBox 4"/>
          <p:cNvSpPr txBox="1"/>
          <p:nvPr/>
        </p:nvSpPr>
        <p:spPr>
          <a:xfrm>
            <a:off x="3071813" y="1714500"/>
            <a:ext cx="2286000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Ketidakpastian</a:t>
            </a:r>
            <a:r>
              <a:rPr lang="en-US" dirty="0"/>
              <a:t> </a:t>
            </a:r>
            <a:r>
              <a:rPr lang="en-US" dirty="0" err="1"/>
              <a:t>Strategik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14688" y="3071813"/>
            <a:ext cx="2286000" cy="11699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 err="1"/>
              <a:t>Manfaat</a:t>
            </a:r>
            <a:r>
              <a:rPr lang="en-US" sz="1400" dirty="0"/>
              <a:t> </a:t>
            </a:r>
            <a:r>
              <a:rPr lang="en-US" sz="1400" dirty="0" err="1"/>
              <a:t>Seperangkat</a:t>
            </a:r>
            <a:r>
              <a:rPr lang="en-US" sz="1400" dirty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 </a:t>
            </a:r>
            <a:r>
              <a:rPr lang="en-US" sz="1400" dirty="0" err="1"/>
              <a:t>pengendalian</a:t>
            </a:r>
            <a:r>
              <a:rPr lang="en-US" sz="1400" dirty="0"/>
              <a:t> </a:t>
            </a:r>
            <a:r>
              <a:rPr lang="en-US" sz="1400" dirty="0" err="1"/>
              <a:t>manajemen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interaktif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286125" y="5214938"/>
            <a:ext cx="2286000" cy="369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</p:txBody>
      </p:sp>
      <p:cxnSp>
        <p:nvCxnSpPr>
          <p:cNvPr id="17414" name="Straight Arrow Connector 8"/>
          <p:cNvCxnSpPr>
            <a:cxnSpLocks noChangeShapeType="1"/>
            <a:stCxn id="5" idx="2"/>
          </p:cNvCxnSpPr>
          <p:nvPr/>
        </p:nvCxnSpPr>
        <p:spPr bwMode="auto">
          <a:xfrm rot="5400000">
            <a:off x="3894932" y="2680494"/>
            <a:ext cx="63976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415" name="Straight Arrow Connector 10"/>
          <p:cNvCxnSpPr>
            <a:cxnSpLocks noChangeShapeType="1"/>
            <a:stCxn id="6" idx="2"/>
          </p:cNvCxnSpPr>
          <p:nvPr/>
        </p:nvCxnSpPr>
        <p:spPr bwMode="auto">
          <a:xfrm rot="16200000" flipH="1">
            <a:off x="3942556" y="4656932"/>
            <a:ext cx="83026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Kinerja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738187"/>
          </a:xfrm>
        </p:spPr>
        <p:txBody>
          <a:bodyPr/>
          <a:lstStyle/>
          <a:p>
            <a:pPr algn="ctr" eaLnBrk="1" hangingPunct="1"/>
            <a:r>
              <a:rPr lang="en-US" sz="2800" smtClean="0">
                <a:solidFill>
                  <a:schemeClr val="tx1"/>
                </a:solidFill>
              </a:rPr>
              <a:t>Definisi Penilaian Kinerja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43000"/>
            <a:ext cx="8064500" cy="523875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Penilaian kinerja </a:t>
            </a:r>
          </a:p>
          <a:p>
            <a:pPr>
              <a:buFontTx/>
              <a:buNone/>
            </a:pPr>
            <a:r>
              <a:rPr lang="en-US" sz="1800" smtClean="0"/>
              <a:t>	adalah penentuan secara periode efektifitas operasional suatu organisasi, bagian organisasi dan karyawannya berdasarkan sasaran, standar dan kriteria yang ditetapkan sebelumnya. </a:t>
            </a:r>
          </a:p>
          <a:p>
            <a:pPr>
              <a:buFontTx/>
              <a:buNone/>
            </a:pPr>
            <a:endParaRPr lang="en-US" sz="1800" smtClean="0"/>
          </a:p>
          <a:p>
            <a:r>
              <a:rPr lang="en-US" sz="1800" smtClean="0"/>
              <a:t>Karena </a:t>
            </a:r>
            <a:r>
              <a:rPr lang="fi-FI" sz="1800" smtClean="0"/>
              <a:t>organisasi pada dasarnya dijalankan oleh manusia maka penilaian kinerja </a:t>
            </a:r>
            <a:r>
              <a:rPr lang="en-US" sz="1800" smtClean="0"/>
              <a:t>sesungguhnya merupakan penilaian atas prilaku manusia dalam melaksanakan peran yang mereka mainkan dalam organisasi.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None/>
            </a:pPr>
            <a:r>
              <a:rPr lang="en-US" sz="1800" smtClean="0"/>
              <a:t>Sedangkan pengertian kinerja keuangan </a:t>
            </a:r>
          </a:p>
          <a:p>
            <a:pPr>
              <a:buFontTx/>
              <a:buNone/>
            </a:pPr>
            <a:r>
              <a:rPr lang="en-US" sz="1800" smtClean="0"/>
              <a:t>	adalah penentuan ukuran-ukuran tertentu yang dapat mengukur keberhasilan suatu perusahaan dalam menghasilkan laba.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85750"/>
            <a:ext cx="7772400" cy="769938"/>
          </a:xfrm>
        </p:spPr>
        <p:txBody>
          <a:bodyPr/>
          <a:lstStyle/>
          <a:p>
            <a:pPr marL="838200" indent="-838200" eaLnBrk="1" hangingPunct="1"/>
            <a:r>
              <a:rPr lang="en-US" sz="2800" b="1" smtClean="0">
                <a:solidFill>
                  <a:schemeClr val="tx1"/>
                </a:solidFill>
              </a:rPr>
              <a:t>Tujuan Penilaian kinerja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135938" cy="5143500"/>
          </a:xfrm>
        </p:spPr>
        <p:txBody>
          <a:bodyPr/>
          <a:lstStyle/>
          <a:p>
            <a:endParaRPr lang="fi-FI" sz="1600" smtClean="0"/>
          </a:p>
          <a:p>
            <a:r>
              <a:rPr lang="fi-FI" sz="1600" smtClean="0"/>
              <a:t>tujuan penilaian kinerja (Mulyadi, 1997) </a:t>
            </a:r>
          </a:p>
          <a:p>
            <a:pPr>
              <a:buFontTx/>
              <a:buNone/>
            </a:pPr>
            <a:r>
              <a:rPr lang="en-US" sz="1600" i="1" smtClean="0"/>
              <a:t>	" Untuk memotivasi karyawan dalam mencapai sasaran organisasi dan dalam mematuhi standar prilaku yang telah ditetapkan sebelumnya agar membuahkanti ndakan dan hasil yang diinginkan. </a:t>
            </a:r>
          </a:p>
          <a:p>
            <a:pPr>
              <a:buFontTx/>
              <a:buNone/>
            </a:pPr>
            <a:r>
              <a:rPr lang="en-US" sz="1600" i="1" smtClean="0"/>
              <a:t>	Standar prilaku dapat berupa kebijakan manajemen atau rencana formal yang dituangkan dalam anggaran.“</a:t>
            </a:r>
          </a:p>
          <a:p>
            <a:pPr>
              <a:buFontTx/>
              <a:buNone/>
            </a:pPr>
            <a:endParaRPr lang="en-US" sz="1600" i="1" smtClean="0"/>
          </a:p>
          <a:p>
            <a:r>
              <a:rPr lang="en-US" sz="1600" smtClean="0"/>
              <a:t>Penilaian kinerja dilakukan untuk menekan prilaku yang tidak semestinya dan </a:t>
            </a:r>
            <a:r>
              <a:rPr lang="nn-NO" sz="1600" smtClean="0"/>
              <a:t>untuk merangsang dan menegakkan prilaku yang semestinya diinginkan melalui</a:t>
            </a:r>
          </a:p>
          <a:p>
            <a:pPr>
              <a:buFontTx/>
              <a:buNone/>
            </a:pPr>
            <a:endParaRPr lang="nn-NO" sz="1600" smtClean="0"/>
          </a:p>
          <a:p>
            <a:r>
              <a:rPr lang="en-US" sz="1600" smtClean="0"/>
              <a:t>umpan balik hasil kinerja dan waktu serta penghargaan baik yang bersifat instrinsik maupun ekstrinsik.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02550" cy="823913"/>
          </a:xfrm>
        </p:spPr>
        <p:txBody>
          <a:bodyPr/>
          <a:lstStyle/>
          <a:p>
            <a:pPr marL="838200" indent="-838200" algn="ctr" eaLnBrk="1" hangingPunct="1"/>
            <a:r>
              <a:rPr lang="en-US" sz="2400" b="1" smtClean="0">
                <a:solidFill>
                  <a:schemeClr val="tx1"/>
                </a:solidFill>
              </a:rPr>
              <a:t>Manfaat Penilaian Kinerja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351837" cy="4881562"/>
          </a:xfrm>
        </p:spPr>
        <p:txBody>
          <a:bodyPr/>
          <a:lstStyle/>
          <a:p>
            <a:r>
              <a:rPr lang="en-US" sz="1600" smtClean="0"/>
              <a:t>Mengelola operasi organisasi secara efektif dan efisian melalui pemitivasian karyawan secara maksimum</a:t>
            </a:r>
          </a:p>
          <a:p>
            <a:endParaRPr lang="en-US" sz="1600" smtClean="0"/>
          </a:p>
          <a:p>
            <a:r>
              <a:rPr lang="en-US" sz="1600" smtClean="0"/>
              <a:t>Membantu pengambilan keputusan yang bersangkutan dengan karyawan seperti promosi, transfer dan pemberhentian.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Mengidentifikasi kebutuhan pelatihan dan pengembangan karyawan dan untuk menyediakan kriteria seleksi dan evaluasi program pelatihan karyawan.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Menyediakan umpan balik bagi karyawan mengenai bagaimana atasan mereka menilai kinerja mereka.</a:t>
            </a:r>
          </a:p>
          <a:p>
            <a:pPr>
              <a:buFontTx/>
              <a:buNone/>
            </a:pPr>
            <a:endParaRPr lang="en-US" sz="1600" smtClean="0"/>
          </a:p>
          <a:p>
            <a:r>
              <a:rPr lang="en-US" sz="1600" smtClean="0"/>
              <a:t>Menyediakan suatu dasar bagi distribusi penghargaan.</a:t>
            </a:r>
            <a:endParaRPr lang="en-US" sz="16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198563"/>
          </a:xfrm>
        </p:spPr>
        <p:txBody>
          <a:bodyPr/>
          <a:lstStyle/>
          <a:p>
            <a:r>
              <a:rPr lang="en-US" sz="2800" smtClean="0">
                <a:solidFill>
                  <a:srgbClr val="FFC000"/>
                </a:solidFill>
              </a:rPr>
              <a:t>Kerangka untuk merancang sistem penilaian kinerja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381500"/>
          </a:xfrm>
        </p:spPr>
        <p:txBody>
          <a:bodyPr/>
          <a:lstStyle/>
          <a:p>
            <a:pPr>
              <a:buFontTx/>
              <a:buNone/>
            </a:pPr>
            <a:endParaRPr lang="en-US" sz="1600" smtClean="0"/>
          </a:p>
          <a:p>
            <a:endParaRPr lang="en-US" sz="1600" smtClean="0"/>
          </a:p>
        </p:txBody>
      </p:sp>
      <p:sp>
        <p:nvSpPr>
          <p:cNvPr id="7172" name="Oval 3"/>
          <p:cNvSpPr>
            <a:spLocks noChangeArrowheads="1"/>
          </p:cNvSpPr>
          <p:nvPr/>
        </p:nvSpPr>
        <p:spPr bwMode="auto">
          <a:xfrm>
            <a:off x="3714750" y="3286125"/>
            <a:ext cx="2071688" cy="11430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571500" y="3571875"/>
            <a:ext cx="2286000" cy="4619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B050"/>
                </a:solidFill>
              </a:rPr>
              <a:t>Apa yang diberi imbalan, benar-benar penting </a:t>
            </a: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3429000" y="2000250"/>
            <a:ext cx="2286000" cy="2762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B050"/>
                </a:solidFill>
              </a:rPr>
              <a:t>Apa yang penting diukur </a:t>
            </a: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3571875" y="5429250"/>
            <a:ext cx="2286000" cy="4619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B050"/>
                </a:solidFill>
              </a:rPr>
              <a:t>Apa yang diselesaikan diberi imlalan</a:t>
            </a: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6429375" y="3571875"/>
            <a:ext cx="2286000" cy="4619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B050"/>
                </a:solidFill>
              </a:rPr>
              <a:t>Apa yang diukur, diselesaikan</a:t>
            </a:r>
          </a:p>
        </p:txBody>
      </p:sp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3857625" y="3714750"/>
            <a:ext cx="1785938" cy="2762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B050"/>
                </a:solidFill>
              </a:rPr>
              <a:t>Strategi</a:t>
            </a:r>
          </a:p>
        </p:txBody>
      </p:sp>
      <p:cxnSp>
        <p:nvCxnSpPr>
          <p:cNvPr id="7178" name="Straight Arrow Connector 10"/>
          <p:cNvCxnSpPr>
            <a:cxnSpLocks noChangeShapeType="1"/>
          </p:cNvCxnSpPr>
          <p:nvPr/>
        </p:nvCxnSpPr>
        <p:spPr bwMode="auto">
          <a:xfrm flipV="1">
            <a:off x="1500188" y="2143125"/>
            <a:ext cx="1857375" cy="1285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79" name="Straight Arrow Connector 12"/>
          <p:cNvCxnSpPr>
            <a:cxnSpLocks noChangeShapeType="1"/>
          </p:cNvCxnSpPr>
          <p:nvPr/>
        </p:nvCxnSpPr>
        <p:spPr bwMode="auto">
          <a:xfrm>
            <a:off x="5786438" y="2214563"/>
            <a:ext cx="1785937" cy="1214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0" name="Straight Arrow Connector 16"/>
          <p:cNvCxnSpPr>
            <a:cxnSpLocks noChangeShapeType="1"/>
          </p:cNvCxnSpPr>
          <p:nvPr/>
        </p:nvCxnSpPr>
        <p:spPr bwMode="auto">
          <a:xfrm rot="10800000" flipV="1">
            <a:off x="6000750" y="4143375"/>
            <a:ext cx="1571625" cy="1428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1" name="Straight Arrow Connector 18"/>
          <p:cNvCxnSpPr>
            <a:cxnSpLocks noChangeShapeType="1"/>
          </p:cNvCxnSpPr>
          <p:nvPr/>
        </p:nvCxnSpPr>
        <p:spPr bwMode="auto">
          <a:xfrm rot="10800000">
            <a:off x="1643063" y="4143375"/>
            <a:ext cx="1785937" cy="15001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2" name="Straight Arrow Connector 20"/>
          <p:cNvCxnSpPr>
            <a:cxnSpLocks noChangeShapeType="1"/>
          </p:cNvCxnSpPr>
          <p:nvPr/>
        </p:nvCxnSpPr>
        <p:spPr bwMode="auto">
          <a:xfrm rot="5400000" flipH="1" flipV="1">
            <a:off x="4286251" y="2855912"/>
            <a:ext cx="5715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3" name="Straight Arrow Connector 22"/>
          <p:cNvCxnSpPr>
            <a:cxnSpLocks noChangeShapeType="1"/>
          </p:cNvCxnSpPr>
          <p:nvPr/>
        </p:nvCxnSpPr>
        <p:spPr bwMode="auto">
          <a:xfrm>
            <a:off x="5857875" y="3857625"/>
            <a:ext cx="50006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4" name="Straight Arrow Connector 24"/>
          <p:cNvCxnSpPr>
            <a:cxnSpLocks noChangeShapeType="1"/>
          </p:cNvCxnSpPr>
          <p:nvPr/>
        </p:nvCxnSpPr>
        <p:spPr bwMode="auto">
          <a:xfrm rot="10800000">
            <a:off x="3071813" y="3857625"/>
            <a:ext cx="50006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5" name="Straight Arrow Connector 26"/>
          <p:cNvCxnSpPr>
            <a:cxnSpLocks noChangeShapeType="1"/>
          </p:cNvCxnSpPr>
          <p:nvPr/>
        </p:nvCxnSpPr>
        <p:spPr bwMode="auto">
          <a:xfrm rot="5400000">
            <a:off x="4358481" y="4929982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627063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rgbClr val="FFC000"/>
                </a:solidFill>
              </a:rPr>
              <a:t>Balance Scorecard</a:t>
            </a:r>
            <a:endParaRPr lang="en-US" sz="3200" b="1" smtClean="0">
              <a:solidFill>
                <a:srgbClr val="FFC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071563"/>
            <a:ext cx="7772400" cy="53578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Adalah contoh dari sistem pengukuran kinerja , dimana setiap unit bisnis harus memiliki tujuan dan mengukurnya darIi empat perspektif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- 	financial (margin laba, ROA, arus kas)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- 	pelanggan (pangsa pasar, indeks kepuasan 	pelanggan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- 	pihak internal (ingatan karyawan, pengurangan 	waktu 	siklus)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- 	inovasi dan pembelajaran (persentase penjualan 	produk baru)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Balance scorecard membantu keseimbangan antara penilaian strategik yang berbeda dalam usaha mencapai tujuan yang sesuai kemudian mendorong karyawan agar bertindak untuk kepentingan terbaik organisasi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450850"/>
          </a:xfrm>
        </p:spPr>
        <p:txBody>
          <a:bodyPr/>
          <a:lstStyle/>
          <a:p>
            <a:pPr marL="838200" indent="-838200" algn="ctr" eaLnBrk="1" hangingPunct="1"/>
            <a:r>
              <a:rPr lang="en-US" sz="2000" b="1" smtClean="0">
                <a:solidFill>
                  <a:srgbClr val="FFC000"/>
                </a:solidFill>
              </a:rPr>
              <a:t>Sistem Penilaian Kinerja : pertimbangan tambahan</a:t>
            </a:r>
            <a:endParaRPr lang="en-US" sz="2000" smtClean="0">
              <a:solidFill>
                <a:srgbClr val="FFC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95141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b="1" smtClean="0"/>
              <a:t>Ukuran hasil dan pembangkitnya</a:t>
            </a:r>
          </a:p>
          <a:p>
            <a:pPr>
              <a:buFontTx/>
              <a:buNone/>
            </a:pPr>
            <a:r>
              <a:rPr lang="en-US" sz="1600" b="1" smtClean="0"/>
              <a:t>	pengukur hasil merupakan hasil dari strategi</a:t>
            </a:r>
          </a:p>
          <a:p>
            <a:pPr>
              <a:buFontTx/>
              <a:buNone/>
            </a:pPr>
            <a:r>
              <a:rPr lang="en-US" sz="1600" b="1" smtClean="0"/>
              <a:t>	pembangkit merupakan pengukur (strategi) yang mendahului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Ukuran finansial dan non finansial</a:t>
            </a:r>
          </a:p>
          <a:p>
            <a:pPr>
              <a:buFontTx/>
              <a:buNone/>
            </a:pPr>
            <a:r>
              <a:rPr lang="en-US" sz="1600" b="1" smtClean="0"/>
              <a:t>	finansial merupakan ukuran keuangan</a:t>
            </a:r>
          </a:p>
          <a:p>
            <a:pPr>
              <a:buFontTx/>
              <a:buNone/>
            </a:pPr>
            <a:r>
              <a:rPr lang="en-US" sz="1600" b="1" smtClean="0"/>
              <a:t>	non finansial merupakan ukuran non keuangan</a:t>
            </a:r>
          </a:p>
          <a:p>
            <a:pPr>
              <a:buFontTx/>
              <a:buNone/>
            </a:pPr>
            <a:endParaRPr lang="en-US" sz="1600" b="1" smtClean="0"/>
          </a:p>
          <a:p>
            <a:pPr>
              <a:buFontTx/>
              <a:buChar char="-"/>
            </a:pPr>
            <a:r>
              <a:rPr lang="en-US" sz="1600" b="1" smtClean="0"/>
              <a:t>Ukuran internal dan eksternal</a:t>
            </a:r>
          </a:p>
          <a:p>
            <a:pPr>
              <a:buFontTx/>
              <a:buNone/>
            </a:pPr>
            <a:r>
              <a:rPr lang="en-US" sz="1600" b="1" smtClean="0"/>
              <a:t>	ukuran internal merupakan ukuran intern perusahaan</a:t>
            </a:r>
          </a:p>
          <a:p>
            <a:pPr>
              <a:buFontTx/>
              <a:buNone/>
            </a:pPr>
            <a:r>
              <a:rPr lang="en-US" sz="1600" b="1" smtClean="0"/>
              <a:t>	ukuran eksernal merupakan ukuran ekstern perusahaan</a:t>
            </a:r>
          </a:p>
          <a:p>
            <a:pPr>
              <a:buFontTx/>
              <a:buNone/>
            </a:pPr>
            <a:endParaRPr lang="en-US" sz="1200" b="1" smtClean="0"/>
          </a:p>
          <a:p>
            <a:pPr>
              <a:buFontTx/>
              <a:buChar char="-"/>
            </a:pPr>
            <a:r>
              <a:rPr lang="en-US" sz="1600" b="1" smtClean="0"/>
              <a:t>Perubahan pendorong penilaian</a:t>
            </a:r>
          </a:p>
          <a:p>
            <a:pPr>
              <a:buFontTx/>
              <a:buNone/>
            </a:pPr>
            <a:r>
              <a:rPr lang="en-US" sz="1600" b="1" smtClean="0"/>
              <a:t>	yaitu kemampuan untuk mengukur hasil dan pembangkit sekaligus yang menyebabkan organisasi bertindak sesuai dengan strateginya</a:t>
            </a:r>
            <a:endParaRPr lang="sv-SE" sz="16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769938"/>
          </a:xfrm>
        </p:spPr>
        <p:txBody>
          <a:bodyPr/>
          <a:lstStyle/>
          <a:p>
            <a:pPr marL="838200" indent="-838200" eaLnBrk="1" hangingPunct="1"/>
            <a:r>
              <a:rPr lang="en-US" sz="2800" smtClean="0">
                <a:solidFill>
                  <a:srgbClr val="FFC000"/>
                </a:solidFill>
              </a:rPr>
              <a:t>Hubungan sebab akibat antar ukuran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0125" y="2000250"/>
            <a:ext cx="17145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Perspektif</a:t>
            </a:r>
            <a:r>
              <a:rPr lang="en-US" sz="1200" dirty="0"/>
              <a:t> </a:t>
            </a:r>
            <a:r>
              <a:rPr lang="en-US" sz="1200" dirty="0" err="1"/>
              <a:t>inovasi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pembelajaran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000125" y="3000375"/>
            <a:ext cx="17145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Perspektif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internal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0125" y="4143375"/>
            <a:ext cx="17145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Perspektif</a:t>
            </a:r>
            <a:r>
              <a:rPr lang="en-US" sz="1200" dirty="0"/>
              <a:t> </a:t>
            </a:r>
            <a:r>
              <a:rPr lang="en-US" sz="1200" dirty="0" err="1"/>
              <a:t>konsumen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000125" y="5357813"/>
            <a:ext cx="171450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Perspektif</a:t>
            </a:r>
            <a:r>
              <a:rPr lang="en-US" sz="1200" dirty="0"/>
              <a:t> </a:t>
            </a:r>
            <a:r>
              <a:rPr lang="en-US" sz="1200" dirty="0" err="1"/>
              <a:t>finansial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000125" y="1285875"/>
            <a:ext cx="1714500" cy="2762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Perspektif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357313"/>
            <a:ext cx="1714500" cy="2762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Ukuran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3438" y="5214938"/>
            <a:ext cx="1714500" cy="646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Pertumbuhan</a:t>
            </a:r>
            <a:r>
              <a:rPr lang="en-US" sz="1200" dirty="0"/>
              <a:t> </a:t>
            </a:r>
            <a:r>
              <a:rPr lang="en-US" sz="1200" dirty="0" err="1"/>
              <a:t>penerimaan</a:t>
            </a:r>
            <a:r>
              <a:rPr lang="en-US" sz="1200" dirty="0"/>
              <a:t> </a:t>
            </a:r>
            <a:r>
              <a:rPr lang="en-US" sz="1200" dirty="0" err="1"/>
              <a:t>penjualan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3438" y="4143375"/>
            <a:ext cx="17145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Survei</a:t>
            </a:r>
            <a:r>
              <a:rPr lang="en-US" sz="1200" dirty="0"/>
              <a:t> </a:t>
            </a:r>
            <a:r>
              <a:rPr lang="en-US" sz="1200" dirty="0" err="1"/>
              <a:t>kepuasan</a:t>
            </a:r>
            <a:r>
              <a:rPr lang="en-US" sz="1200" dirty="0"/>
              <a:t> </a:t>
            </a:r>
            <a:r>
              <a:rPr lang="en-US" sz="1200" dirty="0" err="1"/>
              <a:t>konsumen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3438" y="2967038"/>
            <a:ext cx="1714500" cy="646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Hasil</a:t>
            </a:r>
            <a:r>
              <a:rPr lang="en-US" sz="1200" dirty="0"/>
              <a:t> </a:t>
            </a:r>
            <a:r>
              <a:rPr lang="en-US" sz="1200" dirty="0" err="1"/>
              <a:t>kelas</a:t>
            </a:r>
            <a:r>
              <a:rPr lang="en-US" sz="1200" dirty="0"/>
              <a:t> </a:t>
            </a:r>
            <a:r>
              <a:rPr lang="en-US" sz="1200" dirty="0" err="1"/>
              <a:t>satu</a:t>
            </a:r>
            <a:endParaRPr lang="en-US" sz="1200" dirty="0"/>
          </a:p>
          <a:p>
            <a:pPr algn="ctr">
              <a:defRPr/>
            </a:pPr>
            <a:r>
              <a:rPr lang="en-US" sz="1200" dirty="0" err="1"/>
              <a:t>Waktu</a:t>
            </a:r>
            <a:r>
              <a:rPr lang="en-US" sz="1200" dirty="0"/>
              <a:t> </a:t>
            </a:r>
            <a:r>
              <a:rPr lang="en-US" sz="1200" dirty="0" err="1"/>
              <a:t>siklus</a:t>
            </a:r>
            <a:r>
              <a:rPr lang="en-US" sz="1200" dirty="0"/>
              <a:t> </a:t>
            </a:r>
            <a:r>
              <a:rPr lang="en-US" sz="1200" dirty="0" err="1"/>
              <a:t>pemesanan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3438" y="2000250"/>
            <a:ext cx="17145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err="1"/>
              <a:t>Ketrampilan</a:t>
            </a:r>
            <a:r>
              <a:rPr lang="en-US" sz="1200" dirty="0"/>
              <a:t> </a:t>
            </a:r>
            <a:r>
              <a:rPr lang="en-US" sz="1200" dirty="0" err="1"/>
              <a:t>manufakturing</a:t>
            </a:r>
            <a:endParaRPr lang="en-US" sz="1200" dirty="0"/>
          </a:p>
        </p:txBody>
      </p:sp>
      <p:cxnSp>
        <p:nvCxnSpPr>
          <p:cNvPr id="10253" name="Straight Arrow Connector 15"/>
          <p:cNvCxnSpPr>
            <a:cxnSpLocks noChangeShapeType="1"/>
            <a:stCxn id="14" idx="2"/>
          </p:cNvCxnSpPr>
          <p:nvPr/>
        </p:nvCxnSpPr>
        <p:spPr bwMode="auto">
          <a:xfrm rot="5400000">
            <a:off x="5339557" y="2623344"/>
            <a:ext cx="32385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4" name="Straight Arrow Connector 17"/>
          <p:cNvCxnSpPr>
            <a:cxnSpLocks noChangeShapeType="1"/>
            <a:stCxn id="13" idx="2"/>
          </p:cNvCxnSpPr>
          <p:nvPr/>
        </p:nvCxnSpPr>
        <p:spPr bwMode="auto">
          <a:xfrm rot="5400000">
            <a:off x="5307807" y="3807619"/>
            <a:ext cx="38735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55" name="Straight Arrow Connector 19"/>
          <p:cNvCxnSpPr>
            <a:cxnSpLocks noChangeShapeType="1"/>
            <a:stCxn id="12" idx="2"/>
          </p:cNvCxnSpPr>
          <p:nvPr/>
        </p:nvCxnSpPr>
        <p:spPr bwMode="auto">
          <a:xfrm rot="5400000">
            <a:off x="5267326" y="4838700"/>
            <a:ext cx="4683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298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PENILAIAN KINERJA</vt:lpstr>
      <vt:lpstr>KEMAMPUAN AKHIR YANG DIHARAPKAN</vt:lpstr>
      <vt:lpstr>Definisi Penilaian Kinerja</vt:lpstr>
      <vt:lpstr>Tujuan Penilaian kinerja</vt:lpstr>
      <vt:lpstr>Manfaat Penilaian Kinerja</vt:lpstr>
      <vt:lpstr>Kerangka untuk merancang sistem penilaian kinerja</vt:lpstr>
      <vt:lpstr>Balance Scorecard</vt:lpstr>
      <vt:lpstr>Sistem Penilaian Kinerja : pertimbangan tambahan</vt:lpstr>
      <vt:lpstr>Hubungan sebab akibat antar ukuran</vt:lpstr>
      <vt:lpstr>Faktor keberhasilan  Ukuran non finansial</vt:lpstr>
      <vt:lpstr>Faktor kunci keberhasilan pada proses internal</vt:lpstr>
      <vt:lpstr>Pelaksanaan Sistem Penilaian Kinerja</vt:lpstr>
      <vt:lpstr>Kesulitan dalam pelaksanaan</vt:lpstr>
      <vt:lpstr>Sistem pengendalian sebagai strategi alat implementasi </vt:lpstr>
      <vt:lpstr>Pengendalian Interaktif</vt:lpstr>
      <vt:lpstr>Sistem Pengendalian Sebagai strategi  Alat Formasi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root</cp:lastModifiedBy>
  <cp:revision>21</cp:revision>
  <dcterms:created xsi:type="dcterms:W3CDTF">2017-09-09T11:34:57Z</dcterms:created>
  <dcterms:modified xsi:type="dcterms:W3CDTF">2017-09-19T22:41:21Z</dcterms:modified>
</cp:coreProperties>
</file>