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6FE38-F8B8-4197-AE17-7AF1D86C74D7}" type="datetimeFigureOut">
              <a:rPr lang="en-US" smtClean="0"/>
              <a:t>9/28/2018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CBBAA-90A9-46F9-8C91-ABC3EA0EF931}" type="slidenum">
              <a:rPr lang="en-US" smtClean="0"/>
              <a:t>‹#›</a:t>
            </a:fld>
            <a:endParaRPr lang="en-US"/>
          </a:p>
        </p:txBody>
      </p:sp>
    </p:spTree>
    <p:extLst>
      <p:ext uri="{BB962C8B-B14F-4D97-AF65-F5344CB8AC3E}">
        <p14:creationId xmlns:p14="http://schemas.microsoft.com/office/powerpoint/2010/main" val="124084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5E0D811-0309-4702-8F4C-70439BE83AF2}" type="slidenum">
              <a:rPr lang="en-US" smtClean="0"/>
              <a:pPr/>
              <a:t>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92DAB93-5AEA-4904-A89A-582F33D04A04}"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932052-5108-4DCE-9F48-0EDA83B845DF}"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247C2-9CF6-4CB9-9188-6838FF0F3154}" type="slidenum">
              <a:rPr lang="en-US" smtClean="0"/>
              <a:t>‹#›</a:t>
            </a:fld>
            <a:endParaRPr lang="en-US"/>
          </a:p>
        </p:txBody>
      </p:sp>
    </p:spTree>
    <p:extLst>
      <p:ext uri="{BB962C8B-B14F-4D97-AF65-F5344CB8AC3E}">
        <p14:creationId xmlns:p14="http://schemas.microsoft.com/office/powerpoint/2010/main" val="193607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32052-5108-4DCE-9F48-0EDA83B845DF}"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247C2-9CF6-4CB9-9188-6838FF0F3154}" type="slidenum">
              <a:rPr lang="en-US" smtClean="0"/>
              <a:t>‹#›</a:t>
            </a:fld>
            <a:endParaRPr lang="en-US"/>
          </a:p>
        </p:txBody>
      </p:sp>
    </p:spTree>
    <p:extLst>
      <p:ext uri="{BB962C8B-B14F-4D97-AF65-F5344CB8AC3E}">
        <p14:creationId xmlns:p14="http://schemas.microsoft.com/office/powerpoint/2010/main" val="336223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32052-5108-4DCE-9F48-0EDA83B845DF}"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247C2-9CF6-4CB9-9188-6838FF0F3154}" type="slidenum">
              <a:rPr lang="en-US" smtClean="0"/>
              <a:t>‹#›</a:t>
            </a:fld>
            <a:endParaRPr lang="en-US"/>
          </a:p>
        </p:txBody>
      </p:sp>
    </p:spTree>
    <p:extLst>
      <p:ext uri="{BB962C8B-B14F-4D97-AF65-F5344CB8AC3E}">
        <p14:creationId xmlns:p14="http://schemas.microsoft.com/office/powerpoint/2010/main" val="159988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32052-5108-4DCE-9F48-0EDA83B845DF}"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247C2-9CF6-4CB9-9188-6838FF0F3154}" type="slidenum">
              <a:rPr lang="en-US" smtClean="0"/>
              <a:t>‹#›</a:t>
            </a:fld>
            <a:endParaRPr lang="en-US"/>
          </a:p>
        </p:txBody>
      </p:sp>
    </p:spTree>
    <p:extLst>
      <p:ext uri="{BB962C8B-B14F-4D97-AF65-F5344CB8AC3E}">
        <p14:creationId xmlns:p14="http://schemas.microsoft.com/office/powerpoint/2010/main" val="9144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932052-5108-4DCE-9F48-0EDA83B845DF}"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247C2-9CF6-4CB9-9188-6838FF0F3154}" type="slidenum">
              <a:rPr lang="en-US" smtClean="0"/>
              <a:t>‹#›</a:t>
            </a:fld>
            <a:endParaRPr lang="en-US"/>
          </a:p>
        </p:txBody>
      </p:sp>
    </p:spTree>
    <p:extLst>
      <p:ext uri="{BB962C8B-B14F-4D97-AF65-F5344CB8AC3E}">
        <p14:creationId xmlns:p14="http://schemas.microsoft.com/office/powerpoint/2010/main" val="425194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932052-5108-4DCE-9F48-0EDA83B845DF}"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247C2-9CF6-4CB9-9188-6838FF0F3154}" type="slidenum">
              <a:rPr lang="en-US" smtClean="0"/>
              <a:t>‹#›</a:t>
            </a:fld>
            <a:endParaRPr lang="en-US"/>
          </a:p>
        </p:txBody>
      </p:sp>
    </p:spTree>
    <p:extLst>
      <p:ext uri="{BB962C8B-B14F-4D97-AF65-F5344CB8AC3E}">
        <p14:creationId xmlns:p14="http://schemas.microsoft.com/office/powerpoint/2010/main" val="239284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932052-5108-4DCE-9F48-0EDA83B845DF}"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247C2-9CF6-4CB9-9188-6838FF0F3154}" type="slidenum">
              <a:rPr lang="en-US" smtClean="0"/>
              <a:t>‹#›</a:t>
            </a:fld>
            <a:endParaRPr lang="en-US"/>
          </a:p>
        </p:txBody>
      </p:sp>
    </p:spTree>
    <p:extLst>
      <p:ext uri="{BB962C8B-B14F-4D97-AF65-F5344CB8AC3E}">
        <p14:creationId xmlns:p14="http://schemas.microsoft.com/office/powerpoint/2010/main" val="271615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932052-5108-4DCE-9F48-0EDA83B845DF}"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247C2-9CF6-4CB9-9188-6838FF0F3154}" type="slidenum">
              <a:rPr lang="en-US" smtClean="0"/>
              <a:t>‹#›</a:t>
            </a:fld>
            <a:endParaRPr lang="en-US"/>
          </a:p>
        </p:txBody>
      </p:sp>
    </p:spTree>
    <p:extLst>
      <p:ext uri="{BB962C8B-B14F-4D97-AF65-F5344CB8AC3E}">
        <p14:creationId xmlns:p14="http://schemas.microsoft.com/office/powerpoint/2010/main" val="313737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32052-5108-4DCE-9F48-0EDA83B845DF}"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247C2-9CF6-4CB9-9188-6838FF0F3154}" type="slidenum">
              <a:rPr lang="en-US" smtClean="0"/>
              <a:t>‹#›</a:t>
            </a:fld>
            <a:endParaRPr lang="en-US"/>
          </a:p>
        </p:txBody>
      </p:sp>
    </p:spTree>
    <p:extLst>
      <p:ext uri="{BB962C8B-B14F-4D97-AF65-F5344CB8AC3E}">
        <p14:creationId xmlns:p14="http://schemas.microsoft.com/office/powerpoint/2010/main" val="429444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32052-5108-4DCE-9F48-0EDA83B845DF}"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247C2-9CF6-4CB9-9188-6838FF0F3154}" type="slidenum">
              <a:rPr lang="en-US" smtClean="0"/>
              <a:t>‹#›</a:t>
            </a:fld>
            <a:endParaRPr lang="en-US"/>
          </a:p>
        </p:txBody>
      </p:sp>
    </p:spTree>
    <p:extLst>
      <p:ext uri="{BB962C8B-B14F-4D97-AF65-F5344CB8AC3E}">
        <p14:creationId xmlns:p14="http://schemas.microsoft.com/office/powerpoint/2010/main" val="181477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32052-5108-4DCE-9F48-0EDA83B845DF}"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247C2-9CF6-4CB9-9188-6838FF0F3154}" type="slidenum">
              <a:rPr lang="en-US" smtClean="0"/>
              <a:t>‹#›</a:t>
            </a:fld>
            <a:endParaRPr lang="en-US"/>
          </a:p>
        </p:txBody>
      </p:sp>
    </p:spTree>
    <p:extLst>
      <p:ext uri="{BB962C8B-B14F-4D97-AF65-F5344CB8AC3E}">
        <p14:creationId xmlns:p14="http://schemas.microsoft.com/office/powerpoint/2010/main" val="122596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32052-5108-4DCE-9F48-0EDA83B845DF}" type="datetimeFigureOut">
              <a:rPr lang="en-US" smtClean="0"/>
              <a:t>9/28/2018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247C2-9CF6-4CB9-9188-6838FF0F3154}" type="slidenum">
              <a:rPr lang="en-US" smtClean="0"/>
              <a:t>‹#›</a:t>
            </a:fld>
            <a:endParaRPr lang="en-US"/>
          </a:p>
        </p:txBody>
      </p:sp>
    </p:spTree>
    <p:extLst>
      <p:ext uri="{BB962C8B-B14F-4D97-AF65-F5344CB8AC3E}">
        <p14:creationId xmlns:p14="http://schemas.microsoft.com/office/powerpoint/2010/main" val="194916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100" y="2286000"/>
            <a:ext cx="7499350" cy="3962400"/>
          </a:xfrm>
          <a:solidFill>
            <a:schemeClr val="accent1">
              <a:lumMod val="40000"/>
              <a:lumOff val="60000"/>
            </a:schemeClr>
          </a:solidFill>
        </p:spPr>
        <p:txBody>
          <a:bodyPr rtlCol="0">
            <a:normAutofit/>
          </a:bodyPr>
          <a:lstStyle/>
          <a:p>
            <a:pPr marL="82296" indent="0" eaLnBrk="1" fontAlgn="auto" hangingPunct="1">
              <a:spcAft>
                <a:spcPts val="0"/>
              </a:spcAft>
              <a:buClr>
                <a:schemeClr val="tx1">
                  <a:lumMod val="50000"/>
                  <a:lumOff val="50000"/>
                </a:schemeClr>
              </a:buClr>
              <a:buFont typeface="Arial" pitchFamily="34" charset="0"/>
              <a:buNone/>
              <a:defRPr/>
            </a:pPr>
            <a:r>
              <a:rPr lang="en-US" dirty="0" err="1">
                <a:solidFill>
                  <a:schemeClr val="bg1"/>
                </a:solidFill>
              </a:rPr>
              <a:t>Contoh</a:t>
            </a:r>
            <a:r>
              <a:rPr lang="en-US" dirty="0">
                <a:solidFill>
                  <a:schemeClr val="bg1"/>
                </a:solidFill>
              </a:rPr>
              <a:t>:</a:t>
            </a:r>
          </a:p>
          <a:p>
            <a:pPr marL="82296" indent="0" eaLnBrk="1" fontAlgn="auto" hangingPunct="1">
              <a:spcAft>
                <a:spcPts val="0"/>
              </a:spcAft>
              <a:buClr>
                <a:schemeClr val="tx1">
                  <a:lumMod val="50000"/>
                  <a:lumOff val="50000"/>
                </a:schemeClr>
              </a:buClr>
              <a:buFont typeface="Arial" pitchFamily="34" charset="0"/>
              <a:buNone/>
              <a:defRPr/>
            </a:pPr>
            <a:r>
              <a:rPr lang="en-US" i="1" dirty="0">
                <a:solidFill>
                  <a:schemeClr val="bg1"/>
                </a:solidFill>
              </a:rPr>
              <a:t>Nina </a:t>
            </a:r>
            <a:r>
              <a:rPr lang="en-US" i="1" dirty="0" err="1">
                <a:solidFill>
                  <a:schemeClr val="bg1"/>
                </a:solidFill>
              </a:rPr>
              <a:t>adalah</a:t>
            </a:r>
            <a:r>
              <a:rPr lang="en-US" i="1" dirty="0">
                <a:solidFill>
                  <a:schemeClr val="bg1"/>
                </a:solidFill>
              </a:rPr>
              <a:t> </a:t>
            </a:r>
            <a:r>
              <a:rPr lang="en-US" i="1" dirty="0" err="1">
                <a:solidFill>
                  <a:schemeClr val="bg1"/>
                </a:solidFill>
              </a:rPr>
              <a:t>lulusan</a:t>
            </a:r>
            <a:r>
              <a:rPr lang="en-US" i="1" dirty="0">
                <a:solidFill>
                  <a:schemeClr val="bg1"/>
                </a:solidFill>
              </a:rPr>
              <a:t> </a:t>
            </a:r>
            <a:r>
              <a:rPr lang="en-US" i="1" dirty="0" err="1">
                <a:solidFill>
                  <a:schemeClr val="bg1"/>
                </a:solidFill>
              </a:rPr>
              <a:t>akademi</a:t>
            </a:r>
            <a:r>
              <a:rPr lang="en-US" i="1" dirty="0">
                <a:solidFill>
                  <a:schemeClr val="bg1"/>
                </a:solidFill>
              </a:rPr>
              <a:t> A.</a:t>
            </a:r>
            <a:endParaRPr lang="en-US" dirty="0">
              <a:solidFill>
                <a:schemeClr val="bg1"/>
              </a:solidFill>
            </a:endParaRPr>
          </a:p>
          <a:p>
            <a:pPr marL="82296" indent="0" eaLnBrk="1" fontAlgn="auto" hangingPunct="1">
              <a:spcAft>
                <a:spcPts val="0"/>
              </a:spcAft>
              <a:buClr>
                <a:schemeClr val="tx1">
                  <a:lumMod val="50000"/>
                  <a:lumOff val="50000"/>
                </a:schemeClr>
              </a:buClr>
              <a:buFont typeface="Arial" pitchFamily="34" charset="0"/>
              <a:buNone/>
              <a:defRPr/>
            </a:pPr>
            <a:r>
              <a:rPr lang="en-US" i="1" dirty="0">
                <a:solidFill>
                  <a:schemeClr val="bg1"/>
                </a:solidFill>
              </a:rPr>
              <a:t>Nina </a:t>
            </a:r>
            <a:r>
              <a:rPr lang="en-US" i="1" dirty="0" err="1">
                <a:solidFill>
                  <a:schemeClr val="bg1"/>
                </a:solidFill>
              </a:rPr>
              <a:t>dapat</a:t>
            </a:r>
            <a:r>
              <a:rPr lang="en-US" i="1" dirty="0">
                <a:solidFill>
                  <a:schemeClr val="bg1"/>
                </a:solidFill>
              </a:rPr>
              <a:t> </a:t>
            </a:r>
            <a:r>
              <a:rPr lang="en-US" i="1" dirty="0" err="1">
                <a:solidFill>
                  <a:schemeClr val="bg1"/>
                </a:solidFill>
              </a:rPr>
              <a:t>menjalankan</a:t>
            </a:r>
            <a:r>
              <a:rPr lang="en-US" i="1" dirty="0">
                <a:solidFill>
                  <a:schemeClr val="bg1"/>
                </a:solidFill>
              </a:rPr>
              <a:t> </a:t>
            </a:r>
            <a:r>
              <a:rPr lang="en-US" i="1" dirty="0" err="1">
                <a:solidFill>
                  <a:schemeClr val="bg1"/>
                </a:solidFill>
              </a:rPr>
              <a:t>tugasnya</a:t>
            </a:r>
            <a:r>
              <a:rPr lang="en-US" i="1" dirty="0">
                <a:solidFill>
                  <a:schemeClr val="bg1"/>
                </a:solidFill>
              </a:rPr>
              <a:t> </a:t>
            </a:r>
            <a:r>
              <a:rPr lang="en-US" i="1" dirty="0" err="1">
                <a:solidFill>
                  <a:schemeClr val="bg1"/>
                </a:solidFill>
              </a:rPr>
              <a:t>dengan</a:t>
            </a:r>
            <a:r>
              <a:rPr lang="en-US" i="1" dirty="0">
                <a:solidFill>
                  <a:schemeClr val="bg1"/>
                </a:solidFill>
              </a:rPr>
              <a:t> </a:t>
            </a:r>
            <a:r>
              <a:rPr lang="en-US" i="1" dirty="0" err="1">
                <a:solidFill>
                  <a:schemeClr val="bg1"/>
                </a:solidFill>
              </a:rPr>
              <a:t>baik</a:t>
            </a:r>
            <a:r>
              <a:rPr lang="en-US" i="1" dirty="0">
                <a:solidFill>
                  <a:schemeClr val="bg1"/>
                </a:solidFill>
              </a:rPr>
              <a:t>.</a:t>
            </a:r>
            <a:endParaRPr lang="en-US" dirty="0">
              <a:solidFill>
                <a:schemeClr val="bg1"/>
              </a:solidFill>
            </a:endParaRPr>
          </a:p>
          <a:p>
            <a:pPr marL="82296" indent="0" eaLnBrk="1" fontAlgn="auto" hangingPunct="1">
              <a:spcAft>
                <a:spcPts val="0"/>
              </a:spcAft>
              <a:buClr>
                <a:schemeClr val="tx1">
                  <a:lumMod val="50000"/>
                  <a:lumOff val="50000"/>
                </a:schemeClr>
              </a:buClr>
              <a:buFont typeface="Arial" pitchFamily="34" charset="0"/>
              <a:buNone/>
              <a:defRPr/>
            </a:pPr>
            <a:r>
              <a:rPr lang="en-US" i="1" dirty="0">
                <a:solidFill>
                  <a:schemeClr val="bg1"/>
                </a:solidFill>
              </a:rPr>
              <a:t>Ali </a:t>
            </a:r>
            <a:r>
              <a:rPr lang="en-US" i="1" dirty="0" err="1">
                <a:solidFill>
                  <a:schemeClr val="bg1"/>
                </a:solidFill>
              </a:rPr>
              <a:t>adalah</a:t>
            </a:r>
            <a:r>
              <a:rPr lang="en-US" i="1" dirty="0">
                <a:solidFill>
                  <a:schemeClr val="bg1"/>
                </a:solidFill>
              </a:rPr>
              <a:t> </a:t>
            </a:r>
            <a:r>
              <a:rPr lang="en-US" i="1" dirty="0" err="1">
                <a:solidFill>
                  <a:schemeClr val="bg1"/>
                </a:solidFill>
              </a:rPr>
              <a:t>lulusan</a:t>
            </a:r>
            <a:r>
              <a:rPr lang="en-US" i="1" dirty="0">
                <a:solidFill>
                  <a:schemeClr val="bg1"/>
                </a:solidFill>
              </a:rPr>
              <a:t> </a:t>
            </a:r>
            <a:r>
              <a:rPr lang="en-US" i="1" dirty="0" err="1">
                <a:solidFill>
                  <a:schemeClr val="bg1"/>
                </a:solidFill>
              </a:rPr>
              <a:t>akademi</a:t>
            </a:r>
            <a:r>
              <a:rPr lang="en-US" i="1" dirty="0">
                <a:solidFill>
                  <a:schemeClr val="bg1"/>
                </a:solidFill>
              </a:rPr>
              <a:t> A.</a:t>
            </a:r>
            <a:endParaRPr lang="en-US" dirty="0">
              <a:solidFill>
                <a:schemeClr val="bg1"/>
              </a:solidFill>
            </a:endParaRPr>
          </a:p>
          <a:p>
            <a:pPr marL="82296" indent="0" eaLnBrk="1" fontAlgn="auto" hangingPunct="1">
              <a:spcAft>
                <a:spcPts val="0"/>
              </a:spcAft>
              <a:buClr>
                <a:schemeClr val="tx1">
                  <a:lumMod val="50000"/>
                  <a:lumOff val="50000"/>
                </a:schemeClr>
              </a:buClr>
              <a:buFont typeface="Arial" pitchFamily="34" charset="0"/>
              <a:buNone/>
              <a:defRPr/>
            </a:pPr>
            <a:r>
              <a:rPr lang="en-US" i="1" dirty="0" err="1">
                <a:solidFill>
                  <a:schemeClr val="bg1"/>
                </a:solidFill>
              </a:rPr>
              <a:t>Oleh</a:t>
            </a:r>
            <a:r>
              <a:rPr lang="en-US" i="1" dirty="0">
                <a:solidFill>
                  <a:schemeClr val="bg1"/>
                </a:solidFill>
              </a:rPr>
              <a:t> </a:t>
            </a:r>
            <a:r>
              <a:rPr lang="en-US" i="1" dirty="0" err="1">
                <a:solidFill>
                  <a:schemeClr val="bg1"/>
                </a:solidFill>
              </a:rPr>
              <a:t>sebab</a:t>
            </a:r>
            <a:r>
              <a:rPr lang="en-US" i="1" dirty="0">
                <a:solidFill>
                  <a:schemeClr val="bg1"/>
                </a:solidFill>
              </a:rPr>
              <a:t> </a:t>
            </a:r>
            <a:r>
              <a:rPr lang="en-US" i="1" dirty="0" err="1">
                <a:solidFill>
                  <a:schemeClr val="bg1"/>
                </a:solidFill>
              </a:rPr>
              <a:t>itu</a:t>
            </a:r>
            <a:r>
              <a:rPr lang="en-US" i="1" dirty="0">
                <a:solidFill>
                  <a:schemeClr val="bg1"/>
                </a:solidFill>
              </a:rPr>
              <a:t>, Ali </a:t>
            </a:r>
            <a:r>
              <a:rPr lang="en-US" i="1" dirty="0" err="1">
                <a:solidFill>
                  <a:schemeClr val="bg1"/>
                </a:solidFill>
              </a:rPr>
              <a:t>dapat</a:t>
            </a:r>
            <a:r>
              <a:rPr lang="en-US" i="1" dirty="0">
                <a:solidFill>
                  <a:schemeClr val="bg1"/>
                </a:solidFill>
              </a:rPr>
              <a:t> </a:t>
            </a:r>
            <a:r>
              <a:rPr lang="en-US" i="1" dirty="0" err="1">
                <a:solidFill>
                  <a:schemeClr val="bg1"/>
                </a:solidFill>
              </a:rPr>
              <a:t>menjalankan</a:t>
            </a:r>
            <a:r>
              <a:rPr lang="en-US" i="1" dirty="0">
                <a:solidFill>
                  <a:schemeClr val="bg1"/>
                </a:solidFill>
              </a:rPr>
              <a:t> </a:t>
            </a:r>
            <a:r>
              <a:rPr lang="en-US" i="1" dirty="0" err="1">
                <a:solidFill>
                  <a:schemeClr val="bg1"/>
                </a:solidFill>
              </a:rPr>
              <a:t>tugasnya</a:t>
            </a:r>
            <a:r>
              <a:rPr lang="en-US" i="1" dirty="0">
                <a:solidFill>
                  <a:schemeClr val="bg1"/>
                </a:solidFill>
              </a:rPr>
              <a:t> </a:t>
            </a:r>
            <a:r>
              <a:rPr lang="en-US" i="1" dirty="0" err="1">
                <a:solidFill>
                  <a:schemeClr val="bg1"/>
                </a:solidFill>
              </a:rPr>
              <a:t>dengan</a:t>
            </a:r>
            <a:r>
              <a:rPr lang="en-US" i="1" dirty="0">
                <a:solidFill>
                  <a:schemeClr val="bg1"/>
                </a:solidFill>
              </a:rPr>
              <a:t> </a:t>
            </a:r>
            <a:r>
              <a:rPr lang="en-US" i="1" dirty="0" err="1" smtClean="0">
                <a:solidFill>
                  <a:schemeClr val="bg1"/>
                </a:solidFill>
              </a:rPr>
              <a:t>baik</a:t>
            </a:r>
            <a:r>
              <a:rPr lang="en-US" i="1" dirty="0" smtClean="0">
                <a:solidFill>
                  <a:schemeClr val="bg1"/>
                </a:solidFill>
              </a:rPr>
              <a:t>.</a:t>
            </a:r>
            <a:endParaRPr lang="en-US" dirty="0">
              <a:solidFill>
                <a:schemeClr val="bg1"/>
              </a:solidFill>
            </a:endParaRPr>
          </a:p>
        </p:txBody>
      </p:sp>
      <p:sp>
        <p:nvSpPr>
          <p:cNvPr id="5" name="Flowchart: Terminator 4"/>
          <p:cNvSpPr/>
          <p:nvPr/>
        </p:nvSpPr>
        <p:spPr>
          <a:xfrm>
            <a:off x="533400" y="381000"/>
            <a:ext cx="8382000" cy="1752600"/>
          </a:xfrm>
          <a:prstGeom prst="flowChartTermina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Clr>
                <a:schemeClr val="tx1"/>
              </a:buClr>
              <a:defRPr/>
            </a:pPr>
            <a:r>
              <a:rPr lang="en-US" sz="2800" b="1" dirty="0">
                <a:solidFill>
                  <a:schemeClr val="bg1"/>
                </a:solidFill>
              </a:rPr>
              <a:t>2. </a:t>
            </a:r>
            <a:r>
              <a:rPr lang="en-US" sz="2800" b="1" dirty="0" err="1">
                <a:solidFill>
                  <a:schemeClr val="bg1"/>
                </a:solidFill>
              </a:rPr>
              <a:t>Analogi</a:t>
            </a:r>
            <a:r>
              <a:rPr lang="en-US" sz="2800" b="1" dirty="0">
                <a:solidFill>
                  <a:schemeClr val="bg1"/>
                </a:solidFill>
              </a:rPr>
              <a:t> </a:t>
            </a:r>
            <a:r>
              <a:rPr lang="en-US" sz="2800" dirty="0" err="1">
                <a:solidFill>
                  <a:schemeClr val="bg1"/>
                </a:solidFill>
              </a:rPr>
              <a:t>adalah</a:t>
            </a:r>
            <a:r>
              <a:rPr lang="en-US" sz="2800" dirty="0">
                <a:solidFill>
                  <a:schemeClr val="bg1"/>
                </a:solidFill>
              </a:rPr>
              <a:t> </a:t>
            </a:r>
            <a:r>
              <a:rPr lang="en-US" sz="2800" dirty="0" err="1">
                <a:solidFill>
                  <a:schemeClr val="bg1"/>
                </a:solidFill>
              </a:rPr>
              <a:t>cara</a:t>
            </a:r>
            <a:r>
              <a:rPr lang="en-US" sz="2800" dirty="0">
                <a:solidFill>
                  <a:schemeClr val="bg1"/>
                </a:solidFill>
              </a:rPr>
              <a:t> </a:t>
            </a:r>
            <a:r>
              <a:rPr lang="en-US" sz="2800" dirty="0" err="1">
                <a:solidFill>
                  <a:schemeClr val="bg1"/>
                </a:solidFill>
              </a:rPr>
              <a:t>penarikan</a:t>
            </a:r>
            <a:r>
              <a:rPr lang="en-US" sz="2800" dirty="0">
                <a:solidFill>
                  <a:schemeClr val="bg1"/>
                </a:solidFill>
              </a:rPr>
              <a:t> </a:t>
            </a:r>
            <a:r>
              <a:rPr lang="en-US" sz="2800" dirty="0" err="1">
                <a:solidFill>
                  <a:schemeClr val="bg1"/>
                </a:solidFill>
              </a:rPr>
              <a:t>penalaran</a:t>
            </a:r>
            <a:r>
              <a:rPr lang="en-US" sz="2800" dirty="0">
                <a:solidFill>
                  <a:schemeClr val="bg1"/>
                </a:solidFill>
              </a:rPr>
              <a:t> </a:t>
            </a:r>
            <a:r>
              <a:rPr lang="en-US" sz="2800" dirty="0" err="1">
                <a:solidFill>
                  <a:schemeClr val="bg1"/>
                </a:solidFill>
              </a:rPr>
              <a:t>secara</a:t>
            </a:r>
            <a:r>
              <a:rPr lang="en-US" sz="2800" dirty="0">
                <a:solidFill>
                  <a:schemeClr val="bg1"/>
                </a:solidFill>
              </a:rPr>
              <a:t> </a:t>
            </a:r>
            <a:r>
              <a:rPr lang="en-US" sz="2800" dirty="0" err="1">
                <a:solidFill>
                  <a:schemeClr val="bg1"/>
                </a:solidFill>
              </a:rPr>
              <a:t>membandingkan</a:t>
            </a:r>
            <a:r>
              <a:rPr lang="en-US" sz="2800" dirty="0">
                <a:solidFill>
                  <a:schemeClr val="bg1"/>
                </a:solidFill>
              </a:rPr>
              <a:t> </a:t>
            </a:r>
            <a:r>
              <a:rPr lang="en-US" sz="2800" dirty="0" err="1">
                <a:solidFill>
                  <a:schemeClr val="bg1"/>
                </a:solidFill>
              </a:rPr>
              <a:t>dua</a:t>
            </a:r>
            <a:r>
              <a:rPr lang="en-US" sz="2800" dirty="0">
                <a:solidFill>
                  <a:schemeClr val="bg1"/>
                </a:solidFill>
              </a:rPr>
              <a:t> </a:t>
            </a:r>
            <a:r>
              <a:rPr lang="en-US" sz="2800" dirty="0" err="1">
                <a:solidFill>
                  <a:schemeClr val="bg1"/>
                </a:solidFill>
              </a:rPr>
              <a:t>hal</a:t>
            </a:r>
            <a:r>
              <a:rPr lang="en-US" sz="2800" dirty="0">
                <a:solidFill>
                  <a:schemeClr val="bg1"/>
                </a:solidFill>
              </a:rPr>
              <a:t> yang </a:t>
            </a:r>
            <a:r>
              <a:rPr lang="en-US" sz="2800" dirty="0" err="1">
                <a:solidFill>
                  <a:schemeClr val="bg1"/>
                </a:solidFill>
              </a:rPr>
              <a:t>mempunyai</a:t>
            </a:r>
            <a:r>
              <a:rPr lang="en-US" sz="2800" dirty="0">
                <a:solidFill>
                  <a:schemeClr val="bg1"/>
                </a:solidFill>
              </a:rPr>
              <a:t> </a:t>
            </a:r>
            <a:r>
              <a:rPr lang="en-US" sz="2800" dirty="0" err="1">
                <a:solidFill>
                  <a:schemeClr val="bg1"/>
                </a:solidFill>
              </a:rPr>
              <a:t>sifat</a:t>
            </a:r>
            <a:r>
              <a:rPr lang="en-US" sz="2800" dirty="0">
                <a:solidFill>
                  <a:schemeClr val="bg1"/>
                </a:solidFill>
              </a:rPr>
              <a:t> yang </a:t>
            </a:r>
            <a:r>
              <a:rPr lang="en-US" sz="2800" dirty="0" err="1">
                <a:solidFill>
                  <a:schemeClr val="bg1"/>
                </a:solidFill>
              </a:rPr>
              <a:t>sama</a:t>
            </a:r>
            <a:r>
              <a:rPr lang="en-US" sz="2800" dirty="0">
                <a:solidFill>
                  <a:schemeClr val="bg1"/>
                </a:solidFill>
              </a:rPr>
              <a:t>.</a:t>
            </a:r>
          </a:p>
        </p:txBody>
      </p:sp>
    </p:spTree>
    <p:extLst>
      <p:ext uri="{BB962C8B-B14F-4D97-AF65-F5344CB8AC3E}">
        <p14:creationId xmlns:p14="http://schemas.microsoft.com/office/powerpoint/2010/main" val="4165507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401050" cy="4267200"/>
          </a:xfrm>
        </p:spPr>
        <p:txBody>
          <a:bodyPr rtlCol="0">
            <a:normAutofit fontScale="92500" lnSpcReduction="20000"/>
          </a:bodyPr>
          <a:lstStyle/>
          <a:p>
            <a:pPr marL="82296" indent="0" eaLnBrk="1" fontAlgn="auto" hangingPunct="1">
              <a:spcAft>
                <a:spcPts val="0"/>
              </a:spcAft>
              <a:buClr>
                <a:schemeClr val="tx1">
                  <a:lumMod val="50000"/>
                  <a:lumOff val="50000"/>
                </a:schemeClr>
              </a:buClr>
              <a:buFont typeface="Arial" pitchFamily="34" charset="0"/>
              <a:buNone/>
              <a:defRPr/>
            </a:pPr>
            <a:r>
              <a:rPr lang="en-US" dirty="0">
                <a:solidFill>
                  <a:schemeClr val="tx1">
                    <a:lumMod val="85000"/>
                  </a:schemeClr>
                </a:solidFill>
              </a:rPr>
              <a:t>Salah </a:t>
            </a:r>
            <a:r>
              <a:rPr lang="en-US" dirty="0" err="1">
                <a:solidFill>
                  <a:schemeClr val="tx1">
                    <a:lumMod val="85000"/>
                  </a:schemeClr>
                </a:solidFill>
              </a:rPr>
              <a:t>nalar</a:t>
            </a:r>
            <a:r>
              <a:rPr lang="en-US" dirty="0">
                <a:solidFill>
                  <a:schemeClr val="tx1">
                    <a:lumMod val="85000"/>
                  </a:schemeClr>
                </a:solidFill>
              </a:rPr>
              <a:t> </a:t>
            </a:r>
            <a:r>
              <a:rPr lang="en-US" dirty="0" err="1">
                <a:solidFill>
                  <a:schemeClr val="tx1">
                    <a:lumMod val="85000"/>
                  </a:schemeClr>
                </a:solidFill>
              </a:rPr>
              <a:t>jenis</a:t>
            </a:r>
            <a:r>
              <a:rPr lang="en-US" dirty="0">
                <a:solidFill>
                  <a:schemeClr val="tx1">
                    <a:lumMod val="85000"/>
                  </a:schemeClr>
                </a:solidFill>
              </a:rPr>
              <a:t> </a:t>
            </a:r>
            <a:r>
              <a:rPr lang="en-US" dirty="0" err="1">
                <a:solidFill>
                  <a:schemeClr val="tx1">
                    <a:lumMod val="85000"/>
                  </a:schemeClr>
                </a:solidFill>
              </a:rPr>
              <a:t>ini</a:t>
            </a:r>
            <a:r>
              <a:rPr lang="en-US" dirty="0">
                <a:solidFill>
                  <a:schemeClr val="tx1">
                    <a:lumMod val="85000"/>
                  </a:schemeClr>
                </a:solidFill>
              </a:rPr>
              <a:t> </a:t>
            </a:r>
            <a:r>
              <a:rPr lang="en-US" dirty="0" err="1">
                <a:solidFill>
                  <a:schemeClr val="tx1">
                    <a:lumMod val="85000"/>
                  </a:schemeClr>
                </a:solidFill>
              </a:rPr>
              <a:t>disebabkan</a:t>
            </a:r>
            <a:r>
              <a:rPr lang="en-US" dirty="0">
                <a:solidFill>
                  <a:schemeClr val="tx1">
                    <a:lumMod val="85000"/>
                  </a:schemeClr>
                </a:solidFill>
              </a:rPr>
              <a:t> </a:t>
            </a:r>
            <a:r>
              <a:rPr lang="en-US" dirty="0" err="1">
                <a:solidFill>
                  <a:schemeClr val="tx1">
                    <a:lumMod val="85000"/>
                  </a:schemeClr>
                </a:solidFill>
              </a:rPr>
              <a:t>oleh</a:t>
            </a:r>
            <a:r>
              <a:rPr lang="en-US" dirty="0">
                <a:solidFill>
                  <a:schemeClr val="tx1">
                    <a:lumMod val="85000"/>
                  </a:schemeClr>
                </a:solidFill>
              </a:rPr>
              <a:t> </a:t>
            </a:r>
            <a:r>
              <a:rPr lang="en-US" dirty="0" err="1">
                <a:solidFill>
                  <a:schemeClr val="tx1">
                    <a:lumMod val="85000"/>
                  </a:schemeClr>
                </a:solidFill>
              </a:rPr>
              <a:t>jumlah</a:t>
            </a:r>
            <a:r>
              <a:rPr lang="en-US" dirty="0">
                <a:solidFill>
                  <a:schemeClr val="tx1">
                    <a:lumMod val="85000"/>
                  </a:schemeClr>
                </a:solidFill>
              </a:rPr>
              <a:t> </a:t>
            </a:r>
            <a:r>
              <a:rPr lang="en-US" i="1" dirty="0" err="1">
                <a:solidFill>
                  <a:schemeClr val="tx1">
                    <a:lumMod val="85000"/>
                  </a:schemeClr>
                </a:solidFill>
              </a:rPr>
              <a:t>premis</a:t>
            </a:r>
            <a:r>
              <a:rPr lang="en-US" dirty="0">
                <a:solidFill>
                  <a:schemeClr val="tx1">
                    <a:lumMod val="85000"/>
                  </a:schemeClr>
                </a:solidFill>
              </a:rPr>
              <a:t> yang </a:t>
            </a:r>
            <a:r>
              <a:rPr lang="en-US" dirty="0" err="1">
                <a:solidFill>
                  <a:schemeClr val="tx1">
                    <a:lumMod val="85000"/>
                  </a:schemeClr>
                </a:solidFill>
              </a:rPr>
              <a:t>mendukung</a:t>
            </a:r>
            <a:r>
              <a:rPr lang="en-US" dirty="0">
                <a:solidFill>
                  <a:schemeClr val="tx1">
                    <a:lumMod val="85000"/>
                  </a:schemeClr>
                </a:solidFill>
              </a:rPr>
              <a:t> </a:t>
            </a:r>
            <a:r>
              <a:rPr lang="en-US" i="1" dirty="0" err="1">
                <a:solidFill>
                  <a:schemeClr val="tx1">
                    <a:lumMod val="85000"/>
                  </a:schemeClr>
                </a:solidFill>
              </a:rPr>
              <a:t>generalisasi</a:t>
            </a:r>
            <a:r>
              <a:rPr lang="en-US" dirty="0">
                <a:solidFill>
                  <a:schemeClr val="tx1">
                    <a:lumMod val="85000"/>
                  </a:schemeClr>
                </a:solidFill>
              </a:rPr>
              <a:t> </a:t>
            </a:r>
            <a:r>
              <a:rPr lang="en-US" dirty="0" err="1">
                <a:solidFill>
                  <a:schemeClr val="tx1">
                    <a:lumMod val="85000"/>
                  </a:schemeClr>
                </a:solidFill>
              </a:rPr>
              <a:t>tidak</a:t>
            </a:r>
            <a:r>
              <a:rPr lang="en-US" dirty="0">
                <a:solidFill>
                  <a:schemeClr val="tx1">
                    <a:lumMod val="85000"/>
                  </a:schemeClr>
                </a:solidFill>
              </a:rPr>
              <a:t> </a:t>
            </a:r>
            <a:r>
              <a:rPr lang="en-US" dirty="0" err="1">
                <a:solidFill>
                  <a:schemeClr val="tx1">
                    <a:lumMod val="85000"/>
                  </a:schemeClr>
                </a:solidFill>
              </a:rPr>
              <a:t>seimbang</a:t>
            </a:r>
            <a:r>
              <a:rPr lang="en-US" dirty="0">
                <a:solidFill>
                  <a:schemeClr val="tx1">
                    <a:lumMod val="85000"/>
                  </a:schemeClr>
                </a:solidFill>
              </a:rPr>
              <a:t> </a:t>
            </a:r>
            <a:r>
              <a:rPr lang="en-US" dirty="0" err="1">
                <a:solidFill>
                  <a:schemeClr val="tx1">
                    <a:lumMod val="85000"/>
                  </a:schemeClr>
                </a:solidFill>
              </a:rPr>
              <a:t>dengan</a:t>
            </a:r>
            <a:r>
              <a:rPr lang="en-US" dirty="0">
                <a:solidFill>
                  <a:schemeClr val="tx1">
                    <a:lumMod val="85000"/>
                  </a:schemeClr>
                </a:solidFill>
              </a:rPr>
              <a:t> </a:t>
            </a:r>
            <a:r>
              <a:rPr lang="en-US" dirty="0" err="1">
                <a:solidFill>
                  <a:schemeClr val="tx1">
                    <a:lumMod val="85000"/>
                  </a:schemeClr>
                </a:solidFill>
              </a:rPr>
              <a:t>besarnya</a:t>
            </a:r>
            <a:r>
              <a:rPr lang="en-US" dirty="0">
                <a:solidFill>
                  <a:schemeClr val="tx1">
                    <a:lumMod val="85000"/>
                  </a:schemeClr>
                </a:solidFill>
              </a:rPr>
              <a:t> </a:t>
            </a:r>
            <a:r>
              <a:rPr lang="en-US" i="1" dirty="0" err="1">
                <a:solidFill>
                  <a:schemeClr val="tx1">
                    <a:lumMod val="85000"/>
                  </a:schemeClr>
                </a:solidFill>
              </a:rPr>
              <a:t>generalisasi</a:t>
            </a:r>
            <a:r>
              <a:rPr lang="en-US" dirty="0">
                <a:solidFill>
                  <a:schemeClr val="tx1">
                    <a:lumMod val="85000"/>
                  </a:schemeClr>
                </a:solidFill>
              </a:rPr>
              <a:t> </a:t>
            </a:r>
            <a:r>
              <a:rPr lang="en-US" dirty="0" err="1">
                <a:solidFill>
                  <a:schemeClr val="tx1">
                    <a:lumMod val="85000"/>
                  </a:schemeClr>
                </a:solidFill>
              </a:rPr>
              <a:t>tersebut</a:t>
            </a:r>
            <a:r>
              <a:rPr lang="en-US" dirty="0">
                <a:solidFill>
                  <a:schemeClr val="tx1">
                    <a:lumMod val="85000"/>
                  </a:schemeClr>
                </a:solidFill>
              </a:rPr>
              <a:t> </a:t>
            </a:r>
            <a:r>
              <a:rPr lang="en-US" dirty="0" err="1">
                <a:solidFill>
                  <a:schemeClr val="tx1">
                    <a:lumMod val="85000"/>
                  </a:schemeClr>
                </a:solidFill>
              </a:rPr>
              <a:t>sehingga</a:t>
            </a:r>
            <a:r>
              <a:rPr lang="en-US" dirty="0">
                <a:solidFill>
                  <a:schemeClr val="tx1">
                    <a:lumMod val="85000"/>
                  </a:schemeClr>
                </a:solidFill>
              </a:rPr>
              <a:t> </a:t>
            </a:r>
            <a:r>
              <a:rPr lang="en-US" dirty="0" err="1">
                <a:solidFill>
                  <a:schemeClr val="tx1">
                    <a:lumMod val="85000"/>
                  </a:schemeClr>
                </a:solidFill>
              </a:rPr>
              <a:t>kesimpulan</a:t>
            </a:r>
            <a:r>
              <a:rPr lang="en-US" dirty="0">
                <a:solidFill>
                  <a:schemeClr val="tx1">
                    <a:lumMod val="85000"/>
                  </a:schemeClr>
                </a:solidFill>
              </a:rPr>
              <a:t> yang </a:t>
            </a:r>
            <a:r>
              <a:rPr lang="en-US" dirty="0" err="1">
                <a:solidFill>
                  <a:schemeClr val="tx1">
                    <a:lumMod val="85000"/>
                  </a:schemeClr>
                </a:solidFill>
              </a:rPr>
              <a:t>diambil</a:t>
            </a:r>
            <a:r>
              <a:rPr lang="en-US" dirty="0">
                <a:solidFill>
                  <a:schemeClr val="tx1">
                    <a:lumMod val="85000"/>
                  </a:schemeClr>
                </a:solidFill>
              </a:rPr>
              <a:t> </a:t>
            </a:r>
            <a:r>
              <a:rPr lang="en-US" dirty="0" err="1">
                <a:solidFill>
                  <a:schemeClr val="tx1">
                    <a:lumMod val="85000"/>
                  </a:schemeClr>
                </a:solidFill>
              </a:rPr>
              <a:t>menjadi</a:t>
            </a:r>
            <a:r>
              <a:rPr lang="en-US" dirty="0">
                <a:solidFill>
                  <a:schemeClr val="tx1">
                    <a:lumMod val="85000"/>
                  </a:schemeClr>
                </a:solidFill>
              </a:rPr>
              <a:t> </a:t>
            </a:r>
            <a:r>
              <a:rPr lang="en-US" dirty="0" err="1">
                <a:solidFill>
                  <a:schemeClr val="tx1">
                    <a:lumMod val="85000"/>
                  </a:schemeClr>
                </a:solidFill>
              </a:rPr>
              <a:t>salah</a:t>
            </a:r>
            <a:r>
              <a:rPr lang="en-US" dirty="0">
                <a:solidFill>
                  <a:schemeClr val="tx1">
                    <a:lumMod val="85000"/>
                  </a:schemeClr>
                </a:solidFill>
              </a:rPr>
              <a:t>. </a:t>
            </a:r>
            <a:r>
              <a:rPr lang="en-US" dirty="0" err="1">
                <a:solidFill>
                  <a:schemeClr val="tx1">
                    <a:lumMod val="85000"/>
                  </a:schemeClr>
                </a:solidFill>
              </a:rPr>
              <a:t>Selain</a:t>
            </a:r>
            <a:r>
              <a:rPr lang="en-US" dirty="0">
                <a:solidFill>
                  <a:schemeClr val="tx1">
                    <a:lumMod val="85000"/>
                  </a:schemeClr>
                </a:solidFill>
              </a:rPr>
              <a:t> </a:t>
            </a:r>
            <a:r>
              <a:rPr lang="en-US" dirty="0" err="1">
                <a:solidFill>
                  <a:schemeClr val="tx1">
                    <a:lumMod val="85000"/>
                  </a:schemeClr>
                </a:solidFill>
              </a:rPr>
              <a:t>itu</a:t>
            </a:r>
            <a:r>
              <a:rPr lang="en-US" dirty="0">
                <a:solidFill>
                  <a:schemeClr val="tx1">
                    <a:lumMod val="85000"/>
                  </a:schemeClr>
                </a:solidFill>
              </a:rPr>
              <a:t>, </a:t>
            </a:r>
            <a:r>
              <a:rPr lang="en-US" dirty="0" err="1">
                <a:solidFill>
                  <a:schemeClr val="tx1">
                    <a:lumMod val="85000"/>
                  </a:schemeClr>
                </a:solidFill>
              </a:rPr>
              <a:t>salah</a:t>
            </a:r>
            <a:r>
              <a:rPr lang="en-US" dirty="0">
                <a:solidFill>
                  <a:schemeClr val="tx1">
                    <a:lumMod val="85000"/>
                  </a:schemeClr>
                </a:solidFill>
              </a:rPr>
              <a:t> </a:t>
            </a:r>
            <a:r>
              <a:rPr lang="en-US" dirty="0" err="1">
                <a:solidFill>
                  <a:schemeClr val="tx1">
                    <a:lumMod val="85000"/>
                  </a:schemeClr>
                </a:solidFill>
              </a:rPr>
              <a:t>nalar</a:t>
            </a:r>
            <a:r>
              <a:rPr lang="en-US" dirty="0">
                <a:solidFill>
                  <a:schemeClr val="tx1">
                    <a:lumMod val="85000"/>
                  </a:schemeClr>
                </a:solidFill>
              </a:rPr>
              <a:t> </a:t>
            </a:r>
            <a:r>
              <a:rPr lang="en-US" dirty="0" err="1">
                <a:solidFill>
                  <a:schemeClr val="tx1">
                    <a:lumMod val="85000"/>
                  </a:schemeClr>
                </a:solidFill>
              </a:rPr>
              <a:t>jenis</a:t>
            </a:r>
            <a:r>
              <a:rPr lang="en-US" dirty="0">
                <a:solidFill>
                  <a:schemeClr val="tx1">
                    <a:lumMod val="85000"/>
                  </a:schemeClr>
                </a:solidFill>
              </a:rPr>
              <a:t> </a:t>
            </a:r>
            <a:r>
              <a:rPr lang="en-US" dirty="0" err="1">
                <a:solidFill>
                  <a:schemeClr val="tx1">
                    <a:lumMod val="85000"/>
                  </a:schemeClr>
                </a:solidFill>
              </a:rPr>
              <a:t>ini</a:t>
            </a:r>
            <a:r>
              <a:rPr lang="en-US" dirty="0">
                <a:solidFill>
                  <a:schemeClr val="tx1">
                    <a:lumMod val="85000"/>
                  </a:schemeClr>
                </a:solidFill>
              </a:rPr>
              <a:t> </a:t>
            </a:r>
            <a:r>
              <a:rPr lang="en-US" dirty="0" err="1">
                <a:solidFill>
                  <a:schemeClr val="tx1">
                    <a:lumMod val="85000"/>
                  </a:schemeClr>
                </a:solidFill>
              </a:rPr>
              <a:t>terjadi</a:t>
            </a:r>
            <a:r>
              <a:rPr lang="en-US" dirty="0">
                <a:solidFill>
                  <a:schemeClr val="tx1">
                    <a:lumMod val="85000"/>
                  </a:schemeClr>
                </a:solidFill>
              </a:rPr>
              <a:t> </a:t>
            </a:r>
            <a:r>
              <a:rPr lang="en-US" dirty="0" err="1">
                <a:solidFill>
                  <a:schemeClr val="tx1">
                    <a:lumMod val="85000"/>
                  </a:schemeClr>
                </a:solidFill>
              </a:rPr>
              <a:t>dikarenakan</a:t>
            </a:r>
            <a:r>
              <a:rPr lang="en-US" dirty="0">
                <a:solidFill>
                  <a:schemeClr val="tx1">
                    <a:lumMod val="85000"/>
                  </a:schemeClr>
                </a:solidFill>
              </a:rPr>
              <a:t> </a:t>
            </a:r>
            <a:r>
              <a:rPr lang="en-US" dirty="0" err="1">
                <a:solidFill>
                  <a:schemeClr val="tx1">
                    <a:lumMod val="85000"/>
                  </a:schemeClr>
                </a:solidFill>
              </a:rPr>
              <a:t>kurangnya</a:t>
            </a:r>
            <a:r>
              <a:rPr lang="en-US" dirty="0">
                <a:solidFill>
                  <a:schemeClr val="tx1">
                    <a:lumMod val="85000"/>
                  </a:schemeClr>
                </a:solidFill>
              </a:rPr>
              <a:t> data yang </a:t>
            </a:r>
            <a:r>
              <a:rPr lang="en-US" dirty="0" err="1">
                <a:solidFill>
                  <a:schemeClr val="tx1">
                    <a:lumMod val="85000"/>
                  </a:schemeClr>
                </a:solidFill>
              </a:rPr>
              <a:t>dijadikan</a:t>
            </a:r>
            <a:r>
              <a:rPr lang="en-US" dirty="0">
                <a:solidFill>
                  <a:schemeClr val="tx1">
                    <a:lumMod val="85000"/>
                  </a:schemeClr>
                </a:solidFill>
              </a:rPr>
              <a:t> </a:t>
            </a:r>
            <a:r>
              <a:rPr lang="en-US" dirty="0" err="1">
                <a:solidFill>
                  <a:schemeClr val="tx1">
                    <a:lumMod val="85000"/>
                  </a:schemeClr>
                </a:solidFill>
              </a:rPr>
              <a:t>dasar</a:t>
            </a:r>
            <a:r>
              <a:rPr lang="en-US" dirty="0">
                <a:solidFill>
                  <a:schemeClr val="tx1">
                    <a:lumMod val="85000"/>
                  </a:schemeClr>
                </a:solidFill>
              </a:rPr>
              <a:t> </a:t>
            </a:r>
            <a:r>
              <a:rPr lang="en-US" dirty="0" err="1">
                <a:solidFill>
                  <a:schemeClr val="tx1">
                    <a:lumMod val="85000"/>
                  </a:schemeClr>
                </a:solidFill>
              </a:rPr>
              <a:t>generalisasi</a:t>
            </a:r>
            <a:r>
              <a:rPr lang="en-US" dirty="0">
                <a:solidFill>
                  <a:schemeClr val="tx1">
                    <a:lumMod val="85000"/>
                  </a:schemeClr>
                </a:solidFill>
              </a:rPr>
              <a:t>, </a:t>
            </a:r>
            <a:r>
              <a:rPr lang="en-US" dirty="0" err="1">
                <a:solidFill>
                  <a:schemeClr val="tx1">
                    <a:lumMod val="85000"/>
                  </a:schemeClr>
                </a:solidFill>
              </a:rPr>
              <a:t>sikap</a:t>
            </a:r>
            <a:r>
              <a:rPr lang="en-US" dirty="0">
                <a:solidFill>
                  <a:schemeClr val="tx1">
                    <a:lumMod val="85000"/>
                  </a:schemeClr>
                </a:solidFill>
              </a:rPr>
              <a:t> “</a:t>
            </a:r>
            <a:r>
              <a:rPr lang="en-US" dirty="0" err="1">
                <a:solidFill>
                  <a:schemeClr val="tx1">
                    <a:lumMod val="85000"/>
                  </a:schemeClr>
                </a:solidFill>
              </a:rPr>
              <a:t>menggampangkan</a:t>
            </a:r>
            <a:r>
              <a:rPr lang="en-US" dirty="0">
                <a:solidFill>
                  <a:schemeClr val="tx1">
                    <a:lumMod val="85000"/>
                  </a:schemeClr>
                </a:solidFill>
              </a:rPr>
              <a:t>”, </a:t>
            </a:r>
            <a:r>
              <a:rPr lang="en-US" dirty="0" err="1">
                <a:solidFill>
                  <a:schemeClr val="tx1">
                    <a:lumMod val="85000"/>
                  </a:schemeClr>
                </a:solidFill>
              </a:rPr>
              <a:t>malas</a:t>
            </a:r>
            <a:r>
              <a:rPr lang="en-US" dirty="0">
                <a:solidFill>
                  <a:schemeClr val="tx1">
                    <a:lumMod val="85000"/>
                  </a:schemeClr>
                </a:solidFill>
              </a:rPr>
              <a:t> </a:t>
            </a:r>
            <a:r>
              <a:rPr lang="en-US" dirty="0" err="1">
                <a:solidFill>
                  <a:schemeClr val="tx1">
                    <a:lumMod val="85000"/>
                  </a:schemeClr>
                </a:solidFill>
              </a:rPr>
              <a:t>untuk</a:t>
            </a:r>
            <a:r>
              <a:rPr lang="en-US" dirty="0">
                <a:solidFill>
                  <a:schemeClr val="tx1">
                    <a:lumMod val="85000"/>
                  </a:schemeClr>
                </a:solidFill>
              </a:rPr>
              <a:t> </a:t>
            </a:r>
            <a:r>
              <a:rPr lang="en-US" dirty="0" err="1">
                <a:solidFill>
                  <a:schemeClr val="tx1">
                    <a:lumMod val="85000"/>
                  </a:schemeClr>
                </a:solidFill>
              </a:rPr>
              <a:t>mengumpulkan</a:t>
            </a:r>
            <a:r>
              <a:rPr lang="en-US" dirty="0">
                <a:solidFill>
                  <a:schemeClr val="tx1">
                    <a:lumMod val="85000"/>
                  </a:schemeClr>
                </a:solidFill>
              </a:rPr>
              <a:t> </a:t>
            </a:r>
            <a:r>
              <a:rPr lang="en-US" dirty="0" err="1">
                <a:solidFill>
                  <a:schemeClr val="tx1">
                    <a:lumMod val="85000"/>
                  </a:schemeClr>
                </a:solidFill>
              </a:rPr>
              <a:t>dan</a:t>
            </a:r>
            <a:r>
              <a:rPr lang="en-US" dirty="0">
                <a:solidFill>
                  <a:schemeClr val="tx1">
                    <a:lumMod val="85000"/>
                  </a:schemeClr>
                </a:solidFill>
              </a:rPr>
              <a:t> </a:t>
            </a:r>
            <a:r>
              <a:rPr lang="en-US" dirty="0" err="1">
                <a:solidFill>
                  <a:schemeClr val="tx1">
                    <a:lumMod val="85000"/>
                  </a:schemeClr>
                </a:solidFill>
              </a:rPr>
              <a:t>menguji</a:t>
            </a:r>
            <a:r>
              <a:rPr lang="en-US" dirty="0">
                <a:solidFill>
                  <a:schemeClr val="tx1">
                    <a:lumMod val="85000"/>
                  </a:schemeClr>
                </a:solidFill>
              </a:rPr>
              <a:t> data </a:t>
            </a:r>
            <a:r>
              <a:rPr lang="en-US" dirty="0" err="1">
                <a:solidFill>
                  <a:schemeClr val="tx1">
                    <a:lumMod val="85000"/>
                  </a:schemeClr>
                </a:solidFill>
              </a:rPr>
              <a:t>secara</a:t>
            </a:r>
            <a:r>
              <a:rPr lang="en-US" dirty="0">
                <a:solidFill>
                  <a:schemeClr val="tx1">
                    <a:lumMod val="85000"/>
                  </a:schemeClr>
                </a:solidFill>
              </a:rPr>
              <a:t> </a:t>
            </a:r>
            <a:r>
              <a:rPr lang="en-US" dirty="0" err="1">
                <a:solidFill>
                  <a:schemeClr val="tx1">
                    <a:lumMod val="85000"/>
                  </a:schemeClr>
                </a:solidFill>
              </a:rPr>
              <a:t>memadai</a:t>
            </a:r>
            <a:r>
              <a:rPr lang="en-US" dirty="0">
                <a:solidFill>
                  <a:schemeClr val="tx1">
                    <a:lumMod val="85000"/>
                  </a:schemeClr>
                </a:solidFill>
              </a:rPr>
              <a:t>, </a:t>
            </a:r>
            <a:r>
              <a:rPr lang="en-US" dirty="0" err="1">
                <a:solidFill>
                  <a:schemeClr val="tx1">
                    <a:lumMod val="85000"/>
                  </a:schemeClr>
                </a:solidFill>
              </a:rPr>
              <a:t>atau</a:t>
            </a:r>
            <a:r>
              <a:rPr lang="en-US" dirty="0">
                <a:solidFill>
                  <a:schemeClr val="tx1">
                    <a:lumMod val="85000"/>
                  </a:schemeClr>
                </a:solidFill>
              </a:rPr>
              <a:t> </a:t>
            </a:r>
            <a:r>
              <a:rPr lang="en-US" dirty="0" err="1">
                <a:solidFill>
                  <a:schemeClr val="tx1">
                    <a:lumMod val="85000"/>
                  </a:schemeClr>
                </a:solidFill>
              </a:rPr>
              <a:t>ingin</a:t>
            </a:r>
            <a:r>
              <a:rPr lang="en-US" dirty="0">
                <a:solidFill>
                  <a:schemeClr val="tx1">
                    <a:lumMod val="85000"/>
                  </a:schemeClr>
                </a:solidFill>
              </a:rPr>
              <a:t> </a:t>
            </a:r>
            <a:r>
              <a:rPr lang="en-US" dirty="0" err="1">
                <a:solidFill>
                  <a:schemeClr val="tx1">
                    <a:lumMod val="85000"/>
                  </a:schemeClr>
                </a:solidFill>
              </a:rPr>
              <a:t>segera</a:t>
            </a:r>
            <a:r>
              <a:rPr lang="en-US" dirty="0">
                <a:solidFill>
                  <a:schemeClr val="tx1">
                    <a:lumMod val="85000"/>
                  </a:schemeClr>
                </a:solidFill>
              </a:rPr>
              <a:t> </a:t>
            </a:r>
            <a:r>
              <a:rPr lang="en-US" dirty="0" err="1">
                <a:solidFill>
                  <a:schemeClr val="tx1">
                    <a:lumMod val="85000"/>
                  </a:schemeClr>
                </a:solidFill>
              </a:rPr>
              <a:t>meyakinkan</a:t>
            </a:r>
            <a:r>
              <a:rPr lang="en-US" dirty="0">
                <a:solidFill>
                  <a:schemeClr val="tx1">
                    <a:lumMod val="85000"/>
                  </a:schemeClr>
                </a:solidFill>
              </a:rPr>
              <a:t> orang lain </a:t>
            </a:r>
            <a:r>
              <a:rPr lang="en-US" dirty="0" err="1">
                <a:solidFill>
                  <a:schemeClr val="tx1">
                    <a:lumMod val="85000"/>
                  </a:schemeClr>
                </a:solidFill>
              </a:rPr>
              <a:t>dengan</a:t>
            </a:r>
            <a:r>
              <a:rPr lang="en-US" dirty="0">
                <a:solidFill>
                  <a:schemeClr val="tx1">
                    <a:lumMod val="85000"/>
                  </a:schemeClr>
                </a:solidFill>
              </a:rPr>
              <a:t> </a:t>
            </a:r>
            <a:r>
              <a:rPr lang="en-US" dirty="0" err="1">
                <a:solidFill>
                  <a:schemeClr val="tx1">
                    <a:lumMod val="85000"/>
                  </a:schemeClr>
                </a:solidFill>
              </a:rPr>
              <a:t>bahan</a:t>
            </a:r>
            <a:r>
              <a:rPr lang="en-US" dirty="0">
                <a:solidFill>
                  <a:schemeClr val="tx1">
                    <a:lumMod val="85000"/>
                  </a:schemeClr>
                </a:solidFill>
              </a:rPr>
              <a:t> yang </a:t>
            </a:r>
            <a:r>
              <a:rPr lang="en-US" dirty="0" err="1">
                <a:solidFill>
                  <a:schemeClr val="tx1">
                    <a:lumMod val="85000"/>
                  </a:schemeClr>
                </a:solidFill>
              </a:rPr>
              <a:t>terbatas</a:t>
            </a:r>
            <a:r>
              <a:rPr lang="en-US" dirty="0" smtClean="0">
                <a:solidFill>
                  <a:schemeClr val="tx1">
                    <a:lumMod val="85000"/>
                  </a:schemeClr>
                </a:solidFill>
              </a:rPr>
              <a:t>. </a:t>
            </a:r>
          </a:p>
          <a:p>
            <a:pPr marL="82296" indent="0" eaLnBrk="1" fontAlgn="auto" hangingPunct="1">
              <a:spcAft>
                <a:spcPts val="0"/>
              </a:spcAft>
              <a:buClr>
                <a:schemeClr val="tx1">
                  <a:lumMod val="50000"/>
                  <a:lumOff val="50000"/>
                </a:schemeClr>
              </a:buClr>
              <a:buFont typeface="Arial" pitchFamily="34" charset="0"/>
              <a:buNone/>
              <a:defRPr/>
            </a:pPr>
            <a:r>
              <a:rPr lang="en-US" dirty="0" smtClean="0">
                <a:solidFill>
                  <a:schemeClr val="tx1">
                    <a:lumMod val="85000"/>
                  </a:schemeClr>
                </a:solidFill>
              </a:rPr>
              <a:t>			</a:t>
            </a:r>
            <a:endParaRPr lang="en-US" dirty="0">
              <a:solidFill>
                <a:schemeClr val="tx1">
                  <a:lumMod val="85000"/>
                </a:schemeClr>
              </a:solidFill>
            </a:endParaRPr>
          </a:p>
          <a:p>
            <a:pPr marL="182880" indent="-182880" eaLnBrk="1" fontAlgn="auto" hangingPunct="1">
              <a:spcAft>
                <a:spcPts val="0"/>
              </a:spcAft>
              <a:buClr>
                <a:schemeClr val="tx1">
                  <a:lumMod val="50000"/>
                  <a:lumOff val="50000"/>
                </a:schemeClr>
              </a:buClr>
              <a:defRPr/>
            </a:pPr>
            <a:endParaRPr lang="en-US" dirty="0">
              <a:solidFill>
                <a:schemeClr val="tx1">
                  <a:lumMod val="85000"/>
                </a:schemeClr>
              </a:solidFill>
            </a:endParaRPr>
          </a:p>
        </p:txBody>
      </p:sp>
      <p:sp>
        <p:nvSpPr>
          <p:cNvPr id="2" name="Title 1"/>
          <p:cNvSpPr>
            <a:spLocks noGrp="1"/>
          </p:cNvSpPr>
          <p:nvPr>
            <p:ph type="title"/>
          </p:nvPr>
        </p:nvSpPr>
        <p:spPr bwMode="auto"/>
        <p:txBody>
          <a:bodyPr wrap="square" numCol="1" anchorCtr="0" compatLnSpc="1">
            <a:prstTxWarp prst="textNoShape">
              <a:avLst/>
            </a:prstTxWarp>
          </a:bodyPr>
          <a:lstStyle/>
          <a:p>
            <a:pPr eaLnBrk="1" hangingPunct="1"/>
            <a:r>
              <a:rPr lang="en-US" b="1" smtClean="0">
                <a:solidFill>
                  <a:schemeClr val="bg1"/>
                </a:solidFill>
              </a:rPr>
              <a:t>2. Generalisasi  Terlalu Luas</a:t>
            </a:r>
            <a:endParaRPr lang="en-US" smtClean="0">
              <a:solidFill>
                <a:schemeClr val="bg1"/>
              </a:solidFill>
            </a:endParaRPr>
          </a:p>
        </p:txBody>
      </p:sp>
      <p:sp>
        <p:nvSpPr>
          <p:cNvPr id="4" name="Rectangle 3"/>
          <p:cNvSpPr/>
          <p:nvPr/>
        </p:nvSpPr>
        <p:spPr>
          <a:xfrm>
            <a:off x="3962400" y="4876800"/>
            <a:ext cx="4800600" cy="1752600"/>
          </a:xfrm>
          <a:prstGeom prst="rect">
            <a:avLst/>
          </a:prstGeom>
          <a:solidFill>
            <a:srgbClr val="ACE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296" eaLnBrk="0" hangingPunct="0">
              <a:defRPr/>
            </a:pPr>
            <a:r>
              <a:rPr lang="en-US" sz="2400" dirty="0" err="1">
                <a:solidFill>
                  <a:schemeClr val="bg1"/>
                </a:solidFill>
              </a:rPr>
              <a:t>Contoh</a:t>
            </a:r>
            <a:r>
              <a:rPr lang="en-US" sz="2400" dirty="0">
                <a:solidFill>
                  <a:schemeClr val="bg1"/>
                </a:solidFill>
              </a:rPr>
              <a:t> :</a:t>
            </a:r>
          </a:p>
          <a:p>
            <a:pPr marL="60325" indent="20638" eaLnBrk="0" hangingPunct="0">
              <a:defRPr/>
            </a:pPr>
            <a:r>
              <a:rPr lang="id-ID" sz="2400" dirty="0">
                <a:solidFill>
                  <a:schemeClr val="bg1"/>
                </a:solidFill>
              </a:rPr>
              <a:t>Anak-anak tidak boleh memegang barang Anak-anak tidak boleh memegang barang </a:t>
            </a:r>
            <a:r>
              <a:rPr lang="en-US" sz="2400" dirty="0" err="1">
                <a:solidFill>
                  <a:schemeClr val="bg1"/>
                </a:solidFill>
              </a:rPr>
              <a:t>orselen</a:t>
            </a:r>
            <a:r>
              <a:rPr lang="en-US" sz="2400" dirty="0">
                <a:solidFill>
                  <a:schemeClr val="bg1"/>
                </a:solidFill>
              </a:rPr>
              <a:t> </a:t>
            </a:r>
            <a:r>
              <a:rPr lang="en-US" sz="2400" dirty="0" err="1">
                <a:solidFill>
                  <a:schemeClr val="bg1"/>
                </a:solidFill>
              </a:rPr>
              <a:t>karena</a:t>
            </a:r>
            <a:r>
              <a:rPr lang="en-US" sz="2400" dirty="0">
                <a:solidFill>
                  <a:schemeClr val="bg1"/>
                </a:solidFill>
              </a:rPr>
              <a:t> </a:t>
            </a:r>
            <a:r>
              <a:rPr lang="en-US" sz="2400" dirty="0" err="1">
                <a:solidFill>
                  <a:schemeClr val="bg1"/>
                </a:solidFill>
              </a:rPr>
              <a:t>barang</a:t>
            </a:r>
            <a:r>
              <a:rPr lang="en-US" sz="2400" dirty="0">
                <a:solidFill>
                  <a:schemeClr val="bg1"/>
                </a:solidFill>
              </a:rPr>
              <a:t> </a:t>
            </a:r>
            <a:r>
              <a:rPr lang="en-US" sz="2400" dirty="0" err="1">
                <a:solidFill>
                  <a:schemeClr val="bg1"/>
                </a:solidFill>
              </a:rPr>
              <a:t>itu</a:t>
            </a:r>
            <a:r>
              <a:rPr lang="en-US" sz="2400" dirty="0">
                <a:solidFill>
                  <a:schemeClr val="bg1"/>
                </a:solidFill>
              </a:rPr>
              <a:t> </a:t>
            </a:r>
            <a:r>
              <a:rPr lang="en-US" sz="2400" dirty="0" err="1">
                <a:solidFill>
                  <a:schemeClr val="bg1"/>
                </a:solidFill>
              </a:rPr>
              <a:t>cepat</a:t>
            </a:r>
            <a:r>
              <a:rPr lang="en-US" sz="2400" dirty="0">
                <a:solidFill>
                  <a:schemeClr val="bg1"/>
                </a:solidFill>
              </a:rPr>
              <a:t> </a:t>
            </a:r>
            <a:r>
              <a:rPr lang="en-US" sz="2400" dirty="0" err="1">
                <a:solidFill>
                  <a:schemeClr val="bg1"/>
                </a:solidFill>
              </a:rPr>
              <a:t>pecah</a:t>
            </a:r>
            <a:r>
              <a:rPr lang="en-US" sz="2400" dirty="0">
                <a:solidFill>
                  <a:schemeClr val="bg1"/>
                </a:solidFill>
              </a:rPr>
              <a:t>.</a:t>
            </a:r>
          </a:p>
        </p:txBody>
      </p:sp>
    </p:spTree>
    <p:extLst>
      <p:ext uri="{BB962C8B-B14F-4D97-AF65-F5344CB8AC3E}">
        <p14:creationId xmlns:p14="http://schemas.microsoft.com/office/powerpoint/2010/main" val="2988454605"/>
      </p:ext>
    </p:extLst>
  </p:cSld>
  <p:clrMapOvr>
    <a:masterClrMapping/>
  </p:clrMapOvr>
  <p:transition spd="slow">
    <p:fade/>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324850" cy="5334000"/>
          </a:xfrm>
          <a:solidFill>
            <a:schemeClr val="accent3"/>
          </a:solidFill>
        </p:spPr>
        <p:txBody>
          <a:bodyPr rtlCol="0">
            <a:normAutofit fontScale="85000" lnSpcReduction="20000"/>
          </a:bodyPr>
          <a:lstStyle/>
          <a:p>
            <a:pPr marL="596646" indent="-514350" eaLnBrk="1" fontAlgn="auto" hangingPunct="1">
              <a:spcAft>
                <a:spcPts val="0"/>
              </a:spcAft>
              <a:buClr>
                <a:schemeClr val="tx1">
                  <a:lumMod val="50000"/>
                  <a:lumOff val="50000"/>
                </a:schemeClr>
              </a:buClr>
              <a:buFont typeface="Arial" pitchFamily="34" charset="0"/>
              <a:buAutoNum type="arabicPeriod"/>
              <a:defRPr/>
            </a:pPr>
            <a:r>
              <a:rPr lang="en-US" b="1" dirty="0" err="1" smtClean="0">
                <a:solidFill>
                  <a:schemeClr val="tx1">
                    <a:lumMod val="85000"/>
                  </a:schemeClr>
                </a:solidFill>
              </a:rPr>
              <a:t>Generalisasi</a:t>
            </a:r>
            <a:r>
              <a:rPr lang="en-US" b="1" dirty="0" smtClean="0">
                <a:solidFill>
                  <a:schemeClr val="tx1">
                    <a:lumMod val="85000"/>
                  </a:schemeClr>
                </a:solidFill>
              </a:rPr>
              <a:t> </a:t>
            </a:r>
            <a:r>
              <a:rPr lang="en-US" b="1" dirty="0" err="1" smtClean="0">
                <a:solidFill>
                  <a:schemeClr val="tx1">
                    <a:lumMod val="85000"/>
                  </a:schemeClr>
                </a:solidFill>
              </a:rPr>
              <a:t>Sepintas</a:t>
            </a:r>
            <a:endParaRPr lang="en-US" dirty="0">
              <a:solidFill>
                <a:schemeClr val="tx1">
                  <a:lumMod val="85000"/>
                </a:schemeClr>
              </a:solidFill>
            </a:endParaRPr>
          </a:p>
          <a:p>
            <a:pPr marL="568325" indent="0" eaLnBrk="1" fontAlgn="auto" hangingPunct="1">
              <a:spcAft>
                <a:spcPts val="0"/>
              </a:spcAft>
              <a:buClr>
                <a:schemeClr val="tx1">
                  <a:lumMod val="50000"/>
                  <a:lumOff val="50000"/>
                </a:schemeClr>
              </a:buClr>
              <a:buFont typeface="Arial" pitchFamily="34" charset="0"/>
              <a:buNone/>
              <a:defRPr/>
            </a:pPr>
            <a:r>
              <a:rPr lang="en-US" dirty="0" err="1" smtClean="0">
                <a:solidFill>
                  <a:schemeClr val="tx1">
                    <a:lumMod val="85000"/>
                  </a:schemeClr>
                </a:solidFill>
              </a:rPr>
              <a:t>Kesalahan</a:t>
            </a:r>
            <a:r>
              <a:rPr lang="en-US" dirty="0" smtClean="0">
                <a:solidFill>
                  <a:schemeClr val="tx1">
                    <a:lumMod val="85000"/>
                  </a:schemeClr>
                </a:solidFill>
              </a:rPr>
              <a:t> </a:t>
            </a:r>
            <a:r>
              <a:rPr lang="en-US" dirty="0" err="1">
                <a:solidFill>
                  <a:schemeClr val="tx1">
                    <a:lumMod val="85000"/>
                  </a:schemeClr>
                </a:solidFill>
              </a:rPr>
              <a:t>ini</a:t>
            </a:r>
            <a:r>
              <a:rPr lang="en-US" dirty="0">
                <a:solidFill>
                  <a:schemeClr val="tx1">
                    <a:lumMod val="85000"/>
                  </a:schemeClr>
                </a:solidFill>
              </a:rPr>
              <a:t> </a:t>
            </a:r>
            <a:r>
              <a:rPr lang="en-US" dirty="0" err="1">
                <a:solidFill>
                  <a:schemeClr val="tx1">
                    <a:lumMod val="85000"/>
                  </a:schemeClr>
                </a:solidFill>
              </a:rPr>
              <a:t>terjadi</a:t>
            </a:r>
            <a:r>
              <a:rPr lang="en-US" dirty="0">
                <a:solidFill>
                  <a:schemeClr val="tx1">
                    <a:lumMod val="85000"/>
                  </a:schemeClr>
                </a:solidFill>
              </a:rPr>
              <a:t> </a:t>
            </a:r>
            <a:r>
              <a:rPr lang="en-US" dirty="0" err="1">
                <a:solidFill>
                  <a:schemeClr val="tx1">
                    <a:lumMod val="85000"/>
                  </a:schemeClr>
                </a:solidFill>
              </a:rPr>
              <a:t>dikarenakan</a:t>
            </a:r>
            <a:r>
              <a:rPr lang="en-US" dirty="0">
                <a:solidFill>
                  <a:schemeClr val="tx1">
                    <a:lumMod val="85000"/>
                  </a:schemeClr>
                </a:solidFill>
              </a:rPr>
              <a:t> </a:t>
            </a:r>
            <a:r>
              <a:rPr lang="en-US" dirty="0" err="1">
                <a:solidFill>
                  <a:schemeClr val="tx1">
                    <a:lumMod val="85000"/>
                  </a:schemeClr>
                </a:solidFill>
              </a:rPr>
              <a:t>penulis</a:t>
            </a:r>
            <a:r>
              <a:rPr lang="en-US" dirty="0">
                <a:solidFill>
                  <a:schemeClr val="tx1">
                    <a:lumMod val="85000"/>
                  </a:schemeClr>
                </a:solidFill>
              </a:rPr>
              <a:t> </a:t>
            </a:r>
            <a:r>
              <a:rPr lang="en-US" dirty="0" err="1">
                <a:solidFill>
                  <a:schemeClr val="tx1">
                    <a:lumMod val="85000"/>
                  </a:schemeClr>
                </a:solidFill>
              </a:rPr>
              <a:t>membuat</a:t>
            </a:r>
            <a:r>
              <a:rPr lang="en-US" dirty="0">
                <a:solidFill>
                  <a:schemeClr val="tx1">
                    <a:lumMod val="85000"/>
                  </a:schemeClr>
                </a:solidFill>
              </a:rPr>
              <a:t> </a:t>
            </a:r>
            <a:r>
              <a:rPr lang="en-US" dirty="0" err="1">
                <a:solidFill>
                  <a:schemeClr val="tx1">
                    <a:lumMod val="85000"/>
                  </a:schemeClr>
                </a:solidFill>
              </a:rPr>
              <a:t>generalisasi</a:t>
            </a:r>
            <a:r>
              <a:rPr lang="en-US" dirty="0">
                <a:solidFill>
                  <a:schemeClr val="tx1">
                    <a:lumMod val="85000"/>
                  </a:schemeClr>
                </a:solidFill>
              </a:rPr>
              <a:t> </a:t>
            </a:r>
            <a:r>
              <a:rPr lang="en-US" dirty="0" err="1">
                <a:solidFill>
                  <a:schemeClr val="tx1">
                    <a:lumMod val="85000"/>
                  </a:schemeClr>
                </a:solidFill>
              </a:rPr>
              <a:t>berdasarkan</a:t>
            </a:r>
            <a:r>
              <a:rPr lang="en-US" dirty="0">
                <a:solidFill>
                  <a:schemeClr val="tx1">
                    <a:lumMod val="85000"/>
                  </a:schemeClr>
                </a:solidFill>
              </a:rPr>
              <a:t> data </a:t>
            </a:r>
            <a:r>
              <a:rPr lang="en-US" dirty="0" err="1">
                <a:solidFill>
                  <a:schemeClr val="tx1">
                    <a:lumMod val="85000"/>
                  </a:schemeClr>
                </a:solidFill>
              </a:rPr>
              <a:t>atau</a:t>
            </a:r>
            <a:r>
              <a:rPr lang="en-US" dirty="0">
                <a:solidFill>
                  <a:schemeClr val="tx1">
                    <a:lumMod val="85000"/>
                  </a:schemeClr>
                </a:solidFill>
              </a:rPr>
              <a:t> </a:t>
            </a:r>
            <a:r>
              <a:rPr lang="en-US" dirty="0" err="1">
                <a:solidFill>
                  <a:schemeClr val="tx1">
                    <a:lumMod val="85000"/>
                  </a:schemeClr>
                </a:solidFill>
              </a:rPr>
              <a:t>evidensi</a:t>
            </a:r>
            <a:r>
              <a:rPr lang="en-US" dirty="0">
                <a:solidFill>
                  <a:schemeClr val="tx1">
                    <a:lumMod val="85000"/>
                  </a:schemeClr>
                </a:solidFill>
              </a:rPr>
              <a:t> yang </a:t>
            </a:r>
            <a:r>
              <a:rPr lang="en-US" dirty="0" err="1">
                <a:solidFill>
                  <a:schemeClr val="tx1">
                    <a:lumMod val="85000"/>
                  </a:schemeClr>
                </a:solidFill>
              </a:rPr>
              <a:t>sangat</a:t>
            </a:r>
            <a:r>
              <a:rPr lang="en-US" dirty="0">
                <a:solidFill>
                  <a:schemeClr val="tx1">
                    <a:lumMod val="85000"/>
                  </a:schemeClr>
                </a:solidFill>
              </a:rPr>
              <a:t> </a:t>
            </a:r>
            <a:r>
              <a:rPr lang="en-US" dirty="0" err="1">
                <a:solidFill>
                  <a:schemeClr val="tx1">
                    <a:lumMod val="85000"/>
                  </a:schemeClr>
                </a:solidFill>
              </a:rPr>
              <a:t>sedikit</a:t>
            </a:r>
            <a:r>
              <a:rPr lang="en-US" dirty="0">
                <a:solidFill>
                  <a:schemeClr val="tx1">
                    <a:lumMod val="85000"/>
                  </a:schemeClr>
                </a:solidFill>
              </a:rPr>
              <a:t>. </a:t>
            </a:r>
            <a:endParaRPr lang="en-US" dirty="0" smtClean="0">
              <a:solidFill>
                <a:schemeClr val="tx1">
                  <a:lumMod val="85000"/>
                </a:schemeClr>
              </a:solidFill>
            </a:endParaRPr>
          </a:p>
          <a:p>
            <a:pPr marL="568325" indent="0" eaLnBrk="1" fontAlgn="auto" hangingPunct="1">
              <a:spcAft>
                <a:spcPts val="0"/>
              </a:spcAft>
              <a:buClr>
                <a:schemeClr val="tx1">
                  <a:lumMod val="50000"/>
                  <a:lumOff val="50000"/>
                </a:schemeClr>
              </a:buClr>
              <a:buFont typeface="Arial" pitchFamily="34" charset="0"/>
              <a:buNone/>
              <a:defRPr/>
            </a:pPr>
            <a:r>
              <a:rPr lang="en-US" dirty="0" err="1" smtClean="0">
                <a:solidFill>
                  <a:schemeClr val="tx1">
                    <a:lumMod val="85000"/>
                  </a:schemeClr>
                </a:solidFill>
              </a:rPr>
              <a:t>Contoh</a:t>
            </a:r>
            <a:r>
              <a:rPr lang="en-US" dirty="0">
                <a:solidFill>
                  <a:schemeClr val="tx1">
                    <a:lumMod val="85000"/>
                  </a:schemeClr>
                </a:solidFill>
              </a:rPr>
              <a:t>: </a:t>
            </a:r>
            <a:endParaRPr lang="en-US" dirty="0" smtClean="0">
              <a:solidFill>
                <a:schemeClr val="tx1">
                  <a:lumMod val="85000"/>
                </a:schemeClr>
              </a:solidFill>
            </a:endParaRPr>
          </a:p>
          <a:p>
            <a:pPr marL="568325" indent="0" eaLnBrk="1" fontAlgn="auto" hangingPunct="1">
              <a:spcAft>
                <a:spcPts val="0"/>
              </a:spcAft>
              <a:buClr>
                <a:schemeClr val="tx1">
                  <a:lumMod val="50000"/>
                  <a:lumOff val="50000"/>
                </a:schemeClr>
              </a:buClr>
              <a:buFont typeface="Arial" pitchFamily="34" charset="0"/>
              <a:buNone/>
              <a:defRPr/>
            </a:pPr>
            <a:r>
              <a:rPr lang="en-US" i="1" dirty="0" err="1" smtClean="0">
                <a:solidFill>
                  <a:schemeClr val="tx1">
                    <a:lumMod val="85000"/>
                  </a:schemeClr>
                </a:solidFill>
              </a:rPr>
              <a:t>Semua</a:t>
            </a:r>
            <a:r>
              <a:rPr lang="en-US" i="1" dirty="0" smtClean="0">
                <a:solidFill>
                  <a:schemeClr val="tx1">
                    <a:lumMod val="85000"/>
                  </a:schemeClr>
                </a:solidFill>
              </a:rPr>
              <a:t> </a:t>
            </a:r>
            <a:r>
              <a:rPr lang="en-US" i="1" dirty="0" err="1">
                <a:solidFill>
                  <a:schemeClr val="tx1">
                    <a:lumMod val="85000"/>
                  </a:schemeClr>
                </a:solidFill>
              </a:rPr>
              <a:t>anak</a:t>
            </a:r>
            <a:r>
              <a:rPr lang="en-US" i="1" dirty="0">
                <a:solidFill>
                  <a:schemeClr val="tx1">
                    <a:lumMod val="85000"/>
                  </a:schemeClr>
                </a:solidFill>
              </a:rPr>
              <a:t> yang </a:t>
            </a:r>
            <a:r>
              <a:rPr lang="en-US" i="1" dirty="0" err="1">
                <a:solidFill>
                  <a:schemeClr val="tx1">
                    <a:lumMod val="85000"/>
                  </a:schemeClr>
                </a:solidFill>
              </a:rPr>
              <a:t>jenius</a:t>
            </a:r>
            <a:r>
              <a:rPr lang="en-US" i="1" dirty="0">
                <a:solidFill>
                  <a:schemeClr val="tx1">
                    <a:lumMod val="85000"/>
                  </a:schemeClr>
                </a:solidFill>
              </a:rPr>
              <a:t> </a:t>
            </a:r>
            <a:r>
              <a:rPr lang="en-US" i="1" dirty="0" err="1">
                <a:solidFill>
                  <a:schemeClr val="tx1">
                    <a:lumMod val="85000"/>
                  </a:schemeClr>
                </a:solidFill>
              </a:rPr>
              <a:t>akan</a:t>
            </a:r>
            <a:r>
              <a:rPr lang="en-US" i="1" dirty="0">
                <a:solidFill>
                  <a:schemeClr val="tx1">
                    <a:lumMod val="85000"/>
                  </a:schemeClr>
                </a:solidFill>
              </a:rPr>
              <a:t> </a:t>
            </a:r>
            <a:r>
              <a:rPr lang="en-US" i="1" dirty="0" err="1">
                <a:solidFill>
                  <a:schemeClr val="tx1">
                    <a:lumMod val="85000"/>
                  </a:schemeClr>
                </a:solidFill>
              </a:rPr>
              <a:t>sukses</a:t>
            </a:r>
            <a:r>
              <a:rPr lang="en-US" i="1" dirty="0">
                <a:solidFill>
                  <a:schemeClr val="tx1">
                    <a:lumMod val="85000"/>
                  </a:schemeClr>
                </a:solidFill>
              </a:rPr>
              <a:t> </a:t>
            </a:r>
            <a:r>
              <a:rPr lang="en-US" i="1" dirty="0" err="1">
                <a:solidFill>
                  <a:schemeClr val="tx1">
                    <a:lumMod val="85000"/>
                  </a:schemeClr>
                </a:solidFill>
              </a:rPr>
              <a:t>dalam</a:t>
            </a:r>
            <a:r>
              <a:rPr lang="en-US" i="1" dirty="0">
                <a:solidFill>
                  <a:schemeClr val="tx1">
                    <a:lumMod val="85000"/>
                  </a:schemeClr>
                </a:solidFill>
              </a:rPr>
              <a:t> </a:t>
            </a:r>
            <a:r>
              <a:rPr lang="en-US" i="1" dirty="0" err="1">
                <a:solidFill>
                  <a:schemeClr val="tx1">
                    <a:lumMod val="85000"/>
                  </a:schemeClr>
                </a:solidFill>
              </a:rPr>
              <a:t>belajar</a:t>
            </a:r>
            <a:r>
              <a:rPr lang="en-US" dirty="0">
                <a:solidFill>
                  <a:schemeClr val="tx1">
                    <a:lumMod val="85000"/>
                  </a:schemeClr>
                </a:solidFill>
              </a:rPr>
              <a:t>.</a:t>
            </a:r>
            <a:br>
              <a:rPr lang="en-US" dirty="0">
                <a:solidFill>
                  <a:schemeClr val="tx1">
                    <a:lumMod val="85000"/>
                  </a:schemeClr>
                </a:solidFill>
              </a:rPr>
            </a:br>
            <a:endParaRPr lang="en-US" dirty="0" smtClean="0">
              <a:solidFill>
                <a:schemeClr val="tx1">
                  <a:lumMod val="85000"/>
                </a:schemeClr>
              </a:solidFill>
            </a:endParaRPr>
          </a:p>
          <a:p>
            <a:pPr marL="596646" indent="-514350" eaLnBrk="1" fontAlgn="auto" hangingPunct="1">
              <a:spcAft>
                <a:spcPts val="0"/>
              </a:spcAft>
              <a:buClr>
                <a:schemeClr val="tx1">
                  <a:lumMod val="50000"/>
                  <a:lumOff val="50000"/>
                </a:schemeClr>
              </a:buClr>
              <a:buFont typeface="Arial" pitchFamily="34" charset="0"/>
              <a:buAutoNum type="arabicPeriod" startAt="2"/>
              <a:defRPr/>
            </a:pPr>
            <a:r>
              <a:rPr lang="en-US" b="1" dirty="0" err="1" smtClean="0">
                <a:solidFill>
                  <a:schemeClr val="tx1">
                    <a:lumMod val="85000"/>
                  </a:schemeClr>
                </a:solidFill>
              </a:rPr>
              <a:t>Generalisasi</a:t>
            </a:r>
            <a:r>
              <a:rPr lang="en-US" b="1" dirty="0" smtClean="0">
                <a:solidFill>
                  <a:schemeClr val="tx1">
                    <a:lumMod val="85000"/>
                  </a:schemeClr>
                </a:solidFill>
              </a:rPr>
              <a:t> </a:t>
            </a:r>
            <a:r>
              <a:rPr lang="en-US" b="1" dirty="0" err="1" smtClean="0">
                <a:solidFill>
                  <a:schemeClr val="tx1">
                    <a:lumMod val="85000"/>
                  </a:schemeClr>
                </a:solidFill>
              </a:rPr>
              <a:t>Apriori</a:t>
            </a:r>
            <a:endParaRPr lang="en-US" dirty="0">
              <a:solidFill>
                <a:schemeClr val="tx1">
                  <a:lumMod val="85000"/>
                </a:schemeClr>
              </a:solidFill>
            </a:endParaRPr>
          </a:p>
          <a:p>
            <a:pPr marL="568325" indent="0" eaLnBrk="1" fontAlgn="auto" hangingPunct="1">
              <a:spcAft>
                <a:spcPts val="0"/>
              </a:spcAft>
              <a:buClr>
                <a:schemeClr val="tx1">
                  <a:lumMod val="50000"/>
                  <a:lumOff val="50000"/>
                </a:schemeClr>
              </a:buClr>
              <a:buFont typeface="Arial" pitchFamily="34" charset="0"/>
              <a:buNone/>
              <a:defRPr/>
            </a:pPr>
            <a:r>
              <a:rPr lang="en-US" dirty="0" smtClean="0">
                <a:solidFill>
                  <a:schemeClr val="tx1">
                    <a:lumMod val="85000"/>
                  </a:schemeClr>
                </a:solidFill>
              </a:rPr>
              <a:t>Salah </a:t>
            </a:r>
            <a:r>
              <a:rPr lang="en-US" dirty="0" err="1">
                <a:solidFill>
                  <a:schemeClr val="tx1">
                    <a:lumMod val="85000"/>
                  </a:schemeClr>
                </a:solidFill>
              </a:rPr>
              <a:t>nalar</a:t>
            </a:r>
            <a:r>
              <a:rPr lang="en-US" dirty="0">
                <a:solidFill>
                  <a:schemeClr val="tx1">
                    <a:lumMod val="85000"/>
                  </a:schemeClr>
                </a:solidFill>
              </a:rPr>
              <a:t> </a:t>
            </a:r>
            <a:r>
              <a:rPr lang="en-US" dirty="0" err="1">
                <a:solidFill>
                  <a:schemeClr val="tx1">
                    <a:lumMod val="85000"/>
                  </a:schemeClr>
                </a:solidFill>
              </a:rPr>
              <a:t>ini</a:t>
            </a:r>
            <a:r>
              <a:rPr lang="en-US" dirty="0">
                <a:solidFill>
                  <a:schemeClr val="tx1">
                    <a:lumMod val="85000"/>
                  </a:schemeClr>
                </a:solidFill>
              </a:rPr>
              <a:t> </a:t>
            </a:r>
            <a:r>
              <a:rPr lang="en-US" dirty="0" err="1">
                <a:solidFill>
                  <a:schemeClr val="tx1">
                    <a:lumMod val="85000"/>
                  </a:schemeClr>
                </a:solidFill>
              </a:rPr>
              <a:t>terjadi</a:t>
            </a:r>
            <a:r>
              <a:rPr lang="en-US" dirty="0">
                <a:solidFill>
                  <a:schemeClr val="tx1">
                    <a:lumMod val="85000"/>
                  </a:schemeClr>
                </a:solidFill>
              </a:rPr>
              <a:t> </a:t>
            </a:r>
            <a:r>
              <a:rPr lang="en-US" dirty="0" err="1">
                <a:solidFill>
                  <a:schemeClr val="tx1">
                    <a:lumMod val="85000"/>
                  </a:schemeClr>
                </a:solidFill>
              </a:rPr>
              <a:t>ketika</a:t>
            </a:r>
            <a:r>
              <a:rPr lang="en-US" dirty="0">
                <a:solidFill>
                  <a:schemeClr val="tx1">
                    <a:lumMod val="85000"/>
                  </a:schemeClr>
                </a:solidFill>
              </a:rPr>
              <a:t> </a:t>
            </a:r>
            <a:r>
              <a:rPr lang="en-US" dirty="0" err="1">
                <a:solidFill>
                  <a:schemeClr val="tx1">
                    <a:lumMod val="85000"/>
                  </a:schemeClr>
                </a:solidFill>
              </a:rPr>
              <a:t>seorang</a:t>
            </a:r>
            <a:r>
              <a:rPr lang="en-US" dirty="0">
                <a:solidFill>
                  <a:schemeClr val="tx1">
                    <a:lumMod val="85000"/>
                  </a:schemeClr>
                </a:solidFill>
              </a:rPr>
              <a:t> </a:t>
            </a:r>
            <a:r>
              <a:rPr lang="en-US" dirty="0" err="1">
                <a:solidFill>
                  <a:schemeClr val="tx1">
                    <a:lumMod val="85000"/>
                  </a:schemeClr>
                </a:solidFill>
              </a:rPr>
              <a:t>penulis</a:t>
            </a:r>
            <a:r>
              <a:rPr lang="en-US" dirty="0">
                <a:solidFill>
                  <a:schemeClr val="tx1">
                    <a:lumMod val="85000"/>
                  </a:schemeClr>
                </a:solidFill>
              </a:rPr>
              <a:t> </a:t>
            </a:r>
            <a:r>
              <a:rPr lang="en-US" dirty="0" err="1">
                <a:solidFill>
                  <a:schemeClr val="tx1">
                    <a:lumMod val="85000"/>
                  </a:schemeClr>
                </a:solidFill>
              </a:rPr>
              <a:t>melakukan</a:t>
            </a:r>
            <a:r>
              <a:rPr lang="en-US" dirty="0">
                <a:solidFill>
                  <a:schemeClr val="tx1">
                    <a:lumMod val="85000"/>
                  </a:schemeClr>
                </a:solidFill>
              </a:rPr>
              <a:t> </a:t>
            </a:r>
            <a:r>
              <a:rPr lang="en-US" dirty="0" err="1">
                <a:solidFill>
                  <a:schemeClr val="tx1">
                    <a:lumMod val="85000"/>
                  </a:schemeClr>
                </a:solidFill>
              </a:rPr>
              <a:t>generalisasi</a:t>
            </a:r>
            <a:r>
              <a:rPr lang="en-US" dirty="0">
                <a:solidFill>
                  <a:schemeClr val="tx1">
                    <a:lumMod val="85000"/>
                  </a:schemeClr>
                </a:solidFill>
              </a:rPr>
              <a:t> </a:t>
            </a:r>
            <a:r>
              <a:rPr lang="en-US" dirty="0" err="1">
                <a:solidFill>
                  <a:schemeClr val="tx1">
                    <a:lumMod val="85000"/>
                  </a:schemeClr>
                </a:solidFill>
              </a:rPr>
              <a:t>atas</a:t>
            </a:r>
            <a:r>
              <a:rPr lang="en-US" dirty="0">
                <a:solidFill>
                  <a:schemeClr val="tx1">
                    <a:lumMod val="85000"/>
                  </a:schemeClr>
                </a:solidFill>
              </a:rPr>
              <a:t> </a:t>
            </a:r>
            <a:r>
              <a:rPr lang="en-US" dirty="0" err="1">
                <a:solidFill>
                  <a:schemeClr val="tx1">
                    <a:lumMod val="85000"/>
                  </a:schemeClr>
                </a:solidFill>
              </a:rPr>
              <a:t>gejala</a:t>
            </a:r>
            <a:r>
              <a:rPr lang="en-US" dirty="0">
                <a:solidFill>
                  <a:schemeClr val="tx1">
                    <a:lumMod val="85000"/>
                  </a:schemeClr>
                </a:solidFill>
              </a:rPr>
              <a:t> </a:t>
            </a:r>
            <a:r>
              <a:rPr lang="en-US" dirty="0" err="1">
                <a:solidFill>
                  <a:schemeClr val="tx1">
                    <a:lumMod val="85000"/>
                  </a:schemeClr>
                </a:solidFill>
              </a:rPr>
              <a:t>atau</a:t>
            </a:r>
            <a:r>
              <a:rPr lang="en-US" dirty="0">
                <a:solidFill>
                  <a:schemeClr val="tx1">
                    <a:lumMod val="85000"/>
                  </a:schemeClr>
                </a:solidFill>
              </a:rPr>
              <a:t> </a:t>
            </a:r>
            <a:r>
              <a:rPr lang="en-US" dirty="0" err="1">
                <a:solidFill>
                  <a:schemeClr val="tx1">
                    <a:lumMod val="85000"/>
                  </a:schemeClr>
                </a:solidFill>
              </a:rPr>
              <a:t>peristiwa</a:t>
            </a:r>
            <a:r>
              <a:rPr lang="en-US" dirty="0">
                <a:solidFill>
                  <a:schemeClr val="tx1">
                    <a:lumMod val="85000"/>
                  </a:schemeClr>
                </a:solidFill>
              </a:rPr>
              <a:t> yang </a:t>
            </a:r>
            <a:r>
              <a:rPr lang="en-US" dirty="0" err="1">
                <a:solidFill>
                  <a:schemeClr val="tx1">
                    <a:lumMod val="85000"/>
                  </a:schemeClr>
                </a:solidFill>
              </a:rPr>
              <a:t>belum</a:t>
            </a:r>
            <a:r>
              <a:rPr lang="en-US" dirty="0">
                <a:solidFill>
                  <a:schemeClr val="tx1">
                    <a:lumMod val="85000"/>
                  </a:schemeClr>
                </a:solidFill>
              </a:rPr>
              <a:t> </a:t>
            </a:r>
            <a:r>
              <a:rPr lang="en-US" dirty="0" err="1">
                <a:solidFill>
                  <a:schemeClr val="tx1">
                    <a:lumMod val="85000"/>
                  </a:schemeClr>
                </a:solidFill>
              </a:rPr>
              <a:t>diuji</a:t>
            </a:r>
            <a:r>
              <a:rPr lang="en-US" dirty="0">
                <a:solidFill>
                  <a:schemeClr val="tx1">
                    <a:lumMod val="85000"/>
                  </a:schemeClr>
                </a:solidFill>
              </a:rPr>
              <a:t> </a:t>
            </a:r>
            <a:r>
              <a:rPr lang="en-US" dirty="0" err="1">
                <a:solidFill>
                  <a:schemeClr val="tx1">
                    <a:lumMod val="85000"/>
                  </a:schemeClr>
                </a:solidFill>
              </a:rPr>
              <a:t>kebenaran</a:t>
            </a:r>
            <a:r>
              <a:rPr lang="en-US" dirty="0">
                <a:solidFill>
                  <a:schemeClr val="tx1">
                    <a:lumMod val="85000"/>
                  </a:schemeClr>
                </a:solidFill>
              </a:rPr>
              <a:t> </a:t>
            </a:r>
            <a:r>
              <a:rPr lang="en-US" dirty="0" err="1">
                <a:solidFill>
                  <a:schemeClr val="tx1">
                    <a:lumMod val="85000"/>
                  </a:schemeClr>
                </a:solidFill>
              </a:rPr>
              <a:t>atau</a:t>
            </a:r>
            <a:r>
              <a:rPr lang="en-US" dirty="0">
                <a:solidFill>
                  <a:schemeClr val="tx1">
                    <a:lumMod val="85000"/>
                  </a:schemeClr>
                </a:solidFill>
              </a:rPr>
              <a:t> </a:t>
            </a:r>
            <a:r>
              <a:rPr lang="en-US" dirty="0" err="1">
                <a:solidFill>
                  <a:schemeClr val="tx1">
                    <a:lumMod val="85000"/>
                  </a:schemeClr>
                </a:solidFill>
              </a:rPr>
              <a:t>kesalahannya</a:t>
            </a:r>
            <a:r>
              <a:rPr lang="en-US" dirty="0">
                <a:solidFill>
                  <a:schemeClr val="tx1">
                    <a:lumMod val="85000"/>
                  </a:schemeClr>
                </a:solidFill>
              </a:rPr>
              <a:t>. </a:t>
            </a:r>
            <a:endParaRPr lang="en-US" dirty="0" smtClean="0">
              <a:solidFill>
                <a:schemeClr val="tx1">
                  <a:lumMod val="85000"/>
                </a:schemeClr>
              </a:solidFill>
            </a:endParaRPr>
          </a:p>
          <a:p>
            <a:pPr marL="568325" indent="0" eaLnBrk="1" fontAlgn="auto" hangingPunct="1">
              <a:spcAft>
                <a:spcPts val="0"/>
              </a:spcAft>
              <a:buClr>
                <a:schemeClr val="tx1">
                  <a:lumMod val="50000"/>
                  <a:lumOff val="50000"/>
                </a:schemeClr>
              </a:buClr>
              <a:buFont typeface="Arial" pitchFamily="34" charset="0"/>
              <a:buNone/>
              <a:defRPr/>
            </a:pPr>
            <a:r>
              <a:rPr lang="en-US" dirty="0" err="1" smtClean="0">
                <a:solidFill>
                  <a:schemeClr val="tx1">
                    <a:lumMod val="85000"/>
                  </a:schemeClr>
                </a:solidFill>
              </a:rPr>
              <a:t>Contoh</a:t>
            </a:r>
            <a:r>
              <a:rPr lang="en-US" dirty="0" smtClean="0">
                <a:solidFill>
                  <a:schemeClr val="tx1">
                    <a:lumMod val="85000"/>
                  </a:schemeClr>
                </a:solidFill>
              </a:rPr>
              <a:t>:</a:t>
            </a:r>
          </a:p>
          <a:p>
            <a:pPr marL="568325" indent="0" eaLnBrk="1" fontAlgn="auto" hangingPunct="1">
              <a:spcAft>
                <a:spcPts val="0"/>
              </a:spcAft>
              <a:buClr>
                <a:schemeClr val="tx1">
                  <a:lumMod val="50000"/>
                  <a:lumOff val="50000"/>
                </a:schemeClr>
              </a:buClr>
              <a:buFont typeface="Arial" pitchFamily="34" charset="0"/>
              <a:buNone/>
              <a:defRPr/>
            </a:pPr>
            <a:r>
              <a:rPr lang="en-US" i="1" dirty="0" err="1" smtClean="0">
                <a:solidFill>
                  <a:schemeClr val="tx1">
                    <a:lumMod val="85000"/>
                  </a:schemeClr>
                </a:solidFill>
              </a:rPr>
              <a:t>Semua</a:t>
            </a:r>
            <a:r>
              <a:rPr lang="en-US" i="1" dirty="0" smtClean="0">
                <a:solidFill>
                  <a:schemeClr val="tx1">
                    <a:lumMod val="85000"/>
                  </a:schemeClr>
                </a:solidFill>
              </a:rPr>
              <a:t> </a:t>
            </a:r>
            <a:r>
              <a:rPr lang="en-US" i="1" dirty="0" err="1">
                <a:solidFill>
                  <a:schemeClr val="tx1">
                    <a:lumMod val="85000"/>
                  </a:schemeClr>
                </a:solidFill>
              </a:rPr>
              <a:t>pejabat</a:t>
            </a:r>
            <a:r>
              <a:rPr lang="en-US" i="1" dirty="0">
                <a:solidFill>
                  <a:schemeClr val="tx1">
                    <a:lumMod val="85000"/>
                  </a:schemeClr>
                </a:solidFill>
              </a:rPr>
              <a:t> </a:t>
            </a:r>
            <a:r>
              <a:rPr lang="en-US" i="1" dirty="0" err="1">
                <a:solidFill>
                  <a:schemeClr val="tx1">
                    <a:lumMod val="85000"/>
                  </a:schemeClr>
                </a:solidFill>
              </a:rPr>
              <a:t>pemerintah</a:t>
            </a:r>
            <a:r>
              <a:rPr lang="en-US" i="1" dirty="0">
                <a:solidFill>
                  <a:schemeClr val="tx1">
                    <a:lumMod val="85000"/>
                  </a:schemeClr>
                </a:solidFill>
              </a:rPr>
              <a:t> </a:t>
            </a:r>
            <a:r>
              <a:rPr lang="en-US" i="1" dirty="0" err="1">
                <a:solidFill>
                  <a:schemeClr val="tx1">
                    <a:lumMod val="85000"/>
                  </a:schemeClr>
                </a:solidFill>
              </a:rPr>
              <a:t>melakukan</a:t>
            </a:r>
            <a:r>
              <a:rPr lang="en-US" i="1" dirty="0">
                <a:solidFill>
                  <a:schemeClr val="tx1">
                    <a:lumMod val="85000"/>
                  </a:schemeClr>
                </a:solidFill>
              </a:rPr>
              <a:t> </a:t>
            </a:r>
            <a:r>
              <a:rPr lang="en-US" i="1" dirty="0" err="1">
                <a:solidFill>
                  <a:schemeClr val="tx1">
                    <a:lumMod val="85000"/>
                  </a:schemeClr>
                </a:solidFill>
              </a:rPr>
              <a:t>tindakan</a:t>
            </a:r>
            <a:r>
              <a:rPr lang="en-US" i="1" dirty="0">
                <a:solidFill>
                  <a:schemeClr val="tx1">
                    <a:lumMod val="85000"/>
                  </a:schemeClr>
                </a:solidFill>
              </a:rPr>
              <a:t> </a:t>
            </a:r>
            <a:r>
              <a:rPr lang="en-US" i="1" dirty="0" err="1">
                <a:solidFill>
                  <a:schemeClr val="tx1">
                    <a:lumMod val="85000"/>
                  </a:schemeClr>
                </a:solidFill>
              </a:rPr>
              <a:t>korupsi</a:t>
            </a:r>
            <a:r>
              <a:rPr lang="en-US" dirty="0">
                <a:solidFill>
                  <a:schemeClr val="tx1">
                    <a:lumMod val="85000"/>
                  </a:schemeClr>
                </a:solidFill>
              </a:rPr>
              <a:t>. </a:t>
            </a:r>
          </a:p>
          <a:p>
            <a:pPr marL="182880" indent="-182880" eaLnBrk="1" fontAlgn="auto" hangingPunct="1">
              <a:spcAft>
                <a:spcPts val="0"/>
              </a:spcAft>
              <a:buClr>
                <a:schemeClr val="tx1">
                  <a:lumMod val="50000"/>
                  <a:lumOff val="50000"/>
                </a:schemeClr>
              </a:buClr>
              <a:defRPr/>
            </a:pPr>
            <a:endParaRPr lang="en-US" dirty="0">
              <a:solidFill>
                <a:schemeClr val="tx1">
                  <a:lumMod val="85000"/>
                </a:schemeClr>
              </a:solidFill>
            </a:endParaRPr>
          </a:p>
        </p:txBody>
      </p:sp>
      <p:sp>
        <p:nvSpPr>
          <p:cNvPr id="2" name="Title 1"/>
          <p:cNvSpPr>
            <a:spLocks noGrp="1"/>
          </p:cNvSpPr>
          <p:nvPr>
            <p:ph type="title"/>
          </p:nvPr>
        </p:nvSpPr>
        <p:spPr bwMode="auto">
          <a:xfrm>
            <a:off x="762000" y="274638"/>
            <a:ext cx="8172450" cy="1143000"/>
          </a:xfrm>
        </p:spPr>
        <p:txBody>
          <a:bodyPr wrap="square" numCol="1" anchorCtr="0" compatLnSpc="1">
            <a:prstTxWarp prst="textNoShape">
              <a:avLst/>
            </a:prstTxWarp>
          </a:bodyPr>
          <a:lstStyle/>
          <a:p>
            <a:pPr eaLnBrk="1" hangingPunct="1"/>
            <a:r>
              <a:rPr lang="id-ID" b="1" smtClean="0">
                <a:solidFill>
                  <a:schemeClr val="bg1"/>
                </a:solidFill>
              </a:rPr>
              <a:t>Dua bentuk kesalahan </a:t>
            </a:r>
            <a:r>
              <a:rPr lang="en-US" b="1" smtClean="0">
                <a:solidFill>
                  <a:schemeClr val="bg1"/>
                </a:solidFill>
              </a:rPr>
              <a:t>generalisasi</a:t>
            </a:r>
          </a:p>
        </p:txBody>
      </p:sp>
    </p:spTree>
    <p:extLst>
      <p:ext uri="{BB962C8B-B14F-4D97-AF65-F5344CB8AC3E}">
        <p14:creationId xmlns:p14="http://schemas.microsoft.com/office/powerpoint/2010/main" val="481624504"/>
      </p:ext>
    </p:extLst>
  </p:cSld>
  <p:clrMapOvr>
    <a:masterClrMapping/>
  </p:clrMapOvr>
  <p:transition spd="slow">
    <p:fade/>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1000"/>
                                        <p:tgtEl>
                                          <p:spTgt spid="3">
                                            <p:bg/>
                                          </p:spTgt>
                                        </p:tgtEl>
                                      </p:cBhvr>
                                    </p:animEffect>
                                    <p:anim calcmode="lin" valueType="num">
                                      <p:cBhvr>
                                        <p:cTn id="16" dur="1000" fill="hold"/>
                                        <p:tgtEl>
                                          <p:spTgt spid="3">
                                            <p:bg/>
                                          </p:spTgt>
                                        </p:tgtEl>
                                        <p:attrNameLst>
                                          <p:attrName>ppt_x</p:attrName>
                                        </p:attrNameLst>
                                      </p:cBhvr>
                                      <p:tavLst>
                                        <p:tav tm="0">
                                          <p:val>
                                            <p:strVal val="#ppt_x"/>
                                          </p:val>
                                        </p:tav>
                                        <p:tav tm="100000">
                                          <p:val>
                                            <p:strVal val="#ppt_x"/>
                                          </p:val>
                                        </p:tav>
                                      </p:tavLst>
                                    </p:anim>
                                    <p:anim calcmode="lin" valueType="num">
                                      <p:cBhvr>
                                        <p:cTn id="17"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1000"/>
                                        <p:tgtEl>
                                          <p:spTgt spid="3">
                                            <p:txEl>
                                              <p:pRg st="5" end="5"/>
                                            </p:txEl>
                                          </p:spTgt>
                                        </p:tgtEl>
                                      </p:cBhvr>
                                    </p:animEffect>
                                    <p:anim calcmode="lin" valueType="num">
                                      <p:cBhvr>
                                        <p:cTn id="5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Effect transition="in" filter="fade">
                                      <p:cBhvr>
                                        <p:cTn id="64" dur="1000"/>
                                        <p:tgtEl>
                                          <p:spTgt spid="3">
                                            <p:txEl>
                                              <p:pRg st="6" end="6"/>
                                            </p:txEl>
                                          </p:spTgt>
                                        </p:tgtEl>
                                      </p:cBhvr>
                                    </p:animEffect>
                                    <p:anim calcmode="lin" valueType="num">
                                      <p:cBhvr>
                                        <p:cTn id="6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1000"/>
                                        <p:tgtEl>
                                          <p:spTgt spid="3">
                                            <p:txEl>
                                              <p:pRg st="7" end="7"/>
                                            </p:txEl>
                                          </p:spTgt>
                                        </p:tgtEl>
                                      </p:cBhvr>
                                    </p:animEffect>
                                    <p:anim calcmode="lin" valueType="num">
                                      <p:cBhvr>
                                        <p:cTn id="7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8096250" cy="4800600"/>
          </a:xfrm>
        </p:spPr>
        <p:txBody>
          <a:bodyPr rtlCol="0">
            <a:normAutofit/>
          </a:bodyPr>
          <a:lstStyle/>
          <a:p>
            <a:pPr marL="82296" indent="0" eaLnBrk="1" fontAlgn="auto" hangingPunct="1">
              <a:spcAft>
                <a:spcPts val="0"/>
              </a:spcAft>
              <a:buClr>
                <a:schemeClr val="tx1">
                  <a:lumMod val="50000"/>
                  <a:lumOff val="50000"/>
                </a:schemeClr>
              </a:buClr>
              <a:buFont typeface="Arial" pitchFamily="34" charset="0"/>
              <a:buNone/>
              <a:defRPr/>
            </a:pPr>
            <a:r>
              <a:rPr lang="id-ID" dirty="0" smtClean="0">
                <a:solidFill>
                  <a:schemeClr val="tx1">
                    <a:lumMod val="85000"/>
                  </a:schemeClr>
                </a:solidFill>
              </a:rPr>
              <a:t>Salah </a:t>
            </a:r>
            <a:r>
              <a:rPr lang="id-ID" dirty="0">
                <a:solidFill>
                  <a:schemeClr val="tx1">
                    <a:lumMod val="85000"/>
                  </a:schemeClr>
                </a:solidFill>
              </a:rPr>
              <a:t>nalar ini dilandasi oleh penalaran alternatif yang tidak tepat dengan pemilihan “itu” atau “ini”. </a:t>
            </a:r>
            <a:endParaRPr lang="en-US" dirty="0">
              <a:solidFill>
                <a:schemeClr val="tx1">
                  <a:lumMod val="85000"/>
                </a:schemeClr>
              </a:solidFill>
            </a:endParaRPr>
          </a:p>
          <a:p>
            <a:pPr marL="82296" indent="0" eaLnBrk="1" fontAlgn="auto" hangingPunct="1">
              <a:spcAft>
                <a:spcPts val="0"/>
              </a:spcAft>
              <a:buClr>
                <a:schemeClr val="tx1">
                  <a:lumMod val="50000"/>
                  <a:lumOff val="50000"/>
                </a:schemeClr>
              </a:buClr>
              <a:buFont typeface="Arial" pitchFamily="34" charset="0"/>
              <a:buNone/>
              <a:defRPr/>
            </a:pPr>
            <a:r>
              <a:rPr lang="id-ID" dirty="0" smtClean="0">
                <a:solidFill>
                  <a:schemeClr val="tx1">
                    <a:lumMod val="85000"/>
                  </a:schemeClr>
                </a:solidFill>
              </a:rPr>
              <a:t>Contoh </a:t>
            </a:r>
            <a:r>
              <a:rPr lang="id-ID" dirty="0">
                <a:solidFill>
                  <a:schemeClr val="tx1">
                    <a:lumMod val="85000"/>
                  </a:schemeClr>
                </a:solidFill>
              </a:rPr>
              <a:t>: </a:t>
            </a:r>
            <a:endParaRPr lang="en-US" dirty="0">
              <a:solidFill>
                <a:schemeClr val="tx1">
                  <a:lumMod val="85000"/>
                </a:schemeClr>
              </a:solidFill>
            </a:endParaRPr>
          </a:p>
          <a:p>
            <a:pPr marL="82296" indent="0" eaLnBrk="1" fontAlgn="auto" hangingPunct="1">
              <a:spcAft>
                <a:spcPts val="0"/>
              </a:spcAft>
              <a:buClr>
                <a:schemeClr val="tx1">
                  <a:lumMod val="50000"/>
                  <a:lumOff val="50000"/>
                </a:schemeClr>
              </a:buClr>
              <a:buFont typeface="Arial" pitchFamily="34" charset="0"/>
              <a:buNone/>
              <a:defRPr/>
            </a:pPr>
            <a:r>
              <a:rPr lang="id-ID" dirty="0">
                <a:solidFill>
                  <a:schemeClr val="tx1">
                    <a:lumMod val="85000"/>
                  </a:schemeClr>
                </a:solidFill>
              </a:rPr>
              <a:t>Engkau harus mengikuti kehendak ayah, atau engkau harus berangkat kerumah ini.</a:t>
            </a:r>
            <a:endParaRPr lang="en-US" dirty="0">
              <a:solidFill>
                <a:schemeClr val="tx1">
                  <a:lumMod val="85000"/>
                </a:schemeClr>
              </a:solidFill>
            </a:endParaRPr>
          </a:p>
          <a:p>
            <a:pPr marL="182880" indent="-182880" eaLnBrk="1" fontAlgn="auto" hangingPunct="1">
              <a:spcAft>
                <a:spcPts val="0"/>
              </a:spcAft>
              <a:buClr>
                <a:schemeClr val="tx1">
                  <a:lumMod val="50000"/>
                  <a:lumOff val="50000"/>
                </a:schemeClr>
              </a:buClr>
              <a:defRPr/>
            </a:pPr>
            <a:endParaRPr lang="en-US" dirty="0">
              <a:solidFill>
                <a:schemeClr val="tx1">
                  <a:lumMod val="85000"/>
                </a:schemeClr>
              </a:solidFill>
            </a:endParaRPr>
          </a:p>
        </p:txBody>
      </p:sp>
      <p:sp>
        <p:nvSpPr>
          <p:cNvPr id="2" name="Title 1"/>
          <p:cNvSpPr>
            <a:spLocks noGrp="1"/>
          </p:cNvSpPr>
          <p:nvPr>
            <p:ph type="title"/>
          </p:nvPr>
        </p:nvSpPr>
        <p:spPr>
          <a:xfrm>
            <a:off x="6172200" y="-685800"/>
            <a:ext cx="2667000" cy="5334000"/>
          </a:xfrm>
        </p:spPr>
        <p:txBody>
          <a:bodyPr/>
          <a:lstStyle/>
          <a:p>
            <a:pPr eaLnBrk="1" fontAlgn="auto" hangingPunct="1">
              <a:spcAft>
                <a:spcPts val="0"/>
              </a:spcAft>
              <a:defRPr/>
            </a:pPr>
            <a:r>
              <a:rPr lang="en-US" b="1" dirty="0" smtClean="0"/>
              <a:t>3. </a:t>
            </a:r>
            <a:r>
              <a:rPr lang="en-US" b="1" dirty="0" err="1" smtClean="0"/>
              <a:t>Pemilihan</a:t>
            </a:r>
            <a:r>
              <a:rPr lang="en-US" b="1" dirty="0" smtClean="0"/>
              <a:t> </a:t>
            </a:r>
            <a:r>
              <a:rPr lang="en-US" b="1" dirty="0" err="1"/>
              <a:t>Terbatas</a:t>
            </a:r>
            <a:r>
              <a:rPr lang="en-US" b="1" dirty="0"/>
              <a:t> </a:t>
            </a:r>
            <a:r>
              <a:rPr lang="en-US" b="1" dirty="0" err="1"/>
              <a:t>pada</a:t>
            </a:r>
            <a:r>
              <a:rPr lang="en-US" b="1" dirty="0"/>
              <a:t> </a:t>
            </a:r>
            <a:r>
              <a:rPr lang="en-US" b="1" dirty="0" err="1"/>
              <a:t>Dua</a:t>
            </a:r>
            <a:r>
              <a:rPr lang="en-US" b="1" dirty="0"/>
              <a:t> </a:t>
            </a:r>
            <a:r>
              <a:rPr lang="en-US" b="1" dirty="0" err="1" smtClean="0"/>
              <a:t>Alternatif</a:t>
            </a:r>
            <a:endParaRPr lang="en-US" dirty="0"/>
          </a:p>
        </p:txBody>
      </p:sp>
    </p:spTree>
    <p:extLst>
      <p:ext uri="{BB962C8B-B14F-4D97-AF65-F5344CB8AC3E}">
        <p14:creationId xmlns:p14="http://schemas.microsoft.com/office/powerpoint/2010/main" val="682126643"/>
      </p:ext>
    </p:extLst>
  </p:cSld>
  <p:clrMapOvr>
    <a:masterClrMapping/>
  </p:clrMapOvr>
  <p:transition spd="slow">
    <p:fade/>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2286000"/>
            <a:ext cx="5562600" cy="3962400"/>
          </a:xfrm>
          <a:prstGeom prst="hexagon">
            <a:avLst/>
          </a:prstGeom>
          <a:ln>
            <a:solidFill>
              <a:schemeClr val="bg1"/>
            </a:solidFill>
          </a:ln>
        </p:spPr>
        <p:txBody>
          <a:bodyPr rtlCol="0">
            <a:normAutofit fontScale="85000" lnSpcReduction="20000"/>
          </a:bodyPr>
          <a:lstStyle/>
          <a:p>
            <a:pPr marL="596646" indent="-514350" eaLnBrk="1" fontAlgn="auto" hangingPunct="1">
              <a:spcAft>
                <a:spcPts val="0"/>
              </a:spcAft>
              <a:buClr>
                <a:schemeClr val="tx1">
                  <a:lumMod val="50000"/>
                  <a:lumOff val="50000"/>
                </a:schemeClr>
              </a:buClr>
              <a:buFont typeface="+mj-lt"/>
              <a:buAutoNum type="arabicPeriod"/>
              <a:defRPr/>
            </a:pPr>
            <a:r>
              <a:rPr lang="en-US" dirty="0" smtClean="0">
                <a:solidFill>
                  <a:schemeClr val="tx1">
                    <a:lumMod val="85000"/>
                  </a:schemeClr>
                </a:solidFill>
              </a:rPr>
              <a:t>A</a:t>
            </a:r>
            <a:r>
              <a:rPr lang="id-ID" dirty="0" smtClean="0">
                <a:solidFill>
                  <a:schemeClr val="tx1">
                    <a:lumMod val="85000"/>
                  </a:schemeClr>
                </a:solidFill>
              </a:rPr>
              <a:t>nalogi yang salah</a:t>
            </a:r>
            <a:endParaRPr lang="en-US" dirty="0" smtClean="0">
              <a:solidFill>
                <a:schemeClr val="tx1">
                  <a:lumMod val="85000"/>
                </a:schemeClr>
              </a:solidFill>
            </a:endParaRPr>
          </a:p>
          <a:p>
            <a:pPr marL="596646" indent="-514350" eaLnBrk="1" fontAlgn="auto" hangingPunct="1">
              <a:spcAft>
                <a:spcPts val="0"/>
              </a:spcAft>
              <a:buClr>
                <a:schemeClr val="tx1">
                  <a:lumMod val="50000"/>
                  <a:lumOff val="50000"/>
                </a:schemeClr>
              </a:buClr>
              <a:buFont typeface="+mj-lt"/>
              <a:buAutoNum type="arabicPeriod"/>
              <a:defRPr/>
            </a:pPr>
            <a:r>
              <a:rPr lang="en-US" dirty="0" smtClean="0">
                <a:solidFill>
                  <a:schemeClr val="tx1">
                    <a:lumMod val="85000"/>
                  </a:schemeClr>
                </a:solidFill>
              </a:rPr>
              <a:t>A</a:t>
            </a:r>
            <a:r>
              <a:rPr lang="id-ID" dirty="0" smtClean="0">
                <a:solidFill>
                  <a:schemeClr val="tx1">
                    <a:lumMod val="85000"/>
                  </a:schemeClr>
                </a:solidFill>
              </a:rPr>
              <a:t>rgumentasi bidik orang</a:t>
            </a:r>
            <a:endParaRPr lang="en-US" dirty="0" smtClean="0">
              <a:solidFill>
                <a:schemeClr val="tx1">
                  <a:lumMod val="85000"/>
                </a:schemeClr>
              </a:solidFill>
            </a:endParaRPr>
          </a:p>
          <a:p>
            <a:pPr marL="596646" indent="-514350" eaLnBrk="1" fontAlgn="auto" hangingPunct="1">
              <a:spcAft>
                <a:spcPts val="0"/>
              </a:spcAft>
              <a:buClr>
                <a:schemeClr val="tx1">
                  <a:lumMod val="50000"/>
                  <a:lumOff val="50000"/>
                </a:schemeClr>
              </a:buClr>
              <a:buFont typeface="+mj-lt"/>
              <a:buAutoNum type="arabicPeriod"/>
              <a:defRPr/>
            </a:pPr>
            <a:r>
              <a:rPr lang="en-US" dirty="0" smtClean="0">
                <a:solidFill>
                  <a:schemeClr val="tx1">
                    <a:lumMod val="85000"/>
                  </a:schemeClr>
                </a:solidFill>
              </a:rPr>
              <a:t>M</a:t>
            </a:r>
            <a:r>
              <a:rPr lang="id-ID" dirty="0" smtClean="0">
                <a:solidFill>
                  <a:schemeClr val="tx1">
                    <a:lumMod val="85000"/>
                  </a:schemeClr>
                </a:solidFill>
              </a:rPr>
              <a:t>eniru-niru yang sudah ada</a:t>
            </a:r>
            <a:r>
              <a:rPr lang="en-US" dirty="0" smtClean="0">
                <a:solidFill>
                  <a:schemeClr val="tx1">
                    <a:lumMod val="85000"/>
                  </a:schemeClr>
                </a:solidFill>
              </a:rPr>
              <a:t>, </a:t>
            </a:r>
            <a:r>
              <a:rPr lang="en-US" dirty="0" err="1" smtClean="0">
                <a:solidFill>
                  <a:schemeClr val="tx1">
                    <a:lumMod val="85000"/>
                  </a:schemeClr>
                </a:solidFill>
              </a:rPr>
              <a:t>dan</a:t>
            </a:r>
            <a:r>
              <a:rPr lang="en-US" dirty="0" smtClean="0">
                <a:solidFill>
                  <a:schemeClr val="tx1">
                    <a:lumMod val="85000"/>
                  </a:schemeClr>
                </a:solidFill>
              </a:rPr>
              <a:t> </a:t>
            </a:r>
          </a:p>
          <a:p>
            <a:pPr marL="596646" indent="-514350" eaLnBrk="1" fontAlgn="auto" hangingPunct="1">
              <a:spcAft>
                <a:spcPts val="0"/>
              </a:spcAft>
              <a:buClr>
                <a:schemeClr val="tx1">
                  <a:lumMod val="50000"/>
                  <a:lumOff val="50000"/>
                </a:schemeClr>
              </a:buClr>
              <a:buFont typeface="+mj-lt"/>
              <a:buAutoNum type="arabicPeriod"/>
              <a:defRPr/>
            </a:pPr>
            <a:r>
              <a:rPr lang="en-US" dirty="0" smtClean="0">
                <a:solidFill>
                  <a:schemeClr val="tx1">
                    <a:lumMod val="85000"/>
                  </a:schemeClr>
                </a:solidFill>
              </a:rPr>
              <a:t>P</a:t>
            </a:r>
            <a:r>
              <a:rPr lang="id-ID" dirty="0" smtClean="0">
                <a:solidFill>
                  <a:schemeClr val="tx1">
                    <a:lumMod val="85000"/>
                  </a:schemeClr>
                </a:solidFill>
              </a:rPr>
              <a:t>enyamarataan  para ahli</a:t>
            </a:r>
            <a:endParaRPr lang="en-US" dirty="0" smtClean="0">
              <a:solidFill>
                <a:schemeClr val="tx1">
                  <a:lumMod val="85000"/>
                </a:schemeClr>
              </a:solidFill>
            </a:endParaRPr>
          </a:p>
          <a:p>
            <a:pPr marL="182880" indent="-182880" eaLnBrk="1" fontAlgn="auto" hangingPunct="1">
              <a:spcAft>
                <a:spcPts val="0"/>
              </a:spcAft>
              <a:buClr>
                <a:schemeClr val="tx1">
                  <a:lumMod val="50000"/>
                  <a:lumOff val="50000"/>
                </a:schemeClr>
              </a:buClr>
              <a:defRPr/>
            </a:pPr>
            <a:endParaRPr lang="en-US" dirty="0">
              <a:solidFill>
                <a:schemeClr val="tx1">
                  <a:lumMod val="85000"/>
                </a:schemeClr>
              </a:solidFill>
            </a:endParaRPr>
          </a:p>
        </p:txBody>
      </p:sp>
      <p:sp>
        <p:nvSpPr>
          <p:cNvPr id="2" name="Title 1"/>
          <p:cNvSpPr>
            <a:spLocks noGrp="1"/>
          </p:cNvSpPr>
          <p:nvPr>
            <p:ph type="title"/>
          </p:nvPr>
        </p:nvSpPr>
        <p:spPr>
          <a:xfrm>
            <a:off x="0" y="0"/>
            <a:ext cx="4343400" cy="3276600"/>
          </a:xfrm>
          <a:prstGeom prst="star7">
            <a:avLst/>
          </a:prstGeom>
          <a:solidFill>
            <a:srgbClr val="FFFF00"/>
          </a:solidFill>
          <a:ln>
            <a:solidFill>
              <a:schemeClr val="bg1"/>
            </a:solidFill>
          </a:ln>
        </p:spPr>
        <p:txBody>
          <a:bodyPr>
            <a:normAutofit fontScale="90000"/>
          </a:bodyPr>
          <a:lstStyle/>
          <a:p>
            <a:pPr eaLnBrk="1" fontAlgn="auto" hangingPunct="1">
              <a:spcAft>
                <a:spcPts val="0"/>
              </a:spcAft>
              <a:defRPr/>
            </a:pPr>
            <a:r>
              <a:rPr lang="en-US" dirty="0" err="1" smtClean="0">
                <a:solidFill>
                  <a:schemeClr val="bg1"/>
                </a:solidFill>
              </a:rPr>
              <a:t>Faktor</a:t>
            </a:r>
            <a:r>
              <a:rPr lang="en-US" dirty="0" smtClean="0">
                <a:solidFill>
                  <a:schemeClr val="bg1"/>
                </a:solidFill>
              </a:rPr>
              <a:t> </a:t>
            </a:r>
            <a:r>
              <a:rPr lang="en-US" dirty="0" err="1" smtClean="0">
                <a:solidFill>
                  <a:schemeClr val="bg1"/>
                </a:solidFill>
              </a:rPr>
              <a:t>Penyebab</a:t>
            </a:r>
            <a:r>
              <a:rPr lang="en-US" dirty="0" smtClean="0">
                <a:solidFill>
                  <a:schemeClr val="bg1"/>
                </a:solidFill>
              </a:rPr>
              <a:t> </a:t>
            </a:r>
            <a:r>
              <a:rPr lang="en-US" dirty="0" err="1" smtClean="0">
                <a:solidFill>
                  <a:schemeClr val="bg1"/>
                </a:solidFill>
              </a:rPr>
              <a:t>salah</a:t>
            </a:r>
            <a:r>
              <a:rPr lang="en-US" dirty="0" smtClean="0">
                <a:solidFill>
                  <a:schemeClr val="bg1"/>
                </a:solidFill>
              </a:rPr>
              <a:t> </a:t>
            </a:r>
            <a:r>
              <a:rPr lang="en-US" dirty="0" err="1" smtClean="0">
                <a:solidFill>
                  <a:schemeClr val="bg1"/>
                </a:solidFill>
              </a:rPr>
              <a:t>Nalar</a:t>
            </a:r>
            <a:endParaRPr lang="en-US" dirty="0">
              <a:solidFill>
                <a:schemeClr val="bg1"/>
              </a:solidFill>
            </a:endParaRPr>
          </a:p>
        </p:txBody>
      </p:sp>
      <p:pic>
        <p:nvPicPr>
          <p:cNvPr id="52228" name="Picture 3" descr="dog.g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124200"/>
            <a:ext cx="381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276767"/>
      </p:ext>
    </p:extLst>
  </p:cSld>
  <p:clrMapOvr>
    <a:masterClrMapping/>
  </p:clrMapOvr>
  <p:transition spd="slow">
    <p:fade/>
    <p:sndAc>
      <p:stSnd>
        <p:snd r:embed="rId2"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800" decel="100000"/>
                                        <p:tgtEl>
                                          <p:spTgt spid="3">
                                            <p:bg/>
                                          </p:spTgt>
                                        </p:tgtEl>
                                      </p:cBhvr>
                                    </p:animEffect>
                                    <p:anim calcmode="lin" valueType="num">
                                      <p:cBhvr>
                                        <p:cTn id="15" dur="800" decel="100000" fill="hold"/>
                                        <p:tgtEl>
                                          <p:spTgt spid="3">
                                            <p:bg/>
                                          </p:spTgt>
                                        </p:tgtEl>
                                        <p:attrNameLst>
                                          <p:attrName>style.rotation</p:attrName>
                                        </p:attrNameLst>
                                      </p:cBhvr>
                                      <p:tavLst>
                                        <p:tav tm="0">
                                          <p:val>
                                            <p:fltVal val="-90"/>
                                          </p:val>
                                        </p:tav>
                                        <p:tav tm="100000">
                                          <p:val>
                                            <p:fltVal val="0"/>
                                          </p:val>
                                        </p:tav>
                                      </p:tavLst>
                                    </p:anim>
                                    <p:anim calcmode="lin" valueType="num">
                                      <p:cBhvr>
                                        <p:cTn id="16"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800" decel="100000"/>
                                        <p:tgtEl>
                                          <p:spTgt spid="3">
                                            <p:txEl>
                                              <p:pRg st="0" end="0"/>
                                            </p:txEl>
                                          </p:spTgt>
                                        </p:tgtEl>
                                      </p:cBhvr>
                                    </p:animEffect>
                                    <p:anim calcmode="lin" valueType="num">
                                      <p:cBhvr>
                                        <p:cTn id="2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800" decel="100000"/>
                                        <p:tgtEl>
                                          <p:spTgt spid="3">
                                            <p:txEl>
                                              <p:pRg st="1" end="1"/>
                                            </p:txEl>
                                          </p:spTgt>
                                        </p:tgtEl>
                                      </p:cBhvr>
                                    </p:animEffect>
                                    <p:anim calcmode="lin" valueType="num">
                                      <p:cBhvr>
                                        <p:cTn id="35"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800" decel="100000"/>
                                        <p:tgtEl>
                                          <p:spTgt spid="3">
                                            <p:txEl>
                                              <p:pRg st="2" end="2"/>
                                            </p:txEl>
                                          </p:spTgt>
                                        </p:tgtEl>
                                      </p:cBhvr>
                                    </p:animEffect>
                                    <p:anim calcmode="lin" valueType="num">
                                      <p:cBhvr>
                                        <p:cTn id="4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800" decel="100000"/>
                                        <p:tgtEl>
                                          <p:spTgt spid="3">
                                            <p:txEl>
                                              <p:pRg st="3" end="3"/>
                                            </p:txEl>
                                          </p:spTgt>
                                        </p:tgtEl>
                                      </p:cBhvr>
                                    </p:animEffect>
                                    <p:anim calcmode="lin" valueType="num">
                                      <p:cBhvr>
                                        <p:cTn id="55"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56"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990600"/>
            <a:ext cx="8553450" cy="2667000"/>
          </a:xfrm>
        </p:spPr>
        <p:txBody>
          <a:bodyPr rtlCol="0">
            <a:normAutofit/>
          </a:bodyPr>
          <a:lstStyle/>
          <a:p>
            <a:pPr marL="82296" indent="0" eaLnBrk="1" fontAlgn="auto" hangingPunct="1">
              <a:spcAft>
                <a:spcPts val="0"/>
              </a:spcAft>
              <a:buClr>
                <a:schemeClr val="tx1">
                  <a:lumMod val="50000"/>
                  <a:lumOff val="50000"/>
                </a:schemeClr>
              </a:buClr>
              <a:buFont typeface="Arial" pitchFamily="34" charset="0"/>
              <a:buNone/>
              <a:defRPr/>
            </a:pPr>
            <a:r>
              <a:rPr lang="en-US" dirty="0" smtClean="0">
                <a:solidFill>
                  <a:sysClr val="windowText" lastClr="000000"/>
                </a:solidFill>
              </a:rPr>
              <a:t>Salah </a:t>
            </a:r>
            <a:r>
              <a:rPr lang="en-US" dirty="0" err="1" smtClean="0">
                <a:solidFill>
                  <a:sysClr val="windowText" lastClr="000000"/>
                </a:solidFill>
              </a:rPr>
              <a:t>nalar</a:t>
            </a:r>
            <a:r>
              <a:rPr lang="en-US" dirty="0" smtClean="0">
                <a:solidFill>
                  <a:sysClr val="windowText" lastClr="000000"/>
                </a:solidFill>
              </a:rPr>
              <a:t> </a:t>
            </a:r>
            <a:r>
              <a:rPr lang="en-US" dirty="0" err="1" smtClean="0">
                <a:solidFill>
                  <a:sysClr val="windowText" lastClr="000000"/>
                </a:solidFill>
              </a:rPr>
              <a:t>ini</a:t>
            </a:r>
            <a:r>
              <a:rPr lang="en-US" dirty="0" smtClean="0">
                <a:solidFill>
                  <a:sysClr val="windowText" lastClr="000000"/>
                </a:solidFill>
              </a:rPr>
              <a:t> </a:t>
            </a:r>
            <a:r>
              <a:rPr lang="en-US" dirty="0" err="1" smtClean="0">
                <a:solidFill>
                  <a:sysClr val="windowText" lastClr="000000"/>
                </a:solidFill>
              </a:rPr>
              <a:t>dapat</a:t>
            </a:r>
            <a:r>
              <a:rPr lang="en-US" dirty="0" smtClean="0">
                <a:solidFill>
                  <a:sysClr val="windowText" lastClr="000000"/>
                </a:solidFill>
              </a:rPr>
              <a:t> </a:t>
            </a:r>
            <a:r>
              <a:rPr lang="en-US" dirty="0" err="1" smtClean="0">
                <a:solidFill>
                  <a:sysClr val="windowText" lastClr="000000"/>
                </a:solidFill>
              </a:rPr>
              <a:t>terjadi</a:t>
            </a:r>
            <a:r>
              <a:rPr lang="en-US" dirty="0" smtClean="0">
                <a:solidFill>
                  <a:sysClr val="windowText" lastClr="000000"/>
                </a:solidFill>
              </a:rPr>
              <a:t> </a:t>
            </a:r>
            <a:r>
              <a:rPr lang="en-US" dirty="0" err="1" smtClean="0">
                <a:solidFill>
                  <a:sysClr val="windowText" lastClr="000000"/>
                </a:solidFill>
              </a:rPr>
              <a:t>bila</a:t>
            </a:r>
            <a:r>
              <a:rPr lang="en-US" dirty="0" smtClean="0">
                <a:solidFill>
                  <a:sysClr val="windowText" lastClr="000000"/>
                </a:solidFill>
              </a:rPr>
              <a:t> orang </a:t>
            </a:r>
            <a:r>
              <a:rPr lang="en-US" dirty="0" err="1" smtClean="0">
                <a:solidFill>
                  <a:sysClr val="windowText" lastClr="000000"/>
                </a:solidFill>
              </a:rPr>
              <a:t>menganalogikan</a:t>
            </a:r>
            <a:r>
              <a:rPr lang="en-US" dirty="0" smtClean="0">
                <a:solidFill>
                  <a:sysClr val="windowText" lastClr="000000"/>
                </a:solidFill>
              </a:rPr>
              <a:t> </a:t>
            </a:r>
            <a:r>
              <a:rPr lang="en-US" dirty="0" err="1" smtClean="0">
                <a:solidFill>
                  <a:sysClr val="windowText" lastClr="000000"/>
                </a:solidFill>
              </a:rPr>
              <a:t>sesuatu</a:t>
            </a:r>
            <a:r>
              <a:rPr lang="en-US" dirty="0" smtClean="0">
                <a:solidFill>
                  <a:sysClr val="windowText" lastClr="000000"/>
                </a:solidFill>
              </a:rPr>
              <a:t> </a:t>
            </a:r>
            <a:r>
              <a:rPr lang="en-US" dirty="0" err="1" smtClean="0">
                <a:solidFill>
                  <a:sysClr val="windowText" lastClr="000000"/>
                </a:solidFill>
              </a:rPr>
              <a:t>dengan</a:t>
            </a:r>
            <a:r>
              <a:rPr lang="en-US" dirty="0" smtClean="0">
                <a:solidFill>
                  <a:sysClr val="windowText" lastClr="000000"/>
                </a:solidFill>
              </a:rPr>
              <a:t> yang lain </a:t>
            </a:r>
            <a:r>
              <a:rPr lang="en-US" dirty="0" err="1" smtClean="0">
                <a:solidFill>
                  <a:sysClr val="windowText" lastClr="000000"/>
                </a:solidFill>
              </a:rPr>
              <a:t>dengan</a:t>
            </a:r>
            <a:r>
              <a:rPr lang="en-US" dirty="0" smtClean="0">
                <a:solidFill>
                  <a:sysClr val="windowText" lastClr="000000"/>
                </a:solidFill>
              </a:rPr>
              <a:t> </a:t>
            </a:r>
            <a:r>
              <a:rPr lang="en-US" dirty="0" err="1" smtClean="0">
                <a:solidFill>
                  <a:sysClr val="windowText" lastClr="000000"/>
                </a:solidFill>
              </a:rPr>
              <a:t>anggapan</a:t>
            </a:r>
            <a:r>
              <a:rPr lang="en-US" dirty="0" smtClean="0">
                <a:solidFill>
                  <a:sysClr val="windowText" lastClr="000000"/>
                </a:solidFill>
              </a:rPr>
              <a:t> </a:t>
            </a:r>
            <a:r>
              <a:rPr lang="en-US" dirty="0" err="1" smtClean="0">
                <a:solidFill>
                  <a:sysClr val="windowText" lastClr="000000"/>
                </a:solidFill>
              </a:rPr>
              <a:t>persamaan</a:t>
            </a:r>
            <a:r>
              <a:rPr lang="en-US" dirty="0" smtClean="0">
                <a:solidFill>
                  <a:sysClr val="windowText" lastClr="000000"/>
                </a:solidFill>
              </a:rPr>
              <a:t> </a:t>
            </a:r>
            <a:r>
              <a:rPr lang="en-US" dirty="0" err="1" smtClean="0">
                <a:solidFill>
                  <a:sysClr val="windowText" lastClr="000000"/>
                </a:solidFill>
              </a:rPr>
              <a:t>salah</a:t>
            </a:r>
            <a:r>
              <a:rPr lang="en-US" dirty="0" smtClean="0">
                <a:solidFill>
                  <a:sysClr val="windowText" lastClr="000000"/>
                </a:solidFill>
              </a:rPr>
              <a:t> </a:t>
            </a:r>
            <a:r>
              <a:rPr lang="en-US" dirty="0" err="1" smtClean="0">
                <a:solidFill>
                  <a:sysClr val="windowText" lastClr="000000"/>
                </a:solidFill>
              </a:rPr>
              <a:t>satu</a:t>
            </a:r>
            <a:r>
              <a:rPr lang="en-US" dirty="0" smtClean="0">
                <a:solidFill>
                  <a:sysClr val="windowText" lastClr="000000"/>
                </a:solidFill>
              </a:rPr>
              <a:t> </a:t>
            </a:r>
            <a:r>
              <a:rPr lang="en-US" dirty="0" err="1" smtClean="0">
                <a:solidFill>
                  <a:sysClr val="windowText" lastClr="000000"/>
                </a:solidFill>
              </a:rPr>
              <a:t>segi</a:t>
            </a:r>
            <a:r>
              <a:rPr lang="en-US" dirty="0" smtClean="0">
                <a:solidFill>
                  <a:sysClr val="windowText" lastClr="000000"/>
                </a:solidFill>
              </a:rPr>
              <a:t> </a:t>
            </a:r>
            <a:r>
              <a:rPr lang="en-US" dirty="0" err="1" smtClean="0">
                <a:solidFill>
                  <a:sysClr val="windowText" lastClr="000000"/>
                </a:solidFill>
              </a:rPr>
              <a:t>akan</a:t>
            </a:r>
            <a:r>
              <a:rPr lang="en-US" dirty="0" smtClean="0">
                <a:solidFill>
                  <a:sysClr val="windowText" lastClr="000000"/>
                </a:solidFill>
              </a:rPr>
              <a:t> </a:t>
            </a:r>
            <a:r>
              <a:rPr lang="en-US" dirty="0" err="1" smtClean="0">
                <a:solidFill>
                  <a:sysClr val="windowText" lastClr="000000"/>
                </a:solidFill>
              </a:rPr>
              <a:t>memberikan</a:t>
            </a:r>
            <a:r>
              <a:rPr lang="en-US" dirty="0" smtClean="0">
                <a:solidFill>
                  <a:sysClr val="windowText" lastClr="000000"/>
                </a:solidFill>
              </a:rPr>
              <a:t> </a:t>
            </a:r>
            <a:r>
              <a:rPr lang="en-US" dirty="0" err="1" smtClean="0">
                <a:solidFill>
                  <a:sysClr val="windowText" lastClr="000000"/>
                </a:solidFill>
              </a:rPr>
              <a:t>kepastian</a:t>
            </a:r>
            <a:r>
              <a:rPr lang="en-US" dirty="0" smtClean="0">
                <a:solidFill>
                  <a:sysClr val="windowText" lastClr="000000"/>
                </a:solidFill>
              </a:rPr>
              <a:t> </a:t>
            </a:r>
            <a:r>
              <a:rPr lang="en-US" dirty="0" err="1" smtClean="0">
                <a:solidFill>
                  <a:sysClr val="windowText" lastClr="000000"/>
                </a:solidFill>
              </a:rPr>
              <a:t>persamaan</a:t>
            </a:r>
            <a:r>
              <a:rPr lang="en-US" dirty="0" smtClean="0">
                <a:solidFill>
                  <a:sysClr val="windowText" lastClr="000000"/>
                </a:solidFill>
              </a:rPr>
              <a:t> </a:t>
            </a:r>
            <a:r>
              <a:rPr lang="en-US" dirty="0" err="1" smtClean="0">
                <a:solidFill>
                  <a:sysClr val="windowText" lastClr="000000"/>
                </a:solidFill>
              </a:rPr>
              <a:t>pada</a:t>
            </a:r>
            <a:r>
              <a:rPr lang="en-US" dirty="0" smtClean="0">
                <a:solidFill>
                  <a:sysClr val="windowText" lastClr="000000"/>
                </a:solidFill>
              </a:rPr>
              <a:t> </a:t>
            </a:r>
            <a:r>
              <a:rPr lang="en-US" dirty="0" err="1" smtClean="0">
                <a:solidFill>
                  <a:sysClr val="windowText" lastClr="000000"/>
                </a:solidFill>
              </a:rPr>
              <a:t>segi</a:t>
            </a:r>
            <a:r>
              <a:rPr lang="en-US" dirty="0" smtClean="0">
                <a:solidFill>
                  <a:sysClr val="windowText" lastClr="000000"/>
                </a:solidFill>
              </a:rPr>
              <a:t> yang lain.</a:t>
            </a:r>
          </a:p>
          <a:p>
            <a:pPr marL="182880" indent="-182880" eaLnBrk="1" fontAlgn="auto" hangingPunct="1">
              <a:spcAft>
                <a:spcPts val="0"/>
              </a:spcAft>
              <a:buClr>
                <a:schemeClr val="tx1">
                  <a:lumMod val="50000"/>
                  <a:lumOff val="50000"/>
                </a:schemeClr>
              </a:buClr>
              <a:defRPr/>
            </a:pPr>
            <a:endParaRPr lang="en-US" dirty="0">
              <a:solidFill>
                <a:sysClr val="windowText" lastClr="000000"/>
              </a:solidFill>
            </a:endParaRPr>
          </a:p>
        </p:txBody>
      </p:sp>
      <p:sp>
        <p:nvSpPr>
          <p:cNvPr id="2" name="Title 1"/>
          <p:cNvSpPr>
            <a:spLocks noGrp="1"/>
          </p:cNvSpPr>
          <p:nvPr>
            <p:ph type="title"/>
          </p:nvPr>
        </p:nvSpPr>
        <p:spPr bwMode="auto">
          <a:xfrm>
            <a:off x="3943350" y="0"/>
            <a:ext cx="5048250" cy="1143000"/>
          </a:xfrm>
        </p:spPr>
        <p:txBody>
          <a:bodyPr wrap="square" numCol="1" anchorCtr="0" compatLnSpc="1">
            <a:prstTxWarp prst="textNoShape">
              <a:avLst/>
            </a:prstTxWarp>
            <a:normAutofit fontScale="90000"/>
          </a:bodyPr>
          <a:lstStyle/>
          <a:p>
            <a:pPr eaLnBrk="1" hangingPunct="1"/>
            <a:r>
              <a:rPr lang="en-US" smtClean="0">
                <a:solidFill>
                  <a:srgbClr val="000000"/>
                </a:solidFill>
              </a:rPr>
              <a:t>1. </a:t>
            </a:r>
            <a:r>
              <a:rPr lang="en-US" i="1" smtClean="0">
                <a:solidFill>
                  <a:srgbClr val="000000"/>
                </a:solidFill>
              </a:rPr>
              <a:t>Analogi yang Salah</a:t>
            </a:r>
            <a:endParaRPr lang="en-US" smtClean="0">
              <a:solidFill>
                <a:srgbClr val="000000"/>
              </a:solidFill>
            </a:endParaRPr>
          </a:p>
        </p:txBody>
      </p:sp>
      <p:sp>
        <p:nvSpPr>
          <p:cNvPr id="4" name="Rectangle 3"/>
          <p:cNvSpPr/>
          <p:nvPr/>
        </p:nvSpPr>
        <p:spPr>
          <a:xfrm>
            <a:off x="3429000" y="3276600"/>
            <a:ext cx="5562600" cy="3352800"/>
          </a:xfrm>
          <a:prstGeom prst="rect">
            <a:avLst/>
          </a:prstGeom>
          <a:solidFill>
            <a:srgbClr val="F1FF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2296" eaLnBrk="0" hangingPunct="0">
              <a:defRPr/>
            </a:pPr>
            <a:r>
              <a:rPr lang="en-US" sz="2800" dirty="0" err="1">
                <a:solidFill>
                  <a:sysClr val="windowText" lastClr="000000"/>
                </a:solidFill>
              </a:rPr>
              <a:t>Contoh</a:t>
            </a:r>
            <a:r>
              <a:rPr lang="en-US" sz="2800" dirty="0">
                <a:solidFill>
                  <a:sysClr val="windowText" lastClr="000000"/>
                </a:solidFill>
              </a:rPr>
              <a:t>:</a:t>
            </a:r>
          </a:p>
          <a:p>
            <a:pPr marL="82296" eaLnBrk="0" hangingPunct="0">
              <a:defRPr/>
            </a:pPr>
            <a:r>
              <a:rPr lang="en-US" sz="2800" i="1" dirty="0" err="1">
                <a:solidFill>
                  <a:sysClr val="windowText" lastClr="000000"/>
                </a:solidFill>
              </a:rPr>
              <a:t>Sumini</a:t>
            </a:r>
            <a:r>
              <a:rPr lang="en-US" sz="2800" i="1" dirty="0">
                <a:solidFill>
                  <a:sysClr val="windowText" lastClr="000000"/>
                </a:solidFill>
              </a:rPr>
              <a:t>, </a:t>
            </a:r>
            <a:r>
              <a:rPr lang="en-US" sz="2800" i="1" dirty="0" err="1">
                <a:solidFill>
                  <a:sysClr val="windowText" lastClr="000000"/>
                </a:solidFill>
              </a:rPr>
              <a:t>seorang</a:t>
            </a:r>
            <a:r>
              <a:rPr lang="en-US" sz="2800" i="1" dirty="0">
                <a:solidFill>
                  <a:sysClr val="windowText" lastClr="000000"/>
                </a:solidFill>
              </a:rPr>
              <a:t> alumni </a:t>
            </a:r>
            <a:r>
              <a:rPr lang="en-US" sz="2800" i="1" dirty="0" err="1">
                <a:solidFill>
                  <a:sysClr val="windowText" lastClr="000000"/>
                </a:solidFill>
              </a:rPr>
              <a:t>Universitas</a:t>
            </a:r>
            <a:r>
              <a:rPr lang="en-US" sz="2800" i="1" dirty="0">
                <a:solidFill>
                  <a:sysClr val="windowText" lastClr="000000"/>
                </a:solidFill>
              </a:rPr>
              <a:t> Indonesia, </a:t>
            </a:r>
            <a:r>
              <a:rPr lang="en-US" sz="2800" i="1" dirty="0" err="1">
                <a:solidFill>
                  <a:sysClr val="windowText" lastClr="000000"/>
                </a:solidFill>
              </a:rPr>
              <a:t>dapat</a:t>
            </a:r>
            <a:r>
              <a:rPr lang="en-US" sz="2800" i="1" dirty="0">
                <a:solidFill>
                  <a:sysClr val="windowText" lastClr="000000"/>
                </a:solidFill>
              </a:rPr>
              <a:t> </a:t>
            </a:r>
            <a:r>
              <a:rPr lang="en-US" sz="2800" i="1" dirty="0" err="1">
                <a:solidFill>
                  <a:sysClr val="windowText" lastClr="000000"/>
                </a:solidFill>
              </a:rPr>
              <a:t>mengerjakan</a:t>
            </a:r>
            <a:r>
              <a:rPr lang="en-US" sz="2800" i="1" dirty="0">
                <a:solidFill>
                  <a:sysClr val="windowText" lastClr="000000"/>
                </a:solidFill>
              </a:rPr>
              <a:t> </a:t>
            </a:r>
            <a:r>
              <a:rPr lang="en-US" sz="2800" i="1" dirty="0" err="1">
                <a:solidFill>
                  <a:sysClr val="windowText" lastClr="000000"/>
                </a:solidFill>
              </a:rPr>
              <a:t>tugasnya</a:t>
            </a:r>
            <a:r>
              <a:rPr lang="en-US" sz="2800" i="1" dirty="0">
                <a:solidFill>
                  <a:sysClr val="windowText" lastClr="000000"/>
                </a:solidFill>
              </a:rPr>
              <a:t> </a:t>
            </a:r>
            <a:r>
              <a:rPr lang="en-US" sz="2800" i="1" dirty="0" err="1">
                <a:solidFill>
                  <a:sysClr val="windowText" lastClr="000000"/>
                </a:solidFill>
              </a:rPr>
              <a:t>dengan</a:t>
            </a:r>
            <a:r>
              <a:rPr lang="en-US" sz="2800" i="1" dirty="0">
                <a:solidFill>
                  <a:sysClr val="windowText" lastClr="000000"/>
                </a:solidFill>
              </a:rPr>
              <a:t> </a:t>
            </a:r>
            <a:r>
              <a:rPr lang="en-US" sz="2800" i="1" dirty="0" err="1">
                <a:solidFill>
                  <a:sysClr val="windowText" lastClr="000000"/>
                </a:solidFill>
              </a:rPr>
              <a:t>baik</a:t>
            </a:r>
            <a:r>
              <a:rPr lang="en-US" sz="2800" i="1" dirty="0">
                <a:solidFill>
                  <a:sysClr val="windowText" lastClr="000000"/>
                </a:solidFill>
              </a:rPr>
              <a:t>. </a:t>
            </a:r>
            <a:r>
              <a:rPr lang="en-US" sz="2800" i="1" dirty="0" err="1">
                <a:solidFill>
                  <a:sysClr val="windowText" lastClr="000000"/>
                </a:solidFill>
              </a:rPr>
              <a:t>Oleh</a:t>
            </a:r>
            <a:r>
              <a:rPr lang="en-US" sz="2800" i="1" dirty="0">
                <a:solidFill>
                  <a:sysClr val="windowText" lastClr="000000"/>
                </a:solidFill>
              </a:rPr>
              <a:t> </a:t>
            </a:r>
            <a:r>
              <a:rPr lang="en-US" sz="2800" i="1" dirty="0" err="1">
                <a:solidFill>
                  <a:sysClr val="windowText" lastClr="000000"/>
                </a:solidFill>
              </a:rPr>
              <a:t>sebab</a:t>
            </a:r>
            <a:r>
              <a:rPr lang="en-US" sz="2800" i="1" dirty="0">
                <a:solidFill>
                  <a:sysClr val="windowText" lastClr="000000"/>
                </a:solidFill>
              </a:rPr>
              <a:t> </a:t>
            </a:r>
            <a:r>
              <a:rPr lang="en-US" sz="2800" i="1" dirty="0" err="1">
                <a:solidFill>
                  <a:sysClr val="windowText" lastClr="000000"/>
                </a:solidFill>
              </a:rPr>
              <a:t>itu</a:t>
            </a:r>
            <a:r>
              <a:rPr lang="en-US" sz="2800" i="1" dirty="0">
                <a:solidFill>
                  <a:sysClr val="windowText" lastClr="000000"/>
                </a:solidFill>
              </a:rPr>
              <a:t>, Tata, </a:t>
            </a:r>
            <a:r>
              <a:rPr lang="en-US" sz="2800" i="1" dirty="0" err="1">
                <a:solidFill>
                  <a:sysClr val="windowText" lastClr="000000"/>
                </a:solidFill>
              </a:rPr>
              <a:t>seorang</a:t>
            </a:r>
            <a:r>
              <a:rPr lang="en-US" sz="2800" i="1" dirty="0">
                <a:solidFill>
                  <a:sysClr val="windowText" lastClr="000000"/>
                </a:solidFill>
              </a:rPr>
              <a:t> alumni </a:t>
            </a:r>
            <a:r>
              <a:rPr lang="en-US" sz="2800" i="1" dirty="0" err="1">
                <a:solidFill>
                  <a:sysClr val="windowText" lastClr="000000"/>
                </a:solidFill>
              </a:rPr>
              <a:t>Universitas</a:t>
            </a:r>
            <a:r>
              <a:rPr lang="en-US" sz="2800" i="1" dirty="0">
                <a:solidFill>
                  <a:sysClr val="windowText" lastClr="000000"/>
                </a:solidFill>
              </a:rPr>
              <a:t> Indonesia, </a:t>
            </a:r>
            <a:r>
              <a:rPr lang="en-US" sz="2800" i="1" dirty="0" err="1">
                <a:solidFill>
                  <a:sysClr val="windowText" lastClr="000000"/>
                </a:solidFill>
              </a:rPr>
              <a:t>tentu</a:t>
            </a:r>
            <a:r>
              <a:rPr lang="en-US" sz="2800" i="1" dirty="0">
                <a:solidFill>
                  <a:sysClr val="windowText" lastClr="000000"/>
                </a:solidFill>
              </a:rPr>
              <a:t> </a:t>
            </a:r>
            <a:r>
              <a:rPr lang="en-US" sz="2800" i="1" dirty="0" err="1">
                <a:solidFill>
                  <a:sysClr val="windowText" lastClr="000000"/>
                </a:solidFill>
              </a:rPr>
              <a:t>dapat</a:t>
            </a:r>
            <a:r>
              <a:rPr lang="en-US" sz="2800" i="1" dirty="0">
                <a:solidFill>
                  <a:sysClr val="windowText" lastClr="000000"/>
                </a:solidFill>
              </a:rPr>
              <a:t> </a:t>
            </a:r>
            <a:r>
              <a:rPr lang="en-US" sz="2800" i="1" dirty="0" err="1">
                <a:solidFill>
                  <a:sysClr val="windowText" lastClr="000000"/>
                </a:solidFill>
              </a:rPr>
              <a:t>menyelesaikan</a:t>
            </a:r>
            <a:r>
              <a:rPr lang="en-US" sz="2800" i="1" dirty="0">
                <a:solidFill>
                  <a:sysClr val="windowText" lastClr="000000"/>
                </a:solidFill>
              </a:rPr>
              <a:t> </a:t>
            </a:r>
            <a:r>
              <a:rPr lang="en-US" sz="2800" i="1" dirty="0" err="1">
                <a:solidFill>
                  <a:sysClr val="windowText" lastClr="000000"/>
                </a:solidFill>
              </a:rPr>
              <a:t>tugasnya</a:t>
            </a:r>
            <a:r>
              <a:rPr lang="en-US" sz="2800" i="1" dirty="0">
                <a:solidFill>
                  <a:sysClr val="windowText" lastClr="000000"/>
                </a:solidFill>
              </a:rPr>
              <a:t> </a:t>
            </a:r>
            <a:r>
              <a:rPr lang="en-US" sz="2800" i="1" dirty="0" err="1">
                <a:solidFill>
                  <a:sysClr val="windowText" lastClr="000000"/>
                </a:solidFill>
              </a:rPr>
              <a:t>dengan</a:t>
            </a:r>
            <a:r>
              <a:rPr lang="en-US" sz="2800" i="1" dirty="0">
                <a:solidFill>
                  <a:sysClr val="windowText" lastClr="000000"/>
                </a:solidFill>
              </a:rPr>
              <a:t> </a:t>
            </a:r>
            <a:r>
              <a:rPr lang="en-US" sz="2800" i="1" dirty="0" err="1">
                <a:solidFill>
                  <a:sysClr val="windowText" lastClr="000000"/>
                </a:solidFill>
              </a:rPr>
              <a:t>baik</a:t>
            </a:r>
            <a:r>
              <a:rPr lang="en-US" sz="2800" i="1" dirty="0">
                <a:solidFill>
                  <a:sysClr val="windowText" lastClr="000000"/>
                </a:solidFill>
              </a:rPr>
              <a:t>.</a:t>
            </a:r>
            <a:endParaRPr lang="en-US" sz="2800" dirty="0">
              <a:solidFill>
                <a:sysClr val="windowText" lastClr="000000"/>
              </a:solidFill>
            </a:endParaRPr>
          </a:p>
        </p:txBody>
      </p:sp>
    </p:spTree>
    <p:extLst>
      <p:ext uri="{BB962C8B-B14F-4D97-AF65-F5344CB8AC3E}">
        <p14:creationId xmlns:p14="http://schemas.microsoft.com/office/powerpoint/2010/main" val="2039519720"/>
      </p:ext>
    </p:extLst>
  </p:cSld>
  <p:clrMapOvr>
    <a:masterClrMapping/>
  </p:clrMapOvr>
  <p:transition spd="slow">
    <p:fade/>
    <p:sndAc>
      <p:stSnd>
        <p:snd r:embed="rId2" name="las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388" y="1143000"/>
            <a:ext cx="8710612" cy="2590800"/>
          </a:xfrm>
        </p:spPr>
        <p:txBody>
          <a:bodyPr rtlCol="0">
            <a:normAutofit/>
          </a:bodyPr>
          <a:lstStyle/>
          <a:p>
            <a:pPr marL="82296" indent="0" eaLnBrk="1" fontAlgn="auto" hangingPunct="1">
              <a:spcAft>
                <a:spcPts val="0"/>
              </a:spcAft>
              <a:buClr>
                <a:schemeClr val="tx1">
                  <a:lumMod val="50000"/>
                  <a:lumOff val="50000"/>
                </a:schemeClr>
              </a:buClr>
              <a:buFont typeface="Arial" pitchFamily="34" charset="0"/>
              <a:buNone/>
              <a:defRPr/>
            </a:pPr>
            <a:r>
              <a:rPr lang="en-US" dirty="0" smtClean="0">
                <a:solidFill>
                  <a:sysClr val="windowText" lastClr="000000"/>
                </a:solidFill>
              </a:rPr>
              <a:t>Salah </a:t>
            </a:r>
            <a:r>
              <a:rPr lang="en-US" dirty="0" err="1">
                <a:solidFill>
                  <a:sysClr val="windowText" lastClr="000000"/>
                </a:solidFill>
              </a:rPr>
              <a:t>nalar</a:t>
            </a:r>
            <a:r>
              <a:rPr lang="en-US" dirty="0">
                <a:solidFill>
                  <a:sysClr val="windowText" lastClr="000000"/>
                </a:solidFill>
              </a:rPr>
              <a:t> </a:t>
            </a:r>
            <a:r>
              <a:rPr lang="en-US" dirty="0" err="1">
                <a:solidFill>
                  <a:sysClr val="windowText" lastClr="000000"/>
                </a:solidFill>
              </a:rPr>
              <a:t>jenis</a:t>
            </a:r>
            <a:r>
              <a:rPr lang="en-US" dirty="0">
                <a:solidFill>
                  <a:sysClr val="windowText" lastClr="000000"/>
                </a:solidFill>
              </a:rPr>
              <a:t> </a:t>
            </a:r>
            <a:r>
              <a:rPr lang="en-US" dirty="0" err="1">
                <a:solidFill>
                  <a:sysClr val="windowText" lastClr="000000"/>
                </a:solidFill>
              </a:rPr>
              <a:t>ini</a:t>
            </a:r>
            <a:r>
              <a:rPr lang="en-US" dirty="0">
                <a:solidFill>
                  <a:sysClr val="windowText" lastClr="000000"/>
                </a:solidFill>
              </a:rPr>
              <a:t> </a:t>
            </a:r>
            <a:r>
              <a:rPr lang="en-US" dirty="0" err="1">
                <a:solidFill>
                  <a:sysClr val="windowText" lastClr="000000"/>
                </a:solidFill>
              </a:rPr>
              <a:t>disebabkan</a:t>
            </a:r>
            <a:r>
              <a:rPr lang="en-US" dirty="0">
                <a:solidFill>
                  <a:sysClr val="windowText" lastClr="000000"/>
                </a:solidFill>
              </a:rPr>
              <a:t> </a:t>
            </a:r>
            <a:r>
              <a:rPr lang="en-US" dirty="0" err="1">
                <a:solidFill>
                  <a:sysClr val="windowText" lastClr="000000"/>
                </a:solidFill>
              </a:rPr>
              <a:t>oleh</a:t>
            </a:r>
            <a:r>
              <a:rPr lang="en-US" dirty="0">
                <a:solidFill>
                  <a:sysClr val="windowText" lastClr="000000"/>
                </a:solidFill>
              </a:rPr>
              <a:t> </a:t>
            </a:r>
            <a:r>
              <a:rPr lang="en-US" dirty="0" err="1">
                <a:solidFill>
                  <a:sysClr val="windowText" lastClr="000000"/>
                </a:solidFill>
              </a:rPr>
              <a:t>sikap</a:t>
            </a:r>
            <a:r>
              <a:rPr lang="en-US" dirty="0">
                <a:solidFill>
                  <a:sysClr val="windowText" lastClr="000000"/>
                </a:solidFill>
              </a:rPr>
              <a:t> </a:t>
            </a:r>
            <a:r>
              <a:rPr lang="en-US" dirty="0" err="1">
                <a:solidFill>
                  <a:sysClr val="windowText" lastClr="000000"/>
                </a:solidFill>
              </a:rPr>
              <a:t>menghubungkan</a:t>
            </a:r>
            <a:r>
              <a:rPr lang="en-US" dirty="0">
                <a:solidFill>
                  <a:sysClr val="windowText" lastClr="000000"/>
                </a:solidFill>
              </a:rPr>
              <a:t> </a:t>
            </a:r>
            <a:r>
              <a:rPr lang="en-US" dirty="0" err="1">
                <a:solidFill>
                  <a:sysClr val="windowText" lastClr="000000"/>
                </a:solidFill>
              </a:rPr>
              <a:t>sifat</a:t>
            </a:r>
            <a:r>
              <a:rPr lang="en-US" dirty="0">
                <a:solidFill>
                  <a:sysClr val="windowText" lastClr="000000"/>
                </a:solidFill>
              </a:rPr>
              <a:t> </a:t>
            </a:r>
            <a:r>
              <a:rPr lang="en-US" dirty="0" err="1">
                <a:solidFill>
                  <a:sysClr val="windowText" lastClr="000000"/>
                </a:solidFill>
              </a:rPr>
              <a:t>seseorang</a:t>
            </a:r>
            <a:r>
              <a:rPr lang="en-US" dirty="0">
                <a:solidFill>
                  <a:sysClr val="windowText" lastClr="000000"/>
                </a:solidFill>
              </a:rPr>
              <a:t> </a:t>
            </a:r>
            <a:r>
              <a:rPr lang="en-US" dirty="0" err="1">
                <a:solidFill>
                  <a:sysClr val="windowText" lastClr="000000"/>
                </a:solidFill>
              </a:rPr>
              <a:t>dengan</a:t>
            </a:r>
            <a:r>
              <a:rPr lang="en-US" dirty="0">
                <a:solidFill>
                  <a:sysClr val="windowText" lastClr="000000"/>
                </a:solidFill>
              </a:rPr>
              <a:t> </a:t>
            </a:r>
            <a:r>
              <a:rPr lang="en-US" dirty="0" err="1">
                <a:solidFill>
                  <a:sysClr val="windowText" lastClr="000000"/>
                </a:solidFill>
              </a:rPr>
              <a:t>tugas</a:t>
            </a:r>
            <a:r>
              <a:rPr lang="en-US" dirty="0">
                <a:solidFill>
                  <a:sysClr val="windowText" lastClr="000000"/>
                </a:solidFill>
              </a:rPr>
              <a:t> yang </a:t>
            </a:r>
            <a:r>
              <a:rPr lang="en-US" dirty="0" err="1">
                <a:solidFill>
                  <a:sysClr val="windowText" lastClr="000000"/>
                </a:solidFill>
              </a:rPr>
              <a:t>diembannya</a:t>
            </a:r>
            <a:r>
              <a:rPr lang="en-US" dirty="0">
                <a:solidFill>
                  <a:sysClr val="windowText" lastClr="000000"/>
                </a:solidFill>
              </a:rPr>
              <a:t>. </a:t>
            </a:r>
            <a:r>
              <a:rPr lang="en-US" dirty="0" err="1">
                <a:solidFill>
                  <a:sysClr val="windowText" lastClr="000000"/>
                </a:solidFill>
              </a:rPr>
              <a:t>Dengan</a:t>
            </a:r>
            <a:r>
              <a:rPr lang="en-US" dirty="0">
                <a:solidFill>
                  <a:sysClr val="windowText" lastClr="000000"/>
                </a:solidFill>
              </a:rPr>
              <a:t> kata lain, </a:t>
            </a:r>
            <a:r>
              <a:rPr lang="en-US" dirty="0" err="1">
                <a:solidFill>
                  <a:sysClr val="windowText" lastClr="000000"/>
                </a:solidFill>
              </a:rPr>
              <a:t>sesuatu</a:t>
            </a:r>
            <a:r>
              <a:rPr lang="en-US" dirty="0">
                <a:solidFill>
                  <a:sysClr val="windowText" lastClr="000000"/>
                </a:solidFill>
              </a:rPr>
              <a:t> </a:t>
            </a:r>
            <a:r>
              <a:rPr lang="en-US" dirty="0" err="1">
                <a:solidFill>
                  <a:sysClr val="windowText" lastClr="000000"/>
                </a:solidFill>
              </a:rPr>
              <a:t>itu</a:t>
            </a:r>
            <a:r>
              <a:rPr lang="en-US" dirty="0">
                <a:solidFill>
                  <a:sysClr val="windowText" lastClr="000000"/>
                </a:solidFill>
              </a:rPr>
              <a:t> </a:t>
            </a:r>
            <a:r>
              <a:rPr lang="en-US" dirty="0" err="1">
                <a:solidFill>
                  <a:sysClr val="windowText" lastClr="000000"/>
                </a:solidFill>
              </a:rPr>
              <a:t>selalu</a:t>
            </a:r>
            <a:r>
              <a:rPr lang="en-US" dirty="0">
                <a:solidFill>
                  <a:sysClr val="windowText" lastClr="000000"/>
                </a:solidFill>
              </a:rPr>
              <a:t> </a:t>
            </a:r>
            <a:r>
              <a:rPr lang="en-US" dirty="0" err="1">
                <a:solidFill>
                  <a:sysClr val="windowText" lastClr="000000"/>
                </a:solidFill>
              </a:rPr>
              <a:t>dihubungkan</a:t>
            </a:r>
            <a:r>
              <a:rPr lang="en-US" dirty="0">
                <a:solidFill>
                  <a:sysClr val="windowText" lastClr="000000"/>
                </a:solidFill>
              </a:rPr>
              <a:t> </a:t>
            </a:r>
            <a:r>
              <a:rPr lang="en-US" dirty="0" err="1">
                <a:solidFill>
                  <a:sysClr val="windowText" lastClr="000000"/>
                </a:solidFill>
              </a:rPr>
              <a:t>dengan</a:t>
            </a:r>
            <a:r>
              <a:rPr lang="en-US" dirty="0">
                <a:solidFill>
                  <a:sysClr val="windowText" lastClr="000000"/>
                </a:solidFill>
              </a:rPr>
              <a:t> </a:t>
            </a:r>
            <a:r>
              <a:rPr lang="en-US" dirty="0" err="1">
                <a:solidFill>
                  <a:sysClr val="windowText" lastClr="000000"/>
                </a:solidFill>
              </a:rPr>
              <a:t>orangnya</a:t>
            </a:r>
            <a:r>
              <a:rPr lang="en-US" dirty="0">
                <a:solidFill>
                  <a:sysClr val="windowText" lastClr="000000"/>
                </a:solidFill>
              </a:rPr>
              <a:t>.</a:t>
            </a:r>
          </a:p>
          <a:p>
            <a:pPr marL="182880" indent="-182880" eaLnBrk="1" fontAlgn="auto" hangingPunct="1">
              <a:spcAft>
                <a:spcPts val="0"/>
              </a:spcAft>
              <a:buClr>
                <a:schemeClr val="tx1">
                  <a:lumMod val="50000"/>
                  <a:lumOff val="50000"/>
                </a:schemeClr>
              </a:buClr>
              <a:defRPr/>
            </a:pPr>
            <a:endParaRPr lang="en-US" dirty="0">
              <a:solidFill>
                <a:sysClr val="windowText" lastClr="000000"/>
              </a:solidFill>
            </a:endParaRPr>
          </a:p>
        </p:txBody>
      </p:sp>
      <p:sp>
        <p:nvSpPr>
          <p:cNvPr id="2" name="Title 1"/>
          <p:cNvSpPr>
            <a:spLocks noGrp="1"/>
          </p:cNvSpPr>
          <p:nvPr>
            <p:ph type="title"/>
          </p:nvPr>
        </p:nvSpPr>
        <p:spPr bwMode="auto">
          <a:xfrm>
            <a:off x="0" y="152400"/>
            <a:ext cx="7497763" cy="1143000"/>
          </a:xfrm>
        </p:spPr>
        <p:txBody>
          <a:bodyPr wrap="square" numCol="1" anchorCtr="0" compatLnSpc="1">
            <a:prstTxWarp prst="textNoShape">
              <a:avLst/>
            </a:prstTxWarp>
          </a:bodyPr>
          <a:lstStyle/>
          <a:p>
            <a:pPr eaLnBrk="1" hangingPunct="1"/>
            <a:r>
              <a:rPr lang="en-US" i="1" smtClean="0">
                <a:solidFill>
                  <a:srgbClr val="000000"/>
                </a:solidFill>
              </a:rPr>
              <a:t>2. Argumentasi Bidik Orang</a:t>
            </a:r>
            <a:endParaRPr lang="en-US" smtClean="0">
              <a:solidFill>
                <a:srgbClr val="000000"/>
              </a:solidFill>
            </a:endParaRPr>
          </a:p>
        </p:txBody>
      </p:sp>
      <p:sp>
        <p:nvSpPr>
          <p:cNvPr id="4" name="Rectangle 3"/>
          <p:cNvSpPr/>
          <p:nvPr/>
        </p:nvSpPr>
        <p:spPr>
          <a:xfrm>
            <a:off x="3657600" y="3581400"/>
            <a:ext cx="4953000" cy="2895600"/>
          </a:xfrm>
          <a:prstGeom prst="rect">
            <a:avLst/>
          </a:prstGeom>
          <a:solidFill>
            <a:srgbClr val="F1FF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2296" eaLnBrk="0" hangingPunct="0">
              <a:defRPr/>
            </a:pPr>
            <a:r>
              <a:rPr lang="en-US" sz="2800" dirty="0" err="1">
                <a:solidFill>
                  <a:sysClr val="windowText" lastClr="000000"/>
                </a:solidFill>
              </a:rPr>
              <a:t>Contoh</a:t>
            </a:r>
            <a:r>
              <a:rPr lang="en-US" sz="2800" dirty="0">
                <a:solidFill>
                  <a:sysClr val="windowText" lastClr="000000"/>
                </a:solidFill>
              </a:rPr>
              <a:t>: </a:t>
            </a:r>
          </a:p>
          <a:p>
            <a:pPr marL="82296" eaLnBrk="0" hangingPunct="0">
              <a:defRPr/>
            </a:pPr>
            <a:r>
              <a:rPr lang="en-US" sz="2800" i="1" dirty="0" err="1">
                <a:solidFill>
                  <a:sysClr val="windowText" lastClr="000000"/>
                </a:solidFill>
              </a:rPr>
              <a:t>Peserta</a:t>
            </a:r>
            <a:r>
              <a:rPr lang="en-US" sz="2800" i="1" dirty="0">
                <a:solidFill>
                  <a:sysClr val="windowText" lastClr="000000"/>
                </a:solidFill>
              </a:rPr>
              <a:t> </a:t>
            </a:r>
            <a:r>
              <a:rPr lang="en-US" sz="2800" i="1" dirty="0" err="1">
                <a:solidFill>
                  <a:sysClr val="windowText" lastClr="000000"/>
                </a:solidFill>
              </a:rPr>
              <a:t>penataran</a:t>
            </a:r>
            <a:r>
              <a:rPr lang="en-US" sz="2800" i="1" dirty="0">
                <a:solidFill>
                  <a:sysClr val="windowText" lastClr="000000"/>
                </a:solidFill>
              </a:rPr>
              <a:t> </a:t>
            </a:r>
            <a:r>
              <a:rPr lang="en-US" sz="2800" i="1" dirty="0" err="1">
                <a:solidFill>
                  <a:sysClr val="windowText" lastClr="000000"/>
                </a:solidFill>
              </a:rPr>
              <a:t>boeh</a:t>
            </a:r>
            <a:r>
              <a:rPr lang="en-US" sz="2800" i="1" dirty="0">
                <a:solidFill>
                  <a:sysClr val="windowText" lastClr="000000"/>
                </a:solidFill>
              </a:rPr>
              <a:t> </a:t>
            </a:r>
            <a:r>
              <a:rPr lang="en-US" sz="2800" i="1" dirty="0" err="1">
                <a:solidFill>
                  <a:sysClr val="windowText" lastClr="000000"/>
                </a:solidFill>
              </a:rPr>
              <a:t>pulang</a:t>
            </a:r>
            <a:r>
              <a:rPr lang="en-US" sz="2800" i="1" dirty="0">
                <a:solidFill>
                  <a:sysClr val="windowText" lastClr="000000"/>
                </a:solidFill>
              </a:rPr>
              <a:t> </a:t>
            </a:r>
            <a:r>
              <a:rPr lang="en-US" sz="2800" i="1" dirty="0" err="1">
                <a:solidFill>
                  <a:sysClr val="windowText" lastClr="000000"/>
                </a:solidFill>
              </a:rPr>
              <a:t>sebelum</a:t>
            </a:r>
            <a:r>
              <a:rPr lang="en-US" sz="2800" i="1" dirty="0">
                <a:solidFill>
                  <a:sysClr val="windowText" lastClr="000000"/>
                </a:solidFill>
              </a:rPr>
              <a:t> </a:t>
            </a:r>
            <a:r>
              <a:rPr lang="en-US" sz="2800" i="1" dirty="0" err="1">
                <a:solidFill>
                  <a:sysClr val="windowText" lastClr="000000"/>
                </a:solidFill>
              </a:rPr>
              <a:t>waktunya</a:t>
            </a:r>
            <a:r>
              <a:rPr lang="en-US" sz="2800" i="1" dirty="0">
                <a:solidFill>
                  <a:sysClr val="windowText" lastClr="000000"/>
                </a:solidFill>
              </a:rPr>
              <a:t> </a:t>
            </a:r>
            <a:r>
              <a:rPr lang="en-US" sz="2800" i="1" dirty="0" err="1">
                <a:solidFill>
                  <a:sysClr val="windowText" lastClr="000000"/>
                </a:solidFill>
              </a:rPr>
              <a:t>karena</a:t>
            </a:r>
            <a:r>
              <a:rPr lang="en-US" sz="2800" i="1" dirty="0">
                <a:solidFill>
                  <a:sysClr val="windowText" lastClr="000000"/>
                </a:solidFill>
              </a:rPr>
              <a:t> </a:t>
            </a:r>
            <a:r>
              <a:rPr lang="en-US" sz="2800" i="1" dirty="0" err="1">
                <a:solidFill>
                  <a:sysClr val="windowText" lastClr="000000"/>
                </a:solidFill>
              </a:rPr>
              <a:t>para</a:t>
            </a:r>
            <a:r>
              <a:rPr lang="en-US" sz="2800" i="1" dirty="0">
                <a:solidFill>
                  <a:sysClr val="windowText" lastClr="000000"/>
                </a:solidFill>
              </a:rPr>
              <a:t> </a:t>
            </a:r>
            <a:r>
              <a:rPr lang="en-US" sz="2800" i="1" dirty="0" err="1">
                <a:solidFill>
                  <a:sysClr val="windowText" lastClr="000000"/>
                </a:solidFill>
              </a:rPr>
              <a:t>undangan</a:t>
            </a:r>
            <a:r>
              <a:rPr lang="en-US" sz="2800" i="1" dirty="0">
                <a:solidFill>
                  <a:sysClr val="windowText" lastClr="000000"/>
                </a:solidFill>
              </a:rPr>
              <a:t> yang </a:t>
            </a:r>
            <a:r>
              <a:rPr lang="en-US" sz="2800" i="1" dirty="0" err="1">
                <a:solidFill>
                  <a:sysClr val="windowText" lastClr="000000"/>
                </a:solidFill>
              </a:rPr>
              <a:t>mengahadiri</a:t>
            </a:r>
            <a:r>
              <a:rPr lang="en-US" sz="2800" i="1" dirty="0">
                <a:solidFill>
                  <a:sysClr val="windowText" lastClr="000000"/>
                </a:solidFill>
              </a:rPr>
              <a:t> </a:t>
            </a:r>
            <a:r>
              <a:rPr lang="en-US" sz="2800" i="1" dirty="0" err="1">
                <a:solidFill>
                  <a:sysClr val="windowText" lastClr="000000"/>
                </a:solidFill>
              </a:rPr>
              <a:t>acara</a:t>
            </a:r>
            <a:r>
              <a:rPr lang="en-US" sz="2800" i="1" dirty="0">
                <a:solidFill>
                  <a:sysClr val="windowText" lastClr="000000"/>
                </a:solidFill>
              </a:rPr>
              <a:t> </a:t>
            </a:r>
            <a:r>
              <a:rPr lang="en-US" sz="2800" i="1" dirty="0" err="1">
                <a:solidFill>
                  <a:sysClr val="windowText" lastClr="000000"/>
                </a:solidFill>
              </a:rPr>
              <a:t>pembukaan</a:t>
            </a:r>
            <a:r>
              <a:rPr lang="en-US" sz="2800" i="1" dirty="0">
                <a:solidFill>
                  <a:sysClr val="windowText" lastClr="000000"/>
                </a:solidFill>
              </a:rPr>
              <a:t> pun </a:t>
            </a:r>
            <a:r>
              <a:rPr lang="en-US" sz="2800" i="1" dirty="0" err="1">
                <a:solidFill>
                  <a:sysClr val="windowText" lastClr="000000"/>
                </a:solidFill>
              </a:rPr>
              <a:t>sudah</a:t>
            </a:r>
            <a:r>
              <a:rPr lang="en-US" sz="2800" i="1" dirty="0">
                <a:solidFill>
                  <a:sysClr val="windowText" lastClr="000000"/>
                </a:solidFill>
              </a:rPr>
              <a:t> </a:t>
            </a:r>
            <a:r>
              <a:rPr lang="en-US" sz="2800" i="1" dirty="0" err="1">
                <a:solidFill>
                  <a:sysClr val="windowText" lastClr="000000"/>
                </a:solidFill>
              </a:rPr>
              <a:t>pulang</a:t>
            </a:r>
            <a:r>
              <a:rPr lang="en-US" sz="2800" i="1" dirty="0">
                <a:solidFill>
                  <a:sysClr val="windowText" lastClr="000000"/>
                </a:solidFill>
              </a:rPr>
              <a:t> </a:t>
            </a:r>
            <a:r>
              <a:rPr lang="en-US" sz="2800" i="1" dirty="0" err="1">
                <a:solidFill>
                  <a:sysClr val="windowText" lastClr="000000"/>
                </a:solidFill>
              </a:rPr>
              <a:t>semua</a:t>
            </a:r>
            <a:r>
              <a:rPr lang="en-US" sz="2800" i="1" dirty="0">
                <a:solidFill>
                  <a:sysClr val="windowText" lastClr="000000"/>
                </a:solidFill>
              </a:rPr>
              <a:t>.</a:t>
            </a:r>
            <a:endParaRPr lang="en-US" sz="2800" dirty="0">
              <a:solidFill>
                <a:sysClr val="windowText" lastClr="000000"/>
              </a:solidFill>
            </a:endParaRPr>
          </a:p>
        </p:txBody>
      </p:sp>
    </p:spTree>
    <p:extLst>
      <p:ext uri="{BB962C8B-B14F-4D97-AF65-F5344CB8AC3E}">
        <p14:creationId xmlns:p14="http://schemas.microsoft.com/office/powerpoint/2010/main" val="460188313"/>
      </p:ext>
    </p:extLst>
  </p:cSld>
  <p:clrMapOvr>
    <a:masterClrMapping/>
  </p:clrMapOvr>
  <p:transition spd="slow">
    <p:fade/>
    <p:sndAc>
      <p:stSnd>
        <p:snd r:embed="rId2" name="pu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497763" cy="2098675"/>
          </a:xfrm>
        </p:spPr>
        <p:txBody>
          <a:bodyPr rtlCol="0">
            <a:normAutofit/>
          </a:bodyPr>
          <a:lstStyle/>
          <a:p>
            <a:pPr marL="82296" indent="0" eaLnBrk="1" fontAlgn="auto" hangingPunct="1">
              <a:spcAft>
                <a:spcPts val="0"/>
              </a:spcAft>
              <a:buClr>
                <a:schemeClr val="tx1">
                  <a:lumMod val="50000"/>
                  <a:lumOff val="50000"/>
                </a:schemeClr>
              </a:buClr>
              <a:buFont typeface="Arial" pitchFamily="34" charset="0"/>
              <a:buNone/>
              <a:defRPr/>
            </a:pPr>
            <a:r>
              <a:rPr lang="en-US" dirty="0" smtClean="0">
                <a:solidFill>
                  <a:sysClr val="windowText" lastClr="000000"/>
                </a:solidFill>
              </a:rPr>
              <a:t>Salah </a:t>
            </a:r>
            <a:r>
              <a:rPr lang="en-US" dirty="0" err="1">
                <a:solidFill>
                  <a:sysClr val="windowText" lastClr="000000"/>
                </a:solidFill>
              </a:rPr>
              <a:t>nalar</a:t>
            </a:r>
            <a:r>
              <a:rPr lang="en-US" dirty="0">
                <a:solidFill>
                  <a:sysClr val="windowText" lastClr="000000"/>
                </a:solidFill>
              </a:rPr>
              <a:t> </a:t>
            </a:r>
            <a:r>
              <a:rPr lang="en-US" dirty="0" err="1">
                <a:solidFill>
                  <a:sysClr val="windowText" lastClr="000000"/>
                </a:solidFill>
              </a:rPr>
              <a:t>jenis</a:t>
            </a:r>
            <a:r>
              <a:rPr lang="en-US" dirty="0">
                <a:solidFill>
                  <a:sysClr val="windowText" lastClr="000000"/>
                </a:solidFill>
              </a:rPr>
              <a:t> </a:t>
            </a:r>
            <a:r>
              <a:rPr lang="en-US" dirty="0" err="1">
                <a:solidFill>
                  <a:sysClr val="windowText" lastClr="000000"/>
                </a:solidFill>
              </a:rPr>
              <a:t>ini</a:t>
            </a:r>
            <a:r>
              <a:rPr lang="en-US" dirty="0">
                <a:solidFill>
                  <a:sysClr val="windowText" lastClr="000000"/>
                </a:solidFill>
              </a:rPr>
              <a:t> </a:t>
            </a:r>
            <a:r>
              <a:rPr lang="en-US" dirty="0" err="1">
                <a:solidFill>
                  <a:sysClr val="windowText" lastClr="000000"/>
                </a:solidFill>
              </a:rPr>
              <a:t>adalah</a:t>
            </a:r>
            <a:r>
              <a:rPr lang="en-US" dirty="0">
                <a:solidFill>
                  <a:sysClr val="windowText" lastClr="000000"/>
                </a:solidFill>
              </a:rPr>
              <a:t> </a:t>
            </a:r>
            <a:r>
              <a:rPr lang="en-US" dirty="0" err="1">
                <a:solidFill>
                  <a:sysClr val="windowText" lastClr="000000"/>
                </a:solidFill>
              </a:rPr>
              <a:t>salah</a:t>
            </a:r>
            <a:r>
              <a:rPr lang="en-US" dirty="0">
                <a:solidFill>
                  <a:sysClr val="windowText" lastClr="000000"/>
                </a:solidFill>
              </a:rPr>
              <a:t> </a:t>
            </a:r>
            <a:r>
              <a:rPr lang="en-US" dirty="0" err="1">
                <a:solidFill>
                  <a:sysClr val="windowText" lastClr="000000"/>
                </a:solidFill>
              </a:rPr>
              <a:t>nalar</a:t>
            </a:r>
            <a:r>
              <a:rPr lang="en-US" dirty="0">
                <a:solidFill>
                  <a:sysClr val="windowText" lastClr="000000"/>
                </a:solidFill>
              </a:rPr>
              <a:t> yang </a:t>
            </a:r>
            <a:r>
              <a:rPr lang="en-US" dirty="0" err="1">
                <a:solidFill>
                  <a:sysClr val="windowText" lastClr="000000"/>
                </a:solidFill>
              </a:rPr>
              <a:t>berhubungan</a:t>
            </a:r>
            <a:r>
              <a:rPr lang="en-US" dirty="0">
                <a:solidFill>
                  <a:sysClr val="windowText" lastClr="000000"/>
                </a:solidFill>
              </a:rPr>
              <a:t> </a:t>
            </a:r>
            <a:r>
              <a:rPr lang="en-US" dirty="0" err="1">
                <a:solidFill>
                  <a:sysClr val="windowText" lastClr="000000"/>
                </a:solidFill>
              </a:rPr>
              <a:t>dengan</a:t>
            </a:r>
            <a:r>
              <a:rPr lang="en-US" dirty="0">
                <a:solidFill>
                  <a:sysClr val="windowText" lastClr="000000"/>
                </a:solidFill>
              </a:rPr>
              <a:t> </a:t>
            </a:r>
            <a:r>
              <a:rPr lang="en-US" dirty="0" err="1">
                <a:solidFill>
                  <a:sysClr val="windowText" lastClr="000000"/>
                </a:solidFill>
              </a:rPr>
              <a:t>anggapan</a:t>
            </a:r>
            <a:r>
              <a:rPr lang="en-US" dirty="0">
                <a:solidFill>
                  <a:sysClr val="windowText" lastClr="000000"/>
                </a:solidFill>
              </a:rPr>
              <a:t> </a:t>
            </a:r>
            <a:r>
              <a:rPr lang="en-US" dirty="0" err="1">
                <a:solidFill>
                  <a:sysClr val="windowText" lastClr="000000"/>
                </a:solidFill>
              </a:rPr>
              <a:t>bahwa</a:t>
            </a:r>
            <a:r>
              <a:rPr lang="en-US" dirty="0">
                <a:solidFill>
                  <a:sysClr val="windowText" lastClr="000000"/>
                </a:solidFill>
              </a:rPr>
              <a:t> </a:t>
            </a:r>
            <a:r>
              <a:rPr lang="en-US" dirty="0" err="1">
                <a:solidFill>
                  <a:sysClr val="windowText" lastClr="000000"/>
                </a:solidFill>
              </a:rPr>
              <a:t>sesuatu</a:t>
            </a:r>
            <a:r>
              <a:rPr lang="en-US" dirty="0">
                <a:solidFill>
                  <a:sysClr val="windowText" lastClr="000000"/>
                </a:solidFill>
              </a:rPr>
              <a:t> </a:t>
            </a:r>
            <a:r>
              <a:rPr lang="en-US" dirty="0" err="1">
                <a:solidFill>
                  <a:sysClr val="windowText" lastClr="000000"/>
                </a:solidFill>
              </a:rPr>
              <a:t>itu</a:t>
            </a:r>
            <a:r>
              <a:rPr lang="en-US" dirty="0">
                <a:solidFill>
                  <a:sysClr val="windowText" lastClr="000000"/>
                </a:solidFill>
              </a:rPr>
              <a:t> </a:t>
            </a:r>
            <a:r>
              <a:rPr lang="en-US" dirty="0" err="1">
                <a:solidFill>
                  <a:sysClr val="windowText" lastClr="000000"/>
                </a:solidFill>
              </a:rPr>
              <a:t>dapat</a:t>
            </a:r>
            <a:r>
              <a:rPr lang="en-US" dirty="0">
                <a:solidFill>
                  <a:sysClr val="windowText" lastClr="000000"/>
                </a:solidFill>
              </a:rPr>
              <a:t> </a:t>
            </a:r>
            <a:r>
              <a:rPr lang="en-US" dirty="0" err="1">
                <a:solidFill>
                  <a:sysClr val="windowText" lastClr="000000"/>
                </a:solidFill>
              </a:rPr>
              <a:t>kita</a:t>
            </a:r>
            <a:r>
              <a:rPr lang="en-US" dirty="0">
                <a:solidFill>
                  <a:sysClr val="windowText" lastClr="000000"/>
                </a:solidFill>
              </a:rPr>
              <a:t> </a:t>
            </a:r>
            <a:r>
              <a:rPr lang="en-US" dirty="0" err="1">
                <a:solidFill>
                  <a:sysClr val="windowText" lastClr="000000"/>
                </a:solidFill>
              </a:rPr>
              <a:t>lakukan</a:t>
            </a:r>
            <a:r>
              <a:rPr lang="en-US" dirty="0">
                <a:solidFill>
                  <a:sysClr val="windowText" lastClr="000000"/>
                </a:solidFill>
              </a:rPr>
              <a:t> </a:t>
            </a:r>
            <a:r>
              <a:rPr lang="en-US" dirty="0" err="1">
                <a:solidFill>
                  <a:sysClr val="windowText" lastClr="000000"/>
                </a:solidFill>
              </a:rPr>
              <a:t>kalau</a:t>
            </a:r>
            <a:r>
              <a:rPr lang="en-US" dirty="0">
                <a:solidFill>
                  <a:sysClr val="windowText" lastClr="000000"/>
                </a:solidFill>
              </a:rPr>
              <a:t> </a:t>
            </a:r>
            <a:r>
              <a:rPr lang="en-US" dirty="0" err="1">
                <a:solidFill>
                  <a:sysClr val="windowText" lastClr="000000"/>
                </a:solidFill>
              </a:rPr>
              <a:t>atasan</a:t>
            </a:r>
            <a:r>
              <a:rPr lang="en-US" dirty="0">
                <a:solidFill>
                  <a:sysClr val="windowText" lastClr="000000"/>
                </a:solidFill>
              </a:rPr>
              <a:t> </a:t>
            </a:r>
            <a:r>
              <a:rPr lang="en-US" dirty="0" err="1">
                <a:solidFill>
                  <a:sysClr val="windowText" lastClr="000000"/>
                </a:solidFill>
              </a:rPr>
              <a:t>kita</a:t>
            </a:r>
            <a:r>
              <a:rPr lang="en-US" dirty="0">
                <a:solidFill>
                  <a:sysClr val="windowText" lastClr="000000"/>
                </a:solidFill>
              </a:rPr>
              <a:t> </a:t>
            </a:r>
            <a:r>
              <a:rPr lang="en-US" dirty="0" err="1">
                <a:solidFill>
                  <a:sysClr val="windowText" lastClr="000000"/>
                </a:solidFill>
              </a:rPr>
              <a:t>melakukan</a:t>
            </a:r>
            <a:r>
              <a:rPr lang="en-US" dirty="0">
                <a:solidFill>
                  <a:sysClr val="windowText" lastClr="000000"/>
                </a:solidFill>
              </a:rPr>
              <a:t> </a:t>
            </a:r>
            <a:r>
              <a:rPr lang="en-US" dirty="0" err="1">
                <a:solidFill>
                  <a:sysClr val="windowText" lastClr="000000"/>
                </a:solidFill>
              </a:rPr>
              <a:t>hal</a:t>
            </a:r>
            <a:r>
              <a:rPr lang="en-US" dirty="0">
                <a:solidFill>
                  <a:sysClr val="windowText" lastClr="000000"/>
                </a:solidFill>
              </a:rPr>
              <a:t> </a:t>
            </a:r>
            <a:r>
              <a:rPr lang="en-US" dirty="0" err="1">
                <a:solidFill>
                  <a:sysClr val="windowText" lastClr="000000"/>
                </a:solidFill>
              </a:rPr>
              <a:t>itu</a:t>
            </a:r>
            <a:r>
              <a:rPr lang="en-US" dirty="0">
                <a:solidFill>
                  <a:sysClr val="windowText" lastClr="000000"/>
                </a:solidFill>
              </a:rPr>
              <a:t>.</a:t>
            </a:r>
          </a:p>
          <a:p>
            <a:pPr marL="182880" indent="-182880" eaLnBrk="1" fontAlgn="auto" hangingPunct="1">
              <a:spcAft>
                <a:spcPts val="0"/>
              </a:spcAft>
              <a:buClr>
                <a:schemeClr val="tx1">
                  <a:lumMod val="50000"/>
                  <a:lumOff val="50000"/>
                </a:schemeClr>
              </a:buClr>
              <a:defRPr/>
            </a:pPr>
            <a:endParaRPr lang="en-US" dirty="0">
              <a:solidFill>
                <a:sysClr val="windowText" lastClr="000000"/>
              </a:solidFill>
            </a:endParaRPr>
          </a:p>
        </p:txBody>
      </p:sp>
      <p:sp>
        <p:nvSpPr>
          <p:cNvPr id="2" name="Title 1"/>
          <p:cNvSpPr>
            <a:spLocks noGrp="1"/>
          </p:cNvSpPr>
          <p:nvPr>
            <p:ph type="title"/>
          </p:nvPr>
        </p:nvSpPr>
        <p:spPr bwMode="auto">
          <a:xfrm>
            <a:off x="2286000" y="0"/>
            <a:ext cx="6858000" cy="1143000"/>
          </a:xfrm>
        </p:spPr>
        <p:txBody>
          <a:bodyPr wrap="square" numCol="1" anchorCtr="0" compatLnSpc="1">
            <a:prstTxWarp prst="textNoShape">
              <a:avLst/>
            </a:prstTxWarp>
            <a:normAutofit fontScale="90000"/>
          </a:bodyPr>
          <a:lstStyle/>
          <a:p>
            <a:pPr eaLnBrk="1" hangingPunct="1"/>
            <a:r>
              <a:rPr lang="en-US" i="1" smtClean="0">
                <a:solidFill>
                  <a:srgbClr val="000000"/>
                </a:solidFill>
              </a:rPr>
              <a:t>3. Meniru-niru yang Sudah Ada</a:t>
            </a:r>
            <a:endParaRPr lang="en-US" smtClean="0">
              <a:solidFill>
                <a:srgbClr val="000000"/>
              </a:solidFill>
            </a:endParaRPr>
          </a:p>
        </p:txBody>
      </p:sp>
      <p:sp>
        <p:nvSpPr>
          <p:cNvPr id="4" name="Rectangle 3"/>
          <p:cNvSpPr/>
          <p:nvPr/>
        </p:nvSpPr>
        <p:spPr>
          <a:xfrm>
            <a:off x="3657600" y="3546475"/>
            <a:ext cx="4800600" cy="2854325"/>
          </a:xfrm>
          <a:prstGeom prst="rect">
            <a:avLst/>
          </a:prstGeom>
          <a:solidFill>
            <a:srgbClr val="F1FF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2296" eaLnBrk="0" hangingPunct="0">
              <a:defRPr/>
            </a:pPr>
            <a:r>
              <a:rPr lang="en-US" sz="2800" dirty="0" err="1">
                <a:solidFill>
                  <a:sysClr val="windowText" lastClr="000000"/>
                </a:solidFill>
              </a:rPr>
              <a:t>Contoh</a:t>
            </a:r>
            <a:r>
              <a:rPr lang="en-US" sz="2800" dirty="0">
                <a:solidFill>
                  <a:sysClr val="windowText" lastClr="000000"/>
                </a:solidFill>
              </a:rPr>
              <a:t>:</a:t>
            </a:r>
          </a:p>
          <a:p>
            <a:pPr marL="82296" eaLnBrk="0" hangingPunct="0">
              <a:defRPr/>
            </a:pPr>
            <a:r>
              <a:rPr lang="en-US" sz="2800" i="1" dirty="0" err="1">
                <a:solidFill>
                  <a:sysClr val="windowText" lastClr="000000"/>
                </a:solidFill>
              </a:rPr>
              <a:t>Peserta</a:t>
            </a:r>
            <a:r>
              <a:rPr lang="en-US" sz="2800" i="1" dirty="0">
                <a:solidFill>
                  <a:sysClr val="windowText" lastClr="000000"/>
                </a:solidFill>
              </a:rPr>
              <a:t> </a:t>
            </a:r>
            <a:r>
              <a:rPr lang="en-US" sz="2800" i="1" dirty="0" err="1">
                <a:solidFill>
                  <a:sysClr val="windowText" lastClr="000000"/>
                </a:solidFill>
              </a:rPr>
              <a:t>penataran</a:t>
            </a:r>
            <a:r>
              <a:rPr lang="en-US" sz="2800" i="1" dirty="0">
                <a:solidFill>
                  <a:sysClr val="windowText" lastClr="000000"/>
                </a:solidFill>
              </a:rPr>
              <a:t> </a:t>
            </a:r>
            <a:r>
              <a:rPr lang="en-US" sz="2800" i="1" dirty="0" err="1">
                <a:solidFill>
                  <a:sysClr val="windowText" lastClr="000000"/>
                </a:solidFill>
              </a:rPr>
              <a:t>boleh</a:t>
            </a:r>
            <a:r>
              <a:rPr lang="en-US" sz="2800" i="1" dirty="0">
                <a:solidFill>
                  <a:sysClr val="windowText" lastClr="000000"/>
                </a:solidFill>
              </a:rPr>
              <a:t> </a:t>
            </a:r>
            <a:r>
              <a:rPr lang="en-US" sz="2800" i="1" dirty="0" err="1">
                <a:solidFill>
                  <a:sysClr val="windowText" lastClr="000000"/>
                </a:solidFill>
              </a:rPr>
              <a:t>pulang</a:t>
            </a:r>
            <a:r>
              <a:rPr lang="en-US" sz="2800" i="1" dirty="0">
                <a:solidFill>
                  <a:sysClr val="windowText" lastClr="000000"/>
                </a:solidFill>
              </a:rPr>
              <a:t> </a:t>
            </a:r>
            <a:r>
              <a:rPr lang="en-US" sz="2800" i="1" dirty="0" err="1">
                <a:solidFill>
                  <a:sysClr val="windowText" lastClr="000000"/>
                </a:solidFill>
              </a:rPr>
              <a:t>sebelum</a:t>
            </a:r>
            <a:r>
              <a:rPr lang="en-US" sz="2800" i="1" dirty="0">
                <a:solidFill>
                  <a:sysClr val="windowText" lastClr="000000"/>
                </a:solidFill>
              </a:rPr>
              <a:t> </a:t>
            </a:r>
            <a:r>
              <a:rPr lang="en-US" sz="2800" i="1" dirty="0" err="1">
                <a:solidFill>
                  <a:sysClr val="windowText" lastClr="000000"/>
                </a:solidFill>
              </a:rPr>
              <a:t>waktu</a:t>
            </a:r>
            <a:r>
              <a:rPr lang="en-US" sz="2800" i="1" dirty="0">
                <a:solidFill>
                  <a:sysClr val="windowText" lastClr="000000"/>
                </a:solidFill>
              </a:rPr>
              <a:t> </a:t>
            </a:r>
            <a:r>
              <a:rPr lang="en-US" sz="2800" i="1" dirty="0" err="1">
                <a:solidFill>
                  <a:sysClr val="windowText" lastClr="000000"/>
                </a:solidFill>
              </a:rPr>
              <a:t>nya</a:t>
            </a:r>
            <a:r>
              <a:rPr lang="en-US" sz="2800" i="1" dirty="0">
                <a:solidFill>
                  <a:sysClr val="windowText" lastClr="000000"/>
                </a:solidFill>
              </a:rPr>
              <a:t> </a:t>
            </a:r>
            <a:r>
              <a:rPr lang="en-US" sz="2800" i="1" dirty="0" err="1">
                <a:solidFill>
                  <a:sysClr val="windowText" lastClr="000000"/>
                </a:solidFill>
              </a:rPr>
              <a:t>karna</a:t>
            </a:r>
            <a:r>
              <a:rPr lang="en-US" sz="2800" i="1" dirty="0">
                <a:solidFill>
                  <a:sysClr val="windowText" lastClr="000000"/>
                </a:solidFill>
              </a:rPr>
              <a:t> </a:t>
            </a:r>
            <a:r>
              <a:rPr lang="en-US" sz="2800" i="1" dirty="0" err="1">
                <a:solidFill>
                  <a:sysClr val="windowText" lastClr="000000"/>
                </a:solidFill>
              </a:rPr>
              <a:t>para</a:t>
            </a:r>
            <a:r>
              <a:rPr lang="en-US" sz="2800" i="1" dirty="0">
                <a:solidFill>
                  <a:sysClr val="windowText" lastClr="000000"/>
                </a:solidFill>
              </a:rPr>
              <a:t> </a:t>
            </a:r>
            <a:r>
              <a:rPr lang="en-US" sz="2800" i="1" dirty="0" err="1">
                <a:solidFill>
                  <a:sysClr val="windowText" lastClr="000000"/>
                </a:solidFill>
              </a:rPr>
              <a:t>undangan</a:t>
            </a:r>
            <a:r>
              <a:rPr lang="en-US" sz="2800" i="1" dirty="0">
                <a:solidFill>
                  <a:sysClr val="windowText" lastClr="000000"/>
                </a:solidFill>
              </a:rPr>
              <a:t> yang </a:t>
            </a:r>
            <a:r>
              <a:rPr lang="en-US" sz="2800" i="1" dirty="0" err="1">
                <a:solidFill>
                  <a:sysClr val="windowText" lastClr="000000"/>
                </a:solidFill>
              </a:rPr>
              <a:t>menghadiri</a:t>
            </a:r>
            <a:r>
              <a:rPr lang="en-US" sz="2800" i="1" dirty="0">
                <a:solidFill>
                  <a:sysClr val="windowText" lastClr="000000"/>
                </a:solidFill>
              </a:rPr>
              <a:t> </a:t>
            </a:r>
            <a:r>
              <a:rPr lang="en-US" sz="2800" i="1" dirty="0" err="1">
                <a:solidFill>
                  <a:sysClr val="windowText" lastClr="000000"/>
                </a:solidFill>
              </a:rPr>
              <a:t>acara</a:t>
            </a:r>
            <a:r>
              <a:rPr lang="en-US" sz="2800" i="1" dirty="0">
                <a:solidFill>
                  <a:sysClr val="windowText" lastClr="000000"/>
                </a:solidFill>
              </a:rPr>
              <a:t> </a:t>
            </a:r>
            <a:r>
              <a:rPr lang="en-US" sz="2800" i="1" dirty="0" err="1">
                <a:solidFill>
                  <a:sysClr val="windowText" lastClr="000000"/>
                </a:solidFill>
              </a:rPr>
              <a:t>pembukaan</a:t>
            </a:r>
            <a:r>
              <a:rPr lang="en-US" sz="2800" i="1" dirty="0">
                <a:solidFill>
                  <a:sysClr val="windowText" lastClr="000000"/>
                </a:solidFill>
              </a:rPr>
              <a:t> pun </a:t>
            </a:r>
            <a:r>
              <a:rPr lang="en-US" sz="2800" i="1" dirty="0" err="1">
                <a:solidFill>
                  <a:sysClr val="windowText" lastClr="000000"/>
                </a:solidFill>
              </a:rPr>
              <a:t>sudah</a:t>
            </a:r>
            <a:r>
              <a:rPr lang="en-US" sz="2800" i="1" dirty="0">
                <a:solidFill>
                  <a:sysClr val="windowText" lastClr="000000"/>
                </a:solidFill>
              </a:rPr>
              <a:t> </a:t>
            </a:r>
            <a:r>
              <a:rPr lang="en-US" sz="2800" i="1" dirty="0" err="1">
                <a:solidFill>
                  <a:sysClr val="windowText" lastClr="000000"/>
                </a:solidFill>
              </a:rPr>
              <a:t>pulang</a:t>
            </a:r>
            <a:r>
              <a:rPr lang="en-US" sz="2800" i="1" dirty="0">
                <a:solidFill>
                  <a:sysClr val="windowText" lastClr="000000"/>
                </a:solidFill>
              </a:rPr>
              <a:t> </a:t>
            </a:r>
            <a:r>
              <a:rPr lang="en-US" sz="2800" i="1" dirty="0" err="1">
                <a:solidFill>
                  <a:sysClr val="windowText" lastClr="000000"/>
                </a:solidFill>
              </a:rPr>
              <a:t>semua</a:t>
            </a:r>
            <a:r>
              <a:rPr lang="en-US" sz="2800" i="1" dirty="0">
                <a:solidFill>
                  <a:sysClr val="windowText" lastClr="000000"/>
                </a:solidFill>
              </a:rPr>
              <a:t>.</a:t>
            </a:r>
            <a:endParaRPr lang="en-US" sz="2800" dirty="0">
              <a:solidFill>
                <a:sysClr val="windowText" lastClr="000000"/>
              </a:solidFill>
            </a:endParaRPr>
          </a:p>
        </p:txBody>
      </p:sp>
    </p:spTree>
    <p:extLst>
      <p:ext uri="{BB962C8B-B14F-4D97-AF65-F5344CB8AC3E}">
        <p14:creationId xmlns:p14="http://schemas.microsoft.com/office/powerpoint/2010/main" val="213558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705850" cy="2286000"/>
          </a:xfrm>
        </p:spPr>
        <p:txBody>
          <a:bodyPr/>
          <a:lstStyle/>
          <a:p>
            <a:pPr marL="80963" indent="0" eaLnBrk="1" hangingPunct="1">
              <a:buFont typeface="Arial" pitchFamily="34" charset="0"/>
              <a:buNone/>
            </a:pPr>
            <a:r>
              <a:rPr lang="en-US" smtClean="0"/>
              <a:t>Salah nalar ini disebapkan oleh anggapan orang tentang berbagai ilmu dengan pandangan yang sama. Hal ini akan mengakibatkan kekeliruan mengambil simpulan.</a:t>
            </a:r>
          </a:p>
        </p:txBody>
      </p:sp>
      <p:sp>
        <p:nvSpPr>
          <p:cNvPr id="2" name="Title 1"/>
          <p:cNvSpPr>
            <a:spLocks noGrp="1"/>
          </p:cNvSpPr>
          <p:nvPr>
            <p:ph type="title"/>
          </p:nvPr>
        </p:nvSpPr>
        <p:spPr bwMode="auto">
          <a:xfrm>
            <a:off x="228600" y="0"/>
            <a:ext cx="7497763" cy="1143000"/>
          </a:xfrm>
        </p:spPr>
        <p:txBody>
          <a:bodyPr wrap="square" numCol="1" anchorCtr="0" compatLnSpc="1">
            <a:prstTxWarp prst="textNoShape">
              <a:avLst/>
            </a:prstTxWarp>
          </a:bodyPr>
          <a:lstStyle/>
          <a:p>
            <a:pPr eaLnBrk="1" hangingPunct="1"/>
            <a:r>
              <a:rPr lang="en-US" smtClean="0">
                <a:solidFill>
                  <a:srgbClr val="000000"/>
                </a:solidFill>
              </a:rPr>
              <a:t>4. Penyamarataan  Para Ahli </a:t>
            </a:r>
          </a:p>
        </p:txBody>
      </p:sp>
      <p:sp>
        <p:nvSpPr>
          <p:cNvPr id="4" name="Rectangle 3"/>
          <p:cNvSpPr/>
          <p:nvPr/>
        </p:nvSpPr>
        <p:spPr>
          <a:xfrm>
            <a:off x="3581400" y="3733800"/>
            <a:ext cx="4876800" cy="2514600"/>
          </a:xfrm>
          <a:prstGeom prst="rect">
            <a:avLst/>
          </a:prstGeom>
          <a:solidFill>
            <a:srgbClr val="F1FF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82296" eaLnBrk="0" hangingPunct="0">
              <a:defRPr/>
            </a:pPr>
            <a:r>
              <a:rPr lang="en-US" sz="2800" dirty="0" err="1">
                <a:solidFill>
                  <a:sysClr val="windowText" lastClr="000000"/>
                </a:solidFill>
              </a:rPr>
              <a:t>Contoh</a:t>
            </a:r>
            <a:r>
              <a:rPr lang="en-US" sz="2800" dirty="0">
                <a:solidFill>
                  <a:sysClr val="windowText" lastClr="000000"/>
                </a:solidFill>
              </a:rPr>
              <a:t>:</a:t>
            </a:r>
          </a:p>
          <a:p>
            <a:pPr marL="82296" eaLnBrk="0" hangingPunct="0">
              <a:defRPr/>
            </a:pPr>
            <a:r>
              <a:rPr lang="en-US" sz="2800" i="1" dirty="0" err="1">
                <a:solidFill>
                  <a:sysClr val="windowText" lastClr="000000"/>
                </a:solidFill>
              </a:rPr>
              <a:t>Perkembangan</a:t>
            </a:r>
            <a:r>
              <a:rPr lang="en-US" sz="2800" i="1" dirty="0">
                <a:solidFill>
                  <a:sysClr val="windowText" lastClr="000000"/>
                </a:solidFill>
              </a:rPr>
              <a:t> </a:t>
            </a:r>
            <a:r>
              <a:rPr lang="en-US" sz="2800" i="1" dirty="0" err="1">
                <a:solidFill>
                  <a:sysClr val="windowText" lastClr="000000"/>
                </a:solidFill>
              </a:rPr>
              <a:t>sistem</a:t>
            </a:r>
            <a:r>
              <a:rPr lang="en-US" sz="2800" i="1" dirty="0">
                <a:solidFill>
                  <a:sysClr val="windowText" lastClr="000000"/>
                </a:solidFill>
              </a:rPr>
              <a:t> </a:t>
            </a:r>
            <a:r>
              <a:rPr lang="en-US" sz="2800" i="1" dirty="0" err="1">
                <a:solidFill>
                  <a:sysClr val="windowText" lastClr="000000"/>
                </a:solidFill>
              </a:rPr>
              <a:t>pelayanan</a:t>
            </a:r>
            <a:r>
              <a:rPr lang="en-US" sz="2800" i="1" dirty="0">
                <a:solidFill>
                  <a:sysClr val="windowText" lastClr="000000"/>
                </a:solidFill>
              </a:rPr>
              <a:t> </a:t>
            </a:r>
            <a:r>
              <a:rPr lang="en-US" sz="2800" i="1" dirty="0" err="1">
                <a:solidFill>
                  <a:sysClr val="windowText" lastClr="000000"/>
                </a:solidFill>
              </a:rPr>
              <a:t>kita</a:t>
            </a:r>
            <a:r>
              <a:rPr lang="en-US" sz="2800" i="1" dirty="0">
                <a:solidFill>
                  <a:sysClr val="windowText" lastClr="000000"/>
                </a:solidFill>
              </a:rPr>
              <a:t> </a:t>
            </a:r>
            <a:r>
              <a:rPr lang="en-US" sz="2800" i="1" dirty="0" err="1">
                <a:solidFill>
                  <a:sysClr val="windowText" lastClr="000000"/>
                </a:solidFill>
              </a:rPr>
              <a:t>dapat</a:t>
            </a:r>
            <a:r>
              <a:rPr lang="en-US" sz="2800" i="1" dirty="0">
                <a:solidFill>
                  <a:sysClr val="windowText" lastClr="000000"/>
                </a:solidFill>
              </a:rPr>
              <a:t> </a:t>
            </a:r>
            <a:r>
              <a:rPr lang="en-US" sz="2800" i="1" dirty="0" err="1">
                <a:solidFill>
                  <a:sysClr val="windowText" lastClr="000000"/>
                </a:solidFill>
              </a:rPr>
              <a:t>dibahas</a:t>
            </a:r>
            <a:r>
              <a:rPr lang="en-US" sz="2800" i="1" dirty="0">
                <a:solidFill>
                  <a:sysClr val="windowText" lastClr="000000"/>
                </a:solidFill>
              </a:rPr>
              <a:t> </a:t>
            </a:r>
            <a:r>
              <a:rPr lang="en-US" sz="2800" i="1" dirty="0" err="1">
                <a:solidFill>
                  <a:sysClr val="windowText" lastClr="000000"/>
                </a:solidFill>
              </a:rPr>
              <a:t>secara</a:t>
            </a:r>
            <a:r>
              <a:rPr lang="en-US" sz="2800" i="1" dirty="0">
                <a:solidFill>
                  <a:sysClr val="windowText" lastClr="000000"/>
                </a:solidFill>
              </a:rPr>
              <a:t> </a:t>
            </a:r>
            <a:r>
              <a:rPr lang="en-US" sz="2800" i="1" dirty="0" err="1">
                <a:solidFill>
                  <a:sysClr val="windowText" lastClr="000000"/>
                </a:solidFill>
              </a:rPr>
              <a:t>panjang</a:t>
            </a:r>
            <a:r>
              <a:rPr lang="en-US" sz="2800" i="1" dirty="0">
                <a:solidFill>
                  <a:sysClr val="windowText" lastClr="000000"/>
                </a:solidFill>
              </a:rPr>
              <a:t> </a:t>
            </a:r>
            <a:r>
              <a:rPr lang="en-US" sz="2800" i="1" dirty="0" err="1">
                <a:solidFill>
                  <a:sysClr val="windowText" lastClr="000000"/>
                </a:solidFill>
              </a:rPr>
              <a:t>lebar</a:t>
            </a:r>
            <a:r>
              <a:rPr lang="en-US" sz="2800" i="1" dirty="0">
                <a:solidFill>
                  <a:sysClr val="windowText" lastClr="000000"/>
                </a:solidFill>
              </a:rPr>
              <a:t> </a:t>
            </a:r>
            <a:r>
              <a:rPr lang="en-US" sz="2800" i="1" dirty="0" err="1">
                <a:solidFill>
                  <a:sysClr val="windowText" lastClr="000000"/>
                </a:solidFill>
              </a:rPr>
              <a:t>oleh</a:t>
            </a:r>
            <a:r>
              <a:rPr lang="en-US" sz="2800" i="1" dirty="0">
                <a:solidFill>
                  <a:sysClr val="windowText" lastClr="000000"/>
                </a:solidFill>
              </a:rPr>
              <a:t> </a:t>
            </a:r>
            <a:r>
              <a:rPr lang="en-US" sz="2800" i="1" dirty="0" err="1">
                <a:solidFill>
                  <a:sysClr val="windowText" lastClr="000000"/>
                </a:solidFill>
              </a:rPr>
              <a:t>Amad</a:t>
            </a:r>
            <a:r>
              <a:rPr lang="en-US" sz="2800" i="1" dirty="0">
                <a:solidFill>
                  <a:sysClr val="windowText" lastClr="000000"/>
                </a:solidFill>
              </a:rPr>
              <a:t> </a:t>
            </a:r>
            <a:r>
              <a:rPr lang="en-US" sz="2800" i="1" dirty="0" err="1">
                <a:solidFill>
                  <a:sysClr val="windowText" lastClr="000000"/>
                </a:solidFill>
              </a:rPr>
              <a:t>Panu</a:t>
            </a:r>
            <a:r>
              <a:rPr lang="en-US" sz="2800" i="1" dirty="0">
                <a:solidFill>
                  <a:sysClr val="windowText" lastClr="000000"/>
                </a:solidFill>
              </a:rPr>
              <a:t>, </a:t>
            </a:r>
            <a:r>
              <a:rPr lang="en-US" sz="2800" i="1" dirty="0" err="1">
                <a:solidFill>
                  <a:sysClr val="windowText" lastClr="000000"/>
                </a:solidFill>
              </a:rPr>
              <a:t>seorang</a:t>
            </a:r>
            <a:r>
              <a:rPr lang="en-US" sz="2800" i="1" dirty="0">
                <a:solidFill>
                  <a:sysClr val="windowText" lastClr="000000"/>
                </a:solidFill>
              </a:rPr>
              <a:t> </a:t>
            </a:r>
            <a:r>
              <a:rPr lang="en-US" sz="2800" i="1" dirty="0" err="1">
                <a:solidFill>
                  <a:sysClr val="windowText" lastClr="000000"/>
                </a:solidFill>
              </a:rPr>
              <a:t>kayu</a:t>
            </a:r>
            <a:r>
              <a:rPr lang="en-US" sz="2800" i="1" dirty="0">
                <a:solidFill>
                  <a:sysClr val="windowText" lastClr="000000"/>
                </a:solidFill>
              </a:rPr>
              <a:t> yang </a:t>
            </a:r>
            <a:r>
              <a:rPr lang="en-US" sz="2800" i="1" dirty="0" err="1">
                <a:solidFill>
                  <a:sysClr val="windowText" lastClr="000000"/>
                </a:solidFill>
              </a:rPr>
              <a:t>terkenal</a:t>
            </a:r>
            <a:r>
              <a:rPr lang="en-US" sz="2800" i="1" dirty="0">
                <a:solidFill>
                  <a:sysClr val="windowText" lastClr="000000"/>
                </a:solidFill>
              </a:rPr>
              <a:t> </a:t>
            </a:r>
            <a:r>
              <a:rPr lang="en-US" sz="2800" i="1" dirty="0" err="1">
                <a:solidFill>
                  <a:sysClr val="windowText" lastClr="000000"/>
                </a:solidFill>
              </a:rPr>
              <a:t>itu</a:t>
            </a:r>
            <a:r>
              <a:rPr lang="en-US" sz="2800" i="1" dirty="0">
                <a:solidFill>
                  <a:sysClr val="windowText" lastClr="000000"/>
                </a:solidFill>
              </a:rPr>
              <a:t>. </a:t>
            </a:r>
            <a:endParaRPr lang="en-US" sz="2800" dirty="0">
              <a:solidFill>
                <a:sysClr val="windowText" lastClr="000000"/>
              </a:solidFill>
            </a:endParaRPr>
          </a:p>
        </p:txBody>
      </p:sp>
    </p:spTree>
    <p:extLst>
      <p:ext uri="{BB962C8B-B14F-4D97-AF65-F5344CB8AC3E}">
        <p14:creationId xmlns:p14="http://schemas.microsoft.com/office/powerpoint/2010/main" val="151944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88"/>
            <a:ext cx="2019300" cy="4041514"/>
          </a:xfrm>
        </p:spPr>
        <p:txBody>
          <a:bodyPr>
            <a:normAutofit fontScale="90000"/>
          </a:bodyPr>
          <a:lstStyle/>
          <a:p>
            <a:pPr eaLnBrk="1" fontAlgn="auto" hangingPunct="1">
              <a:spcAft>
                <a:spcPts val="0"/>
              </a:spcAft>
              <a:defRPr/>
            </a:pPr>
            <a:r>
              <a:rPr lang="en-US" dirty="0" smtClean="0"/>
              <a:t>LETAK LOGIKA DAN PENALARAN HUKUM</a:t>
            </a:r>
          </a:p>
        </p:txBody>
      </p:sp>
      <p:sp>
        <p:nvSpPr>
          <p:cNvPr id="5" name="Oval 4"/>
          <p:cNvSpPr/>
          <p:nvPr/>
        </p:nvSpPr>
        <p:spPr>
          <a:xfrm>
            <a:off x="3429000" y="1828800"/>
            <a:ext cx="31242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dirty="0"/>
              <a:t>FILSAFAT ILMU</a:t>
            </a:r>
          </a:p>
        </p:txBody>
      </p:sp>
      <p:sp>
        <p:nvSpPr>
          <p:cNvPr id="6" name="Oval 5"/>
          <p:cNvSpPr/>
          <p:nvPr/>
        </p:nvSpPr>
        <p:spPr>
          <a:xfrm>
            <a:off x="4114800" y="3276600"/>
            <a:ext cx="2057400" cy="9144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0" fontAlgn="auto" hangingPunct="0">
              <a:spcBef>
                <a:spcPts val="0"/>
              </a:spcBef>
              <a:spcAft>
                <a:spcPts val="0"/>
              </a:spcAft>
              <a:defRPr/>
            </a:pPr>
            <a:r>
              <a:rPr lang="en-US" dirty="0"/>
              <a:t>FILSAFAT HUKUM</a:t>
            </a:r>
          </a:p>
        </p:txBody>
      </p:sp>
      <p:sp>
        <p:nvSpPr>
          <p:cNvPr id="7" name="Rounded Rectangle 6"/>
          <p:cNvSpPr/>
          <p:nvPr/>
        </p:nvSpPr>
        <p:spPr>
          <a:xfrm>
            <a:off x="1295400" y="3108325"/>
            <a:ext cx="1447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dirty="0"/>
              <a:t>ONTOLOGI</a:t>
            </a:r>
          </a:p>
        </p:txBody>
      </p:sp>
      <p:sp>
        <p:nvSpPr>
          <p:cNvPr id="8" name="Rounded Rectangle 7"/>
          <p:cNvSpPr/>
          <p:nvPr/>
        </p:nvSpPr>
        <p:spPr>
          <a:xfrm>
            <a:off x="4267200" y="47244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dirty="0"/>
              <a:t>EPISTEMOLOGI</a:t>
            </a:r>
          </a:p>
        </p:txBody>
      </p:sp>
      <p:sp>
        <p:nvSpPr>
          <p:cNvPr id="9" name="Rounded Rectangle 8"/>
          <p:cNvSpPr/>
          <p:nvPr/>
        </p:nvSpPr>
        <p:spPr>
          <a:xfrm>
            <a:off x="7367588" y="2768600"/>
            <a:ext cx="1447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dirty="0"/>
              <a:t>AKSIOLOGI</a:t>
            </a:r>
          </a:p>
        </p:txBody>
      </p:sp>
      <p:sp>
        <p:nvSpPr>
          <p:cNvPr id="10" name="TextBox 9"/>
          <p:cNvSpPr txBox="1"/>
          <p:nvPr/>
        </p:nvSpPr>
        <p:spPr>
          <a:xfrm>
            <a:off x="4700588" y="6096000"/>
            <a:ext cx="885825" cy="369888"/>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eaLnBrk="0" fontAlgn="auto" hangingPunct="0">
              <a:spcBef>
                <a:spcPts val="0"/>
              </a:spcBef>
              <a:spcAft>
                <a:spcPts val="0"/>
              </a:spcAft>
              <a:defRPr/>
            </a:pPr>
            <a:r>
              <a:rPr lang="en-US" dirty="0"/>
              <a:t>LOGIKA</a:t>
            </a:r>
          </a:p>
        </p:txBody>
      </p:sp>
      <p:sp>
        <p:nvSpPr>
          <p:cNvPr id="11" name="TextBox 10"/>
          <p:cNvSpPr txBox="1"/>
          <p:nvPr/>
        </p:nvSpPr>
        <p:spPr>
          <a:xfrm>
            <a:off x="7086600" y="5105400"/>
            <a:ext cx="14478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0" fontAlgn="auto" hangingPunct="0">
              <a:spcBef>
                <a:spcPts val="0"/>
              </a:spcBef>
              <a:spcAft>
                <a:spcPts val="0"/>
              </a:spcAft>
              <a:defRPr/>
            </a:pPr>
            <a:r>
              <a:rPr lang="en-US" dirty="0"/>
              <a:t>PENALARAN HUKUM</a:t>
            </a:r>
          </a:p>
        </p:txBody>
      </p:sp>
      <p:cxnSp>
        <p:nvCxnSpPr>
          <p:cNvPr id="13" name="Straight Arrow Connector 12"/>
          <p:cNvCxnSpPr>
            <a:stCxn id="5" idx="2"/>
            <a:endCxn id="7" idx="3"/>
          </p:cNvCxnSpPr>
          <p:nvPr/>
        </p:nvCxnSpPr>
        <p:spPr>
          <a:xfrm flipH="1">
            <a:off x="2743200" y="3086100"/>
            <a:ext cx="685800" cy="4794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5" idx="4"/>
            <a:endCxn id="8" idx="0"/>
          </p:cNvCxnSpPr>
          <p:nvPr/>
        </p:nvCxnSpPr>
        <p:spPr>
          <a:xfrm>
            <a:off x="4991100" y="4343400"/>
            <a:ext cx="1524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8" idx="2"/>
            <a:endCxn id="10" idx="0"/>
          </p:cNvCxnSpPr>
          <p:nvPr/>
        </p:nvCxnSpPr>
        <p:spPr>
          <a:xfrm>
            <a:off x="5143500" y="5638800"/>
            <a:ext cx="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5" idx="6"/>
            <a:endCxn id="9" idx="1"/>
          </p:cNvCxnSpPr>
          <p:nvPr/>
        </p:nvCxnSpPr>
        <p:spPr>
          <a:xfrm>
            <a:off x="6553200" y="3086100"/>
            <a:ext cx="814388" cy="1397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6" idx="5"/>
          </p:cNvCxnSpPr>
          <p:nvPr/>
        </p:nvCxnSpPr>
        <p:spPr>
          <a:xfrm>
            <a:off x="5870575" y="4057650"/>
            <a:ext cx="1216025"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10" idx="3"/>
          </p:cNvCxnSpPr>
          <p:nvPr/>
        </p:nvCxnSpPr>
        <p:spPr>
          <a:xfrm flipV="1">
            <a:off x="5586413" y="5429250"/>
            <a:ext cx="1500187" cy="8509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57837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457200" y="1447800"/>
            <a:ext cx="8229600" cy="5029200"/>
          </a:xfrm>
        </p:spPr>
        <p:txBody>
          <a:bodyPr/>
          <a:lstStyle/>
          <a:p>
            <a:pPr eaLnBrk="1" hangingPunct="1">
              <a:lnSpc>
                <a:spcPct val="80000"/>
              </a:lnSpc>
              <a:buFont typeface="Wingdings" pitchFamily="2" charset="2"/>
              <a:buNone/>
            </a:pPr>
            <a:endParaRPr lang="en-US" sz="2400" smtClean="0"/>
          </a:p>
          <a:p>
            <a:pPr eaLnBrk="1" hangingPunct="1">
              <a:lnSpc>
                <a:spcPct val="80000"/>
              </a:lnSpc>
            </a:pPr>
            <a:r>
              <a:rPr lang="en-US" sz="2400" smtClean="0"/>
              <a:t>Berpikir Yuridik adalah suatu cara berpikir tertentu, yakni terpola dalam konteks sistem hukum positif dan kenyataan kemasyarakatan, untuk memelihara stabilitas dan predikbilitas demi menjamin ketertiban, dan kepastian hukum, untuk menyelesaikan kasus konkret secara impersial- objektif-adil manusiawi.</a:t>
            </a:r>
          </a:p>
          <a:p>
            <a:pPr eaLnBrk="1" hangingPunct="1">
              <a:lnSpc>
                <a:spcPct val="80000"/>
              </a:lnSpc>
            </a:pPr>
            <a:r>
              <a:rPr lang="en-US" sz="2400" smtClean="0"/>
              <a:t>Berfikir yuridik adalah metode berpikir yang digunakan untuk memperoleh, menata, memahami dan mengaplikasikan pengetahuan hukum.</a:t>
            </a:r>
          </a:p>
          <a:p>
            <a:pPr eaLnBrk="1" hangingPunct="1">
              <a:lnSpc>
                <a:spcPct val="80000"/>
              </a:lnSpc>
            </a:pPr>
            <a:r>
              <a:rPr lang="en-US" sz="2400" smtClean="0"/>
              <a:t>Model berpikirnya adalah model berpikir problematik-tersistematisasi mengacu tujuan hukum, fungsi hukum, dan cita hukum.</a:t>
            </a:r>
          </a:p>
        </p:txBody>
      </p:sp>
      <p:sp>
        <p:nvSpPr>
          <p:cNvPr id="55298" name="Rectangle 2"/>
          <p:cNvSpPr>
            <a:spLocks noGrp="1" noChangeArrowheads="1"/>
          </p:cNvSpPr>
          <p:nvPr>
            <p:ph type="title"/>
          </p:nvPr>
        </p:nvSpPr>
        <p:spPr>
          <a:xfrm>
            <a:off x="381000" y="304800"/>
            <a:ext cx="8229600" cy="762000"/>
          </a:xfrm>
        </p:spPr>
        <p:txBody>
          <a:bodyPr/>
          <a:lstStyle/>
          <a:p>
            <a:pPr eaLnBrk="1" fontAlgn="auto" hangingPunct="1">
              <a:spcAft>
                <a:spcPts val="0"/>
              </a:spcAft>
              <a:defRPr/>
            </a:pPr>
            <a:r>
              <a:rPr lang="en-US" sz="4000" smtClean="0"/>
              <a:t>Penalaran Hukum/Argumentasi Hukum</a:t>
            </a:r>
          </a:p>
        </p:txBody>
      </p:sp>
    </p:spTree>
    <p:extLst>
      <p:ext uri="{BB962C8B-B14F-4D97-AF65-F5344CB8AC3E}">
        <p14:creationId xmlns:p14="http://schemas.microsoft.com/office/powerpoint/2010/main" val="1908581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100" y="2514600"/>
            <a:ext cx="7499350" cy="3733800"/>
          </a:xfrm>
        </p:spPr>
        <p:txBody>
          <a:bodyPr/>
          <a:lstStyle/>
          <a:p>
            <a:pPr eaLnBrk="1" hangingPunct="1"/>
            <a:r>
              <a:rPr lang="en-US" smtClean="0"/>
              <a:t>Analogi dilakukan untuk meramalkan sesuatu.</a:t>
            </a:r>
          </a:p>
          <a:p>
            <a:pPr eaLnBrk="1" hangingPunct="1"/>
            <a:r>
              <a:rPr lang="en-US" smtClean="0"/>
              <a:t>Analogi diakukan untuk menyingkapkan kekeliruan.</a:t>
            </a:r>
          </a:p>
          <a:p>
            <a:pPr eaLnBrk="1" hangingPunct="1"/>
            <a:r>
              <a:rPr lang="en-US" smtClean="0"/>
              <a:t>Analogi digunakan untuk menyusun klasifikasi.</a:t>
            </a:r>
          </a:p>
          <a:p>
            <a:pPr eaLnBrk="1" hangingPunct="1"/>
            <a:endParaRPr lang="en-US" smtClean="0"/>
          </a:p>
        </p:txBody>
      </p:sp>
      <p:sp>
        <p:nvSpPr>
          <p:cNvPr id="2" name="Title 1"/>
          <p:cNvSpPr>
            <a:spLocks noGrp="1"/>
          </p:cNvSpPr>
          <p:nvPr>
            <p:ph type="title"/>
          </p:nvPr>
        </p:nvSpPr>
        <p:spPr bwMode="auto">
          <a:xfrm>
            <a:off x="304800" y="274638"/>
            <a:ext cx="3886200" cy="1630362"/>
          </a:xfrm>
          <a:solidFill>
            <a:srgbClr val="FFFF99"/>
          </a:solidFill>
          <a:ln>
            <a:solidFill>
              <a:schemeClr val="bg1"/>
            </a:solidFill>
            <a:miter lim="800000"/>
            <a:headEnd/>
            <a:tailEnd/>
          </a:ln>
        </p:spPr>
        <p:txBody>
          <a:bodyPr wrap="square" numCol="1" anchorCtr="0" compatLnSpc="1">
            <a:prstTxWarp prst="textNoShape">
              <a:avLst/>
            </a:prstTxWarp>
            <a:normAutofit fontScale="90000"/>
          </a:bodyPr>
          <a:lstStyle/>
          <a:p>
            <a:pPr eaLnBrk="1" hangingPunct="1"/>
            <a:r>
              <a:rPr lang="en-US" smtClean="0">
                <a:solidFill>
                  <a:srgbClr val="000000"/>
                </a:solidFill>
              </a:rPr>
              <a:t>Tujuan penalaran secara analogi </a:t>
            </a:r>
          </a:p>
        </p:txBody>
      </p:sp>
    </p:spTree>
    <p:extLst>
      <p:ext uri="{BB962C8B-B14F-4D97-AF65-F5344CB8AC3E}">
        <p14:creationId xmlns:p14="http://schemas.microsoft.com/office/powerpoint/2010/main" val="2112667819"/>
      </p:ext>
    </p:extLst>
  </p:cSld>
  <p:clrMapOvr>
    <a:masterClrMapping/>
  </p:clrMapOvr>
  <p:transition spd="slow">
    <p:fade/>
    <p:sndAc>
      <p:stSnd>
        <p:snd r:embed="rId2" name="suctio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457200" y="609600"/>
            <a:ext cx="8229600" cy="5521325"/>
          </a:xfrm>
        </p:spPr>
        <p:txBody>
          <a:bodyPr/>
          <a:lstStyle/>
          <a:p>
            <a:pPr marL="609600" indent="-609600" eaLnBrk="1" hangingPunct="1">
              <a:lnSpc>
                <a:spcPct val="90000"/>
              </a:lnSpc>
            </a:pPr>
            <a:r>
              <a:rPr lang="en-US" sz="2400" smtClean="0"/>
              <a:t>Dipandang dari sudut cara bekerjanya, berpikir yuridik adalah berpikir secara analitik-sistematik-logikal-rasional terorganisasi dalam kerangka tertib kaidah-kaidah hukum positif secara kontekstual. </a:t>
            </a:r>
          </a:p>
          <a:p>
            <a:pPr marL="609600" indent="-609600" eaLnBrk="1" hangingPunct="1">
              <a:lnSpc>
                <a:spcPct val="90000"/>
              </a:lnSpc>
            </a:pPr>
            <a:r>
              <a:rPr lang="en-US" sz="2400" smtClean="0"/>
              <a:t>Penalaran hukum adalah proses menalar dalam kerangka dan berdasarkan tata hukum positif mengidentifikasi hak-hak dan kewajiban- kewajiban yuridik dari subyek-subyek hukum tertentu. Penalaran hukum adalah pproses penggunaan alasan-alasan hukum (legal reasons) dalam menetapkan pendirian hukum yang dirumuskan dalam putusan hukum.</a:t>
            </a:r>
          </a:p>
          <a:p>
            <a:pPr marL="609600" indent="-609600" eaLnBrk="1" hangingPunct="1">
              <a:lnSpc>
                <a:spcPct val="90000"/>
              </a:lnSpc>
            </a:pPr>
            <a:r>
              <a:rPr lang="en-US" sz="2400" smtClean="0"/>
              <a:t>Penalaran adalah suatu proses, suatu kegiatan  dalam akal budi manusia yang didalamnya berlangsung gerakan/alur dari suatu premis ke premis-premis lainnya untuk mencapai suatu kesimpulan.</a:t>
            </a:r>
          </a:p>
        </p:txBody>
      </p:sp>
      <p:sp>
        <p:nvSpPr>
          <p:cNvPr id="9218" name="Rectangle 2"/>
          <p:cNvSpPr>
            <a:spLocks noGrp="1" noChangeArrowheads="1"/>
          </p:cNvSpPr>
          <p:nvPr>
            <p:ph type="title"/>
          </p:nvPr>
        </p:nvSpPr>
        <p:spPr>
          <a:xfrm flipV="1">
            <a:off x="457200" y="203200"/>
            <a:ext cx="8229600" cy="74613"/>
          </a:xfrm>
        </p:spPr>
        <p:txBody>
          <a:bodyPr>
            <a:normAutofit fontScale="90000"/>
          </a:bodyPr>
          <a:lstStyle/>
          <a:p>
            <a:pPr eaLnBrk="1" fontAlgn="auto" hangingPunct="1">
              <a:spcAft>
                <a:spcPts val="0"/>
              </a:spcAft>
              <a:defRPr/>
            </a:pPr>
            <a:endParaRPr lang="en-US" sz="4000"/>
          </a:p>
        </p:txBody>
      </p:sp>
    </p:spTree>
    <p:extLst>
      <p:ext uri="{BB962C8B-B14F-4D97-AF65-F5344CB8AC3E}">
        <p14:creationId xmlns:p14="http://schemas.microsoft.com/office/powerpoint/2010/main" val="212954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381000"/>
            <a:ext cx="8229600" cy="5749925"/>
          </a:xfrm>
        </p:spPr>
        <p:txBody>
          <a:bodyPr rtlCol="0">
            <a:normAutofit/>
          </a:bodyPr>
          <a:lstStyle/>
          <a:p>
            <a:pPr marL="609600" indent="-609600" eaLnBrk="1" fontAlgn="auto" hangingPunct="1">
              <a:lnSpc>
                <a:spcPct val="90000"/>
              </a:lnSpc>
              <a:spcAft>
                <a:spcPts val="0"/>
              </a:spcAft>
              <a:buClr>
                <a:schemeClr val="tx1">
                  <a:shade val="95000"/>
                </a:schemeClr>
              </a:buClr>
              <a:buFont typeface="Wingdings 2"/>
              <a:buChar char=""/>
              <a:defRPr/>
            </a:pPr>
            <a:r>
              <a:rPr lang="en-US" sz="2400">
                <a:solidFill>
                  <a:schemeClr val="tx1">
                    <a:lumMod val="85000"/>
                  </a:schemeClr>
                </a:solidFill>
              </a:rPr>
              <a:t>Kesimpulan adalah suatu pendirian yang dibangun atas dasar premis-premis yang diajukan dalam penalaran itu.</a:t>
            </a:r>
          </a:p>
          <a:p>
            <a:pPr marL="609600" indent="-609600" eaLnBrk="1" fontAlgn="auto" hangingPunct="1">
              <a:lnSpc>
                <a:spcPct val="90000"/>
              </a:lnSpc>
              <a:spcAft>
                <a:spcPts val="0"/>
              </a:spcAft>
              <a:buClr>
                <a:schemeClr val="tx1">
                  <a:shade val="95000"/>
                </a:schemeClr>
              </a:buClr>
              <a:buFont typeface="Wingdings" pitchFamily="2" charset="2"/>
              <a:buNone/>
              <a:defRPr/>
            </a:pPr>
            <a:endParaRPr lang="en-US" sz="2400">
              <a:solidFill>
                <a:schemeClr val="tx1">
                  <a:lumMod val="85000"/>
                </a:schemeClr>
              </a:solidFill>
            </a:endParaRPr>
          </a:p>
          <a:p>
            <a:pPr marL="609600" indent="-609600" eaLnBrk="1" fontAlgn="auto" hangingPunct="1">
              <a:lnSpc>
                <a:spcPct val="90000"/>
              </a:lnSpc>
              <a:spcAft>
                <a:spcPts val="0"/>
              </a:spcAft>
              <a:buClr>
                <a:schemeClr val="tx1">
                  <a:shade val="95000"/>
                </a:schemeClr>
              </a:buClr>
              <a:buFont typeface="Wingdings 2"/>
              <a:buChar char=""/>
              <a:defRPr/>
            </a:pPr>
            <a:r>
              <a:rPr lang="en-US" sz="2400">
                <a:solidFill>
                  <a:schemeClr val="tx1">
                    <a:lumMod val="85000"/>
                  </a:schemeClr>
                </a:solidFill>
              </a:rPr>
              <a:t>Tiap premis dan kesimpulan mewujudkan diri sebagai sebuah pernyataan yang dalam logika disebut proposisi. Dalam Logika produk dari kegiatan itu disebut argumentasi.</a:t>
            </a:r>
          </a:p>
          <a:p>
            <a:pPr marL="609600" indent="-609600" eaLnBrk="1" fontAlgn="auto" hangingPunct="1">
              <a:lnSpc>
                <a:spcPct val="90000"/>
              </a:lnSpc>
              <a:spcAft>
                <a:spcPts val="0"/>
              </a:spcAft>
              <a:buClr>
                <a:schemeClr val="tx1">
                  <a:shade val="95000"/>
                </a:schemeClr>
              </a:buClr>
              <a:buFont typeface="Wingdings" pitchFamily="2" charset="2"/>
              <a:buNone/>
              <a:defRPr/>
            </a:pPr>
            <a:endParaRPr lang="en-US" sz="2400">
              <a:solidFill>
                <a:schemeClr val="tx1">
                  <a:lumMod val="85000"/>
                </a:schemeClr>
              </a:solidFill>
            </a:endParaRPr>
          </a:p>
          <a:p>
            <a:pPr marL="609600" indent="-609600" eaLnBrk="1" fontAlgn="auto" hangingPunct="1">
              <a:lnSpc>
                <a:spcPct val="90000"/>
              </a:lnSpc>
              <a:spcAft>
                <a:spcPts val="0"/>
              </a:spcAft>
              <a:buClr>
                <a:schemeClr val="tx1">
                  <a:shade val="95000"/>
                </a:schemeClr>
              </a:buClr>
              <a:buFont typeface="Wingdings 2"/>
              <a:buChar char=""/>
              <a:defRPr/>
            </a:pPr>
            <a:r>
              <a:rPr lang="en-US" sz="2400">
                <a:solidFill>
                  <a:schemeClr val="tx1">
                    <a:lumMod val="85000"/>
                  </a:schemeClr>
                </a:solidFill>
              </a:rPr>
              <a:t>Sebuah argumentasi tersusun atas sekelompok pernyataan yang didalamnya salah satu pernyataan pernyataan lainnya dari kelompok pernyataan tersebut yang masing-masing disebut premis atau argumen.  Produk dari penalaran hukum ( legal reasoning)  disebut argumentasi yuridik. kesimpulannya disebut pendirian hukum atau pendapat hukum, yakni substansi putusan hukum. Premis-premisnya terdiri atas kaidah-kaidah hukum positif dan fakta-fakta.</a:t>
            </a:r>
          </a:p>
        </p:txBody>
      </p:sp>
      <p:sp>
        <p:nvSpPr>
          <p:cNvPr id="10242" name="Rectangle 2"/>
          <p:cNvSpPr>
            <a:spLocks noGrp="1" noChangeArrowheads="1"/>
          </p:cNvSpPr>
          <p:nvPr>
            <p:ph type="title"/>
          </p:nvPr>
        </p:nvSpPr>
        <p:spPr>
          <a:xfrm flipV="1">
            <a:off x="533400" y="0"/>
            <a:ext cx="8229600" cy="76200"/>
          </a:xfrm>
        </p:spPr>
        <p:txBody>
          <a:bodyPr>
            <a:normAutofit fontScale="90000"/>
          </a:bodyPr>
          <a:lstStyle/>
          <a:p>
            <a:pPr eaLnBrk="1" fontAlgn="auto" hangingPunct="1">
              <a:spcAft>
                <a:spcPts val="0"/>
              </a:spcAft>
              <a:defRPr/>
            </a:pPr>
            <a:endParaRPr lang="en-US" sz="4000"/>
          </a:p>
        </p:txBody>
      </p:sp>
    </p:spTree>
    <p:extLst>
      <p:ext uri="{BB962C8B-B14F-4D97-AF65-F5344CB8AC3E}">
        <p14:creationId xmlns:p14="http://schemas.microsoft.com/office/powerpoint/2010/main" val="1313041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a:xfrm>
            <a:off x="457200" y="457200"/>
            <a:ext cx="3657600" cy="5715000"/>
          </a:xfrm>
        </p:spPr>
        <p:txBody>
          <a:bodyPr>
            <a:normAutofit fontScale="62500" lnSpcReduction="20000"/>
          </a:bodyPr>
          <a:lstStyle/>
          <a:p>
            <a:pPr marL="109538" indent="0" eaLnBrk="1" hangingPunct="1">
              <a:buFont typeface="Arial" pitchFamily="34" charset="0"/>
              <a:buNone/>
            </a:pPr>
            <a:r>
              <a:rPr lang="en-US" smtClean="0"/>
              <a:t> </a:t>
            </a:r>
            <a:r>
              <a:rPr lang="en-US" smtClean="0">
                <a:latin typeface="Times New Roman" pitchFamily="18" charset="0"/>
                <a:cs typeface="Times New Roman" pitchFamily="18" charset="0"/>
              </a:rPr>
              <a:t>Proses nalar merupakan proses berpikir yang sistemik untuk memperoleh kesimpulan berupa pengetahuan. Dari proses bernalar, maka penalaran dibagi atas :</a:t>
            </a:r>
          </a:p>
          <a:p>
            <a:pPr marL="109538" indent="0" eaLnBrk="1" hangingPunct="1">
              <a:buFont typeface="Arial" pitchFamily="34" charset="0"/>
              <a:buNone/>
            </a:pPr>
            <a:endParaRPr lang="en-US" smtClean="0">
              <a:latin typeface="Times New Roman" pitchFamily="18" charset="0"/>
              <a:cs typeface="Times New Roman" pitchFamily="18" charset="0"/>
            </a:endParaRPr>
          </a:p>
          <a:p>
            <a:pPr marL="109538" indent="0" eaLnBrk="1" hangingPunct="1">
              <a:buFont typeface="Arial" pitchFamily="34" charset="0"/>
              <a:buNone/>
            </a:pPr>
            <a:r>
              <a:rPr lang="en-US" smtClean="0">
                <a:latin typeface="Times New Roman" pitchFamily="18" charset="0"/>
                <a:cs typeface="Times New Roman" pitchFamily="18" charset="0"/>
              </a:rPr>
              <a:t>a. Penalaran induktif yaitu proses penalaran untuk menarik kesimpulan dari prinsip/sikap yang berlaku umum berdasarkan fakta-fakta yang bersifat khusus (induksi) </a:t>
            </a:r>
          </a:p>
          <a:p>
            <a:pPr marL="109538" indent="0" eaLnBrk="1" hangingPunct="1">
              <a:buFont typeface="Arial" pitchFamily="34" charset="0"/>
              <a:buNone/>
            </a:pPr>
            <a:endParaRPr lang="en-US" smtClean="0">
              <a:latin typeface="Times New Roman" pitchFamily="18" charset="0"/>
              <a:cs typeface="Times New Roman" pitchFamily="18" charset="0"/>
            </a:endParaRPr>
          </a:p>
          <a:p>
            <a:pPr marL="109538" indent="0" eaLnBrk="1" hangingPunct="1">
              <a:buFont typeface="Arial" pitchFamily="34" charset="0"/>
              <a:buNone/>
            </a:pPr>
            <a:r>
              <a:rPr lang="en-US" smtClean="0">
                <a:latin typeface="Times New Roman" pitchFamily="18" charset="0"/>
                <a:cs typeface="Times New Roman" pitchFamily="18" charset="0"/>
              </a:rPr>
              <a:t>b. Penalaran deduktif, kebalikan dari penalaran induktif yaitu; menarik kesimpulan dari prinsip/sikap yang berlaku khusus berdasarkan fakta-fakta yang umum (deduktif)</a:t>
            </a:r>
          </a:p>
        </p:txBody>
      </p:sp>
      <p:sp>
        <p:nvSpPr>
          <p:cNvPr id="58371" name="Title 2"/>
          <p:cNvSpPr>
            <a:spLocks noGrp="1"/>
          </p:cNvSpPr>
          <p:nvPr>
            <p:ph type="title"/>
          </p:nvPr>
        </p:nvSpPr>
        <p:spPr/>
        <p:txBody>
          <a:bodyPr/>
          <a:lstStyle/>
          <a:p>
            <a:pPr eaLnBrk="1" fontAlgn="auto" hangingPunct="1">
              <a:spcAft>
                <a:spcPts val="0"/>
              </a:spcAft>
              <a:defRPr/>
            </a:pPr>
            <a:r>
              <a:rPr lang="en-US" sz="3600" smtClean="0">
                <a:latin typeface="Times New Roman" pitchFamily="18" charset="0"/>
                <a:cs typeface="Times New Roman" pitchFamily="18" charset="0"/>
              </a:rPr>
              <a:t>PROSES BERNALAR</a:t>
            </a:r>
          </a:p>
        </p:txBody>
      </p:sp>
    </p:spTree>
    <p:extLst>
      <p:ext uri="{BB962C8B-B14F-4D97-AF65-F5344CB8AC3E}">
        <p14:creationId xmlns:p14="http://schemas.microsoft.com/office/powerpoint/2010/main" val="3636177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a:xfrm>
            <a:off x="457200" y="1481138"/>
            <a:ext cx="5410200" cy="4525962"/>
          </a:xfrm>
        </p:spPr>
        <p:txBody>
          <a:bodyPr>
            <a:normAutofit lnSpcReduction="10000"/>
          </a:bodyPr>
          <a:lstStyle/>
          <a:p>
            <a:pPr eaLnBrk="1" hangingPunct="1"/>
            <a:r>
              <a:rPr lang="en-US" smtClean="0">
                <a:latin typeface="Times New Roman" pitchFamily="18" charset="0"/>
                <a:cs typeface="Times New Roman" pitchFamily="18" charset="0"/>
              </a:rPr>
              <a:t>Dalam proses menulis paragraf dapat digunakan penalaran deduktif dan penalaran induktif. Paragraf deduktif menempatkan kalimat utama pada awal paragraf. Sedangkan paragraf induktif menempatkan kalimat utama pada akhir paragraf.</a:t>
            </a:r>
          </a:p>
        </p:txBody>
      </p:sp>
      <p:sp>
        <p:nvSpPr>
          <p:cNvPr id="59395" name="Title 2"/>
          <p:cNvSpPr>
            <a:spLocks noGrp="1"/>
          </p:cNvSpPr>
          <p:nvPr>
            <p:ph type="title"/>
          </p:nvPr>
        </p:nvSpPr>
        <p:spPr/>
        <p:txBody>
          <a:bodyPr/>
          <a:lstStyle/>
          <a:p>
            <a:pPr eaLnBrk="1" fontAlgn="auto" hangingPunct="1">
              <a:spcAft>
                <a:spcPts val="0"/>
              </a:spcAft>
              <a:defRPr/>
            </a:pPr>
            <a:r>
              <a:rPr lang="en-US" sz="3600" dirty="0" smtClean="0">
                <a:latin typeface="Times New Roman" pitchFamily="18" charset="0"/>
                <a:cs typeface="Times New Roman" pitchFamily="18" charset="0"/>
              </a:rPr>
              <a:t>NALAR </a:t>
            </a:r>
          </a:p>
        </p:txBody>
      </p:sp>
      <p:pic>
        <p:nvPicPr>
          <p:cNvPr id="6246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219200"/>
            <a:ext cx="2951163"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123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138"/>
            <a:ext cx="4876800" cy="4525962"/>
          </a:xfrm>
        </p:spPr>
        <p:txBody>
          <a:bodyPr rtlCol="0">
            <a:normAutofit lnSpcReduction="10000"/>
          </a:bodyPr>
          <a:lstStyle/>
          <a:p>
            <a:pPr marL="182880" indent="-182880" eaLnBrk="1" fontAlgn="auto" hangingPunct="1">
              <a:spcAft>
                <a:spcPts val="0"/>
              </a:spcAft>
              <a:buClr>
                <a:schemeClr val="tx1">
                  <a:lumMod val="50000"/>
                  <a:lumOff val="50000"/>
                </a:schemeClr>
              </a:buClr>
              <a:defRPr/>
            </a:pPr>
            <a:r>
              <a:rPr lang="en-US" dirty="0" smtClean="0">
                <a:solidFill>
                  <a:schemeClr val="tx1">
                    <a:lumMod val="85000"/>
                  </a:schemeClr>
                </a:solidFill>
              </a:rPr>
              <a:t> </a:t>
            </a:r>
            <a:r>
              <a:rPr lang="en-US" dirty="0" err="1">
                <a:solidFill>
                  <a:schemeClr val="tx1">
                    <a:lumMod val="85000"/>
                  </a:schemeClr>
                </a:solidFill>
                <a:latin typeface="Times New Roman" pitchFamily="18" charset="0"/>
                <a:cs typeface="Times New Roman" pitchFamily="18" charset="0"/>
              </a:rPr>
              <a:t>Penalaran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juga</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dapat</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digunakan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untuk</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membuat</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analogi</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Sedangkan</a:t>
            </a:r>
            <a:r>
              <a:rPr lang="en-US" dirty="0">
                <a:solidFill>
                  <a:schemeClr val="tx1">
                    <a:lumMod val="85000"/>
                  </a:schemeClr>
                </a:solidFill>
                <a:latin typeface="Times New Roman" pitchFamily="18" charset="0"/>
                <a:cs typeface="Times New Roman" pitchFamily="18" charset="0"/>
              </a:rPr>
              <a:t> yang </a:t>
            </a:r>
            <a:r>
              <a:rPr lang="en-US" dirty="0" err="1">
                <a:solidFill>
                  <a:schemeClr val="tx1">
                    <a:lumMod val="85000"/>
                  </a:schemeClr>
                </a:solidFill>
                <a:latin typeface="Times New Roman" pitchFamily="18" charset="0"/>
                <a:cs typeface="Times New Roman" pitchFamily="18" charset="0"/>
              </a:rPr>
              <a:t>dimaksud</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dengan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analogi</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adalah</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kesimpulan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tentang</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kebenaran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suatu</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gejala</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ditarik</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berdasarkan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pengamatan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terhadap</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sejumlah</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gejala</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khusus</a:t>
            </a:r>
            <a:r>
              <a:rPr lang="en-US" dirty="0">
                <a:solidFill>
                  <a:schemeClr val="tx1">
                    <a:lumMod val="85000"/>
                  </a:schemeClr>
                </a:solidFill>
                <a:latin typeface="Times New Roman" pitchFamily="18" charset="0"/>
                <a:cs typeface="Times New Roman" pitchFamily="18" charset="0"/>
              </a:rPr>
              <a:t> yang </a:t>
            </a:r>
            <a:r>
              <a:rPr lang="en-US" dirty="0" err="1">
                <a:solidFill>
                  <a:schemeClr val="tx1">
                    <a:lumMod val="85000"/>
                  </a:schemeClr>
                </a:solidFill>
                <a:latin typeface="Times New Roman" pitchFamily="18" charset="0"/>
                <a:cs typeface="Times New Roman" pitchFamily="18" charset="0"/>
              </a:rPr>
              <a:t>bersamaan</a:t>
            </a:r>
            <a:r>
              <a:rPr lang="en-US" dirty="0">
                <a:solidFill>
                  <a:schemeClr val="tx1">
                    <a:lumMod val="85000"/>
                  </a:schemeClr>
                </a:solidFill>
                <a:latin typeface="Times New Roman" pitchFamily="18" charset="0"/>
                <a:cs typeface="Times New Roman" pitchFamily="18" charset="0"/>
              </a:rPr>
              <a:t>.</a:t>
            </a:r>
          </a:p>
          <a:p>
            <a:pPr marL="182880" indent="-182880" eaLnBrk="1" fontAlgn="auto" hangingPunct="1">
              <a:spcAft>
                <a:spcPts val="0"/>
              </a:spcAft>
              <a:buClr>
                <a:schemeClr val="tx1">
                  <a:lumMod val="50000"/>
                  <a:lumOff val="50000"/>
                </a:schemeClr>
              </a:buClr>
              <a:defRPr/>
            </a:pPr>
            <a:endParaRPr lang="en-US" dirty="0">
              <a:solidFill>
                <a:schemeClr val="tx1">
                  <a:lumMod val="85000"/>
                </a:schemeClr>
              </a:solidFill>
            </a:endParaRPr>
          </a:p>
          <a:p>
            <a:pPr marL="109728" indent="0" eaLnBrk="1" fontAlgn="auto" hangingPunct="1">
              <a:spcAft>
                <a:spcPts val="0"/>
              </a:spcAft>
              <a:buClr>
                <a:schemeClr val="tx1">
                  <a:lumMod val="50000"/>
                  <a:lumOff val="50000"/>
                </a:schemeClr>
              </a:buClr>
              <a:buFont typeface="Arial" pitchFamily="34" charset="0"/>
              <a:buNone/>
              <a:defRPr/>
            </a:pPr>
            <a:endParaRPr lang="en-US" dirty="0">
              <a:solidFill>
                <a:schemeClr val="tx1">
                  <a:lumMod val="85000"/>
                </a:schemeClr>
              </a:solidFill>
            </a:endParaRPr>
          </a:p>
        </p:txBody>
      </p:sp>
      <p:sp>
        <p:nvSpPr>
          <p:cNvPr id="60419" name="Title 2"/>
          <p:cNvSpPr>
            <a:spLocks noGrp="1"/>
          </p:cNvSpPr>
          <p:nvPr>
            <p:ph type="title"/>
          </p:nvPr>
        </p:nvSpPr>
        <p:spPr>
          <a:xfrm>
            <a:off x="838200" y="152400"/>
            <a:ext cx="3048000" cy="2057400"/>
          </a:xfrm>
        </p:spPr>
        <p:txBody>
          <a:bodyPr/>
          <a:lstStyle/>
          <a:p>
            <a:pPr eaLnBrk="1" fontAlgn="auto" hangingPunct="1">
              <a:spcAft>
                <a:spcPts val="0"/>
              </a:spcAft>
              <a:defRPr/>
            </a:pPr>
            <a:r>
              <a:rPr lang="en-US" sz="3600" dirty="0" smtClean="0">
                <a:latin typeface="Times New Roman" pitchFamily="18" charset="0"/>
                <a:cs typeface="Times New Roman" pitchFamily="18" charset="0"/>
              </a:rPr>
              <a:t>PROSES BERNALAR </a:t>
            </a:r>
            <a:endParaRPr lang="en-US" sz="3600" dirty="0" smtClean="0"/>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
            <a:ext cx="352425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359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a:xfrm>
            <a:off x="457200" y="457200"/>
            <a:ext cx="3657600" cy="5715000"/>
          </a:xfrm>
        </p:spPr>
        <p:txBody>
          <a:bodyPr/>
          <a:lstStyle/>
          <a:p>
            <a:pPr marL="109538" indent="0" eaLnBrk="1" hangingPunct="1">
              <a:buFont typeface="Arial" pitchFamily="34" charset="0"/>
              <a:buNone/>
            </a:pPr>
            <a:r>
              <a:rPr lang="en-US" smtClean="0"/>
              <a:t> </a:t>
            </a:r>
          </a:p>
        </p:txBody>
      </p:sp>
      <p:sp>
        <p:nvSpPr>
          <p:cNvPr id="61443" name="Title 2"/>
          <p:cNvSpPr>
            <a:spLocks noGrp="1"/>
          </p:cNvSpPr>
          <p:nvPr>
            <p:ph type="title"/>
          </p:nvPr>
        </p:nvSpPr>
        <p:spPr/>
        <p:txBody>
          <a:bodyPr/>
          <a:lstStyle/>
          <a:p>
            <a:pPr eaLnBrk="1" fontAlgn="auto" hangingPunct="1">
              <a:spcAft>
                <a:spcPts val="0"/>
              </a:spcAft>
              <a:defRPr/>
            </a:pPr>
            <a:r>
              <a:rPr lang="en-US" smtClean="0">
                <a:latin typeface="Times New Roman" pitchFamily="18" charset="0"/>
                <a:cs typeface="Times New Roman" pitchFamily="18" charset="0"/>
              </a:rPr>
              <a:t>PROSES BERNALAR </a:t>
            </a:r>
            <a:endParaRPr lang="en-US" smtClean="0"/>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7086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492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457200" y="1481138"/>
            <a:ext cx="7620000" cy="4525962"/>
          </a:xfrm>
        </p:spPr>
        <p:txBody>
          <a:bodyPr/>
          <a:lstStyle/>
          <a:p>
            <a:pPr marL="109538" indent="0" eaLnBrk="1" hangingPunct="1">
              <a:buFont typeface="Arial" pitchFamily="34" charset="0"/>
              <a:buNone/>
            </a:pPr>
            <a:r>
              <a:rPr lang="en-US" sz="2800" smtClean="0">
                <a:latin typeface="Times New Roman" pitchFamily="18" charset="0"/>
                <a:cs typeface="Times New Roman" pitchFamily="18" charset="0"/>
              </a:rPr>
              <a:t>Proses reasoning dengan berdasarkan case law adalah cara berpikir induktif dan bahwa reasoing dengan menggunakan undang-undang adalah cara berpikir deduktif</a:t>
            </a:r>
          </a:p>
          <a:p>
            <a:pPr marL="109538" indent="0" eaLnBrk="1" hangingPunct="1">
              <a:buFont typeface="Arial" pitchFamily="34" charset="0"/>
              <a:buNone/>
            </a:pPr>
            <a:r>
              <a:rPr lang="en-US" sz="2800" smtClean="0">
                <a:latin typeface="Times New Roman" pitchFamily="18" charset="0"/>
                <a:cs typeface="Times New Roman" pitchFamily="18" charset="0"/>
              </a:rPr>
              <a:t>Dengan menggunakan </a:t>
            </a:r>
            <a:r>
              <a:rPr lang="en-US" sz="2800" i="1" smtClean="0">
                <a:latin typeface="Times New Roman" pitchFamily="18" charset="0"/>
                <a:cs typeface="Times New Roman" pitchFamily="18" charset="0"/>
              </a:rPr>
              <a:t>case law</a:t>
            </a:r>
            <a:r>
              <a:rPr lang="en-US" sz="2800" smtClean="0">
                <a:latin typeface="Times New Roman" pitchFamily="18" charset="0"/>
                <a:cs typeface="Times New Roman" pitchFamily="18" charset="0"/>
              </a:rPr>
              <a:t> konsep yang tercipta di dapat dari contoh-contoh yang tertentu. Hal ini mencerminkan induktif </a:t>
            </a:r>
          </a:p>
          <a:p>
            <a:pPr marL="109538" indent="0" eaLnBrk="1" hangingPunct="1">
              <a:buFont typeface="Arial" pitchFamily="34" charset="0"/>
              <a:buNone/>
            </a:pPr>
            <a:endParaRPr lang="en-US" smtClean="0"/>
          </a:p>
        </p:txBody>
      </p:sp>
      <p:sp>
        <p:nvSpPr>
          <p:cNvPr id="62467" name="Title 2"/>
          <p:cNvSpPr>
            <a:spLocks noGrp="1"/>
          </p:cNvSpPr>
          <p:nvPr>
            <p:ph type="title"/>
          </p:nvPr>
        </p:nvSpPr>
        <p:spPr>
          <a:xfrm>
            <a:off x="5410200" y="0"/>
            <a:ext cx="3352800" cy="1600200"/>
          </a:xfrm>
        </p:spPr>
        <p:txBody>
          <a:bodyPr>
            <a:normAutofit fontScale="90000"/>
          </a:bodyPr>
          <a:lstStyle/>
          <a:p>
            <a:pPr eaLnBrk="1" fontAlgn="auto" hangingPunct="1">
              <a:spcAft>
                <a:spcPts val="0"/>
              </a:spcAft>
              <a:defRPr/>
            </a:pPr>
            <a:r>
              <a:rPr lang="en-US" dirty="0" err="1" smtClean="0">
                <a:latin typeface="Times New Roman" pitchFamily="18" charset="0"/>
                <a:cs typeface="Times New Roman" pitchFamily="18" charset="0"/>
              </a:rPr>
              <a:t>Sifat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Induktif</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Deduktif</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Dalam</a:t>
            </a:r>
            <a:r>
              <a:rPr lang="en-US" dirty="0" smtClean="0">
                <a:latin typeface="Times New Roman" pitchFamily="18" charset="0"/>
                <a:cs typeface="Times New Roman" pitchFamily="18" charset="0"/>
              </a:rPr>
              <a:t> Legal Reasoning</a:t>
            </a:r>
            <a:endParaRPr lang="en-US" dirty="0" smtClean="0"/>
          </a:p>
        </p:txBody>
      </p:sp>
    </p:spTree>
    <p:extLst>
      <p:ext uri="{BB962C8B-B14F-4D97-AF65-F5344CB8AC3E}">
        <p14:creationId xmlns:p14="http://schemas.microsoft.com/office/powerpoint/2010/main" val="1596776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a:xfrm>
            <a:off x="0" y="1481138"/>
            <a:ext cx="6172200" cy="4525962"/>
          </a:xfrm>
        </p:spPr>
        <p:txBody>
          <a:bodyPr>
            <a:normAutofit fontScale="92500" lnSpcReduction="20000"/>
          </a:bodyPr>
          <a:lstStyle/>
          <a:p>
            <a:pPr marL="109538" indent="0" eaLnBrk="1" hangingPunct="1">
              <a:buFont typeface="Arial" pitchFamily="34" charset="0"/>
              <a:buNone/>
            </a:pPr>
            <a:r>
              <a:rPr lang="en-US" smtClean="0">
                <a:latin typeface="Times New Roman" pitchFamily="18" charset="0"/>
                <a:cs typeface="Times New Roman" pitchFamily="18" charset="0"/>
              </a:rPr>
              <a:t>Suatu kata-kata telah disusun di dalam undang-undang, hal ini tidak dapat dipandang ringan karena kata-kata tersebut merupakan kemauan pembuat undang-undang (legislatif). Pihak legislatif mungkin saja menyimpan suatu kasus tertentu di dalam pikirannya, tetapi yang dikeluarkan adalah kata-kata yang berbentuk terminologi umum.</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  </a:t>
            </a:r>
          </a:p>
        </p:txBody>
      </p:sp>
      <p:sp>
        <p:nvSpPr>
          <p:cNvPr id="63491" name="Title 2"/>
          <p:cNvSpPr>
            <a:spLocks noGrp="1"/>
          </p:cNvSpPr>
          <p:nvPr>
            <p:ph type="title"/>
          </p:nvPr>
        </p:nvSpPr>
        <p:spPr>
          <a:xfrm>
            <a:off x="914400" y="228600"/>
            <a:ext cx="3429000" cy="2209800"/>
          </a:xfrm>
        </p:spPr>
        <p:txBody>
          <a:bodyPr>
            <a:normAutofit fontScale="90000"/>
          </a:bodyPr>
          <a:lstStyle/>
          <a:p>
            <a:pPr eaLnBrk="1" fontAlgn="auto" hangingPunct="1">
              <a:spcAft>
                <a:spcPts val="0"/>
              </a:spcAft>
              <a:defRPr/>
            </a:pPr>
            <a:r>
              <a:rPr lang="en-US" dirty="0" err="1" smtClean="0">
                <a:solidFill>
                  <a:srgbClr val="464646"/>
                </a:solidFill>
                <a:latin typeface="Times New Roman" pitchFamily="18" charset="0"/>
                <a:cs typeface="Times New Roman" pitchFamily="18" charset="0"/>
              </a:rPr>
              <a:t>Sifat</a:t>
            </a:r>
            <a:r>
              <a:rPr lang="en-US" dirty="0" smtClean="0">
                <a:solidFill>
                  <a:srgbClr val="464646"/>
                </a:solidFill>
                <a:latin typeface="Times New Roman" pitchFamily="18" charset="0"/>
                <a:cs typeface="Times New Roman" pitchFamily="18" charset="0"/>
              </a:rPr>
              <a:t> </a:t>
            </a:r>
            <a:r>
              <a:rPr lang="en-US" dirty="0" err="1" smtClean="0">
                <a:solidFill>
                  <a:srgbClr val="464646"/>
                </a:solidFill>
                <a:latin typeface="Times New Roman" pitchFamily="18" charset="0"/>
                <a:cs typeface="Times New Roman" pitchFamily="18" charset="0"/>
              </a:rPr>
              <a:t>Induktif</a:t>
            </a:r>
            <a:r>
              <a:rPr lang="en-US" dirty="0" smtClean="0">
                <a:solidFill>
                  <a:srgbClr val="464646"/>
                </a:solidFill>
                <a:latin typeface="Times New Roman" pitchFamily="18" charset="0"/>
                <a:cs typeface="Times New Roman" pitchFamily="18" charset="0"/>
              </a:rPr>
              <a:t> </a:t>
            </a:r>
            <a:r>
              <a:rPr lang="en-US" dirty="0" err="1" smtClean="0">
                <a:solidFill>
                  <a:srgbClr val="464646"/>
                </a:solidFill>
                <a:latin typeface="Times New Roman" pitchFamily="18" charset="0"/>
                <a:cs typeface="Times New Roman" pitchFamily="18" charset="0"/>
              </a:rPr>
              <a:t>dan</a:t>
            </a:r>
            <a:r>
              <a:rPr lang="en-US" dirty="0" smtClean="0">
                <a:solidFill>
                  <a:srgbClr val="464646"/>
                </a:solidFill>
                <a:latin typeface="Times New Roman" pitchFamily="18" charset="0"/>
                <a:cs typeface="Times New Roman" pitchFamily="18" charset="0"/>
              </a:rPr>
              <a:t> </a:t>
            </a:r>
            <a:r>
              <a:rPr lang="en-US" dirty="0" err="1" smtClean="0">
                <a:solidFill>
                  <a:srgbClr val="464646"/>
                </a:solidFill>
                <a:latin typeface="Times New Roman" pitchFamily="18" charset="0"/>
                <a:cs typeface="Times New Roman" pitchFamily="18" charset="0"/>
              </a:rPr>
              <a:t>Deduktif</a:t>
            </a:r>
            <a:r>
              <a:rPr lang="en-US" dirty="0" smtClean="0">
                <a:solidFill>
                  <a:srgbClr val="464646"/>
                </a:solidFill>
                <a:latin typeface="Times New Roman" pitchFamily="18" charset="0"/>
                <a:cs typeface="Times New Roman" pitchFamily="18" charset="0"/>
              </a:rPr>
              <a:t> </a:t>
            </a:r>
            <a:r>
              <a:rPr lang="en-US" dirty="0" err="1" smtClean="0">
                <a:solidFill>
                  <a:srgbClr val="464646"/>
                </a:solidFill>
                <a:latin typeface="Times New Roman" pitchFamily="18" charset="0"/>
                <a:cs typeface="Times New Roman" pitchFamily="18" charset="0"/>
              </a:rPr>
              <a:t>Dalam</a:t>
            </a:r>
            <a:r>
              <a:rPr lang="en-US" dirty="0" smtClean="0">
                <a:solidFill>
                  <a:srgbClr val="464646"/>
                </a:solidFill>
                <a:latin typeface="Times New Roman" pitchFamily="18" charset="0"/>
                <a:cs typeface="Times New Roman" pitchFamily="18" charset="0"/>
              </a:rPr>
              <a:t> Legal Reasoning</a:t>
            </a:r>
            <a:endParaRPr lang="en-US" dirty="0" smtClean="0"/>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47800"/>
            <a:ext cx="317976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028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457200" y="457200"/>
            <a:ext cx="3657600" cy="5715000"/>
          </a:xfrm>
        </p:spPr>
        <p:txBody>
          <a:bodyPr>
            <a:normAutofit fontScale="62500" lnSpcReduction="20000"/>
          </a:bodyPr>
          <a:lstStyle/>
          <a:p>
            <a:pPr marL="109538" indent="0" eaLnBrk="1" hangingPunct="1">
              <a:buFont typeface="Arial" pitchFamily="34" charset="0"/>
              <a:buNone/>
            </a:pPr>
            <a:r>
              <a:rPr lang="en-US" smtClean="0">
                <a:latin typeface="Times New Roman" pitchFamily="18" charset="0"/>
                <a:cs typeface="Times New Roman" pitchFamily="18" charset="0"/>
              </a:rPr>
              <a:t> dalam pelaksanaan undang-undang, keinginan legislatif adalah penting, tetapi kata-kata yang digunakan tidaklah cukup jelas untuk dimengerti. Laporan-laporan dan catatan dalam penyusunan undang-undang mungkin dapat menolong. </a:t>
            </a:r>
          </a:p>
          <a:p>
            <a:pPr marL="109538" indent="0" eaLnBrk="1" hangingPunct="1">
              <a:buFont typeface="Arial" pitchFamily="34" charset="0"/>
              <a:buNone/>
            </a:pPr>
            <a:endParaRPr lang="en-US" smtClean="0">
              <a:latin typeface="Times New Roman" pitchFamily="18" charset="0"/>
              <a:cs typeface="Times New Roman" pitchFamily="18" charset="0"/>
            </a:endParaRPr>
          </a:p>
          <a:p>
            <a:pPr marL="109538" indent="0" eaLnBrk="1" hangingPunct="1">
              <a:buFont typeface="Arial" pitchFamily="34" charset="0"/>
              <a:buNone/>
            </a:pPr>
            <a:r>
              <a:rPr lang="en-US" smtClean="0">
                <a:latin typeface="Times New Roman" pitchFamily="18" charset="0"/>
                <a:cs typeface="Times New Roman" pitchFamily="18" charset="0"/>
              </a:rPr>
              <a:t>Rancangan-rancangan undang-undang terdahulu akan menunjukkan perubahan yang terjadi, tetapi bagaimanapun juga akan sulit untuk menemukan keinginan yang pasti dari pihak legislatif, untuk itu diperlukan keahlian dalam menafsirkan undang-undang untuk menyusun legal reasoning melalui undang-undang.</a:t>
            </a:r>
            <a:br>
              <a:rPr lang="en-US" smtClean="0">
                <a:latin typeface="Times New Roman" pitchFamily="18" charset="0"/>
                <a:cs typeface="Times New Roman" pitchFamily="18" charset="0"/>
              </a:rPr>
            </a:br>
            <a:endParaRPr lang="en-US" smtClean="0">
              <a:latin typeface="Times New Roman" pitchFamily="18" charset="0"/>
              <a:cs typeface="Times New Roman" pitchFamily="18" charset="0"/>
            </a:endParaRPr>
          </a:p>
        </p:txBody>
      </p:sp>
      <p:sp>
        <p:nvSpPr>
          <p:cNvPr id="64515" name="Title 2"/>
          <p:cNvSpPr>
            <a:spLocks noGrp="1"/>
          </p:cNvSpPr>
          <p:nvPr>
            <p:ph type="title"/>
          </p:nvPr>
        </p:nvSpPr>
        <p:spPr/>
        <p:txBody>
          <a:bodyPr>
            <a:normAutofit fontScale="90000"/>
          </a:bodyPr>
          <a:lstStyle/>
          <a:p>
            <a:pPr eaLnBrk="1" fontAlgn="auto" hangingPunct="1">
              <a:spcAft>
                <a:spcPts val="0"/>
              </a:spcAft>
              <a:defRPr/>
            </a:pPr>
            <a:r>
              <a:rPr lang="en-US" smtClean="0">
                <a:solidFill>
                  <a:srgbClr val="464646"/>
                </a:solidFill>
                <a:latin typeface="Times New Roman" pitchFamily="18" charset="0"/>
                <a:cs typeface="Times New Roman" pitchFamily="18" charset="0"/>
              </a:rPr>
              <a:t>Sifat Induktif dan Deduktif Dalam Legal Reasoning</a:t>
            </a:r>
            <a:endParaRPr lang="en-US" sz="3600" smtClean="0"/>
          </a:p>
        </p:txBody>
      </p:sp>
    </p:spTree>
    <p:extLst>
      <p:ext uri="{BB962C8B-B14F-4D97-AF65-F5344CB8AC3E}">
        <p14:creationId xmlns:p14="http://schemas.microsoft.com/office/powerpoint/2010/main" val="15626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6400800" cy="3581400"/>
          </a:xfrm>
        </p:spPr>
        <p:txBody>
          <a:bodyPr rtlCol="0">
            <a:normAutofit fontScale="85000" lnSpcReduction="20000"/>
          </a:bodyPr>
          <a:lstStyle/>
          <a:p>
            <a:pPr marL="182880" indent="-182880" eaLnBrk="1" fontAlgn="auto" hangingPunct="1">
              <a:spcAft>
                <a:spcPts val="0"/>
              </a:spcAft>
              <a:buClr>
                <a:schemeClr val="tx1">
                  <a:lumMod val="50000"/>
                  <a:lumOff val="50000"/>
                </a:schemeClr>
              </a:buClr>
              <a:defRPr/>
            </a:pPr>
            <a:r>
              <a:rPr lang="en-US" dirty="0" smtClean="0">
                <a:solidFill>
                  <a:schemeClr val="tx1">
                    <a:lumMod val="85000"/>
                  </a:schemeClr>
                </a:solidFill>
              </a:rPr>
              <a:t> </a:t>
            </a:r>
            <a:r>
              <a:rPr lang="en-US" dirty="0" err="1">
                <a:solidFill>
                  <a:schemeClr val="tx1">
                    <a:lumMod val="85000"/>
                  </a:schemeClr>
                </a:solidFill>
                <a:latin typeface="Times New Roman" pitchFamily="18" charset="0"/>
                <a:cs typeface="Times New Roman" pitchFamily="18" charset="0"/>
              </a:rPr>
              <a:t>Dengan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demikian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dipandang</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bahwa</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penyusunan</a:t>
            </a:r>
            <a:r>
              <a:rPr lang="en-US" dirty="0">
                <a:solidFill>
                  <a:schemeClr val="tx1">
                    <a:lumMod val="85000"/>
                  </a:schemeClr>
                </a:solidFill>
                <a:latin typeface="Times New Roman" pitchFamily="18" charset="0"/>
                <a:cs typeface="Times New Roman" pitchFamily="18" charset="0"/>
              </a:rPr>
              <a:t> legal reasoning </a:t>
            </a:r>
            <a:r>
              <a:rPr lang="en-US" dirty="0" err="1">
                <a:solidFill>
                  <a:schemeClr val="tx1">
                    <a:lumMod val="85000"/>
                  </a:schemeClr>
                </a:solidFill>
                <a:latin typeface="Times New Roman" pitchFamily="18" charset="0"/>
                <a:cs typeface="Times New Roman" pitchFamily="18" charset="0"/>
              </a:rPr>
              <a:t>berdasarkan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penafsiran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undang-undang</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adalah</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melibatkan</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cara</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berpikir</a:t>
            </a:r>
            <a:r>
              <a:rPr lang="en-US" dirty="0">
                <a:solidFill>
                  <a:schemeClr val="tx1">
                    <a:lumMod val="85000"/>
                  </a:schemeClr>
                </a:solidFill>
                <a:latin typeface="Times New Roman" pitchFamily="18" charset="0"/>
                <a:cs typeface="Times New Roman" pitchFamily="18" charset="0"/>
              </a:rPr>
              <a:t> yang </a:t>
            </a:r>
            <a:r>
              <a:rPr lang="en-US" dirty="0" err="1">
                <a:solidFill>
                  <a:schemeClr val="tx1">
                    <a:lumMod val="85000"/>
                  </a:schemeClr>
                </a:solidFill>
                <a:latin typeface="Times New Roman" pitchFamily="18" charset="0"/>
                <a:cs typeface="Times New Roman" pitchFamily="18" charset="0"/>
              </a:rPr>
              <a:t>deduktif</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Karena</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ketetapan</a:t>
            </a:r>
            <a:r>
              <a:rPr lang="en-US" dirty="0">
                <a:solidFill>
                  <a:schemeClr val="tx1">
                    <a:lumMod val="85000"/>
                  </a:schemeClr>
                </a:solidFill>
                <a:latin typeface="Times New Roman" pitchFamily="18" charset="0"/>
                <a:cs typeface="Times New Roman" pitchFamily="18" charset="0"/>
              </a:rPr>
              <a:t> yang </a:t>
            </a:r>
            <a:r>
              <a:rPr lang="en-US" dirty="0" err="1">
                <a:solidFill>
                  <a:schemeClr val="tx1">
                    <a:lumMod val="85000"/>
                  </a:schemeClr>
                </a:solidFill>
                <a:latin typeface="Times New Roman" pitchFamily="18" charset="0"/>
                <a:cs typeface="Times New Roman" pitchFamily="18" charset="0"/>
              </a:rPr>
              <a:t>diambil</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dari</a:t>
            </a:r>
            <a:r>
              <a:rPr lang="en-US" dirty="0">
                <a:solidFill>
                  <a:schemeClr val="tx1">
                    <a:lumMod val="85000"/>
                  </a:schemeClr>
                </a:solidFill>
                <a:latin typeface="Times New Roman" pitchFamily="18" charset="0"/>
                <a:cs typeface="Times New Roman" pitchFamily="18" charset="0"/>
              </a:rPr>
              <a:t> kata-kata yang </a:t>
            </a:r>
            <a:r>
              <a:rPr lang="en-US" dirty="0" err="1">
                <a:solidFill>
                  <a:schemeClr val="tx1">
                    <a:lumMod val="85000"/>
                  </a:schemeClr>
                </a:solidFill>
                <a:latin typeface="Times New Roman" pitchFamily="18" charset="0"/>
                <a:cs typeface="Times New Roman" pitchFamily="18" charset="0"/>
              </a:rPr>
              <a:t>ada</a:t>
            </a:r>
            <a:r>
              <a:rPr lang="en-US" dirty="0">
                <a:solidFill>
                  <a:schemeClr val="tx1">
                    <a:lumMod val="85000"/>
                  </a:schemeClr>
                </a:solidFill>
                <a:latin typeface="Times New Roman" pitchFamily="18" charset="0"/>
                <a:cs typeface="Times New Roman" pitchFamily="18" charset="0"/>
              </a:rPr>
              <a:t> di </a:t>
            </a:r>
            <a:r>
              <a:rPr lang="en-US" dirty="0" err="1">
                <a:solidFill>
                  <a:schemeClr val="tx1">
                    <a:lumMod val="85000"/>
                  </a:schemeClr>
                </a:solidFill>
                <a:latin typeface="Times New Roman" pitchFamily="18" charset="0"/>
                <a:cs typeface="Times New Roman" pitchFamily="18" charset="0"/>
              </a:rPr>
              <a:t>dalam</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undang-undang</a:t>
            </a:r>
            <a:r>
              <a:rPr lang="en-US" dirty="0">
                <a:solidFill>
                  <a:schemeClr val="tx1">
                    <a:lumMod val="85000"/>
                  </a:schemeClr>
                </a:solidFill>
                <a:latin typeface="Times New Roman" pitchFamily="18" charset="0"/>
                <a:cs typeface="Times New Roman" pitchFamily="18" charset="0"/>
              </a:rPr>
              <a:t> yang </a:t>
            </a:r>
            <a:r>
              <a:rPr lang="en-US" dirty="0" err="1">
                <a:solidFill>
                  <a:schemeClr val="tx1">
                    <a:lumMod val="85000"/>
                  </a:schemeClr>
                </a:solidFill>
                <a:latin typeface="Times New Roman" pitchFamily="18" charset="0"/>
                <a:cs typeface="Times New Roman" pitchFamily="18" charset="0"/>
              </a:rPr>
              <a:t>sifatnya</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umum</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ditarik</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ke</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dalam</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suatu</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kasus</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tertentu</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secara</a:t>
            </a:r>
            <a:r>
              <a:rPr lang="en-US" dirty="0">
                <a:solidFill>
                  <a:schemeClr val="tx1">
                    <a:lumMod val="85000"/>
                  </a:schemeClr>
                </a:solidFill>
                <a:latin typeface="Times New Roman" pitchFamily="18" charset="0"/>
                <a:cs typeface="Times New Roman" pitchFamily="18" charset="0"/>
              </a:rPr>
              <a:t> </a:t>
            </a:r>
            <a:r>
              <a:rPr lang="en-US" dirty="0" err="1">
                <a:solidFill>
                  <a:schemeClr val="tx1">
                    <a:lumMod val="85000"/>
                  </a:schemeClr>
                </a:solidFill>
                <a:latin typeface="Times New Roman" pitchFamily="18" charset="0"/>
                <a:cs typeface="Times New Roman" pitchFamily="18" charset="0"/>
              </a:rPr>
              <a:t>khusus</a:t>
            </a:r>
            <a:r>
              <a:rPr lang="en-US" dirty="0">
                <a:solidFill>
                  <a:schemeClr val="tx1">
                    <a:lumMod val="85000"/>
                  </a:schemeClr>
                </a:solidFill>
                <a:latin typeface="Times New Roman" pitchFamily="18" charset="0"/>
                <a:cs typeface="Times New Roman" pitchFamily="18" charset="0"/>
              </a:rPr>
              <a:t>.</a:t>
            </a:r>
          </a:p>
          <a:p>
            <a:pPr marL="109728" indent="0" eaLnBrk="1" fontAlgn="auto" hangingPunct="1">
              <a:spcAft>
                <a:spcPts val="0"/>
              </a:spcAft>
              <a:buClr>
                <a:schemeClr val="tx1">
                  <a:lumMod val="50000"/>
                  <a:lumOff val="50000"/>
                </a:schemeClr>
              </a:buClr>
              <a:buFont typeface="Arial" pitchFamily="34" charset="0"/>
              <a:buNone/>
              <a:defRPr/>
            </a:pPr>
            <a:r>
              <a:rPr lang="en-US" dirty="0">
                <a:solidFill>
                  <a:schemeClr val="tx1">
                    <a:lumMod val="85000"/>
                  </a:schemeClr>
                </a:solidFill>
                <a:latin typeface="Times New Roman" pitchFamily="18" charset="0"/>
                <a:cs typeface="Times New Roman" pitchFamily="18" charset="0"/>
              </a:rPr>
              <a:t/>
            </a:r>
            <a:br>
              <a:rPr lang="en-US" dirty="0">
                <a:solidFill>
                  <a:schemeClr val="tx1">
                    <a:lumMod val="85000"/>
                  </a:schemeClr>
                </a:solidFill>
                <a:latin typeface="Times New Roman" pitchFamily="18" charset="0"/>
                <a:cs typeface="Times New Roman" pitchFamily="18" charset="0"/>
              </a:rPr>
            </a:br>
            <a:r>
              <a:rPr lang="en-US" dirty="0" smtClean="0">
                <a:solidFill>
                  <a:schemeClr val="tx1">
                    <a:lumMod val="85000"/>
                  </a:schemeClr>
                </a:solidFill>
                <a:latin typeface="Times New Roman" pitchFamily="18" charset="0"/>
                <a:cs typeface="Times New Roman" pitchFamily="18" charset="0"/>
              </a:rPr>
              <a:t> </a:t>
            </a:r>
            <a:endParaRPr lang="en-US" dirty="0">
              <a:solidFill>
                <a:schemeClr val="tx1">
                  <a:lumMod val="85000"/>
                </a:schemeClr>
              </a:solidFill>
              <a:latin typeface="Times New Roman" pitchFamily="18" charset="0"/>
              <a:cs typeface="Times New Roman" pitchFamily="18" charset="0"/>
            </a:endParaRPr>
          </a:p>
        </p:txBody>
      </p:sp>
      <p:sp>
        <p:nvSpPr>
          <p:cNvPr id="65539" name="Title 2"/>
          <p:cNvSpPr>
            <a:spLocks noGrp="1"/>
          </p:cNvSpPr>
          <p:nvPr>
            <p:ph type="title"/>
          </p:nvPr>
        </p:nvSpPr>
        <p:spPr>
          <a:xfrm>
            <a:off x="4876800" y="457200"/>
            <a:ext cx="3657600" cy="1981200"/>
          </a:xfrm>
        </p:spPr>
        <p:txBody>
          <a:bodyPr>
            <a:normAutofit fontScale="90000"/>
          </a:bodyPr>
          <a:lstStyle/>
          <a:p>
            <a:pPr eaLnBrk="1" fontAlgn="auto" hangingPunct="1">
              <a:spcAft>
                <a:spcPts val="0"/>
              </a:spcAft>
              <a:defRPr/>
            </a:pPr>
            <a:r>
              <a:rPr lang="en-US" dirty="0" err="1" smtClean="0">
                <a:solidFill>
                  <a:srgbClr val="464646"/>
                </a:solidFill>
                <a:latin typeface="Times New Roman" pitchFamily="18" charset="0"/>
                <a:cs typeface="Times New Roman" pitchFamily="18" charset="0"/>
              </a:rPr>
              <a:t>Sifat</a:t>
            </a:r>
            <a:r>
              <a:rPr lang="en-US" dirty="0" smtClean="0">
                <a:solidFill>
                  <a:srgbClr val="464646"/>
                </a:solidFill>
                <a:latin typeface="Times New Roman" pitchFamily="18" charset="0"/>
                <a:cs typeface="Times New Roman" pitchFamily="18" charset="0"/>
              </a:rPr>
              <a:t> </a:t>
            </a:r>
            <a:r>
              <a:rPr lang="en-US" dirty="0" err="1" smtClean="0">
                <a:solidFill>
                  <a:srgbClr val="464646"/>
                </a:solidFill>
                <a:latin typeface="Times New Roman" pitchFamily="18" charset="0"/>
                <a:cs typeface="Times New Roman" pitchFamily="18" charset="0"/>
              </a:rPr>
              <a:t>Induktif</a:t>
            </a:r>
            <a:r>
              <a:rPr lang="en-US" dirty="0" smtClean="0">
                <a:solidFill>
                  <a:srgbClr val="464646"/>
                </a:solidFill>
                <a:latin typeface="Times New Roman" pitchFamily="18" charset="0"/>
                <a:cs typeface="Times New Roman" pitchFamily="18" charset="0"/>
              </a:rPr>
              <a:t> </a:t>
            </a:r>
            <a:r>
              <a:rPr lang="en-US" dirty="0" err="1" smtClean="0">
                <a:solidFill>
                  <a:srgbClr val="464646"/>
                </a:solidFill>
                <a:latin typeface="Times New Roman" pitchFamily="18" charset="0"/>
                <a:cs typeface="Times New Roman" pitchFamily="18" charset="0"/>
              </a:rPr>
              <a:t>dan</a:t>
            </a:r>
            <a:r>
              <a:rPr lang="en-US" dirty="0" smtClean="0">
                <a:solidFill>
                  <a:srgbClr val="464646"/>
                </a:solidFill>
                <a:latin typeface="Times New Roman" pitchFamily="18" charset="0"/>
                <a:cs typeface="Times New Roman" pitchFamily="18" charset="0"/>
              </a:rPr>
              <a:t> </a:t>
            </a:r>
            <a:r>
              <a:rPr lang="en-US" dirty="0" err="1" smtClean="0">
                <a:solidFill>
                  <a:srgbClr val="464646"/>
                </a:solidFill>
                <a:latin typeface="Times New Roman" pitchFamily="18" charset="0"/>
                <a:cs typeface="Times New Roman" pitchFamily="18" charset="0"/>
              </a:rPr>
              <a:t>Deduktif</a:t>
            </a:r>
            <a:r>
              <a:rPr lang="en-US" dirty="0" smtClean="0">
                <a:solidFill>
                  <a:srgbClr val="464646"/>
                </a:solidFill>
                <a:latin typeface="Times New Roman" pitchFamily="18" charset="0"/>
                <a:cs typeface="Times New Roman" pitchFamily="18" charset="0"/>
              </a:rPr>
              <a:t> </a:t>
            </a:r>
            <a:r>
              <a:rPr lang="en-US" dirty="0" err="1" smtClean="0">
                <a:solidFill>
                  <a:srgbClr val="464646"/>
                </a:solidFill>
                <a:latin typeface="Times New Roman" pitchFamily="18" charset="0"/>
                <a:cs typeface="Times New Roman" pitchFamily="18" charset="0"/>
              </a:rPr>
              <a:t>Dalam</a:t>
            </a:r>
            <a:r>
              <a:rPr lang="en-US" dirty="0" smtClean="0">
                <a:solidFill>
                  <a:srgbClr val="464646"/>
                </a:solidFill>
                <a:latin typeface="Times New Roman" pitchFamily="18" charset="0"/>
                <a:cs typeface="Times New Roman" pitchFamily="18" charset="0"/>
              </a:rPr>
              <a:t> Legal Reasoning </a:t>
            </a:r>
            <a:endParaRPr lang="en-US" dirty="0" smtClean="0"/>
          </a:p>
        </p:txBody>
      </p:sp>
    </p:spTree>
    <p:extLst>
      <p:ext uri="{BB962C8B-B14F-4D97-AF65-F5344CB8AC3E}">
        <p14:creationId xmlns:p14="http://schemas.microsoft.com/office/powerpoint/2010/main" val="694550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362200"/>
            <a:ext cx="7258050" cy="3886200"/>
          </a:xfrm>
          <a:prstGeom prst="flowChartTerminator">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ormAutofit fontScale="92500"/>
          </a:bodyPr>
          <a:lstStyle/>
          <a:p>
            <a:pPr marL="82296" indent="0" eaLnBrk="1" fontAlgn="auto" hangingPunct="1">
              <a:spcAft>
                <a:spcPts val="0"/>
              </a:spcAft>
              <a:buClr>
                <a:schemeClr val="tx1">
                  <a:lumMod val="50000"/>
                  <a:lumOff val="50000"/>
                </a:schemeClr>
              </a:buClr>
              <a:buFont typeface="Arial" pitchFamily="34" charset="0"/>
              <a:buNone/>
              <a:defRPr/>
            </a:pPr>
            <a:r>
              <a:rPr lang="id-ID" dirty="0" smtClean="0"/>
              <a:t>Misalnya</a:t>
            </a:r>
            <a:r>
              <a:rPr lang="en-US" dirty="0" smtClean="0"/>
              <a:t>:</a:t>
            </a:r>
          </a:p>
          <a:p>
            <a:pPr marL="182880" indent="-182880" eaLnBrk="1" fontAlgn="auto" hangingPunct="1">
              <a:spcAft>
                <a:spcPts val="0"/>
              </a:spcAft>
              <a:buClr>
                <a:schemeClr val="tx1">
                  <a:lumMod val="50000"/>
                  <a:lumOff val="50000"/>
                </a:schemeClr>
              </a:buClr>
              <a:defRPr/>
            </a:pPr>
            <a:r>
              <a:rPr lang="en-US" i="1" dirty="0"/>
              <a:t>T</a:t>
            </a:r>
            <a:r>
              <a:rPr lang="id-ID" i="1" dirty="0" smtClean="0"/>
              <a:t>ombol </a:t>
            </a:r>
            <a:r>
              <a:rPr lang="id-ID" i="1" dirty="0"/>
              <a:t>ditekan, akibatnya bel berbunyi</a:t>
            </a:r>
            <a:r>
              <a:rPr lang="id-ID" dirty="0"/>
              <a:t>. </a:t>
            </a:r>
            <a:endParaRPr lang="en-US" dirty="0" smtClean="0"/>
          </a:p>
          <a:p>
            <a:pPr marL="182880" indent="-182880" eaLnBrk="1" fontAlgn="auto" hangingPunct="1">
              <a:spcAft>
                <a:spcPts val="0"/>
              </a:spcAft>
              <a:buClr>
                <a:schemeClr val="tx1">
                  <a:lumMod val="50000"/>
                  <a:lumOff val="50000"/>
                </a:schemeClr>
              </a:buClr>
              <a:defRPr/>
            </a:pPr>
            <a:r>
              <a:rPr lang="id-ID" i="1" dirty="0"/>
              <a:t>Hujan turun dan jalan-jalan becek. </a:t>
            </a:r>
            <a:endParaRPr lang="en-US" i="1" dirty="0" smtClean="0"/>
          </a:p>
          <a:p>
            <a:pPr marL="182880" indent="-182880" eaLnBrk="1" fontAlgn="auto" hangingPunct="1">
              <a:spcAft>
                <a:spcPts val="0"/>
              </a:spcAft>
              <a:buClr>
                <a:schemeClr val="tx1">
                  <a:lumMod val="50000"/>
                  <a:lumOff val="50000"/>
                </a:schemeClr>
              </a:buClr>
              <a:defRPr/>
            </a:pPr>
            <a:r>
              <a:rPr lang="id-ID" i="1" dirty="0" smtClean="0"/>
              <a:t>Ia </a:t>
            </a:r>
            <a:r>
              <a:rPr lang="id-ID" i="1" dirty="0"/>
              <a:t>kena penyakit kanker darah dan meninggal dunia</a:t>
            </a:r>
            <a:endParaRPr lang="en-US" dirty="0"/>
          </a:p>
        </p:txBody>
      </p:sp>
      <p:sp>
        <p:nvSpPr>
          <p:cNvPr id="4" name="Flowchart: Terminator 3"/>
          <p:cNvSpPr/>
          <p:nvPr/>
        </p:nvSpPr>
        <p:spPr>
          <a:xfrm>
            <a:off x="0" y="381000"/>
            <a:ext cx="8382000" cy="1447800"/>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Clr>
                <a:schemeClr val="tx1"/>
              </a:buClr>
              <a:defRPr/>
            </a:pPr>
            <a:r>
              <a:rPr lang="en-US" sz="2800" b="1" dirty="0" err="1">
                <a:solidFill>
                  <a:schemeClr val="bg1"/>
                </a:solidFill>
              </a:rPr>
              <a:t>Hubungan</a:t>
            </a:r>
            <a:r>
              <a:rPr lang="en-US" sz="2800" b="1" dirty="0">
                <a:solidFill>
                  <a:schemeClr val="bg1"/>
                </a:solidFill>
              </a:rPr>
              <a:t> </a:t>
            </a:r>
            <a:r>
              <a:rPr lang="en-US" sz="2800" b="1" dirty="0" err="1">
                <a:solidFill>
                  <a:schemeClr val="bg1"/>
                </a:solidFill>
              </a:rPr>
              <a:t>Kausal</a:t>
            </a:r>
            <a:r>
              <a:rPr lang="en-US" sz="2800" b="1" dirty="0">
                <a:solidFill>
                  <a:schemeClr val="bg1"/>
                </a:solidFill>
              </a:rPr>
              <a:t> </a:t>
            </a:r>
            <a:r>
              <a:rPr lang="id-ID" sz="2800" dirty="0">
                <a:solidFill>
                  <a:schemeClr val="bg1"/>
                </a:solidFill>
              </a:rPr>
              <a:t>adalah penalaran yang diperoleh dari gejala-gejala yang saling berhubungan. </a:t>
            </a:r>
            <a:endParaRPr lang="en-US" sz="2800" dirty="0">
              <a:solidFill>
                <a:schemeClr val="bg1"/>
              </a:solidFill>
            </a:endParaRPr>
          </a:p>
        </p:txBody>
      </p:sp>
    </p:spTree>
    <p:extLst>
      <p:ext uri="{BB962C8B-B14F-4D97-AF65-F5344CB8AC3E}">
        <p14:creationId xmlns:p14="http://schemas.microsoft.com/office/powerpoint/2010/main" val="3731067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a:xfrm>
            <a:off x="228600" y="1481138"/>
            <a:ext cx="5486400" cy="4525962"/>
          </a:xfrm>
        </p:spPr>
        <p:txBody>
          <a:bodyPr>
            <a:normAutofit lnSpcReduction="10000"/>
          </a:bodyPr>
          <a:lstStyle/>
          <a:p>
            <a:pPr marL="109538" indent="0" eaLnBrk="1" hangingPunct="1">
              <a:buFont typeface="Arial" pitchFamily="34" charset="0"/>
              <a:buNone/>
            </a:pPr>
            <a:r>
              <a:rPr lang="en-US" smtClean="0"/>
              <a:t> </a:t>
            </a:r>
            <a:r>
              <a:rPr lang="en-US" smtClean="0">
                <a:latin typeface="Times New Roman" pitchFamily="18" charset="0"/>
                <a:cs typeface="Times New Roman" pitchFamily="18" charset="0"/>
              </a:rPr>
              <a:t>penalaran merupakan suatu proses berpikir logis, artinya berpikir menggunakan cara atau metode tertentu yaitu logika. Pada dasarnya penalaran hukum merupakan kegiatan berpikir problematis, sehingga kegiatan berpikir berada dalam wilayah penalaran praktis. </a:t>
            </a:r>
          </a:p>
          <a:p>
            <a:pPr marL="109538" indent="0" eaLnBrk="1" hangingPunct="1">
              <a:buFont typeface="Arial" pitchFamily="34" charset="0"/>
              <a:buNone/>
            </a:pPr>
            <a:endParaRPr lang="en-US" smtClean="0"/>
          </a:p>
        </p:txBody>
      </p:sp>
      <p:sp>
        <p:nvSpPr>
          <p:cNvPr id="66563" name="Title 2"/>
          <p:cNvSpPr>
            <a:spLocks noGrp="1"/>
          </p:cNvSpPr>
          <p:nvPr>
            <p:ph type="title"/>
          </p:nvPr>
        </p:nvSpPr>
        <p:spPr>
          <a:xfrm>
            <a:off x="4495800" y="-76200"/>
            <a:ext cx="3352800" cy="2286000"/>
          </a:xfrm>
        </p:spPr>
        <p:txBody>
          <a:bodyPr/>
          <a:lstStyle/>
          <a:p>
            <a:pPr eaLnBrk="1" fontAlgn="auto" hangingPunct="1">
              <a:spcAft>
                <a:spcPts val="0"/>
              </a:spcAft>
              <a:defRPr/>
            </a:pPr>
            <a:r>
              <a:rPr lang="en-US" sz="3200" dirty="0" err="1" smtClean="0">
                <a:latin typeface="Times New Roman" pitchFamily="18" charset="0"/>
                <a:cs typeface="Times New Roman" pitchFamily="18" charset="0"/>
              </a:rPr>
              <a:t>Penalaran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Dalam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Pertimbangan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Hukum</a:t>
            </a:r>
            <a:endParaRPr lang="en-US" sz="3200" dirty="0" smtClean="0">
              <a:latin typeface="Times New Roman" pitchFamily="18" charset="0"/>
              <a:cs typeface="Times New Roman" pitchFamily="18" charset="0"/>
            </a:endParaRPr>
          </a:p>
        </p:txBody>
      </p:sp>
      <p:pic>
        <p:nvPicPr>
          <p:cNvPr id="696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05000"/>
            <a:ext cx="3581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770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457200" y="457200"/>
            <a:ext cx="3657600" cy="5715000"/>
          </a:xfrm>
        </p:spPr>
        <p:txBody>
          <a:bodyPr rtlCol="0">
            <a:normAutofit fontScale="92500" lnSpcReduction="10000"/>
          </a:bodyPr>
          <a:lstStyle/>
          <a:p>
            <a:pPr marL="109538" indent="0" eaLnBrk="1" fontAlgn="auto" hangingPunct="1">
              <a:spcAft>
                <a:spcPts val="0"/>
              </a:spcAft>
              <a:buClr>
                <a:srgbClr val="2DA2BF"/>
              </a:buClr>
              <a:buFont typeface="Arial" pitchFamily="34" charset="0"/>
              <a:buNone/>
              <a:defRPr/>
            </a:pPr>
            <a:r>
              <a:rPr lang="en-US" sz="2400" smtClean="0">
                <a:latin typeface="Times New Roman" pitchFamily="18" charset="0"/>
                <a:cs typeface="Times New Roman" pitchFamily="18" charset="0"/>
              </a:rPr>
              <a:t>Sebagai contoh ; hakim pada saat bersidang menggunakan hukum acara, pada saat ini hakim selalu berusaha sesuai dengan hukum formal dan pada saat yang sama, ia selalu berpikir problematis dan menggunakan penalaran praktis. Demikian pula ketika hakim akan menerapkan hukum materiil, pada saat ini hakim pun selalu berusaha menggunakan ketentuan hukum yang tepat  pada kasus tersebut. Di sini pun hakim selalu berpikir problematis dan harus menggunakan penalaran praktis.</a:t>
            </a:r>
          </a:p>
          <a:p>
            <a:pPr marL="109538" indent="0" eaLnBrk="1" fontAlgn="auto" hangingPunct="1">
              <a:spcAft>
                <a:spcPts val="0"/>
              </a:spcAft>
              <a:buClr>
                <a:schemeClr val="tx1">
                  <a:lumMod val="50000"/>
                  <a:lumOff val="50000"/>
                </a:schemeClr>
              </a:buClr>
              <a:buFont typeface="Arial" pitchFamily="34" charset="0"/>
              <a:buNone/>
              <a:defRPr/>
            </a:pPr>
            <a:endParaRPr lang="en-US" smtClean="0">
              <a:solidFill>
                <a:schemeClr val="tx1">
                  <a:lumMod val="85000"/>
                </a:schemeClr>
              </a:solidFill>
            </a:endParaRPr>
          </a:p>
        </p:txBody>
      </p:sp>
      <p:sp>
        <p:nvSpPr>
          <p:cNvPr id="67587" name="Title 2"/>
          <p:cNvSpPr>
            <a:spLocks noGrp="1"/>
          </p:cNvSpPr>
          <p:nvPr>
            <p:ph type="title"/>
          </p:nvPr>
        </p:nvSpPr>
        <p:spPr/>
        <p:txBody>
          <a:bodyPr/>
          <a:lstStyle/>
          <a:p>
            <a:pPr eaLnBrk="1" fontAlgn="auto" hangingPunct="1">
              <a:spcAft>
                <a:spcPts val="0"/>
              </a:spcAft>
              <a:defRPr/>
            </a:pPr>
            <a:r>
              <a:rPr lang="en-US" sz="3200" smtClean="0">
                <a:solidFill>
                  <a:srgbClr val="464646"/>
                </a:solidFill>
                <a:latin typeface="Times New Roman" pitchFamily="18" charset="0"/>
                <a:cs typeface="Times New Roman" pitchFamily="18" charset="0"/>
              </a:rPr>
              <a:t>Penalaran Dalam Pertimbangan Hukum</a:t>
            </a:r>
            <a:endParaRPr 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4032550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457200" y="457200"/>
            <a:ext cx="3657600" cy="5715000"/>
          </a:xfrm>
        </p:spPr>
        <p:txBody>
          <a:bodyPr>
            <a:normAutofit fontScale="70000" lnSpcReduction="20000"/>
          </a:bodyPr>
          <a:lstStyle/>
          <a:p>
            <a:pPr marL="109538" indent="0" eaLnBrk="1" hangingPunct="1">
              <a:buFont typeface="Arial" pitchFamily="34" charset="0"/>
              <a:buNone/>
            </a:pPr>
            <a:r>
              <a:rPr lang="en-US" smtClean="0">
                <a:latin typeface="Times New Roman" pitchFamily="18" charset="0"/>
                <a:cs typeface="Times New Roman" pitchFamily="18" charset="0"/>
              </a:rPr>
              <a:t>Menurut Kenneth J. Vandevelde, secara epistimologis penalaran hukum terdiri dari lima langkah, yaitu:</a:t>
            </a:r>
          </a:p>
          <a:p>
            <a:pPr marL="109538" indent="0" eaLnBrk="1" hangingPunct="1">
              <a:buFont typeface="Arial" pitchFamily="34" charset="0"/>
              <a:buNone/>
            </a:pPr>
            <a:r>
              <a:rPr lang="en-US" smtClean="0">
                <a:latin typeface="Times New Roman" pitchFamily="18" charset="0"/>
                <a:cs typeface="Times New Roman" pitchFamily="18" charset="0"/>
              </a:rPr>
              <a:t>1. Mengidentifikasi sumber hukum yang   mungkin, biasanya berupa peraturan perundang-undangan dan putusan pengadilan </a:t>
            </a:r>
            <a:r>
              <a:rPr lang="en-US" i="1" smtClean="0">
                <a:latin typeface="Times New Roman" pitchFamily="18" charset="0"/>
                <a:cs typeface="Times New Roman" pitchFamily="18" charset="0"/>
              </a:rPr>
              <a:t>(identify the applicable sources of law)</a:t>
            </a:r>
            <a:endParaRPr lang="en-US" smtClean="0">
              <a:latin typeface="Times New Roman" pitchFamily="18" charset="0"/>
              <a:cs typeface="Times New Roman" pitchFamily="18" charset="0"/>
            </a:endParaRPr>
          </a:p>
          <a:p>
            <a:pPr marL="109538" indent="0" eaLnBrk="1" hangingPunct="1">
              <a:buFont typeface="Arial" pitchFamily="34" charset="0"/>
              <a:buNone/>
            </a:pPr>
            <a:r>
              <a:rPr lang="en-US" smtClean="0">
                <a:latin typeface="Times New Roman" pitchFamily="18" charset="0"/>
                <a:cs typeface="Times New Roman" pitchFamily="18" charset="0"/>
              </a:rPr>
              <a:t>2. Menganalisis sumber hukum tersebut untuk menerapkan aturan hokum yang mungkin dan kebijakan dalam aturan tersebut </a:t>
            </a:r>
            <a:r>
              <a:rPr lang="en-US" i="1" smtClean="0">
                <a:latin typeface="Times New Roman" pitchFamily="18" charset="0"/>
                <a:cs typeface="Times New Roman" pitchFamily="18" charset="0"/>
              </a:rPr>
              <a:t>(analyze the souces of law)</a:t>
            </a:r>
            <a:endParaRPr lang="en-US" smtClean="0">
              <a:latin typeface="Times New Roman" pitchFamily="18" charset="0"/>
              <a:cs typeface="Times New Roman" pitchFamily="18" charset="0"/>
            </a:endParaRPr>
          </a:p>
          <a:p>
            <a:pPr marL="109538" indent="0" eaLnBrk="1" hangingPunct="1">
              <a:buFont typeface="Arial" pitchFamily="34" charset="0"/>
              <a:buNone/>
            </a:pPr>
            <a:endParaRPr lang="en-US" smtClean="0"/>
          </a:p>
        </p:txBody>
      </p:sp>
      <p:sp>
        <p:nvSpPr>
          <p:cNvPr id="68611" name="Title 2"/>
          <p:cNvSpPr>
            <a:spLocks noGrp="1"/>
          </p:cNvSpPr>
          <p:nvPr>
            <p:ph type="title"/>
          </p:nvPr>
        </p:nvSpPr>
        <p:spPr>
          <a:xfrm>
            <a:off x="457200" y="228600"/>
            <a:ext cx="8229600" cy="1143000"/>
          </a:xfrm>
        </p:spPr>
        <p:txBody>
          <a:bodyPr/>
          <a:lstStyle/>
          <a:p>
            <a:pPr eaLnBrk="1" fontAlgn="auto" hangingPunct="1">
              <a:spcAft>
                <a:spcPts val="0"/>
              </a:spcAft>
              <a:defRPr/>
            </a:pPr>
            <a:r>
              <a:rPr lang="en-US" sz="3600" smtClean="0">
                <a:latin typeface="Times New Roman" pitchFamily="18" charset="0"/>
                <a:cs typeface="Times New Roman" pitchFamily="18" charset="0"/>
              </a:rPr>
              <a:t>Langkah Penalaran Hukum</a:t>
            </a:r>
          </a:p>
        </p:txBody>
      </p:sp>
    </p:spTree>
    <p:extLst>
      <p:ext uri="{BB962C8B-B14F-4D97-AF65-F5344CB8AC3E}">
        <p14:creationId xmlns:p14="http://schemas.microsoft.com/office/powerpoint/2010/main" val="2162880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457200" y="457200"/>
            <a:ext cx="3657600" cy="5715000"/>
          </a:xfrm>
        </p:spPr>
        <p:txBody>
          <a:bodyPr>
            <a:normAutofit fontScale="85000" lnSpcReduction="20000"/>
          </a:bodyPr>
          <a:lstStyle/>
          <a:p>
            <a:pPr marL="109538" indent="0" eaLnBrk="1" hangingPunct="1">
              <a:buFont typeface="Arial" pitchFamily="34" charset="0"/>
              <a:buNone/>
            </a:pPr>
            <a:r>
              <a:rPr lang="en-US" smtClean="0">
                <a:latin typeface="Times New Roman" pitchFamily="18" charset="0"/>
                <a:cs typeface="Times New Roman" pitchFamily="18" charset="0"/>
              </a:rPr>
              <a:t>3. Mensintesiskan aturan hukum tersebut ke dalam struktur yang koheran, yakni strktur yang mengelompokkan aturan-aturan khusus di bawah aturan umum </a:t>
            </a:r>
            <a:r>
              <a:rPr lang="en-US" i="1" smtClean="0">
                <a:latin typeface="Times New Roman" pitchFamily="18" charset="0"/>
                <a:cs typeface="Times New Roman" pitchFamily="18" charset="0"/>
              </a:rPr>
              <a:t>(synthesize the applicable rules of law in to a coherent structure)</a:t>
            </a:r>
          </a:p>
          <a:p>
            <a:pPr marL="109538" indent="0" eaLnBrk="1" hangingPunct="1">
              <a:buFont typeface="Arial" pitchFamily="34" charset="0"/>
              <a:buNone/>
            </a:pPr>
            <a:endParaRPr lang="en-US" smtClean="0">
              <a:latin typeface="Times New Roman" pitchFamily="18" charset="0"/>
              <a:cs typeface="Times New Roman" pitchFamily="18" charset="0"/>
            </a:endParaRPr>
          </a:p>
          <a:p>
            <a:pPr marL="109538" indent="0" eaLnBrk="1" hangingPunct="1">
              <a:buFont typeface="Arial" pitchFamily="34" charset="0"/>
              <a:buNone/>
            </a:pPr>
            <a:r>
              <a:rPr lang="en-US" smtClean="0">
                <a:latin typeface="Times New Roman" pitchFamily="18" charset="0"/>
                <a:cs typeface="Times New Roman" pitchFamily="18" charset="0"/>
              </a:rPr>
              <a:t>4. Menelaah fakta-fakta yang tersedia </a:t>
            </a:r>
            <a:r>
              <a:rPr lang="en-US" i="1" smtClean="0">
                <a:latin typeface="Times New Roman" pitchFamily="18" charset="0"/>
                <a:cs typeface="Times New Roman" pitchFamily="18" charset="0"/>
              </a:rPr>
              <a:t>(research the available facts)</a:t>
            </a:r>
            <a:endParaRPr lang="en-US" smtClean="0">
              <a:latin typeface="Times New Roman" pitchFamily="18" charset="0"/>
              <a:cs typeface="Times New Roman" pitchFamily="18" charset="0"/>
            </a:endParaRPr>
          </a:p>
        </p:txBody>
      </p:sp>
      <p:sp>
        <p:nvSpPr>
          <p:cNvPr id="69635" name="Title 2"/>
          <p:cNvSpPr>
            <a:spLocks noGrp="1"/>
          </p:cNvSpPr>
          <p:nvPr>
            <p:ph type="title"/>
          </p:nvPr>
        </p:nvSpPr>
        <p:spPr/>
        <p:txBody>
          <a:bodyPr/>
          <a:lstStyle/>
          <a:p>
            <a:pPr eaLnBrk="1" fontAlgn="auto" hangingPunct="1">
              <a:spcAft>
                <a:spcPts val="0"/>
              </a:spcAft>
              <a:defRPr/>
            </a:pPr>
            <a:r>
              <a:rPr lang="en-US" smtClean="0">
                <a:latin typeface="Times New Roman" pitchFamily="18" charset="0"/>
                <a:cs typeface="Times New Roman" pitchFamily="18" charset="0"/>
              </a:rPr>
              <a:t>Langkah Penalaran Hukum</a:t>
            </a:r>
            <a:endParaRPr lang="en-US" smtClean="0"/>
          </a:p>
        </p:txBody>
      </p:sp>
    </p:spTree>
    <p:extLst>
      <p:ext uri="{BB962C8B-B14F-4D97-AF65-F5344CB8AC3E}">
        <p14:creationId xmlns:p14="http://schemas.microsoft.com/office/powerpoint/2010/main" val="1854863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a:xfrm>
            <a:off x="457200" y="457200"/>
            <a:ext cx="3657600" cy="5715000"/>
          </a:xfrm>
        </p:spPr>
        <p:txBody>
          <a:bodyPr>
            <a:normAutofit fontScale="85000" lnSpcReduction="10000"/>
          </a:bodyPr>
          <a:lstStyle/>
          <a:p>
            <a:pPr marL="109538" indent="0" eaLnBrk="1" hangingPunct="1">
              <a:buFont typeface="Arial" pitchFamily="34" charset="0"/>
              <a:buNone/>
            </a:pPr>
            <a:r>
              <a:rPr lang="en-US" smtClean="0">
                <a:latin typeface="Times New Roman" pitchFamily="18" charset="0"/>
                <a:cs typeface="Times New Roman" pitchFamily="18" charset="0"/>
              </a:rPr>
              <a:t> 5.</a:t>
            </a:r>
            <a:r>
              <a:rPr lang="en-US" smtClean="0"/>
              <a:t> </a:t>
            </a:r>
            <a:r>
              <a:rPr lang="en-US" smtClean="0">
                <a:latin typeface="Times New Roman" pitchFamily="18" charset="0"/>
                <a:cs typeface="Times New Roman" pitchFamily="18" charset="0"/>
              </a:rPr>
              <a:t>Menerapkan struktur aturan tersebut kepada fakta-fakta untuk memastikan hak atau kewajiban yang timbul dari fakta-fakta itu dengan menggunakan kebijakan yang terletak dalam aturan-aturan hukum dalam hal memecahkan kasus-kasus sulit </a:t>
            </a:r>
            <a:r>
              <a:rPr lang="en-US" i="1" smtClean="0">
                <a:latin typeface="Times New Roman" pitchFamily="18" charset="0"/>
                <a:cs typeface="Times New Roman" pitchFamily="18" charset="0"/>
              </a:rPr>
              <a:t>(apply the structure of rules to the facts)</a:t>
            </a:r>
            <a:endParaRPr lang="en-US" smtClean="0">
              <a:latin typeface="Times New Roman" pitchFamily="18" charset="0"/>
              <a:cs typeface="Times New Roman" pitchFamily="18" charset="0"/>
            </a:endParaRPr>
          </a:p>
          <a:p>
            <a:pPr marL="109538" indent="0" eaLnBrk="1" hangingPunct="1">
              <a:buFont typeface="Arial" pitchFamily="34" charset="0"/>
              <a:buNone/>
            </a:pPr>
            <a:endParaRPr lang="en-US" smtClean="0">
              <a:latin typeface="Times New Roman" pitchFamily="18" charset="0"/>
              <a:cs typeface="Times New Roman" pitchFamily="18" charset="0"/>
            </a:endParaRPr>
          </a:p>
        </p:txBody>
      </p:sp>
      <p:sp>
        <p:nvSpPr>
          <p:cNvPr id="70659" name="Title 2"/>
          <p:cNvSpPr>
            <a:spLocks noGrp="1"/>
          </p:cNvSpPr>
          <p:nvPr>
            <p:ph type="title"/>
          </p:nvPr>
        </p:nvSpPr>
        <p:spPr/>
        <p:txBody>
          <a:bodyPr/>
          <a:lstStyle/>
          <a:p>
            <a:pPr eaLnBrk="1" fontAlgn="auto" hangingPunct="1">
              <a:spcAft>
                <a:spcPts val="0"/>
              </a:spcAft>
              <a:defRPr/>
            </a:pPr>
            <a:r>
              <a:rPr lang="en-US" sz="4000" smtClean="0">
                <a:latin typeface="Times New Roman" pitchFamily="18" charset="0"/>
                <a:cs typeface="Times New Roman" pitchFamily="18" charset="0"/>
              </a:rPr>
              <a:t>Langkah Penalaran Hukum</a:t>
            </a:r>
            <a:endParaRPr lang="en-US" smtClean="0"/>
          </a:p>
        </p:txBody>
      </p:sp>
    </p:spTree>
    <p:extLst>
      <p:ext uri="{BB962C8B-B14F-4D97-AF65-F5344CB8AC3E}">
        <p14:creationId xmlns:p14="http://schemas.microsoft.com/office/powerpoint/2010/main" val="2832961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p:cNvSpPr>
            <a:spLocks noGrp="1"/>
          </p:cNvSpPr>
          <p:nvPr>
            <p:ph idx="1"/>
          </p:nvPr>
        </p:nvSpPr>
        <p:spPr>
          <a:xfrm>
            <a:off x="457200" y="1481138"/>
            <a:ext cx="5410200" cy="4525962"/>
          </a:xfrm>
        </p:spPr>
        <p:txBody>
          <a:bodyPr>
            <a:normAutofit fontScale="92500" lnSpcReduction="10000"/>
          </a:bodyPr>
          <a:lstStyle/>
          <a:p>
            <a:pPr marL="109538" indent="0" eaLnBrk="1" hangingPunct="1">
              <a:buFont typeface="Arial" pitchFamily="34" charset="0"/>
              <a:buNone/>
            </a:pPr>
            <a:r>
              <a:rPr lang="en-US" smtClean="0">
                <a:latin typeface="Times New Roman" pitchFamily="18" charset="0"/>
                <a:cs typeface="Times New Roman" pitchFamily="18" charset="0"/>
              </a:rPr>
              <a:t>Penalaran hukum merupakan keseluruhan tahapan berpikir dari ; identifikasi perkara, aturan hukum, pengujian dengan teori kebenaran serta membuat formulasi konklusi dan solusi. Penalaran hukum digunakan sebagai alat menyusun argumen-argumen pada pertimbangan hukum putusan</a:t>
            </a:r>
            <a:r>
              <a:rPr lang="en-US" smtClean="0"/>
              <a:t>. </a:t>
            </a:r>
          </a:p>
        </p:txBody>
      </p:sp>
      <p:sp>
        <p:nvSpPr>
          <p:cNvPr id="71683" name="Title 2"/>
          <p:cNvSpPr>
            <a:spLocks noGrp="1"/>
          </p:cNvSpPr>
          <p:nvPr>
            <p:ph type="title"/>
          </p:nvPr>
        </p:nvSpPr>
        <p:spPr/>
        <p:txBody>
          <a:bodyPr/>
          <a:lstStyle/>
          <a:p>
            <a:pPr eaLnBrk="1" fontAlgn="auto" hangingPunct="1">
              <a:spcAft>
                <a:spcPts val="0"/>
              </a:spcAft>
              <a:defRPr/>
            </a:pPr>
            <a:r>
              <a:rPr lang="en-US" sz="3600" smtClean="0">
                <a:latin typeface="Times New Roman" pitchFamily="18" charset="0"/>
                <a:cs typeface="Times New Roman" pitchFamily="18" charset="0"/>
              </a:rPr>
              <a:t>Langkah Penalaran Hukum</a:t>
            </a:r>
          </a:p>
        </p:txBody>
      </p:sp>
      <p:pic>
        <p:nvPicPr>
          <p:cNvPr id="74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163" y="1371600"/>
            <a:ext cx="335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035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p:cNvSpPr>
            <a:spLocks noGrp="1"/>
          </p:cNvSpPr>
          <p:nvPr>
            <p:ph idx="1"/>
          </p:nvPr>
        </p:nvSpPr>
        <p:spPr>
          <a:xfrm>
            <a:off x="457200" y="457200"/>
            <a:ext cx="3657600" cy="5715000"/>
          </a:xfrm>
        </p:spPr>
        <p:txBody>
          <a:bodyPr>
            <a:normAutofit fontScale="85000" lnSpcReduction="20000"/>
          </a:bodyPr>
          <a:lstStyle/>
          <a:p>
            <a:pPr marL="109538" indent="0" eaLnBrk="1" hangingPunct="1">
              <a:buFont typeface="Arial" pitchFamily="34" charset="0"/>
              <a:buNone/>
            </a:pPr>
            <a:r>
              <a:rPr lang="en-US" smtClean="0">
                <a:latin typeface="Times New Roman" pitchFamily="18" charset="0"/>
                <a:cs typeface="Times New Roman" pitchFamily="18" charset="0"/>
              </a:rPr>
              <a:t> Argumen-argumen tersebut menggiring alur pikir yang dibangun hakim untuk menjatuhkan putusan, sebagaimana yang tertuang dalam amar putusan. Penerapan penalaran hukum  dalam pertimbangan hukum dapat membimbing para pencari keadilan untuk mengetahui, memahami pemikiran dan pendapat hakim dalam memutus perkara</a:t>
            </a:r>
          </a:p>
        </p:txBody>
      </p:sp>
      <p:sp>
        <p:nvSpPr>
          <p:cNvPr id="72707" name="Title 2"/>
          <p:cNvSpPr>
            <a:spLocks noGrp="1"/>
          </p:cNvSpPr>
          <p:nvPr>
            <p:ph type="title"/>
          </p:nvPr>
        </p:nvSpPr>
        <p:spPr/>
        <p:txBody>
          <a:bodyPr/>
          <a:lstStyle/>
          <a:p>
            <a:pPr eaLnBrk="1" fontAlgn="auto" hangingPunct="1">
              <a:spcAft>
                <a:spcPts val="0"/>
              </a:spcAft>
              <a:defRPr/>
            </a:pPr>
            <a:r>
              <a:rPr lang="en-US" sz="3600" smtClean="0">
                <a:latin typeface="Times New Roman" pitchFamily="18" charset="0"/>
                <a:cs typeface="Times New Roman" pitchFamily="18" charset="0"/>
              </a:rPr>
              <a:t>Langkah Penalaran Hukum</a:t>
            </a:r>
          </a:p>
        </p:txBody>
      </p:sp>
    </p:spTree>
    <p:extLst>
      <p:ext uri="{BB962C8B-B14F-4D97-AF65-F5344CB8AC3E}">
        <p14:creationId xmlns:p14="http://schemas.microsoft.com/office/powerpoint/2010/main" val="3897619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p:cNvSpPr>
            <a:spLocks noGrp="1"/>
          </p:cNvSpPr>
          <p:nvPr>
            <p:ph idx="1"/>
          </p:nvPr>
        </p:nvSpPr>
        <p:spPr>
          <a:xfrm>
            <a:off x="152400" y="1600200"/>
            <a:ext cx="4876800" cy="4406900"/>
          </a:xfrm>
        </p:spPr>
        <p:txBody>
          <a:bodyPr/>
          <a:lstStyle/>
          <a:p>
            <a:pPr marL="109538" indent="0" eaLnBrk="1" hangingPunct="1">
              <a:buFont typeface="Arial" pitchFamily="34" charset="0"/>
              <a:buNone/>
            </a:pPr>
            <a:r>
              <a:rPr lang="en-US" smtClean="0">
                <a:latin typeface="Times New Roman" pitchFamily="18" charset="0"/>
                <a:cs typeface="Times New Roman" pitchFamily="18" charset="0"/>
              </a:rPr>
              <a:t>Dengan penalaran yang benar, suatu pertimbangan hukum putusan dapat diketahui logika berpikir yang digunakan hakim untuk membuktikan benar tidaknya suatu peristiwa atau suatu dalil gugatan. </a:t>
            </a:r>
          </a:p>
        </p:txBody>
      </p:sp>
      <p:sp>
        <p:nvSpPr>
          <p:cNvPr id="73731" name="Title 2"/>
          <p:cNvSpPr>
            <a:spLocks noGrp="1"/>
          </p:cNvSpPr>
          <p:nvPr>
            <p:ph type="title"/>
          </p:nvPr>
        </p:nvSpPr>
        <p:spPr/>
        <p:txBody>
          <a:bodyPr/>
          <a:lstStyle/>
          <a:p>
            <a:pPr eaLnBrk="1" fontAlgn="auto" hangingPunct="1">
              <a:spcAft>
                <a:spcPts val="0"/>
              </a:spcAft>
              <a:defRPr/>
            </a:pPr>
            <a:r>
              <a:rPr lang="en-US" smtClean="0">
                <a:latin typeface="Times New Roman" pitchFamily="18" charset="0"/>
                <a:cs typeface="Times New Roman" pitchFamily="18" charset="0"/>
              </a:rPr>
              <a:t>Penalaran oleh Hakim</a:t>
            </a:r>
          </a:p>
        </p:txBody>
      </p:sp>
      <p:pic>
        <p:nvPicPr>
          <p:cNvPr id="76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3000"/>
            <a:ext cx="3810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820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p:cNvSpPr>
            <a:spLocks noGrp="1"/>
          </p:cNvSpPr>
          <p:nvPr>
            <p:ph idx="1"/>
          </p:nvPr>
        </p:nvSpPr>
        <p:spPr>
          <a:xfrm>
            <a:off x="457200" y="457200"/>
            <a:ext cx="3657600" cy="5715000"/>
          </a:xfrm>
        </p:spPr>
        <p:txBody>
          <a:bodyPr>
            <a:normAutofit fontScale="70000" lnSpcReduction="20000"/>
          </a:bodyPr>
          <a:lstStyle/>
          <a:p>
            <a:pPr marL="109538" indent="0" eaLnBrk="1" hangingPunct="1">
              <a:buFont typeface="Arial" pitchFamily="34" charset="0"/>
              <a:buNone/>
            </a:pPr>
            <a:r>
              <a:rPr lang="en-US" smtClean="0">
                <a:latin typeface="Times New Roman" pitchFamily="18" charset="0"/>
                <a:cs typeface="Times New Roman" pitchFamily="18" charset="0"/>
              </a:rPr>
              <a:t>Sebaliknya pertimbangan hukum yang tidak menggunakan penalaran yang benar, dapat membingungkan pencari keadilan dalam memahami putusan pengadilan. Pemikiran dapat dikatakan tepat, jika jalan pikiran sesuai dengan keteraturan berpikir, sebagaimana disebutkan dalam logika. Ukuran pemikiran yang benar bukan karena rasa senang dan enak didengar atau tidak, melainkan sesuai dengan fakta yang ada. </a:t>
            </a:r>
          </a:p>
          <a:p>
            <a:pPr marL="109538" indent="0" eaLnBrk="1" hangingPunct="1">
              <a:buFont typeface="Arial" pitchFamily="34" charset="0"/>
              <a:buNone/>
            </a:pPr>
            <a:endParaRPr lang="en-US" smtClean="0"/>
          </a:p>
        </p:txBody>
      </p:sp>
      <p:sp>
        <p:nvSpPr>
          <p:cNvPr id="74755" name="Title 2"/>
          <p:cNvSpPr>
            <a:spLocks noGrp="1"/>
          </p:cNvSpPr>
          <p:nvPr>
            <p:ph type="title"/>
          </p:nvPr>
        </p:nvSpPr>
        <p:spPr/>
        <p:txBody>
          <a:bodyPr/>
          <a:lstStyle/>
          <a:p>
            <a:pPr eaLnBrk="1" fontAlgn="auto" hangingPunct="1">
              <a:spcAft>
                <a:spcPts val="0"/>
              </a:spcAft>
              <a:defRPr/>
            </a:pPr>
            <a:r>
              <a:rPr lang="en-US" smtClean="0">
                <a:latin typeface="Times New Roman" pitchFamily="18" charset="0"/>
                <a:cs typeface="Times New Roman" pitchFamily="18" charset="0"/>
              </a:rPr>
              <a:t>Penalaran oleh Hakim</a:t>
            </a:r>
            <a:endParaRPr lang="en-US" smtClean="0"/>
          </a:p>
        </p:txBody>
      </p:sp>
    </p:spTree>
    <p:extLst>
      <p:ext uri="{BB962C8B-B14F-4D97-AF65-F5344CB8AC3E}">
        <p14:creationId xmlns:p14="http://schemas.microsoft.com/office/powerpoint/2010/main" val="1244229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1"/>
          </p:nvPr>
        </p:nvSpPr>
        <p:spPr>
          <a:xfrm>
            <a:off x="457200" y="1481138"/>
            <a:ext cx="5334000" cy="4525962"/>
          </a:xfrm>
        </p:spPr>
        <p:txBody>
          <a:bodyPr>
            <a:normAutofit fontScale="92500" lnSpcReduction="10000"/>
          </a:bodyPr>
          <a:lstStyle/>
          <a:p>
            <a:pPr marL="109538" indent="0" eaLnBrk="1" hangingPunct="1">
              <a:buFont typeface="Arial" pitchFamily="34" charset="0"/>
              <a:buNone/>
            </a:pPr>
            <a:endParaRPr lang="en-US" smtClean="0">
              <a:latin typeface="Times New Roman" pitchFamily="18" charset="0"/>
              <a:cs typeface="Times New Roman" pitchFamily="18" charset="0"/>
            </a:endParaRPr>
          </a:p>
          <a:p>
            <a:pPr marL="109538" indent="0" eaLnBrk="1" hangingPunct="1">
              <a:buFont typeface="Arial" pitchFamily="34" charset="0"/>
              <a:buNone/>
            </a:pPr>
            <a:r>
              <a:rPr lang="en-US" smtClean="0">
                <a:latin typeface="Times New Roman" pitchFamily="18" charset="0"/>
                <a:cs typeface="Times New Roman" pitchFamily="18" charset="0"/>
              </a:rPr>
              <a:t>Syarat pokok suatu penalaran yang dapat menghasilkan kesimpulan yang benar, adalah pemikiran harus berpangkal dari teori  atau kenyataan serta titik pangkalnya harus benar, alasan-alasan yang diajukan harus tepat dan kuat dan jalan pikiran harus logis</a:t>
            </a:r>
          </a:p>
        </p:txBody>
      </p:sp>
      <p:sp>
        <p:nvSpPr>
          <p:cNvPr id="75779" name="Title 2"/>
          <p:cNvSpPr>
            <a:spLocks noGrp="1"/>
          </p:cNvSpPr>
          <p:nvPr>
            <p:ph type="title"/>
          </p:nvPr>
        </p:nvSpPr>
        <p:spPr>
          <a:xfrm>
            <a:off x="685800" y="-228600"/>
            <a:ext cx="3352800" cy="3276600"/>
          </a:xfrm>
        </p:spPr>
        <p:txBody>
          <a:bodyPr/>
          <a:lstStyle/>
          <a:p>
            <a:pPr eaLnBrk="1" fontAlgn="auto" hangingPunct="1">
              <a:spcAft>
                <a:spcPts val="0"/>
              </a:spcAft>
              <a:defRPr/>
            </a:pPr>
            <a:r>
              <a:rPr lang="en-US" dirty="0" err="1" smtClean="0">
                <a:latin typeface="Times New Roman" pitchFamily="18" charset="0"/>
                <a:cs typeface="Times New Roman" pitchFamily="18" charset="0"/>
              </a:rPr>
              <a:t>Penalaran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oleh</a:t>
            </a:r>
            <a:r>
              <a:rPr lang="en-US" dirty="0" smtClean="0">
                <a:latin typeface="Times New Roman" pitchFamily="18" charset="0"/>
                <a:cs typeface="Times New Roman" pitchFamily="18" charset="0"/>
              </a:rPr>
              <a:t> Hakim</a:t>
            </a:r>
            <a:endParaRPr lang="en-US" dirty="0" smtClean="0"/>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
            <a:ext cx="2957513" cy="58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909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497763" cy="4953000"/>
          </a:xfrm>
          <a:solidFill>
            <a:schemeClr val="accent1">
              <a:lumMod val="75000"/>
            </a:schemeClr>
          </a:solidFill>
        </p:spPr>
        <p:txBody>
          <a:bodyPr rtlCol="0">
            <a:normAutofit fontScale="85000" lnSpcReduction="10000"/>
          </a:bodyPr>
          <a:lstStyle/>
          <a:p>
            <a:pPr marL="596646" indent="-514350" eaLnBrk="1" fontAlgn="auto" hangingPunct="1">
              <a:spcAft>
                <a:spcPts val="0"/>
              </a:spcAft>
              <a:buClr>
                <a:schemeClr val="tx1"/>
              </a:buClr>
              <a:buFont typeface="Arial" pitchFamily="34" charset="0"/>
              <a:buAutoNum type="arabicPeriod"/>
              <a:defRPr/>
            </a:pPr>
            <a:r>
              <a:rPr lang="en-US" dirty="0" err="1" smtClean="0">
                <a:solidFill>
                  <a:schemeClr val="tx1">
                    <a:lumMod val="85000"/>
                  </a:schemeClr>
                </a:solidFill>
              </a:rPr>
              <a:t>Sebab-Akibat</a:t>
            </a:r>
            <a:endParaRPr lang="en-US" dirty="0">
              <a:solidFill>
                <a:schemeClr val="tx1">
                  <a:lumMod val="85000"/>
                </a:schemeClr>
              </a:solidFill>
            </a:endParaRPr>
          </a:p>
          <a:p>
            <a:pPr marL="568325" indent="0" eaLnBrk="1" fontAlgn="auto" hangingPunct="1">
              <a:spcAft>
                <a:spcPts val="0"/>
              </a:spcAft>
              <a:buClr>
                <a:schemeClr val="tx1">
                  <a:lumMod val="50000"/>
                  <a:lumOff val="50000"/>
                </a:schemeClr>
              </a:buClr>
              <a:buFont typeface="Arial" pitchFamily="34" charset="0"/>
              <a:buNone/>
              <a:defRPr/>
            </a:pPr>
            <a:r>
              <a:rPr lang="en-US" dirty="0" err="1" smtClean="0">
                <a:solidFill>
                  <a:schemeClr val="tx1">
                    <a:lumMod val="85000"/>
                  </a:schemeClr>
                </a:solidFill>
              </a:rPr>
              <a:t>Sebab-akibat</a:t>
            </a:r>
            <a:r>
              <a:rPr lang="en-US" dirty="0" smtClean="0">
                <a:solidFill>
                  <a:schemeClr val="tx1">
                    <a:lumMod val="85000"/>
                  </a:schemeClr>
                </a:solidFill>
              </a:rPr>
              <a:t> </a:t>
            </a:r>
            <a:r>
              <a:rPr lang="en-US" dirty="0" err="1">
                <a:solidFill>
                  <a:schemeClr val="tx1">
                    <a:lumMod val="85000"/>
                  </a:schemeClr>
                </a:solidFill>
              </a:rPr>
              <a:t>ini</a:t>
            </a:r>
            <a:r>
              <a:rPr lang="en-US" dirty="0">
                <a:solidFill>
                  <a:schemeClr val="tx1">
                    <a:lumMod val="85000"/>
                  </a:schemeClr>
                </a:solidFill>
              </a:rPr>
              <a:t> </a:t>
            </a:r>
            <a:r>
              <a:rPr lang="en-US" dirty="0" err="1">
                <a:solidFill>
                  <a:schemeClr val="tx1">
                    <a:lumMod val="85000"/>
                  </a:schemeClr>
                </a:solidFill>
              </a:rPr>
              <a:t>berpola</a:t>
            </a:r>
            <a:r>
              <a:rPr lang="en-US" dirty="0">
                <a:solidFill>
                  <a:schemeClr val="tx1">
                    <a:lumMod val="85000"/>
                  </a:schemeClr>
                </a:solidFill>
              </a:rPr>
              <a:t> A </a:t>
            </a:r>
            <a:r>
              <a:rPr lang="en-US" dirty="0" err="1">
                <a:solidFill>
                  <a:schemeClr val="tx1">
                    <a:lumMod val="85000"/>
                  </a:schemeClr>
                </a:solidFill>
              </a:rPr>
              <a:t>menyebabkan</a:t>
            </a:r>
            <a:r>
              <a:rPr lang="en-US" dirty="0">
                <a:solidFill>
                  <a:schemeClr val="tx1">
                    <a:lumMod val="85000"/>
                  </a:schemeClr>
                </a:solidFill>
              </a:rPr>
              <a:t> B. </a:t>
            </a:r>
            <a:r>
              <a:rPr lang="en-US" dirty="0" err="1">
                <a:solidFill>
                  <a:schemeClr val="tx1">
                    <a:lumMod val="85000"/>
                  </a:schemeClr>
                </a:solidFill>
              </a:rPr>
              <a:t>Disamping</a:t>
            </a:r>
            <a:r>
              <a:rPr lang="en-US" dirty="0">
                <a:solidFill>
                  <a:schemeClr val="tx1">
                    <a:lumMod val="85000"/>
                  </a:schemeClr>
                </a:solidFill>
              </a:rPr>
              <a:t> </a:t>
            </a:r>
            <a:r>
              <a:rPr lang="en-US" dirty="0" err="1">
                <a:solidFill>
                  <a:schemeClr val="tx1">
                    <a:lumMod val="85000"/>
                  </a:schemeClr>
                </a:solidFill>
              </a:rPr>
              <a:t>itu</a:t>
            </a:r>
            <a:r>
              <a:rPr lang="en-US" dirty="0">
                <a:solidFill>
                  <a:schemeClr val="tx1">
                    <a:lumMod val="85000"/>
                  </a:schemeClr>
                </a:solidFill>
              </a:rPr>
              <a:t>, </a:t>
            </a:r>
            <a:r>
              <a:rPr lang="en-US" dirty="0" err="1">
                <a:solidFill>
                  <a:schemeClr val="tx1">
                    <a:lumMod val="85000"/>
                  </a:schemeClr>
                </a:solidFill>
              </a:rPr>
              <a:t>hubungan</a:t>
            </a:r>
            <a:r>
              <a:rPr lang="en-US" dirty="0">
                <a:solidFill>
                  <a:schemeClr val="tx1">
                    <a:lumMod val="85000"/>
                  </a:schemeClr>
                </a:solidFill>
              </a:rPr>
              <a:t> </a:t>
            </a:r>
            <a:r>
              <a:rPr lang="en-US" dirty="0" err="1">
                <a:solidFill>
                  <a:schemeClr val="tx1">
                    <a:lumMod val="85000"/>
                  </a:schemeClr>
                </a:solidFill>
              </a:rPr>
              <a:t>ini</a:t>
            </a:r>
            <a:r>
              <a:rPr lang="en-US" dirty="0">
                <a:solidFill>
                  <a:schemeClr val="tx1">
                    <a:lumMod val="85000"/>
                  </a:schemeClr>
                </a:solidFill>
              </a:rPr>
              <a:t> </a:t>
            </a:r>
            <a:r>
              <a:rPr lang="en-US" dirty="0" err="1">
                <a:solidFill>
                  <a:schemeClr val="tx1">
                    <a:lumMod val="85000"/>
                  </a:schemeClr>
                </a:solidFill>
              </a:rPr>
              <a:t>dapat</a:t>
            </a:r>
            <a:r>
              <a:rPr lang="en-US" dirty="0">
                <a:solidFill>
                  <a:schemeClr val="tx1">
                    <a:lumMod val="85000"/>
                  </a:schemeClr>
                </a:solidFill>
              </a:rPr>
              <a:t> pula </a:t>
            </a:r>
            <a:r>
              <a:rPr lang="en-US" dirty="0" err="1">
                <a:solidFill>
                  <a:schemeClr val="tx1">
                    <a:lumMod val="85000"/>
                  </a:schemeClr>
                </a:solidFill>
              </a:rPr>
              <a:t>berpola</a:t>
            </a:r>
            <a:r>
              <a:rPr lang="en-US" dirty="0">
                <a:solidFill>
                  <a:schemeClr val="tx1">
                    <a:lumMod val="85000"/>
                  </a:schemeClr>
                </a:solidFill>
              </a:rPr>
              <a:t> A </a:t>
            </a:r>
            <a:r>
              <a:rPr lang="en-US" dirty="0" err="1">
                <a:solidFill>
                  <a:schemeClr val="tx1">
                    <a:lumMod val="85000"/>
                  </a:schemeClr>
                </a:solidFill>
              </a:rPr>
              <a:t>menyebabkan</a:t>
            </a:r>
            <a:r>
              <a:rPr lang="en-US" dirty="0">
                <a:solidFill>
                  <a:schemeClr val="tx1">
                    <a:lumMod val="85000"/>
                  </a:schemeClr>
                </a:solidFill>
              </a:rPr>
              <a:t> B, C, D, </a:t>
            </a:r>
            <a:r>
              <a:rPr lang="en-US" dirty="0" err="1">
                <a:solidFill>
                  <a:schemeClr val="tx1">
                    <a:lumMod val="85000"/>
                  </a:schemeClr>
                </a:solidFill>
              </a:rPr>
              <a:t>dan</a:t>
            </a:r>
            <a:r>
              <a:rPr lang="en-US" dirty="0">
                <a:solidFill>
                  <a:schemeClr val="tx1">
                    <a:lumMod val="85000"/>
                  </a:schemeClr>
                </a:solidFill>
              </a:rPr>
              <a:t> </a:t>
            </a:r>
            <a:r>
              <a:rPr lang="en-US" dirty="0" err="1">
                <a:solidFill>
                  <a:schemeClr val="tx1">
                    <a:lumMod val="85000"/>
                  </a:schemeClr>
                </a:solidFill>
              </a:rPr>
              <a:t>seterusnya</a:t>
            </a:r>
            <a:r>
              <a:rPr lang="en-US" dirty="0">
                <a:solidFill>
                  <a:schemeClr val="tx1">
                    <a:lumMod val="85000"/>
                  </a:schemeClr>
                </a:solidFill>
              </a:rPr>
              <a:t>. </a:t>
            </a:r>
            <a:r>
              <a:rPr lang="en-US" dirty="0" err="1">
                <a:solidFill>
                  <a:schemeClr val="tx1">
                    <a:lumMod val="85000"/>
                  </a:schemeClr>
                </a:solidFill>
              </a:rPr>
              <a:t>Jadi</a:t>
            </a:r>
            <a:r>
              <a:rPr lang="en-US" dirty="0">
                <a:solidFill>
                  <a:schemeClr val="tx1">
                    <a:lumMod val="85000"/>
                  </a:schemeClr>
                </a:solidFill>
              </a:rPr>
              <a:t>, </a:t>
            </a:r>
            <a:r>
              <a:rPr lang="en-US" dirty="0" err="1">
                <a:solidFill>
                  <a:schemeClr val="tx1">
                    <a:lumMod val="85000"/>
                  </a:schemeClr>
                </a:solidFill>
              </a:rPr>
              <a:t>efek</a:t>
            </a:r>
            <a:r>
              <a:rPr lang="en-US" dirty="0">
                <a:solidFill>
                  <a:schemeClr val="tx1">
                    <a:lumMod val="85000"/>
                  </a:schemeClr>
                </a:solidFill>
              </a:rPr>
              <a:t> </a:t>
            </a:r>
            <a:r>
              <a:rPr lang="en-US" dirty="0" err="1">
                <a:solidFill>
                  <a:schemeClr val="tx1">
                    <a:lumMod val="85000"/>
                  </a:schemeClr>
                </a:solidFill>
              </a:rPr>
              <a:t>dari</a:t>
            </a:r>
            <a:r>
              <a:rPr lang="en-US" dirty="0">
                <a:solidFill>
                  <a:schemeClr val="tx1">
                    <a:lumMod val="85000"/>
                  </a:schemeClr>
                </a:solidFill>
              </a:rPr>
              <a:t> </a:t>
            </a:r>
            <a:r>
              <a:rPr lang="en-US" dirty="0" err="1">
                <a:solidFill>
                  <a:schemeClr val="tx1">
                    <a:lumMod val="85000"/>
                  </a:schemeClr>
                </a:solidFill>
              </a:rPr>
              <a:t>satu</a:t>
            </a:r>
            <a:r>
              <a:rPr lang="en-US" dirty="0">
                <a:solidFill>
                  <a:schemeClr val="tx1">
                    <a:lumMod val="85000"/>
                  </a:schemeClr>
                </a:solidFill>
              </a:rPr>
              <a:t> </a:t>
            </a:r>
            <a:r>
              <a:rPr lang="en-US" dirty="0" err="1">
                <a:solidFill>
                  <a:schemeClr val="tx1">
                    <a:lumMod val="85000"/>
                  </a:schemeClr>
                </a:solidFill>
              </a:rPr>
              <a:t>peristiwa</a:t>
            </a:r>
            <a:r>
              <a:rPr lang="en-US" dirty="0">
                <a:solidFill>
                  <a:schemeClr val="tx1">
                    <a:lumMod val="85000"/>
                  </a:schemeClr>
                </a:solidFill>
              </a:rPr>
              <a:t> yang </a:t>
            </a:r>
            <a:r>
              <a:rPr lang="en-US" dirty="0" err="1">
                <a:solidFill>
                  <a:schemeClr val="tx1">
                    <a:lumMod val="85000"/>
                  </a:schemeClr>
                </a:solidFill>
              </a:rPr>
              <a:t>dianggap</a:t>
            </a:r>
            <a:r>
              <a:rPr lang="en-US" dirty="0">
                <a:solidFill>
                  <a:schemeClr val="tx1">
                    <a:lumMod val="85000"/>
                  </a:schemeClr>
                </a:solidFill>
              </a:rPr>
              <a:t> </a:t>
            </a:r>
            <a:r>
              <a:rPr lang="en-US" dirty="0" err="1">
                <a:solidFill>
                  <a:schemeClr val="tx1">
                    <a:lumMod val="85000"/>
                  </a:schemeClr>
                </a:solidFill>
              </a:rPr>
              <a:t>penyebab</a:t>
            </a:r>
            <a:r>
              <a:rPr lang="en-US" dirty="0">
                <a:solidFill>
                  <a:schemeClr val="tx1">
                    <a:lumMod val="85000"/>
                  </a:schemeClr>
                </a:solidFill>
              </a:rPr>
              <a:t> </a:t>
            </a:r>
            <a:r>
              <a:rPr lang="en-US" dirty="0" err="1">
                <a:solidFill>
                  <a:schemeClr val="tx1">
                    <a:lumMod val="85000"/>
                  </a:schemeClr>
                </a:solidFill>
              </a:rPr>
              <a:t>kadang-kadang</a:t>
            </a:r>
            <a:r>
              <a:rPr lang="en-US" dirty="0">
                <a:solidFill>
                  <a:schemeClr val="tx1">
                    <a:lumMod val="85000"/>
                  </a:schemeClr>
                </a:solidFill>
              </a:rPr>
              <a:t> </a:t>
            </a:r>
            <a:r>
              <a:rPr lang="en-US" dirty="0" err="1">
                <a:solidFill>
                  <a:schemeClr val="tx1">
                    <a:lumMod val="85000"/>
                  </a:schemeClr>
                </a:solidFill>
              </a:rPr>
              <a:t>lebih</a:t>
            </a:r>
            <a:r>
              <a:rPr lang="en-US" dirty="0">
                <a:solidFill>
                  <a:schemeClr val="tx1">
                    <a:lumMod val="85000"/>
                  </a:schemeClr>
                </a:solidFill>
              </a:rPr>
              <a:t> </a:t>
            </a:r>
            <a:r>
              <a:rPr lang="en-US" dirty="0" err="1">
                <a:solidFill>
                  <a:schemeClr val="tx1">
                    <a:lumMod val="85000"/>
                  </a:schemeClr>
                </a:solidFill>
              </a:rPr>
              <a:t>dari</a:t>
            </a:r>
            <a:r>
              <a:rPr lang="en-US" dirty="0">
                <a:solidFill>
                  <a:schemeClr val="tx1">
                    <a:lumMod val="85000"/>
                  </a:schemeClr>
                </a:solidFill>
              </a:rPr>
              <a:t> </a:t>
            </a:r>
            <a:r>
              <a:rPr lang="en-US" dirty="0" err="1" smtClean="0">
                <a:solidFill>
                  <a:schemeClr val="tx1">
                    <a:lumMod val="85000"/>
                  </a:schemeClr>
                </a:solidFill>
              </a:rPr>
              <a:t>satu</a:t>
            </a:r>
            <a:r>
              <a:rPr lang="en-US" dirty="0" smtClean="0">
                <a:solidFill>
                  <a:schemeClr val="tx1">
                    <a:lumMod val="85000"/>
                  </a:schemeClr>
                </a:solidFill>
              </a:rPr>
              <a:t>.</a:t>
            </a:r>
          </a:p>
          <a:p>
            <a:pPr marL="568325" indent="0" eaLnBrk="1" fontAlgn="auto" hangingPunct="1">
              <a:spcAft>
                <a:spcPts val="0"/>
              </a:spcAft>
              <a:buClr>
                <a:schemeClr val="tx1">
                  <a:lumMod val="50000"/>
                  <a:lumOff val="50000"/>
                </a:schemeClr>
              </a:buClr>
              <a:buFont typeface="Arial" pitchFamily="34" charset="0"/>
              <a:buNone/>
              <a:defRPr/>
            </a:pPr>
            <a:r>
              <a:rPr lang="en-US" dirty="0" err="1" smtClean="0">
                <a:solidFill>
                  <a:schemeClr val="tx1">
                    <a:lumMod val="85000"/>
                  </a:schemeClr>
                </a:solidFill>
              </a:rPr>
              <a:t>Misalnya</a:t>
            </a:r>
            <a:r>
              <a:rPr lang="en-US" dirty="0" smtClean="0">
                <a:solidFill>
                  <a:schemeClr val="tx1">
                    <a:lumMod val="85000"/>
                  </a:schemeClr>
                </a:solidFill>
              </a:rPr>
              <a:t>:</a:t>
            </a:r>
          </a:p>
          <a:p>
            <a:pPr marL="568325" indent="0" eaLnBrk="1" fontAlgn="auto" hangingPunct="1">
              <a:spcAft>
                <a:spcPts val="0"/>
              </a:spcAft>
              <a:buClr>
                <a:schemeClr val="tx1">
                  <a:lumMod val="50000"/>
                  <a:lumOff val="50000"/>
                </a:schemeClr>
              </a:buClr>
              <a:buFont typeface="Arial" pitchFamily="34" charset="0"/>
              <a:buNone/>
              <a:defRPr/>
            </a:pPr>
            <a:r>
              <a:rPr lang="en-US" dirty="0" err="1" smtClean="0">
                <a:solidFill>
                  <a:schemeClr val="tx1">
                    <a:lumMod val="85000"/>
                  </a:schemeClr>
                </a:solidFill>
              </a:rPr>
              <a:t>Andaikata</a:t>
            </a:r>
            <a:r>
              <a:rPr lang="en-US" dirty="0" smtClean="0">
                <a:solidFill>
                  <a:schemeClr val="tx1">
                    <a:lumMod val="85000"/>
                  </a:schemeClr>
                </a:solidFill>
              </a:rPr>
              <a:t> </a:t>
            </a:r>
            <a:r>
              <a:rPr lang="en-US" dirty="0" err="1">
                <a:solidFill>
                  <a:schemeClr val="tx1">
                    <a:lumMod val="85000"/>
                  </a:schemeClr>
                </a:solidFill>
              </a:rPr>
              <a:t>angin</a:t>
            </a:r>
            <a:r>
              <a:rPr lang="en-US" dirty="0">
                <a:solidFill>
                  <a:schemeClr val="tx1">
                    <a:lumMod val="85000"/>
                  </a:schemeClr>
                </a:solidFill>
              </a:rPr>
              <a:t> </a:t>
            </a:r>
            <a:r>
              <a:rPr lang="en-US" dirty="0" err="1">
                <a:solidFill>
                  <a:schemeClr val="tx1">
                    <a:lumMod val="85000"/>
                  </a:schemeClr>
                </a:solidFill>
              </a:rPr>
              <a:t>tiba-tiba</a:t>
            </a:r>
            <a:r>
              <a:rPr lang="en-US" dirty="0">
                <a:solidFill>
                  <a:schemeClr val="tx1">
                    <a:lumMod val="85000"/>
                  </a:schemeClr>
                </a:solidFill>
              </a:rPr>
              <a:t> </a:t>
            </a:r>
            <a:r>
              <a:rPr lang="en-US" dirty="0" err="1">
                <a:solidFill>
                  <a:schemeClr val="tx1">
                    <a:lumMod val="85000"/>
                  </a:schemeClr>
                </a:solidFill>
              </a:rPr>
              <a:t>bertiup</a:t>
            </a:r>
            <a:r>
              <a:rPr lang="en-US" dirty="0">
                <a:solidFill>
                  <a:schemeClr val="tx1">
                    <a:lumMod val="85000"/>
                  </a:schemeClr>
                </a:solidFill>
              </a:rPr>
              <a:t>. (A), </a:t>
            </a:r>
            <a:r>
              <a:rPr lang="en-US" dirty="0" err="1">
                <a:solidFill>
                  <a:schemeClr val="tx1">
                    <a:lumMod val="85000"/>
                  </a:schemeClr>
                </a:solidFill>
              </a:rPr>
              <a:t>dan</a:t>
            </a:r>
            <a:r>
              <a:rPr lang="en-US" dirty="0">
                <a:solidFill>
                  <a:schemeClr val="tx1">
                    <a:lumMod val="85000"/>
                  </a:schemeClr>
                </a:solidFill>
              </a:rPr>
              <a:t> </a:t>
            </a:r>
            <a:r>
              <a:rPr lang="en-US" dirty="0" err="1">
                <a:solidFill>
                  <a:schemeClr val="tx1">
                    <a:lumMod val="85000"/>
                  </a:schemeClr>
                </a:solidFill>
              </a:rPr>
              <a:t>hujan</a:t>
            </a:r>
            <a:r>
              <a:rPr lang="en-US" dirty="0">
                <a:solidFill>
                  <a:schemeClr val="tx1">
                    <a:lumMod val="85000"/>
                  </a:schemeClr>
                </a:solidFill>
              </a:rPr>
              <a:t> yang </a:t>
            </a:r>
            <a:r>
              <a:rPr lang="en-US" dirty="0" err="1">
                <a:solidFill>
                  <a:schemeClr val="tx1">
                    <a:lumMod val="85000"/>
                  </a:schemeClr>
                </a:solidFill>
              </a:rPr>
              <a:t>tiba-tiba</a:t>
            </a:r>
            <a:r>
              <a:rPr lang="en-US" dirty="0">
                <a:solidFill>
                  <a:schemeClr val="tx1">
                    <a:lumMod val="85000"/>
                  </a:schemeClr>
                </a:solidFill>
              </a:rPr>
              <a:t> </a:t>
            </a:r>
            <a:r>
              <a:rPr lang="en-US" dirty="0" err="1">
                <a:solidFill>
                  <a:schemeClr val="tx1">
                    <a:lumMod val="85000"/>
                  </a:schemeClr>
                </a:solidFill>
              </a:rPr>
              <a:t>turun</a:t>
            </a:r>
            <a:r>
              <a:rPr lang="en-US" dirty="0">
                <a:solidFill>
                  <a:schemeClr val="tx1">
                    <a:lumMod val="85000"/>
                  </a:schemeClr>
                </a:solidFill>
              </a:rPr>
              <a:t>. (B), </a:t>
            </a:r>
            <a:r>
              <a:rPr lang="en-US" dirty="0" err="1">
                <a:solidFill>
                  <a:schemeClr val="tx1">
                    <a:lumMod val="85000"/>
                  </a:schemeClr>
                </a:solidFill>
              </a:rPr>
              <a:t>ternyata</a:t>
            </a:r>
            <a:r>
              <a:rPr lang="en-US" dirty="0">
                <a:solidFill>
                  <a:schemeClr val="tx1">
                    <a:lumMod val="85000"/>
                  </a:schemeClr>
                </a:solidFill>
              </a:rPr>
              <a:t> </a:t>
            </a:r>
            <a:r>
              <a:rPr lang="en-US" dirty="0" err="1">
                <a:solidFill>
                  <a:schemeClr val="tx1">
                    <a:lumMod val="85000"/>
                  </a:schemeClr>
                </a:solidFill>
              </a:rPr>
              <a:t>tidak</a:t>
            </a:r>
            <a:r>
              <a:rPr lang="en-US" dirty="0">
                <a:solidFill>
                  <a:schemeClr val="tx1">
                    <a:lumMod val="85000"/>
                  </a:schemeClr>
                </a:solidFill>
              </a:rPr>
              <a:t> </a:t>
            </a:r>
            <a:r>
              <a:rPr lang="en-US" dirty="0" err="1">
                <a:solidFill>
                  <a:schemeClr val="tx1">
                    <a:lumMod val="85000"/>
                  </a:schemeClr>
                </a:solidFill>
              </a:rPr>
              <a:t>sebuah</a:t>
            </a:r>
            <a:r>
              <a:rPr lang="en-US" dirty="0">
                <a:solidFill>
                  <a:schemeClr val="tx1">
                    <a:lumMod val="85000"/>
                  </a:schemeClr>
                </a:solidFill>
              </a:rPr>
              <a:t> </a:t>
            </a:r>
            <a:r>
              <a:rPr lang="en-US" dirty="0" err="1">
                <a:solidFill>
                  <a:schemeClr val="tx1">
                    <a:lumMod val="85000"/>
                  </a:schemeClr>
                </a:solidFill>
              </a:rPr>
              <a:t>manggapun</a:t>
            </a:r>
            <a:r>
              <a:rPr lang="en-US" dirty="0">
                <a:solidFill>
                  <a:schemeClr val="tx1">
                    <a:lumMod val="85000"/>
                  </a:schemeClr>
                </a:solidFill>
              </a:rPr>
              <a:t> yang </a:t>
            </a:r>
            <a:r>
              <a:rPr lang="en-US" dirty="0" err="1">
                <a:solidFill>
                  <a:schemeClr val="tx1">
                    <a:lumMod val="85000"/>
                  </a:schemeClr>
                </a:solidFill>
              </a:rPr>
              <a:t>jatuh</a:t>
            </a:r>
            <a:r>
              <a:rPr lang="en-US" dirty="0">
                <a:solidFill>
                  <a:schemeClr val="tx1">
                    <a:lumMod val="85000"/>
                  </a:schemeClr>
                </a:solidFill>
              </a:rPr>
              <a:t>. (E), </a:t>
            </a:r>
            <a:r>
              <a:rPr lang="en-US" dirty="0" err="1">
                <a:solidFill>
                  <a:schemeClr val="tx1">
                    <a:lumMod val="85000"/>
                  </a:schemeClr>
                </a:solidFill>
              </a:rPr>
              <a:t>tentu</a:t>
            </a:r>
            <a:r>
              <a:rPr lang="en-US" dirty="0">
                <a:solidFill>
                  <a:schemeClr val="tx1">
                    <a:lumMod val="85000"/>
                  </a:schemeClr>
                </a:solidFill>
              </a:rPr>
              <a:t> </a:t>
            </a:r>
            <a:r>
              <a:rPr lang="en-US" dirty="0" err="1">
                <a:solidFill>
                  <a:schemeClr val="tx1">
                    <a:lumMod val="85000"/>
                  </a:schemeClr>
                </a:solidFill>
              </a:rPr>
              <a:t>kita</a:t>
            </a:r>
            <a:r>
              <a:rPr lang="en-US" dirty="0">
                <a:solidFill>
                  <a:schemeClr val="tx1">
                    <a:lumMod val="85000"/>
                  </a:schemeClr>
                </a:solidFill>
              </a:rPr>
              <a:t> </a:t>
            </a:r>
            <a:r>
              <a:rPr lang="en-US" dirty="0" err="1">
                <a:solidFill>
                  <a:schemeClr val="tx1">
                    <a:lumMod val="85000"/>
                  </a:schemeClr>
                </a:solidFill>
              </a:rPr>
              <a:t>dapat</a:t>
            </a:r>
            <a:r>
              <a:rPr lang="en-US" dirty="0">
                <a:solidFill>
                  <a:schemeClr val="tx1">
                    <a:lumMod val="85000"/>
                  </a:schemeClr>
                </a:solidFill>
              </a:rPr>
              <a:t> </a:t>
            </a:r>
            <a:r>
              <a:rPr lang="en-US" dirty="0" err="1">
                <a:solidFill>
                  <a:schemeClr val="tx1">
                    <a:lumMod val="85000"/>
                  </a:schemeClr>
                </a:solidFill>
              </a:rPr>
              <a:t>menyimpulkan</a:t>
            </a:r>
            <a:r>
              <a:rPr lang="en-US" dirty="0">
                <a:solidFill>
                  <a:schemeClr val="tx1">
                    <a:lumMod val="85000"/>
                  </a:schemeClr>
                </a:solidFill>
              </a:rPr>
              <a:t> </a:t>
            </a:r>
            <a:r>
              <a:rPr lang="en-US" dirty="0" err="1">
                <a:solidFill>
                  <a:schemeClr val="tx1">
                    <a:lumMod val="85000"/>
                  </a:schemeClr>
                </a:solidFill>
              </a:rPr>
              <a:t>bahwa</a:t>
            </a:r>
            <a:r>
              <a:rPr lang="en-US" dirty="0">
                <a:solidFill>
                  <a:schemeClr val="tx1">
                    <a:lumMod val="85000"/>
                  </a:schemeClr>
                </a:solidFill>
              </a:rPr>
              <a:t> </a:t>
            </a:r>
            <a:r>
              <a:rPr lang="en-US" dirty="0" err="1">
                <a:solidFill>
                  <a:schemeClr val="tx1">
                    <a:lumMod val="85000"/>
                  </a:schemeClr>
                </a:solidFill>
              </a:rPr>
              <a:t>jatuhnya</a:t>
            </a:r>
            <a:r>
              <a:rPr lang="en-US" dirty="0">
                <a:solidFill>
                  <a:schemeClr val="tx1">
                    <a:lumMod val="85000"/>
                  </a:schemeClr>
                </a:solidFill>
              </a:rPr>
              <a:t> </a:t>
            </a:r>
            <a:r>
              <a:rPr lang="en-US" dirty="0" err="1">
                <a:solidFill>
                  <a:schemeClr val="tx1">
                    <a:lumMod val="85000"/>
                  </a:schemeClr>
                </a:solidFill>
              </a:rPr>
              <a:t>mangga</a:t>
            </a:r>
            <a:r>
              <a:rPr lang="en-US" dirty="0">
                <a:solidFill>
                  <a:schemeClr val="tx1">
                    <a:lumMod val="85000"/>
                  </a:schemeClr>
                </a:solidFill>
              </a:rPr>
              <a:t> </a:t>
            </a:r>
            <a:r>
              <a:rPr lang="en-US" dirty="0" err="1">
                <a:solidFill>
                  <a:schemeClr val="tx1">
                    <a:lumMod val="85000"/>
                  </a:schemeClr>
                </a:solidFill>
              </a:rPr>
              <a:t>itu</a:t>
            </a:r>
            <a:r>
              <a:rPr lang="en-US" dirty="0">
                <a:solidFill>
                  <a:schemeClr val="tx1">
                    <a:lumMod val="85000"/>
                  </a:schemeClr>
                </a:solidFill>
              </a:rPr>
              <a:t> </a:t>
            </a:r>
            <a:r>
              <a:rPr lang="en-US" dirty="0" err="1">
                <a:solidFill>
                  <a:schemeClr val="tx1">
                    <a:lumMod val="85000"/>
                  </a:schemeClr>
                </a:solidFill>
              </a:rPr>
              <a:t>disebabkan</a:t>
            </a:r>
            <a:r>
              <a:rPr lang="en-US" dirty="0">
                <a:solidFill>
                  <a:schemeClr val="tx1">
                    <a:lumMod val="85000"/>
                  </a:schemeClr>
                </a:solidFill>
              </a:rPr>
              <a:t> </a:t>
            </a:r>
            <a:r>
              <a:rPr lang="en-US" dirty="0" err="1">
                <a:solidFill>
                  <a:schemeClr val="tx1">
                    <a:lumMod val="85000"/>
                  </a:schemeClr>
                </a:solidFill>
              </a:rPr>
              <a:t>oleh</a:t>
            </a:r>
            <a:r>
              <a:rPr lang="en-US" dirty="0">
                <a:solidFill>
                  <a:schemeClr val="tx1">
                    <a:lumMod val="85000"/>
                  </a:schemeClr>
                </a:solidFill>
              </a:rPr>
              <a:t> </a:t>
            </a:r>
            <a:r>
              <a:rPr lang="en-US" dirty="0" err="1">
                <a:solidFill>
                  <a:schemeClr val="tx1">
                    <a:lumMod val="85000"/>
                  </a:schemeClr>
                </a:solidFill>
              </a:rPr>
              <a:t>lemparan</a:t>
            </a:r>
            <a:r>
              <a:rPr lang="en-US" dirty="0">
                <a:solidFill>
                  <a:schemeClr val="tx1">
                    <a:lumMod val="85000"/>
                  </a:schemeClr>
                </a:solidFill>
              </a:rPr>
              <a:t> </a:t>
            </a:r>
            <a:r>
              <a:rPr lang="en-US" dirty="0" err="1">
                <a:solidFill>
                  <a:schemeClr val="tx1">
                    <a:lumMod val="85000"/>
                  </a:schemeClr>
                </a:solidFill>
              </a:rPr>
              <a:t>anak-anak</a:t>
            </a:r>
            <a:r>
              <a:rPr lang="en-US" dirty="0">
                <a:solidFill>
                  <a:schemeClr val="tx1">
                    <a:lumMod val="85000"/>
                  </a:schemeClr>
                </a:solidFill>
              </a:rPr>
              <a:t>. (C).</a:t>
            </a:r>
          </a:p>
          <a:p>
            <a:pPr marL="182880" indent="-182880" eaLnBrk="1" fontAlgn="auto" hangingPunct="1">
              <a:spcAft>
                <a:spcPts val="0"/>
              </a:spcAft>
              <a:buClr>
                <a:schemeClr val="tx1">
                  <a:lumMod val="50000"/>
                  <a:lumOff val="50000"/>
                </a:schemeClr>
              </a:buClr>
              <a:defRPr/>
            </a:pPr>
            <a:endParaRPr lang="en-US" dirty="0">
              <a:solidFill>
                <a:schemeClr val="tx1">
                  <a:lumMod val="85000"/>
                </a:schemeClr>
              </a:solidFill>
            </a:endParaRPr>
          </a:p>
        </p:txBody>
      </p:sp>
      <p:sp>
        <p:nvSpPr>
          <p:cNvPr id="2" name="Title 1"/>
          <p:cNvSpPr>
            <a:spLocks noGrp="1"/>
          </p:cNvSpPr>
          <p:nvPr>
            <p:ph type="title"/>
          </p:nvPr>
        </p:nvSpPr>
        <p:spPr>
          <a:xfrm>
            <a:off x="1447800" y="228600"/>
            <a:ext cx="7497763" cy="1143000"/>
          </a:xfrm>
        </p:spPr>
        <p:txBody>
          <a:bodyPr>
            <a:normAutofit fontScale="90000"/>
          </a:bodyPr>
          <a:lstStyle/>
          <a:p>
            <a:pPr eaLnBrk="1" fontAlgn="auto" hangingPunct="1">
              <a:spcAft>
                <a:spcPts val="0"/>
              </a:spcAft>
              <a:defRPr/>
            </a:pPr>
            <a:r>
              <a:rPr lang="id-ID" dirty="0" smtClean="0"/>
              <a:t>Hubungan Antarmasalah</a:t>
            </a:r>
            <a:r>
              <a:rPr lang="en-US" dirty="0" smtClean="0"/>
              <a:t> yang </a:t>
            </a:r>
            <a:r>
              <a:rPr lang="en-US" dirty="0" err="1" smtClean="0"/>
              <a:t>Berkaitan</a:t>
            </a:r>
            <a:r>
              <a:rPr lang="en-US" dirty="0" smtClean="0"/>
              <a:t> </a:t>
            </a:r>
            <a:r>
              <a:rPr lang="en-US" dirty="0" err="1"/>
              <a:t>d</a:t>
            </a:r>
            <a:r>
              <a:rPr lang="en-US" dirty="0" err="1" smtClean="0"/>
              <a:t>engan</a:t>
            </a:r>
            <a:r>
              <a:rPr lang="en-US" dirty="0" smtClean="0"/>
              <a:t> </a:t>
            </a:r>
            <a:r>
              <a:rPr lang="en-US" dirty="0" err="1" smtClean="0"/>
              <a:t>Hubungan</a:t>
            </a:r>
            <a:r>
              <a:rPr lang="en-US" dirty="0" smtClean="0"/>
              <a:t> </a:t>
            </a:r>
            <a:r>
              <a:rPr lang="en-US" dirty="0" err="1" smtClean="0"/>
              <a:t>Klausal</a:t>
            </a:r>
            <a:endParaRPr lang="en-US" dirty="0"/>
          </a:p>
        </p:txBody>
      </p:sp>
    </p:spTree>
    <p:extLst>
      <p:ext uri="{BB962C8B-B14F-4D97-AF65-F5344CB8AC3E}">
        <p14:creationId xmlns:p14="http://schemas.microsoft.com/office/powerpoint/2010/main" val="1770488493"/>
      </p:ext>
    </p:extLst>
  </p:cSld>
  <p:clrMapOvr>
    <a:masterClrMapping/>
  </p:clrMapOvr>
  <p:transition spd="slow">
    <p:fade/>
    <p:sndAc>
      <p:stSnd>
        <p:snd r:embed="rId2" name="coin.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p:cNvSpPr>
            <a:spLocks noGrp="1"/>
          </p:cNvSpPr>
          <p:nvPr>
            <p:ph idx="1"/>
          </p:nvPr>
        </p:nvSpPr>
        <p:spPr>
          <a:xfrm>
            <a:off x="457200" y="457200"/>
            <a:ext cx="3657600" cy="5715000"/>
          </a:xfrm>
        </p:spPr>
        <p:txBody>
          <a:bodyPr>
            <a:normAutofit fontScale="70000" lnSpcReduction="20000"/>
          </a:bodyPr>
          <a:lstStyle/>
          <a:p>
            <a:pPr marL="109538" indent="0" eaLnBrk="1" hangingPunct="1">
              <a:buFont typeface="Arial" pitchFamily="34" charset="0"/>
              <a:buNone/>
            </a:pPr>
            <a:r>
              <a:rPr lang="en-US" smtClean="0">
                <a:latin typeface="Times New Roman" pitchFamily="18" charset="0"/>
                <a:cs typeface="Times New Roman" pitchFamily="18" charset="0"/>
              </a:rPr>
              <a:t> Penerapan penalaran induktif dan deduktif seorang hakim dalam pertimbangan hukum, terhadap suatu putusan tidak dapat dipisahkan. Keduanya sangat berperan dalam proses mencari dan menarik kesimpulan yang benar. Secara teoritis, penalaran deduktif bertolak dari aturan hukum yang berlaku pada kasus individual secara konkret dan digunakan untuk mendapatkan kesimpulan dari hal yang bersifat umum kepada kasus yang bersifat individual. </a:t>
            </a:r>
          </a:p>
        </p:txBody>
      </p:sp>
      <p:sp>
        <p:nvSpPr>
          <p:cNvPr id="76803" name="Title 2"/>
          <p:cNvSpPr>
            <a:spLocks noGrp="1"/>
          </p:cNvSpPr>
          <p:nvPr>
            <p:ph type="title"/>
          </p:nvPr>
        </p:nvSpPr>
        <p:spPr/>
        <p:txBody>
          <a:bodyPr/>
          <a:lstStyle/>
          <a:p>
            <a:pPr eaLnBrk="1" fontAlgn="auto" hangingPunct="1">
              <a:spcAft>
                <a:spcPts val="0"/>
              </a:spcAft>
              <a:defRPr/>
            </a:pPr>
            <a:r>
              <a:rPr lang="en-US" smtClean="0">
                <a:latin typeface="Times New Roman" pitchFamily="18" charset="0"/>
                <a:cs typeface="Times New Roman" pitchFamily="18" charset="0"/>
              </a:rPr>
              <a:t>Penalaran oleh Hakim</a:t>
            </a:r>
            <a:endParaRPr lang="en-US" smtClean="0"/>
          </a:p>
        </p:txBody>
      </p:sp>
    </p:spTree>
    <p:extLst>
      <p:ext uri="{BB962C8B-B14F-4D97-AF65-F5344CB8AC3E}">
        <p14:creationId xmlns:p14="http://schemas.microsoft.com/office/powerpoint/2010/main" val="1275167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1"/>
          <p:cNvSpPr>
            <a:spLocks noGrp="1"/>
          </p:cNvSpPr>
          <p:nvPr>
            <p:ph idx="1"/>
          </p:nvPr>
        </p:nvSpPr>
        <p:spPr>
          <a:xfrm>
            <a:off x="457200" y="457200"/>
            <a:ext cx="3657600" cy="5715000"/>
          </a:xfrm>
        </p:spPr>
        <p:txBody>
          <a:bodyPr>
            <a:normAutofit fontScale="92500" lnSpcReduction="20000"/>
          </a:bodyPr>
          <a:lstStyle/>
          <a:p>
            <a:pPr marL="109538" indent="0" eaLnBrk="1" hangingPunct="1">
              <a:buFont typeface="Arial" pitchFamily="34" charset="0"/>
              <a:buNone/>
            </a:pPr>
            <a:r>
              <a:rPr lang="en-US" smtClean="0"/>
              <a:t>Pada tahap menggali fakta hukum dengan memeriksa surat-surat bukti ataupun saksi-saksi yang diajukan di persidangan. Ketika hakim mempertimbangkan dalam  pertimbangan hukumnya, bahwa berdasarkan surat-surat bukti dan keterangan saksi-saksi.</a:t>
            </a:r>
          </a:p>
          <a:p>
            <a:pPr marL="109538" indent="0" eaLnBrk="1" hangingPunct="1">
              <a:buFont typeface="Arial" pitchFamily="34" charset="0"/>
              <a:buNone/>
            </a:pPr>
            <a:endParaRPr lang="en-US" smtClean="0"/>
          </a:p>
        </p:txBody>
      </p:sp>
      <p:sp>
        <p:nvSpPr>
          <p:cNvPr id="77827" name="Title 2"/>
          <p:cNvSpPr>
            <a:spLocks noGrp="1"/>
          </p:cNvSpPr>
          <p:nvPr>
            <p:ph type="title"/>
          </p:nvPr>
        </p:nvSpPr>
        <p:spPr/>
        <p:txBody>
          <a:bodyPr/>
          <a:lstStyle/>
          <a:p>
            <a:pPr eaLnBrk="1" fontAlgn="auto" hangingPunct="1">
              <a:spcAft>
                <a:spcPts val="0"/>
              </a:spcAft>
              <a:defRPr/>
            </a:pPr>
            <a:r>
              <a:rPr lang="en-US" smtClean="0">
                <a:latin typeface="Times New Roman" pitchFamily="18" charset="0"/>
                <a:cs typeface="Times New Roman" pitchFamily="18" charset="0"/>
              </a:rPr>
              <a:t>Penalaran oleh Hakim</a:t>
            </a:r>
            <a:endParaRPr lang="en-US" smtClean="0"/>
          </a:p>
        </p:txBody>
      </p:sp>
    </p:spTree>
    <p:extLst>
      <p:ext uri="{BB962C8B-B14F-4D97-AF65-F5344CB8AC3E}">
        <p14:creationId xmlns:p14="http://schemas.microsoft.com/office/powerpoint/2010/main" val="33245340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1"/>
          <p:cNvSpPr>
            <a:spLocks noGrp="1"/>
          </p:cNvSpPr>
          <p:nvPr>
            <p:ph idx="1"/>
          </p:nvPr>
        </p:nvSpPr>
        <p:spPr>
          <a:xfrm>
            <a:off x="457200" y="457200"/>
            <a:ext cx="3657600" cy="5715000"/>
          </a:xfrm>
        </p:spPr>
        <p:txBody>
          <a:bodyPr>
            <a:normAutofit fontScale="70000" lnSpcReduction="20000"/>
          </a:bodyPr>
          <a:lstStyle/>
          <a:p>
            <a:pPr marL="109538" indent="0" eaLnBrk="1" hangingPunct="1">
              <a:buFont typeface="Arial" pitchFamily="34" charset="0"/>
              <a:buNone/>
            </a:pPr>
            <a:r>
              <a:rPr lang="en-US" smtClean="0">
                <a:latin typeface="Times New Roman" pitchFamily="18" charset="0"/>
                <a:cs typeface="Times New Roman" pitchFamily="18" charset="0"/>
              </a:rPr>
              <a:t> Penggugat atau Tergugat yang dihubungkan dengan dalil-dali Penggugat atau sangkalan Tergugat, kesemuanya telah bersesuaian satu sama lain dan menyimpulkan bahwa pasal-pasal yang dijadikan dasar hukum telah terpenuhi, adalah menggunakan penalaran induktif. Dalam hal pertimbangan hukum, hakim menyatakan bahwa dengan demikian dalil gugatan Penggugat dapat dikabulkan atau ditolak, adalah menggunakan penalaran deduktif</a:t>
            </a:r>
          </a:p>
        </p:txBody>
      </p:sp>
      <p:sp>
        <p:nvSpPr>
          <p:cNvPr id="78851" name="Title 2"/>
          <p:cNvSpPr>
            <a:spLocks noGrp="1"/>
          </p:cNvSpPr>
          <p:nvPr>
            <p:ph type="title"/>
          </p:nvPr>
        </p:nvSpPr>
        <p:spPr/>
        <p:txBody>
          <a:bodyPr/>
          <a:lstStyle/>
          <a:p>
            <a:pPr eaLnBrk="1" fontAlgn="auto" hangingPunct="1">
              <a:spcAft>
                <a:spcPts val="0"/>
              </a:spcAft>
              <a:defRPr/>
            </a:pPr>
            <a:r>
              <a:rPr lang="en-US" smtClean="0">
                <a:latin typeface="Times New Roman" pitchFamily="18" charset="0"/>
                <a:cs typeface="Times New Roman" pitchFamily="18" charset="0"/>
              </a:rPr>
              <a:t>Penalaran oleh Hakim</a:t>
            </a:r>
            <a:endParaRPr lang="en-US" smtClean="0"/>
          </a:p>
        </p:txBody>
      </p:sp>
    </p:spTree>
    <p:extLst>
      <p:ext uri="{BB962C8B-B14F-4D97-AF65-F5344CB8AC3E}">
        <p14:creationId xmlns:p14="http://schemas.microsoft.com/office/powerpoint/2010/main" val="1844489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1"/>
          <p:cNvSpPr>
            <a:spLocks noGrp="1"/>
          </p:cNvSpPr>
          <p:nvPr>
            <p:ph idx="1"/>
          </p:nvPr>
        </p:nvSpPr>
        <p:spPr>
          <a:xfrm>
            <a:off x="457200" y="457200"/>
            <a:ext cx="3657600" cy="5715000"/>
          </a:xfrm>
        </p:spPr>
        <p:txBody>
          <a:bodyPr>
            <a:normAutofit fontScale="85000" lnSpcReduction="20000"/>
          </a:bodyPr>
          <a:lstStyle/>
          <a:p>
            <a:pPr marL="109538" indent="0" eaLnBrk="1" hangingPunct="1">
              <a:buFont typeface="Arial" pitchFamily="34" charset="0"/>
              <a:buNone/>
            </a:pPr>
            <a:r>
              <a:rPr lang="en-US" smtClean="0"/>
              <a:t> argumentasi dalam pertimbangan hukum, merupakan alasan dan dasar bagi hakim dalam menjatuhkan putusannya, baik karena menggunakan pendekatan normatif, yang sesuai dengan peraturan perundang-undangan yang berlaku, maupun karena sifatnya sosiologis (pendekatan kemanfaatan) dan sifatnya folosofis (pendekatan keadilan). </a:t>
            </a:r>
          </a:p>
        </p:txBody>
      </p:sp>
      <p:sp>
        <p:nvSpPr>
          <p:cNvPr id="79875" name="Title 2"/>
          <p:cNvSpPr>
            <a:spLocks noGrp="1"/>
          </p:cNvSpPr>
          <p:nvPr>
            <p:ph type="title"/>
          </p:nvPr>
        </p:nvSpPr>
        <p:spPr/>
        <p:txBody>
          <a:bodyPr/>
          <a:lstStyle/>
          <a:p>
            <a:pPr eaLnBrk="1" fontAlgn="auto" hangingPunct="1">
              <a:spcAft>
                <a:spcPts val="0"/>
              </a:spcAft>
              <a:defRPr/>
            </a:pPr>
            <a:r>
              <a:rPr lang="en-US" sz="3600" smtClean="0">
                <a:latin typeface="Times New Roman" pitchFamily="18" charset="0"/>
                <a:cs typeface="Times New Roman" pitchFamily="18" charset="0"/>
              </a:rPr>
              <a:t>Argumentasi Dalam Pertimbangan Hukum</a:t>
            </a:r>
          </a:p>
        </p:txBody>
      </p:sp>
    </p:spTree>
    <p:extLst>
      <p:ext uri="{BB962C8B-B14F-4D97-AF65-F5344CB8AC3E}">
        <p14:creationId xmlns:p14="http://schemas.microsoft.com/office/powerpoint/2010/main" val="2951120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1"/>
          <p:cNvSpPr>
            <a:spLocks noGrp="1"/>
          </p:cNvSpPr>
          <p:nvPr>
            <p:ph idx="1"/>
          </p:nvPr>
        </p:nvSpPr>
        <p:spPr>
          <a:xfrm>
            <a:off x="457200" y="457200"/>
            <a:ext cx="3657600" cy="5715000"/>
          </a:xfrm>
        </p:spPr>
        <p:txBody>
          <a:bodyPr>
            <a:normAutofit fontScale="77500" lnSpcReduction="20000"/>
          </a:bodyPr>
          <a:lstStyle/>
          <a:p>
            <a:pPr marL="109538" indent="0" eaLnBrk="1" hangingPunct="1">
              <a:buFont typeface="Arial" pitchFamily="34" charset="0"/>
              <a:buNone/>
            </a:pPr>
            <a:r>
              <a:rPr lang="en-US" smtClean="0"/>
              <a:t> </a:t>
            </a:r>
            <a:r>
              <a:rPr lang="en-US" smtClean="0">
                <a:latin typeface="Times New Roman" pitchFamily="18" charset="0"/>
                <a:cs typeface="Times New Roman" pitchFamily="18" charset="0"/>
              </a:rPr>
              <a:t>Argumentasi hukum merupakan jenis penalaran yang melibatkan proses intelektual insan hukum dalam menjustifikasi rasionalita, konsistensi logika dan konsistensi doktrinal untuk mencapai kesimpulan dalam memutuskan suatu problem permasalahan (perkara). Argumentasi hukum yang rasional </a:t>
            </a:r>
            <a:r>
              <a:rPr lang="en-US" i="1" smtClean="0">
                <a:latin typeface="Times New Roman" pitchFamily="18" charset="0"/>
                <a:cs typeface="Times New Roman" pitchFamily="18" charset="0"/>
              </a:rPr>
              <a:t>(Drie niveaus van rationale juridische argumentatie), </a:t>
            </a:r>
            <a:r>
              <a:rPr lang="en-US" smtClean="0">
                <a:latin typeface="Times New Roman" pitchFamily="18" charset="0"/>
                <a:cs typeface="Times New Roman" pitchFamily="18" charset="0"/>
              </a:rPr>
              <a:t>terdiri dari tiga lapisan antara lain</a:t>
            </a:r>
          </a:p>
        </p:txBody>
      </p:sp>
      <p:sp>
        <p:nvSpPr>
          <p:cNvPr id="80899" name="Title 2"/>
          <p:cNvSpPr>
            <a:spLocks noGrp="1"/>
          </p:cNvSpPr>
          <p:nvPr>
            <p:ph type="title"/>
          </p:nvPr>
        </p:nvSpPr>
        <p:spPr/>
        <p:txBody>
          <a:bodyPr/>
          <a:lstStyle/>
          <a:p>
            <a:pPr eaLnBrk="1" fontAlgn="auto" hangingPunct="1">
              <a:spcAft>
                <a:spcPts val="0"/>
              </a:spcAft>
              <a:defRPr/>
            </a:pPr>
            <a:r>
              <a:rPr lang="en-US" sz="3600" smtClean="0">
                <a:latin typeface="Times New Roman" pitchFamily="18" charset="0"/>
                <a:cs typeface="Times New Roman" pitchFamily="18" charset="0"/>
              </a:rPr>
              <a:t>Argumentasi Dalam Pertimbangan Hukum</a:t>
            </a:r>
            <a:endParaRPr lang="en-US" sz="3600" smtClean="0"/>
          </a:p>
        </p:txBody>
      </p:sp>
    </p:spTree>
    <p:extLst>
      <p:ext uri="{BB962C8B-B14F-4D97-AF65-F5344CB8AC3E}">
        <p14:creationId xmlns:p14="http://schemas.microsoft.com/office/powerpoint/2010/main" val="202926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1"/>
          <p:cNvSpPr>
            <a:spLocks noGrp="1"/>
          </p:cNvSpPr>
          <p:nvPr>
            <p:ph idx="1"/>
          </p:nvPr>
        </p:nvSpPr>
        <p:spPr>
          <a:xfrm>
            <a:off x="76200" y="1905000"/>
            <a:ext cx="5715000" cy="4102100"/>
          </a:xfrm>
        </p:spPr>
        <p:txBody>
          <a:bodyPr>
            <a:normAutofit fontScale="92500" lnSpcReduction="10000"/>
          </a:bodyPr>
          <a:lstStyle/>
          <a:p>
            <a:pPr marL="109538" indent="0" eaLnBrk="1" hangingPunct="1">
              <a:buFont typeface="Arial" pitchFamily="34" charset="0"/>
              <a:buNone/>
            </a:pPr>
            <a:r>
              <a:rPr lang="en-US" smtClean="0"/>
              <a:t> </a:t>
            </a:r>
            <a:r>
              <a:rPr lang="en-US" smtClean="0">
                <a:latin typeface="Times New Roman" pitchFamily="18" charset="0"/>
                <a:cs typeface="Times New Roman" pitchFamily="18" charset="0"/>
              </a:rPr>
              <a:t>Menurut Pasal 50 ayat (1) UU No. 48 Tahun 2009 ; ”Putusan pengadilan selain harus memuat alasan dan dasar putusan, juga memuat pasal tertentu dari peraturan perundang-undangan yang bersangkutan atau sumber hukum tak tertulis yang dijadikan dasar untuk mengadili”.</a:t>
            </a:r>
          </a:p>
          <a:p>
            <a:pPr marL="109538" indent="0" eaLnBrk="1" hangingPunct="1">
              <a:buFont typeface="Arial" pitchFamily="34" charset="0"/>
              <a:buNone/>
            </a:pPr>
            <a:endParaRPr lang="en-US" smtClean="0"/>
          </a:p>
        </p:txBody>
      </p:sp>
      <p:sp>
        <p:nvSpPr>
          <p:cNvPr id="81923" name="Title 2"/>
          <p:cNvSpPr>
            <a:spLocks noGrp="1"/>
          </p:cNvSpPr>
          <p:nvPr>
            <p:ph type="title"/>
          </p:nvPr>
        </p:nvSpPr>
        <p:spPr>
          <a:xfrm>
            <a:off x="1752600" y="381000"/>
            <a:ext cx="4038600" cy="1676400"/>
          </a:xfrm>
        </p:spPr>
        <p:txBody>
          <a:bodyPr>
            <a:normAutofit fontScale="90000"/>
          </a:bodyPr>
          <a:lstStyle/>
          <a:p>
            <a:pPr eaLnBrk="1" fontAlgn="auto" hangingPunct="1">
              <a:spcAft>
                <a:spcPts val="0"/>
              </a:spcAft>
              <a:defRPr/>
            </a:pPr>
            <a:r>
              <a:rPr lang="en-US" sz="3600" dirty="0" err="1" smtClean="0">
                <a:latin typeface="Times New Roman" pitchFamily="18" charset="0"/>
                <a:cs typeface="Times New Roman" pitchFamily="18" charset="0"/>
              </a:rPr>
              <a:t>Argumentasi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Dalam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Pertimbangan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Hukum</a:t>
            </a:r>
            <a:endParaRPr lang="en-US" sz="3600" dirty="0" smtClean="0"/>
          </a:p>
        </p:txBody>
      </p:sp>
      <p:pic>
        <p:nvPicPr>
          <p:cNvPr id="84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449388"/>
            <a:ext cx="31242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567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p:cNvSpPr>
            <a:spLocks noGrp="1"/>
          </p:cNvSpPr>
          <p:nvPr>
            <p:ph idx="1"/>
          </p:nvPr>
        </p:nvSpPr>
        <p:spPr>
          <a:xfrm>
            <a:off x="457200" y="457200"/>
            <a:ext cx="3657600" cy="5715000"/>
          </a:xfrm>
        </p:spPr>
        <p:txBody>
          <a:bodyPr>
            <a:normAutofit fontScale="85000" lnSpcReduction="10000"/>
          </a:bodyPr>
          <a:lstStyle/>
          <a:p>
            <a:pPr marL="109538" indent="0" eaLnBrk="1" hangingPunct="1">
              <a:buFont typeface="Arial" pitchFamily="34" charset="0"/>
              <a:buNone/>
            </a:pPr>
            <a:r>
              <a:rPr lang="en-US" smtClean="0">
                <a:latin typeface="Times New Roman" pitchFamily="18" charset="0"/>
                <a:cs typeface="Times New Roman" pitchFamily="18" charset="0"/>
              </a:rPr>
              <a:t> 1. Lapisan logika, lapisan ini merupakan struktur intern dari suatu argumentasi, juga bagian dari logika tradisional. Isu yang muncul berkaitan dengan premis-premis yang digunakan dalam menarik suatu kesimpulan logis dan langkah dalam menarik kesimpulan, misalnya deduksi dan analogi </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err="1" smtClean="0">
                <a:latin typeface="Times New Roman" pitchFamily="18" charset="0"/>
                <a:cs typeface="Times New Roman" pitchFamily="18" charset="0"/>
              </a:rPr>
              <a:t>Lapisan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Rasional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Argumentasi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Hukum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44650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p:cNvSpPr>
            <a:spLocks noGrp="1"/>
          </p:cNvSpPr>
          <p:nvPr>
            <p:ph idx="1"/>
          </p:nvPr>
        </p:nvSpPr>
        <p:spPr>
          <a:xfrm>
            <a:off x="152400" y="2209800"/>
            <a:ext cx="5562600" cy="3200400"/>
          </a:xfrm>
        </p:spPr>
        <p:txBody>
          <a:bodyPr>
            <a:normAutofit fontScale="92500" lnSpcReduction="20000"/>
          </a:bodyPr>
          <a:lstStyle/>
          <a:p>
            <a:pPr marL="109538" indent="0" eaLnBrk="1" hangingPunct="1">
              <a:buFont typeface="Arial" pitchFamily="34" charset="0"/>
              <a:buNone/>
            </a:pPr>
            <a:r>
              <a:rPr lang="en-US" smtClean="0"/>
              <a:t> </a:t>
            </a:r>
            <a:r>
              <a:rPr lang="en-US" smtClean="0">
                <a:latin typeface="Times New Roman" pitchFamily="18" charset="0"/>
                <a:cs typeface="Times New Roman" pitchFamily="18" charset="0"/>
              </a:rPr>
              <a:t>2. Lapisan dialektik, lapisan ini membandingkan argumentasi pro dan argumentasi yang kontra. Ada dua pihak yang berdialog atau berdebat, yang bisa saja pada akhirnya tidak menemukan jawaban karena sama-sama kuatnya</a:t>
            </a:r>
          </a:p>
        </p:txBody>
      </p:sp>
      <p:sp>
        <p:nvSpPr>
          <p:cNvPr id="3" name="Title 2"/>
          <p:cNvSpPr>
            <a:spLocks noGrp="1"/>
          </p:cNvSpPr>
          <p:nvPr>
            <p:ph type="title"/>
          </p:nvPr>
        </p:nvSpPr>
        <p:spPr>
          <a:xfrm>
            <a:off x="228600" y="228600"/>
            <a:ext cx="3657600" cy="1828800"/>
          </a:xfrm>
        </p:spPr>
        <p:txBody>
          <a:bodyPr>
            <a:normAutofit fontScale="90000"/>
          </a:bodyPr>
          <a:lstStyle/>
          <a:p>
            <a:pPr eaLnBrk="1" fontAlgn="auto" hangingPunct="1">
              <a:spcAft>
                <a:spcPts val="0"/>
              </a:spcAft>
              <a:defRPr/>
            </a:pPr>
            <a:r>
              <a:rPr lang="en-US" dirty="0" err="1">
                <a:latin typeface="Times New Roman" pitchFamily="18" charset="0"/>
                <a:cs typeface="Times New Roman" pitchFamily="18" charset="0"/>
              </a:rPr>
              <a:t>Lapisan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Rasional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Argumentasi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Hukum</a:t>
            </a:r>
            <a:endParaRPr lang="en-US" dirty="0"/>
          </a:p>
        </p:txBody>
      </p:sp>
      <p:pic>
        <p:nvPicPr>
          <p:cNvPr id="870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47800"/>
            <a:ext cx="28575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694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a:xfrm>
            <a:off x="457200" y="457200"/>
            <a:ext cx="3657600" cy="5715000"/>
          </a:xfrm>
        </p:spPr>
        <p:txBody>
          <a:bodyPr>
            <a:normAutofit fontScale="70000" lnSpcReduction="20000"/>
          </a:bodyPr>
          <a:lstStyle/>
          <a:p>
            <a:pPr marL="109538" indent="0" eaLnBrk="1" hangingPunct="1">
              <a:buFont typeface="Arial" pitchFamily="34" charset="0"/>
              <a:buNone/>
            </a:pPr>
            <a:r>
              <a:rPr lang="en-US" smtClean="0"/>
              <a:t> </a:t>
            </a:r>
            <a:r>
              <a:rPr lang="en-US" smtClean="0">
                <a:latin typeface="Times New Roman" pitchFamily="18" charset="0"/>
                <a:cs typeface="Times New Roman" pitchFamily="18" charset="0"/>
              </a:rPr>
              <a:t>3. Lapisan prosedural (struktur, acara penyelesaian sengketa) ; Prosedur tidak hanya mengatur perdebatan, tetapi perdebatan itupun menentukan prosedur. Suatu aturan dialog harus berdasarkan pada aturan main yang sudah ditetapkan dengan syarat-syarat prosedur yang rasional dan syarat penyelesaian sengketa yang jelas. Dengan demikian terdapat saling keterkaitan antara lapisan dialektik dan lapisan prosedural</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err="1">
                <a:latin typeface="Times New Roman" pitchFamily="18" charset="0"/>
                <a:cs typeface="Times New Roman" pitchFamily="18" charset="0"/>
              </a:rPr>
              <a:t>Lapisan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Rasional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Argumentasi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Hukum</a:t>
            </a:r>
            <a:endParaRPr lang="en-US" dirty="0"/>
          </a:p>
        </p:txBody>
      </p:sp>
    </p:spTree>
    <p:extLst>
      <p:ext uri="{BB962C8B-B14F-4D97-AF65-F5344CB8AC3E}">
        <p14:creationId xmlns:p14="http://schemas.microsoft.com/office/powerpoint/2010/main" val="1773408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1"/>
          </p:nvPr>
        </p:nvSpPr>
        <p:spPr>
          <a:xfrm>
            <a:off x="457200" y="457200"/>
            <a:ext cx="3657600" cy="5715000"/>
          </a:xfrm>
        </p:spPr>
        <p:txBody>
          <a:bodyPr>
            <a:normAutofit fontScale="70000" lnSpcReduction="20000"/>
          </a:bodyPr>
          <a:lstStyle/>
          <a:p>
            <a:pPr marL="109538" indent="0" eaLnBrk="1" hangingPunct="1">
              <a:buFont typeface="Arial" pitchFamily="34" charset="0"/>
              <a:buNone/>
            </a:pPr>
            <a:r>
              <a:rPr lang="en-US" smtClean="0">
                <a:latin typeface="Times New Roman" pitchFamily="18" charset="0"/>
                <a:cs typeface="Times New Roman" pitchFamily="18" charset="0"/>
              </a:rPr>
              <a:t> Fungsi ilmu, menjelaskan, meramalkan dan mengendalikan. Untuk dapat meramalkan, seorang ilmuwan terlebih dahulu harus dapat menjelaskan ; apa, mengapa dan bagaimana memecahkan/mengatasi sebuah permasalahan yang dihadapi. Sehingga semua itu tentu memerlukan sebuah penalaran.</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Jadi penalaran adalah sarana untuk memecahkan dan menemukan sesuatu yang baru dari sebuah masalah, sehingga kita dapat menarik sebuah kesimpulan.</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3600" dirty="0" err="1" smtClean="0">
                <a:latin typeface="Times New Roman" pitchFamily="18" charset="0"/>
                <a:cs typeface="Times New Roman" pitchFamily="18" charset="0"/>
              </a:rPr>
              <a:t>Fungsi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Kegunaan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Penalaran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dalam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Ilmu</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15835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53450" cy="5943600"/>
          </a:xfrm>
        </p:spPr>
        <p:txBody>
          <a:bodyPr rtlCol="0">
            <a:normAutofit/>
          </a:bodyPr>
          <a:lstStyle/>
          <a:p>
            <a:pPr marL="596646" indent="-514350" eaLnBrk="1" fontAlgn="auto" hangingPunct="1">
              <a:spcAft>
                <a:spcPts val="0"/>
              </a:spcAft>
              <a:buClr>
                <a:schemeClr val="tx1">
                  <a:lumMod val="50000"/>
                  <a:lumOff val="50000"/>
                </a:schemeClr>
              </a:buClr>
              <a:buFont typeface="Arial" pitchFamily="34" charset="0"/>
              <a:buAutoNum type="arabicPeriod" startAt="2"/>
              <a:defRPr/>
            </a:pPr>
            <a:r>
              <a:rPr lang="en-US" dirty="0" err="1" smtClean="0">
                <a:solidFill>
                  <a:sysClr val="windowText" lastClr="000000"/>
                </a:solidFill>
              </a:rPr>
              <a:t>Akibat-Sebab</a:t>
            </a:r>
            <a:endParaRPr lang="en-US" dirty="0">
              <a:solidFill>
                <a:sysClr val="windowText" lastClr="000000"/>
              </a:solidFill>
            </a:endParaRPr>
          </a:p>
          <a:p>
            <a:pPr marL="568325" indent="0" eaLnBrk="1" fontAlgn="auto" hangingPunct="1">
              <a:spcAft>
                <a:spcPts val="0"/>
              </a:spcAft>
              <a:buClr>
                <a:schemeClr val="tx1">
                  <a:lumMod val="50000"/>
                  <a:lumOff val="50000"/>
                </a:schemeClr>
              </a:buClr>
              <a:buFont typeface="Arial" pitchFamily="34" charset="0"/>
              <a:buNone/>
              <a:defRPr/>
            </a:pPr>
            <a:r>
              <a:rPr lang="en-US" dirty="0" err="1" smtClean="0">
                <a:solidFill>
                  <a:sysClr val="windowText" lastClr="000000"/>
                </a:solidFill>
              </a:rPr>
              <a:t>Akibat-Sebab</a:t>
            </a:r>
            <a:r>
              <a:rPr lang="en-US" dirty="0" smtClean="0">
                <a:solidFill>
                  <a:sysClr val="windowText" lastClr="000000"/>
                </a:solidFill>
              </a:rPr>
              <a:t> </a:t>
            </a:r>
            <a:r>
              <a:rPr lang="en-US" dirty="0" err="1">
                <a:solidFill>
                  <a:sysClr val="windowText" lastClr="000000"/>
                </a:solidFill>
              </a:rPr>
              <a:t>ini</a:t>
            </a:r>
            <a:r>
              <a:rPr lang="en-US" dirty="0">
                <a:solidFill>
                  <a:sysClr val="windowText" lastClr="000000"/>
                </a:solidFill>
              </a:rPr>
              <a:t> </a:t>
            </a:r>
            <a:r>
              <a:rPr lang="en-US" dirty="0" err="1">
                <a:solidFill>
                  <a:sysClr val="windowText" lastClr="000000"/>
                </a:solidFill>
              </a:rPr>
              <a:t>dapat</a:t>
            </a:r>
            <a:r>
              <a:rPr lang="en-US" dirty="0">
                <a:solidFill>
                  <a:sysClr val="windowText" lastClr="000000"/>
                </a:solidFill>
              </a:rPr>
              <a:t> </a:t>
            </a:r>
            <a:r>
              <a:rPr lang="en-US" dirty="0" err="1">
                <a:solidFill>
                  <a:sysClr val="windowText" lastClr="000000"/>
                </a:solidFill>
              </a:rPr>
              <a:t>kita</a:t>
            </a:r>
            <a:r>
              <a:rPr lang="en-US" dirty="0">
                <a:solidFill>
                  <a:sysClr val="windowText" lastClr="000000"/>
                </a:solidFill>
              </a:rPr>
              <a:t> </a:t>
            </a:r>
            <a:r>
              <a:rPr lang="en-US" dirty="0" err="1">
                <a:solidFill>
                  <a:sysClr val="windowText" lastClr="000000"/>
                </a:solidFill>
              </a:rPr>
              <a:t>lihat</a:t>
            </a:r>
            <a:r>
              <a:rPr lang="en-US" dirty="0">
                <a:solidFill>
                  <a:sysClr val="windowText" lastClr="000000"/>
                </a:solidFill>
              </a:rPr>
              <a:t> </a:t>
            </a:r>
            <a:r>
              <a:rPr lang="en-US" dirty="0" err="1">
                <a:solidFill>
                  <a:sysClr val="windowText" lastClr="000000"/>
                </a:solidFill>
              </a:rPr>
              <a:t>pada</a:t>
            </a:r>
            <a:r>
              <a:rPr lang="en-US" dirty="0">
                <a:solidFill>
                  <a:sysClr val="windowText" lastClr="000000"/>
                </a:solidFill>
              </a:rPr>
              <a:t> </a:t>
            </a:r>
            <a:r>
              <a:rPr lang="en-US" dirty="0" err="1">
                <a:solidFill>
                  <a:sysClr val="windowText" lastClr="000000"/>
                </a:solidFill>
              </a:rPr>
              <a:t>peristiwa</a:t>
            </a:r>
            <a:r>
              <a:rPr lang="en-US" dirty="0">
                <a:solidFill>
                  <a:sysClr val="windowText" lastClr="000000"/>
                </a:solidFill>
              </a:rPr>
              <a:t> </a:t>
            </a:r>
            <a:r>
              <a:rPr lang="en-US" dirty="0" err="1">
                <a:solidFill>
                  <a:sysClr val="windowText" lastClr="000000"/>
                </a:solidFill>
              </a:rPr>
              <a:t>seseorang</a:t>
            </a:r>
            <a:r>
              <a:rPr lang="en-US" dirty="0">
                <a:solidFill>
                  <a:sysClr val="windowText" lastClr="000000"/>
                </a:solidFill>
              </a:rPr>
              <a:t> yang </a:t>
            </a:r>
            <a:r>
              <a:rPr lang="en-US" dirty="0" err="1">
                <a:solidFill>
                  <a:sysClr val="windowText" lastClr="000000"/>
                </a:solidFill>
              </a:rPr>
              <a:t>pergi</a:t>
            </a:r>
            <a:r>
              <a:rPr lang="en-US" dirty="0">
                <a:solidFill>
                  <a:sysClr val="windowText" lastClr="000000"/>
                </a:solidFill>
              </a:rPr>
              <a:t> </a:t>
            </a:r>
            <a:r>
              <a:rPr lang="en-US" dirty="0" err="1">
                <a:solidFill>
                  <a:sysClr val="windowText" lastClr="000000"/>
                </a:solidFill>
              </a:rPr>
              <a:t>kedokter</a:t>
            </a:r>
            <a:r>
              <a:rPr lang="en-US" dirty="0">
                <a:solidFill>
                  <a:sysClr val="windowText" lastClr="000000"/>
                </a:solidFill>
              </a:rPr>
              <a:t>. </a:t>
            </a:r>
            <a:r>
              <a:rPr lang="en-US" dirty="0" err="1">
                <a:solidFill>
                  <a:sysClr val="windowText" lastClr="000000"/>
                </a:solidFill>
              </a:rPr>
              <a:t>Ke</a:t>
            </a:r>
            <a:r>
              <a:rPr lang="en-US" dirty="0">
                <a:solidFill>
                  <a:sysClr val="windowText" lastClr="000000"/>
                </a:solidFill>
              </a:rPr>
              <a:t> </a:t>
            </a:r>
            <a:r>
              <a:rPr lang="en-US" dirty="0" err="1">
                <a:solidFill>
                  <a:sysClr val="windowText" lastClr="000000"/>
                </a:solidFill>
              </a:rPr>
              <a:t>dokter</a:t>
            </a:r>
            <a:r>
              <a:rPr lang="en-US" dirty="0">
                <a:solidFill>
                  <a:sysClr val="windowText" lastClr="000000"/>
                </a:solidFill>
              </a:rPr>
              <a:t> </a:t>
            </a:r>
            <a:r>
              <a:rPr lang="en-US" dirty="0" err="1">
                <a:solidFill>
                  <a:sysClr val="windowText" lastClr="000000"/>
                </a:solidFill>
              </a:rPr>
              <a:t>merupakan</a:t>
            </a:r>
            <a:r>
              <a:rPr lang="en-US" dirty="0">
                <a:solidFill>
                  <a:sysClr val="windowText" lastClr="000000"/>
                </a:solidFill>
              </a:rPr>
              <a:t> </a:t>
            </a:r>
            <a:r>
              <a:rPr lang="en-US" dirty="0" err="1">
                <a:solidFill>
                  <a:sysClr val="windowText" lastClr="000000"/>
                </a:solidFill>
              </a:rPr>
              <a:t>akibat</a:t>
            </a:r>
            <a:r>
              <a:rPr lang="en-US" dirty="0">
                <a:solidFill>
                  <a:sysClr val="windowText" lastClr="000000"/>
                </a:solidFill>
              </a:rPr>
              <a:t> </a:t>
            </a:r>
            <a:r>
              <a:rPr lang="en-US" dirty="0" err="1">
                <a:solidFill>
                  <a:sysClr val="windowText" lastClr="000000"/>
                </a:solidFill>
              </a:rPr>
              <a:t>dan</a:t>
            </a:r>
            <a:r>
              <a:rPr lang="en-US" dirty="0">
                <a:solidFill>
                  <a:sysClr val="windowText" lastClr="000000"/>
                </a:solidFill>
              </a:rPr>
              <a:t> </a:t>
            </a:r>
            <a:r>
              <a:rPr lang="en-US" dirty="0" err="1">
                <a:solidFill>
                  <a:sysClr val="windowText" lastClr="000000"/>
                </a:solidFill>
              </a:rPr>
              <a:t>sakit</a:t>
            </a:r>
            <a:r>
              <a:rPr lang="en-US" dirty="0">
                <a:solidFill>
                  <a:sysClr val="windowText" lastClr="000000"/>
                </a:solidFill>
              </a:rPr>
              <a:t> </a:t>
            </a:r>
            <a:r>
              <a:rPr lang="en-US" dirty="0" err="1">
                <a:solidFill>
                  <a:sysClr val="windowText" lastClr="000000"/>
                </a:solidFill>
              </a:rPr>
              <a:t>merupakan</a:t>
            </a:r>
            <a:r>
              <a:rPr lang="en-US" dirty="0">
                <a:solidFill>
                  <a:sysClr val="windowText" lastClr="000000"/>
                </a:solidFill>
              </a:rPr>
              <a:t> </a:t>
            </a:r>
            <a:r>
              <a:rPr lang="en-US" dirty="0" err="1">
                <a:solidFill>
                  <a:sysClr val="windowText" lastClr="000000"/>
                </a:solidFill>
              </a:rPr>
              <a:t>sebab</a:t>
            </a:r>
            <a:r>
              <a:rPr lang="en-US" dirty="0">
                <a:solidFill>
                  <a:sysClr val="windowText" lastClr="000000"/>
                </a:solidFill>
              </a:rPr>
              <a:t>, </a:t>
            </a:r>
            <a:r>
              <a:rPr lang="en-US" dirty="0" err="1">
                <a:solidFill>
                  <a:sysClr val="windowText" lastClr="000000"/>
                </a:solidFill>
              </a:rPr>
              <a:t>jadi</a:t>
            </a:r>
            <a:r>
              <a:rPr lang="en-US" dirty="0">
                <a:solidFill>
                  <a:sysClr val="windowText" lastClr="000000"/>
                </a:solidFill>
              </a:rPr>
              <a:t> </a:t>
            </a:r>
            <a:r>
              <a:rPr lang="en-US" dirty="0" err="1">
                <a:solidFill>
                  <a:sysClr val="windowText" lastClr="000000"/>
                </a:solidFill>
              </a:rPr>
              <a:t>mirip</a:t>
            </a:r>
            <a:r>
              <a:rPr lang="en-US" dirty="0">
                <a:solidFill>
                  <a:sysClr val="windowText" lastClr="000000"/>
                </a:solidFill>
              </a:rPr>
              <a:t> </a:t>
            </a:r>
            <a:r>
              <a:rPr lang="en-US" dirty="0" err="1">
                <a:solidFill>
                  <a:sysClr val="windowText" lastClr="000000"/>
                </a:solidFill>
              </a:rPr>
              <a:t>dengan</a:t>
            </a:r>
            <a:r>
              <a:rPr lang="en-US" dirty="0">
                <a:solidFill>
                  <a:sysClr val="windowText" lastClr="000000"/>
                </a:solidFill>
              </a:rPr>
              <a:t> </a:t>
            </a:r>
            <a:r>
              <a:rPr lang="en-US" dirty="0" err="1">
                <a:solidFill>
                  <a:sysClr val="windowText" lastClr="000000"/>
                </a:solidFill>
              </a:rPr>
              <a:t>entimen</a:t>
            </a:r>
            <a:r>
              <a:rPr lang="en-US" dirty="0">
                <a:solidFill>
                  <a:sysClr val="windowText" lastClr="000000"/>
                </a:solidFill>
              </a:rPr>
              <a:t>. Akan </a:t>
            </a:r>
            <a:r>
              <a:rPr lang="en-US" dirty="0" err="1">
                <a:solidFill>
                  <a:sysClr val="windowText" lastClr="000000"/>
                </a:solidFill>
              </a:rPr>
              <a:t>tetapi</a:t>
            </a:r>
            <a:r>
              <a:rPr lang="en-US" dirty="0">
                <a:solidFill>
                  <a:sysClr val="windowText" lastClr="000000"/>
                </a:solidFill>
              </a:rPr>
              <a:t>, </a:t>
            </a:r>
            <a:r>
              <a:rPr lang="en-US" dirty="0" err="1">
                <a:solidFill>
                  <a:sysClr val="windowText" lastClr="000000"/>
                </a:solidFill>
              </a:rPr>
              <a:t>dalam</a:t>
            </a:r>
            <a:r>
              <a:rPr lang="en-US" dirty="0">
                <a:solidFill>
                  <a:sysClr val="windowText" lastClr="000000"/>
                </a:solidFill>
              </a:rPr>
              <a:t> </a:t>
            </a:r>
            <a:r>
              <a:rPr lang="en-US" dirty="0" err="1">
                <a:solidFill>
                  <a:sysClr val="windowText" lastClr="000000"/>
                </a:solidFill>
              </a:rPr>
              <a:t>penalaran</a:t>
            </a:r>
            <a:r>
              <a:rPr lang="en-US" dirty="0">
                <a:solidFill>
                  <a:sysClr val="windowText" lastClr="000000"/>
                </a:solidFill>
              </a:rPr>
              <a:t> </a:t>
            </a:r>
            <a:r>
              <a:rPr lang="en-US" dirty="0" err="1">
                <a:solidFill>
                  <a:sysClr val="windowText" lastClr="000000"/>
                </a:solidFill>
              </a:rPr>
              <a:t>jenis</a:t>
            </a:r>
            <a:r>
              <a:rPr lang="en-US" dirty="0">
                <a:solidFill>
                  <a:sysClr val="windowText" lastClr="000000"/>
                </a:solidFill>
              </a:rPr>
              <a:t> </a:t>
            </a:r>
            <a:r>
              <a:rPr lang="en-US" dirty="0" err="1">
                <a:solidFill>
                  <a:sysClr val="windowText" lastClr="000000"/>
                </a:solidFill>
              </a:rPr>
              <a:t>akibat-sebab</a:t>
            </a:r>
            <a:r>
              <a:rPr lang="en-US" dirty="0">
                <a:solidFill>
                  <a:sysClr val="windowText" lastClr="000000"/>
                </a:solidFill>
              </a:rPr>
              <a:t> </a:t>
            </a:r>
            <a:r>
              <a:rPr lang="en-US" dirty="0" err="1">
                <a:solidFill>
                  <a:sysClr val="windowText" lastClr="000000"/>
                </a:solidFill>
              </a:rPr>
              <a:t>ini</a:t>
            </a:r>
            <a:r>
              <a:rPr lang="en-US" dirty="0">
                <a:solidFill>
                  <a:sysClr val="windowText" lastClr="000000"/>
                </a:solidFill>
              </a:rPr>
              <a:t>, </a:t>
            </a:r>
            <a:r>
              <a:rPr lang="en-US" dirty="0" err="1">
                <a:solidFill>
                  <a:sysClr val="windowText" lastClr="000000"/>
                </a:solidFill>
              </a:rPr>
              <a:t>peristiwa</a:t>
            </a:r>
            <a:r>
              <a:rPr lang="en-US" dirty="0">
                <a:solidFill>
                  <a:sysClr val="windowText" lastClr="000000"/>
                </a:solidFill>
              </a:rPr>
              <a:t> </a:t>
            </a:r>
            <a:r>
              <a:rPr lang="en-US" dirty="0" err="1">
                <a:solidFill>
                  <a:sysClr val="windowText" lastClr="000000"/>
                </a:solidFill>
              </a:rPr>
              <a:t>sebab</a:t>
            </a:r>
            <a:r>
              <a:rPr lang="en-US" dirty="0">
                <a:solidFill>
                  <a:sysClr val="windowText" lastClr="000000"/>
                </a:solidFill>
              </a:rPr>
              <a:t> </a:t>
            </a:r>
            <a:r>
              <a:rPr lang="en-US" dirty="0" err="1">
                <a:solidFill>
                  <a:sysClr val="windowText" lastClr="000000"/>
                </a:solidFill>
              </a:rPr>
              <a:t>merupakan</a:t>
            </a:r>
            <a:r>
              <a:rPr lang="en-US" dirty="0">
                <a:solidFill>
                  <a:sysClr val="windowText" lastClr="000000"/>
                </a:solidFill>
              </a:rPr>
              <a:t> </a:t>
            </a:r>
            <a:r>
              <a:rPr lang="en-US" dirty="0" err="1">
                <a:solidFill>
                  <a:sysClr val="windowText" lastClr="000000"/>
                </a:solidFill>
              </a:rPr>
              <a:t>simpulan</a:t>
            </a:r>
            <a:r>
              <a:rPr lang="en-US" dirty="0">
                <a:solidFill>
                  <a:sysClr val="windowText" lastClr="000000"/>
                </a:solidFill>
              </a:rPr>
              <a:t>.</a:t>
            </a:r>
          </a:p>
          <a:p>
            <a:pPr marL="182880" indent="-182880" eaLnBrk="1" fontAlgn="auto" hangingPunct="1">
              <a:spcAft>
                <a:spcPts val="0"/>
              </a:spcAft>
              <a:buClr>
                <a:schemeClr val="tx1">
                  <a:lumMod val="50000"/>
                  <a:lumOff val="50000"/>
                </a:schemeClr>
              </a:buClr>
              <a:defRPr/>
            </a:pPr>
            <a:endParaRPr lang="en-US" dirty="0">
              <a:solidFill>
                <a:sysClr val="windowText" lastClr="000000"/>
              </a:solidFill>
            </a:endParaRPr>
          </a:p>
        </p:txBody>
      </p:sp>
    </p:spTree>
    <p:extLst>
      <p:ext uri="{BB962C8B-B14F-4D97-AF65-F5344CB8AC3E}">
        <p14:creationId xmlns:p14="http://schemas.microsoft.com/office/powerpoint/2010/main" val="3919906604"/>
      </p:ext>
    </p:extLst>
  </p:cSld>
  <p:clrMapOvr>
    <a:masterClrMapping/>
  </p:clrMapOvr>
  <p:transition spd="slow">
    <p:fade/>
    <p:sndAc>
      <p:stSnd>
        <p:snd r:embed="rId2" name="pu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p:cNvSpPr>
            <a:spLocks noGrp="1"/>
          </p:cNvSpPr>
          <p:nvPr>
            <p:ph idx="1"/>
          </p:nvPr>
        </p:nvSpPr>
        <p:spPr>
          <a:xfrm>
            <a:off x="457200" y="457200"/>
            <a:ext cx="3657600" cy="5715000"/>
          </a:xfrm>
        </p:spPr>
        <p:txBody>
          <a:bodyPr>
            <a:normAutofit fontScale="70000" lnSpcReduction="20000"/>
          </a:bodyPr>
          <a:lstStyle/>
          <a:p>
            <a:pPr marL="109538" indent="0" eaLnBrk="1" hangingPunct="1">
              <a:buFont typeface="Arial" pitchFamily="34" charset="0"/>
              <a:buNone/>
            </a:pPr>
            <a:r>
              <a:rPr lang="en-US" smtClean="0">
                <a:latin typeface="Times New Roman" pitchFamily="18" charset="0"/>
                <a:cs typeface="Times New Roman" pitchFamily="18" charset="0"/>
              </a:rPr>
              <a:t>Penalaran juga dapat digunakan dalam membuat silogisme. Silogisme merupakan sebuah bentuk cara berpikir di mana dua premis/statemen dihubungkan satu sama lain untuk kemudian sampai pada suatu kesimpulan.</a:t>
            </a:r>
          </a:p>
          <a:p>
            <a:pPr marL="109538" indent="0" eaLnBrk="1" hangingPunct="1">
              <a:buFont typeface="Arial" pitchFamily="34" charset="0"/>
              <a:buNone/>
            </a:pPr>
            <a:r>
              <a:rPr lang="en-US" smtClean="0">
                <a:latin typeface="Times New Roman" pitchFamily="18" charset="0"/>
                <a:cs typeface="Times New Roman" pitchFamily="18" charset="0"/>
              </a:rPr>
              <a:t> Contoh ;</a:t>
            </a:r>
          </a:p>
          <a:p>
            <a:pPr marL="109538" indent="0" eaLnBrk="1" hangingPunct="1">
              <a:buFont typeface="Arial" pitchFamily="34" charset="0"/>
              <a:buNone/>
            </a:pPr>
            <a:r>
              <a:rPr lang="en-US" smtClean="0">
                <a:latin typeface="Times New Roman" pitchFamily="18" charset="0"/>
                <a:cs typeface="Times New Roman" pitchFamily="18" charset="0"/>
              </a:rPr>
              <a:t>a.       Semua cendikiawan adalah manusia 		  	pemikir</a:t>
            </a:r>
          </a:p>
          <a:p>
            <a:pPr marL="109538" indent="0" eaLnBrk="1" hangingPunct="1">
              <a:buFont typeface="Arial" pitchFamily="34" charset="0"/>
              <a:buNone/>
            </a:pPr>
            <a:r>
              <a:rPr lang="en-US" smtClean="0">
                <a:latin typeface="Times New Roman" pitchFamily="18" charset="0"/>
                <a:cs typeface="Times New Roman" pitchFamily="18" charset="0"/>
              </a:rPr>
              <a:t>b.      Semua ahli filsafat adalah cendikiawan</a:t>
            </a:r>
          </a:p>
          <a:p>
            <a:pPr marL="109538" indent="0" eaLnBrk="1" hangingPunct="1">
              <a:buFont typeface="Arial" pitchFamily="34" charset="0"/>
              <a:buNone/>
            </a:pPr>
            <a:r>
              <a:rPr lang="en-US" smtClean="0">
                <a:latin typeface="Times New Roman" pitchFamily="18" charset="0"/>
                <a:cs typeface="Times New Roman" pitchFamily="18" charset="0"/>
              </a:rPr>
              <a:t>c.       Semua ahli filsafat adalah manusia pemikir.</a:t>
            </a:r>
          </a:p>
          <a:p>
            <a:pPr marL="109538" indent="0" eaLnBrk="1" hangingPunct="1">
              <a:buFont typeface="Arial" pitchFamily="34" charset="0"/>
              <a:buNone/>
            </a:pPr>
            <a:endParaRPr lang="en-US" smtClean="0">
              <a:latin typeface="Times New Roman" pitchFamily="18" charset="0"/>
              <a:cs typeface="Times New Roman" pitchFamily="18" charset="0"/>
            </a:endParaRPr>
          </a:p>
        </p:txBody>
      </p:sp>
      <p:sp>
        <p:nvSpPr>
          <p:cNvPr id="87043" name="Title 2"/>
          <p:cNvSpPr>
            <a:spLocks noGrp="1"/>
          </p:cNvSpPr>
          <p:nvPr>
            <p:ph type="title"/>
          </p:nvPr>
        </p:nvSpPr>
        <p:spPr/>
        <p:txBody>
          <a:bodyPr/>
          <a:lstStyle/>
          <a:p>
            <a:pPr eaLnBrk="1" fontAlgn="auto" hangingPunct="1">
              <a:spcAft>
                <a:spcPts val="0"/>
              </a:spcAft>
              <a:defRPr/>
            </a:pPr>
            <a:r>
              <a:rPr lang="en-US" dirty="0" err="1" smtClean="0">
                <a:latin typeface="Times New Roman" pitchFamily="18" charset="0"/>
                <a:cs typeface="Times New Roman" pitchFamily="18" charset="0"/>
              </a:rPr>
              <a:t>Fungsi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Kegunaan</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368831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609600" y="1600200"/>
            <a:ext cx="7467600" cy="4114800"/>
          </a:xfrm>
        </p:spPr>
        <p:txBody>
          <a:bodyPr/>
          <a:lstStyle/>
          <a:p>
            <a:pPr marL="0" indent="0" eaLnBrk="1" hangingPunct="1">
              <a:buFont typeface="Arial" pitchFamily="34" charset="0"/>
              <a:buNone/>
            </a:pPr>
            <a:r>
              <a:rPr lang="en-US" sz="2400" smtClean="0">
                <a:latin typeface="Times New Roman" pitchFamily="18" charset="0"/>
                <a:cs typeface="Times New Roman" pitchFamily="18" charset="0"/>
              </a:rPr>
              <a:t>Bagi para hakim berguna dalam mengambil pertimbangan untuk memutuskan suatu kasus. </a:t>
            </a:r>
          </a:p>
          <a:p>
            <a:pPr marL="0" indent="0" eaLnBrk="1" hangingPunct="1">
              <a:buFont typeface="Arial" pitchFamily="34" charset="0"/>
              <a:buNone/>
            </a:pPr>
            <a:endParaRPr lang="en-US" sz="2400" smtClean="0">
              <a:latin typeface="Times New Roman" pitchFamily="18" charset="0"/>
              <a:cs typeface="Times New Roman" pitchFamily="18" charset="0"/>
            </a:endParaRPr>
          </a:p>
          <a:p>
            <a:pPr marL="0" indent="0" eaLnBrk="1" hangingPunct="1">
              <a:buFont typeface="Arial" pitchFamily="34" charset="0"/>
              <a:buNone/>
            </a:pPr>
            <a:r>
              <a:rPr lang="en-US" sz="2400" smtClean="0">
                <a:latin typeface="Times New Roman" pitchFamily="18" charset="0"/>
                <a:cs typeface="Times New Roman" pitchFamily="18" charset="0"/>
              </a:rPr>
              <a:t>Bagi para praktisi hukum legal reasoning ini berguna untuk mencari dasar bagi suatu peristiwa atau perbuatan hukum dengan tujuan untuk menghindari terjadinya pelanggaran hukum di kemudian hari dan untuk menjadi bahan argumentasi apabila terjadi sengketa mengenai peristiwa ataupun perbuatan hukum tersebut</a:t>
            </a:r>
          </a:p>
          <a:p>
            <a:pPr marL="0" indent="0" eaLnBrk="1" hangingPunct="1">
              <a:buFont typeface="Arial" pitchFamily="34" charset="0"/>
              <a:buNone/>
            </a:pPr>
            <a:endParaRPr lang="en-US" sz="2400" smtClean="0"/>
          </a:p>
        </p:txBody>
      </p:sp>
      <p:sp>
        <p:nvSpPr>
          <p:cNvPr id="88067" name="Title 1"/>
          <p:cNvSpPr>
            <a:spLocks noGrp="1"/>
          </p:cNvSpPr>
          <p:nvPr>
            <p:ph type="title"/>
          </p:nvPr>
        </p:nvSpPr>
        <p:spPr>
          <a:xfrm>
            <a:off x="381000" y="34925"/>
            <a:ext cx="3124200" cy="1524000"/>
          </a:xfrm>
        </p:spPr>
        <p:txBody>
          <a:bodyPr/>
          <a:lstStyle/>
          <a:p>
            <a:pPr algn="just" eaLnBrk="1" fontAlgn="auto" hangingPunct="1">
              <a:spcAft>
                <a:spcPts val="0"/>
              </a:spcAft>
              <a:defRPr/>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91373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152400" y="1600200"/>
            <a:ext cx="6096000" cy="4114800"/>
          </a:xfrm>
        </p:spPr>
        <p:txBody>
          <a:bodyPr/>
          <a:lstStyle/>
          <a:p>
            <a:pPr marL="0" indent="0" eaLnBrk="1" hangingPunct="1">
              <a:buClr>
                <a:srgbClr val="DC9E1F"/>
              </a:buClr>
              <a:buFont typeface="Arial" pitchFamily="34" charset="0"/>
              <a:buNone/>
            </a:pPr>
            <a:r>
              <a:rPr lang="en-US" sz="2400" smtClean="0">
                <a:latin typeface="Times New Roman" pitchFamily="18" charset="0"/>
                <a:cs typeface="Times New Roman" pitchFamily="18" charset="0"/>
              </a:rPr>
              <a:t> </a:t>
            </a:r>
            <a:r>
              <a:rPr lang="en-US" smtClean="0">
                <a:latin typeface="Times New Roman" pitchFamily="18" charset="0"/>
                <a:cs typeface="Times New Roman" pitchFamily="18" charset="0"/>
              </a:rPr>
              <a:t>Bagi para penyusun undang-undang dan peraturan, legal reasoning ini berguna untuk mencari dasar mengapa suatu undang-undang disusun dan mengapa suatu peraturan perlu dikeluarkan. </a:t>
            </a:r>
          </a:p>
          <a:p>
            <a:pPr marL="0" indent="0" eaLnBrk="1" hangingPunct="1">
              <a:buClr>
                <a:srgbClr val="DC9E1F"/>
              </a:buClr>
              <a:buFont typeface="Arial" pitchFamily="34" charset="0"/>
              <a:buNone/>
            </a:pPr>
            <a:r>
              <a:rPr lang="en-US" smtClean="0">
                <a:latin typeface="Times New Roman" pitchFamily="18" charset="0"/>
              </a:rPr>
              <a:t> </a:t>
            </a:r>
          </a:p>
        </p:txBody>
      </p:sp>
      <p:sp>
        <p:nvSpPr>
          <p:cNvPr id="89091" name="Title 1"/>
          <p:cNvSpPr>
            <a:spLocks noGrp="1"/>
          </p:cNvSpPr>
          <p:nvPr>
            <p:ph type="title"/>
          </p:nvPr>
        </p:nvSpPr>
        <p:spPr/>
        <p:txBody>
          <a:bodyPr/>
          <a:lstStyle/>
          <a:p>
            <a:pPr eaLnBrk="1" fontAlgn="auto" hangingPunct="1">
              <a:spcAft>
                <a:spcPts val="0"/>
              </a:spcAft>
              <a:defRPr/>
            </a:pPr>
            <a:r>
              <a:rPr lang="en-US" sz="3200" smtClean="0">
                <a:latin typeface="Times New Roman" pitchFamily="18" charset="0"/>
                <a:cs typeface="Times New Roman" pitchFamily="18" charset="0"/>
              </a:rPr>
              <a:t>Kegunaan</a:t>
            </a:r>
          </a:p>
        </p:txBody>
      </p:sp>
      <p:pic>
        <p:nvPicPr>
          <p:cNvPr id="921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363" y="49213"/>
            <a:ext cx="329723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283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p:cNvSpPr>
            <a:spLocks noGrp="1"/>
          </p:cNvSpPr>
          <p:nvPr>
            <p:ph idx="1"/>
          </p:nvPr>
        </p:nvSpPr>
        <p:spPr>
          <a:xfrm>
            <a:off x="457200" y="1481138"/>
            <a:ext cx="5105400" cy="4525962"/>
          </a:xfrm>
        </p:spPr>
        <p:txBody>
          <a:bodyPr/>
          <a:lstStyle/>
          <a:p>
            <a:pPr marL="109538" indent="0" eaLnBrk="1" hangingPunct="1">
              <a:buFont typeface="Arial" pitchFamily="34" charset="0"/>
              <a:buNone/>
            </a:pPr>
            <a:r>
              <a:rPr lang="en-US" smtClean="0"/>
              <a:t> </a:t>
            </a:r>
            <a:r>
              <a:rPr lang="en-US" sz="2800" smtClean="0">
                <a:latin typeface="Times New Roman" pitchFamily="18" charset="0"/>
                <a:cs typeface="Times New Roman" pitchFamily="18" charset="0"/>
              </a:rPr>
              <a:t>Sedangkan bagi pelaksana, </a:t>
            </a:r>
            <a:r>
              <a:rPr lang="en-US" sz="2800" i="1" smtClean="0">
                <a:latin typeface="Times New Roman" pitchFamily="18" charset="0"/>
                <a:cs typeface="Times New Roman" pitchFamily="18" charset="0"/>
              </a:rPr>
              <a:t>legal reasoning</a:t>
            </a:r>
            <a:r>
              <a:rPr lang="en-US" sz="2800" smtClean="0">
                <a:latin typeface="Times New Roman" pitchFamily="18" charset="0"/>
                <a:cs typeface="Times New Roman" pitchFamily="18" charset="0"/>
              </a:rPr>
              <a:t> ini berguna untuk mencari pengertian yang mendalam tentang suatu undang-undang atau peraturan agar tidak hanya menjalankan tanpa mengerti maksud dan tujuannya yang hakiki.</a:t>
            </a:r>
            <a:endParaRPr lang="en-US" sz="2800" smtClean="0">
              <a:solidFill>
                <a:srgbClr val="FFFFFF"/>
              </a:solidFill>
              <a:latin typeface="Times New Roman" pitchFamily="18" charset="0"/>
            </a:endParaRPr>
          </a:p>
          <a:p>
            <a:pPr marL="109538" indent="0" eaLnBrk="1" hangingPunct="1">
              <a:buFont typeface="Arial" pitchFamily="34" charset="0"/>
              <a:buNone/>
            </a:pPr>
            <a:endParaRPr lang="en-US" smtClean="0"/>
          </a:p>
        </p:txBody>
      </p:sp>
      <p:sp>
        <p:nvSpPr>
          <p:cNvPr id="90115" name="Title 2"/>
          <p:cNvSpPr>
            <a:spLocks noGrp="1"/>
          </p:cNvSpPr>
          <p:nvPr>
            <p:ph type="title"/>
          </p:nvPr>
        </p:nvSpPr>
        <p:spPr/>
        <p:txBody>
          <a:bodyPr/>
          <a:lstStyle/>
          <a:p>
            <a:pPr eaLnBrk="1" fontAlgn="auto" hangingPunct="1">
              <a:spcAft>
                <a:spcPts val="0"/>
              </a:spcAft>
              <a:defRPr/>
            </a:pPr>
            <a:r>
              <a:rPr lang="en-US" smtClean="0"/>
              <a:t>Kegunaan</a:t>
            </a:r>
          </a:p>
        </p:txBody>
      </p:sp>
      <p:pic>
        <p:nvPicPr>
          <p:cNvPr id="931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762000"/>
            <a:ext cx="33813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180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457200" y="1481138"/>
            <a:ext cx="7772400" cy="4525962"/>
          </a:xfrm>
        </p:spPr>
        <p:txBody>
          <a:bodyPr/>
          <a:lstStyle/>
          <a:p>
            <a:pPr marL="0" indent="0" eaLnBrk="1" hangingPunct="1">
              <a:buFont typeface="Arial" pitchFamily="34" charset="0"/>
              <a:buNone/>
            </a:pPr>
            <a:r>
              <a:rPr lang="en-US" smtClean="0"/>
              <a:t> </a:t>
            </a:r>
            <a:r>
              <a:rPr lang="en-US" smtClean="0">
                <a:latin typeface="Times New Roman" pitchFamily="18" charset="0"/>
                <a:cs typeface="Times New Roman" pitchFamily="18" charset="0"/>
              </a:rPr>
              <a:t>Reasoning melalui contoh</a:t>
            </a:r>
          </a:p>
          <a:p>
            <a:pPr marL="0" indent="0" eaLnBrk="1" hangingPunct="1">
              <a:buFont typeface="Arial" pitchFamily="34" charset="0"/>
              <a:buNone/>
            </a:pPr>
            <a:endParaRPr lang="en-US" smtClean="0">
              <a:latin typeface="Times New Roman" pitchFamily="18" charset="0"/>
              <a:cs typeface="Times New Roman" pitchFamily="18" charset="0"/>
            </a:endParaRPr>
          </a:p>
          <a:p>
            <a:pPr marL="0" indent="0" eaLnBrk="1" hangingPunct="1">
              <a:buFont typeface="Arial" pitchFamily="34" charset="0"/>
              <a:buNone/>
            </a:pPr>
            <a:r>
              <a:rPr lang="en-US" smtClean="0">
                <a:latin typeface="Times New Roman" pitchFamily="18" charset="0"/>
                <a:cs typeface="Times New Roman" pitchFamily="18" charset="0"/>
              </a:rPr>
              <a:t>Pola dasar </a:t>
            </a:r>
            <a:r>
              <a:rPr lang="en-US" i="1" smtClean="0">
                <a:latin typeface="Times New Roman" pitchFamily="18" charset="0"/>
                <a:cs typeface="Times New Roman" pitchFamily="18" charset="0"/>
              </a:rPr>
              <a:t>legal reasoning </a:t>
            </a:r>
            <a:r>
              <a:rPr lang="en-US" smtClean="0">
                <a:latin typeface="Times New Roman" pitchFamily="18" charset="0"/>
                <a:cs typeface="Times New Roman" pitchFamily="18" charset="0"/>
              </a:rPr>
              <a:t>adalah reasoning melalui contoh. Namun dalam pelaksanaannya terdapat beberapa hal yang menjadi bahan perdebatan di antara pada ahli hukum terutama di negara yang menganut case law (</a:t>
            </a:r>
            <a:r>
              <a:rPr lang="en-US" i="1" smtClean="0">
                <a:latin typeface="Times New Roman" pitchFamily="18" charset="0"/>
                <a:cs typeface="Times New Roman" pitchFamily="18" charset="0"/>
              </a:rPr>
              <a:t>common law</a:t>
            </a:r>
            <a:r>
              <a:rPr lang="en-US" smtClean="0">
                <a:latin typeface="Times New Roman" pitchFamily="18" charset="0"/>
                <a:cs typeface="Times New Roman" pitchFamily="18" charset="0"/>
              </a:rPr>
              <a:t>)</a:t>
            </a:r>
          </a:p>
          <a:p>
            <a:pPr marL="0" indent="0" eaLnBrk="1" hangingPunct="1">
              <a:buFont typeface="Arial" pitchFamily="34" charset="0"/>
              <a:buNone/>
            </a:pPr>
            <a:endParaRPr lang="en-US" smtClean="0">
              <a:latin typeface="Times New Roman" pitchFamily="18" charset="0"/>
              <a:cs typeface="Times New Roman" pitchFamily="18" charset="0"/>
            </a:endParaRPr>
          </a:p>
          <a:p>
            <a:pPr marL="0" indent="0" eaLnBrk="1" hangingPunct="1">
              <a:buFont typeface="Arial" pitchFamily="34" charset="0"/>
              <a:buNone/>
            </a:pPr>
            <a:endParaRPr lang="en-US" smtClean="0">
              <a:latin typeface="Times New Roman" pitchFamily="18" charset="0"/>
              <a:cs typeface="Times New Roman" pitchFamily="18" charset="0"/>
            </a:endParaRPr>
          </a:p>
        </p:txBody>
      </p:sp>
      <p:sp>
        <p:nvSpPr>
          <p:cNvPr id="91139" name="Title 1"/>
          <p:cNvSpPr>
            <a:spLocks noGrp="1"/>
          </p:cNvSpPr>
          <p:nvPr>
            <p:ph type="title"/>
          </p:nvPr>
        </p:nvSpPr>
        <p:spPr>
          <a:xfrm>
            <a:off x="457200" y="304800"/>
            <a:ext cx="8229600" cy="1143000"/>
          </a:xfrm>
        </p:spPr>
        <p:txBody>
          <a:bodyPr/>
          <a:lstStyle/>
          <a:p>
            <a:pPr eaLnBrk="1" fontAlgn="auto" hangingPunct="1">
              <a:spcAft>
                <a:spcPts val="0"/>
              </a:spcAft>
              <a:defRPr/>
            </a:pPr>
            <a:r>
              <a:rPr lang="en-US" sz="3200" smtClean="0">
                <a:latin typeface="Times New Roman" pitchFamily="18" charset="0"/>
                <a:cs typeface="Times New Roman" pitchFamily="18" charset="0"/>
              </a:rPr>
              <a:t>Kerangka Analitis tentang Legal Reasoning</a:t>
            </a:r>
            <a:br>
              <a:rPr lang="en-US" sz="3200" smtClean="0">
                <a:latin typeface="Times New Roman" pitchFamily="18" charset="0"/>
                <a:cs typeface="Times New Roman" pitchFamily="18" charset="0"/>
              </a:rPr>
            </a:br>
            <a:endParaRPr lang="en-US" sz="3200" smtClean="0">
              <a:latin typeface="Times New Roman" pitchFamily="18" charset="0"/>
              <a:cs typeface="Times New Roman" pitchFamily="18" charset="0"/>
            </a:endParaRPr>
          </a:p>
        </p:txBody>
      </p:sp>
    </p:spTree>
    <p:extLst>
      <p:ext uri="{BB962C8B-B14F-4D97-AF65-F5344CB8AC3E}">
        <p14:creationId xmlns:p14="http://schemas.microsoft.com/office/powerpoint/2010/main" val="18260854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1"/>
          <p:cNvSpPr>
            <a:spLocks noGrp="1"/>
          </p:cNvSpPr>
          <p:nvPr>
            <p:ph idx="1"/>
          </p:nvPr>
        </p:nvSpPr>
        <p:spPr>
          <a:xfrm>
            <a:off x="152400" y="1481138"/>
            <a:ext cx="5334000" cy="4525962"/>
          </a:xfrm>
        </p:spPr>
        <p:txBody>
          <a:bodyPr>
            <a:normAutofit fontScale="92500" lnSpcReduction="10000"/>
          </a:bodyPr>
          <a:lstStyle/>
          <a:p>
            <a:pPr marL="109538" indent="0" eaLnBrk="1" hangingPunct="1">
              <a:buFont typeface="Arial" pitchFamily="34" charset="0"/>
              <a:buNone/>
            </a:pPr>
            <a:r>
              <a:rPr lang="en-US" smtClean="0"/>
              <a:t> </a:t>
            </a:r>
            <a:r>
              <a:rPr lang="en-US" smtClean="0">
                <a:latin typeface="Times New Roman" pitchFamily="18" charset="0"/>
                <a:cs typeface="Times New Roman" pitchFamily="18" charset="0"/>
              </a:rPr>
              <a:t>Pembatasan terhadap kebebasan para Hakim untuk tidak keluar dari contoh legal reasoning yang di peroleh dari pengadilan terdahulu. Hal ini oleh para ahli hukum di Amerika Serikat sebagai membatasi kebebasan para hakim untuk menggunakan kemampuannya untuk melihat kasus yang di adilinya.</a:t>
            </a:r>
          </a:p>
          <a:p>
            <a:pPr marL="109538" indent="0" eaLnBrk="1" hangingPunct="1">
              <a:buFont typeface="Arial" pitchFamily="34" charset="0"/>
              <a:buNone/>
            </a:pPr>
            <a:endParaRPr lang="en-US" smtClean="0"/>
          </a:p>
        </p:txBody>
      </p:sp>
      <p:sp>
        <p:nvSpPr>
          <p:cNvPr id="92163" name="Title 2"/>
          <p:cNvSpPr>
            <a:spLocks noGrp="1"/>
          </p:cNvSpPr>
          <p:nvPr>
            <p:ph type="title"/>
          </p:nvPr>
        </p:nvSpPr>
        <p:spPr>
          <a:xfrm>
            <a:off x="228600" y="292274"/>
            <a:ext cx="3581400" cy="1143000"/>
          </a:xfrm>
        </p:spPr>
        <p:txBody>
          <a:bodyPr>
            <a:normAutofit fontScale="90000"/>
          </a:bodyPr>
          <a:lstStyle/>
          <a:p>
            <a:pPr eaLnBrk="1" fontAlgn="auto" hangingPunct="1">
              <a:spcAft>
                <a:spcPts val="0"/>
              </a:spcAft>
              <a:defRPr/>
            </a:pPr>
            <a:r>
              <a:rPr lang="en-US" sz="3200" dirty="0" err="1" smtClean="0">
                <a:solidFill>
                  <a:srgbClr val="464646"/>
                </a:solidFill>
                <a:latin typeface="Times New Roman" pitchFamily="18" charset="0"/>
                <a:cs typeface="Times New Roman" pitchFamily="18" charset="0"/>
              </a:rPr>
              <a:t>Kerangka</a:t>
            </a:r>
            <a:r>
              <a:rPr lang="en-US" sz="3200" dirty="0" smtClean="0">
                <a:solidFill>
                  <a:srgbClr val="464646"/>
                </a:solidFill>
                <a:latin typeface="Times New Roman" pitchFamily="18" charset="0"/>
                <a:cs typeface="Times New Roman" pitchFamily="18" charset="0"/>
              </a:rPr>
              <a:t> </a:t>
            </a:r>
            <a:r>
              <a:rPr lang="en-US" sz="3200" dirty="0" err="1" smtClean="0">
                <a:solidFill>
                  <a:srgbClr val="464646"/>
                </a:solidFill>
                <a:latin typeface="Times New Roman" pitchFamily="18" charset="0"/>
                <a:cs typeface="Times New Roman" pitchFamily="18" charset="0"/>
              </a:rPr>
              <a:t>Analitis</a:t>
            </a:r>
            <a:r>
              <a:rPr lang="en-US" sz="3200" dirty="0" smtClean="0">
                <a:solidFill>
                  <a:srgbClr val="464646"/>
                </a:solidFill>
                <a:latin typeface="Times New Roman" pitchFamily="18" charset="0"/>
                <a:cs typeface="Times New Roman" pitchFamily="18" charset="0"/>
              </a:rPr>
              <a:t> </a:t>
            </a:r>
            <a:r>
              <a:rPr lang="en-US" sz="3200" dirty="0" err="1" smtClean="0">
                <a:solidFill>
                  <a:srgbClr val="464646"/>
                </a:solidFill>
                <a:latin typeface="Times New Roman" pitchFamily="18" charset="0"/>
                <a:cs typeface="Times New Roman" pitchFamily="18" charset="0"/>
              </a:rPr>
              <a:t>tentang</a:t>
            </a:r>
            <a:r>
              <a:rPr lang="en-US" sz="3200" dirty="0" smtClean="0">
                <a:solidFill>
                  <a:srgbClr val="464646"/>
                </a:solidFill>
                <a:latin typeface="Times New Roman" pitchFamily="18" charset="0"/>
                <a:cs typeface="Times New Roman" pitchFamily="18" charset="0"/>
              </a:rPr>
              <a:t> Legal Reasoning </a:t>
            </a:r>
            <a:endParaRPr lang="en-US" dirty="0" smtClean="0"/>
          </a:p>
        </p:txBody>
      </p:sp>
      <p:pic>
        <p:nvPicPr>
          <p:cNvPr id="95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47800"/>
            <a:ext cx="363061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642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5029200" cy="3657600"/>
          </a:xfrm>
        </p:spPr>
        <p:txBody>
          <a:bodyPr rtlCol="0">
            <a:noAutofit/>
          </a:bodyPr>
          <a:lstStyle/>
          <a:p>
            <a:pPr marL="182880" indent="-182880" algn="just" eaLnBrk="1" fontAlgn="auto" hangingPunct="1">
              <a:spcAft>
                <a:spcPts val="0"/>
              </a:spcAft>
              <a:buClr>
                <a:schemeClr val="tx1">
                  <a:lumMod val="50000"/>
                  <a:lumOff val="50000"/>
                </a:schemeClr>
              </a:buClr>
              <a:defRPr/>
            </a:pPr>
            <a:endParaRPr lang="en-US" sz="2800" dirty="0" smtClean="0">
              <a:solidFill>
                <a:schemeClr val="tx1">
                  <a:lumMod val="85000"/>
                </a:schemeClr>
              </a:solidFill>
              <a:latin typeface="Times New Roman"/>
              <a:ea typeface="Times New Roman"/>
            </a:endParaRPr>
          </a:p>
          <a:p>
            <a:pPr marL="182880" indent="-182880" algn="just" eaLnBrk="1" fontAlgn="auto" hangingPunct="1">
              <a:spcAft>
                <a:spcPts val="0"/>
              </a:spcAft>
              <a:buClr>
                <a:schemeClr val="tx1">
                  <a:lumMod val="50000"/>
                  <a:lumOff val="50000"/>
                </a:schemeClr>
              </a:buClr>
              <a:defRPr/>
            </a:pPr>
            <a:r>
              <a:rPr lang="en-US" sz="2800" dirty="0" err="1" smtClean="0">
                <a:solidFill>
                  <a:schemeClr val="tx1">
                    <a:lumMod val="85000"/>
                  </a:schemeClr>
                </a:solidFill>
                <a:latin typeface="Times New Roman"/>
                <a:ea typeface="Times New Roman"/>
              </a:rPr>
              <a:t>Akibat</a:t>
            </a:r>
            <a:r>
              <a:rPr lang="en-US" sz="2800" dirty="0" smtClean="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doktrin</a:t>
            </a:r>
            <a:r>
              <a:rPr lang="en-US" sz="2800" dirty="0">
                <a:solidFill>
                  <a:schemeClr val="tx1">
                    <a:lumMod val="85000"/>
                  </a:schemeClr>
                </a:solidFill>
                <a:latin typeface="Times New Roman"/>
                <a:ea typeface="Times New Roman"/>
              </a:rPr>
              <a:t> yang </a:t>
            </a:r>
            <a:r>
              <a:rPr lang="en-US" sz="2800" dirty="0" err="1">
                <a:solidFill>
                  <a:schemeClr val="tx1">
                    <a:lumMod val="85000"/>
                  </a:schemeClr>
                </a:solidFill>
                <a:latin typeface="Times New Roman"/>
                <a:ea typeface="Times New Roman"/>
              </a:rPr>
              <a:t>kaku</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ini</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para</a:t>
            </a:r>
            <a:r>
              <a:rPr lang="en-US" sz="2800" dirty="0">
                <a:solidFill>
                  <a:schemeClr val="tx1">
                    <a:lumMod val="85000"/>
                  </a:schemeClr>
                </a:solidFill>
                <a:latin typeface="Times New Roman"/>
                <a:ea typeface="Times New Roman"/>
              </a:rPr>
              <a:t> hakim </a:t>
            </a:r>
            <a:r>
              <a:rPr lang="en-US" sz="2800" dirty="0" err="1">
                <a:solidFill>
                  <a:schemeClr val="tx1">
                    <a:lumMod val="85000"/>
                  </a:schemeClr>
                </a:solidFill>
                <a:latin typeface="Times New Roman"/>
                <a:ea typeface="Times New Roman"/>
              </a:rPr>
              <a:t>seakan</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kehilangan</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kebebasannya</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untuk</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mencari</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perbedaan</a:t>
            </a:r>
            <a:r>
              <a:rPr lang="en-US" sz="2800" dirty="0">
                <a:solidFill>
                  <a:schemeClr val="tx1">
                    <a:lumMod val="85000"/>
                  </a:schemeClr>
                </a:solidFill>
                <a:latin typeface="Times New Roman"/>
                <a:ea typeface="Times New Roman"/>
              </a:rPr>
              <a:t> di </a:t>
            </a:r>
            <a:r>
              <a:rPr lang="en-US" sz="2800" dirty="0" err="1">
                <a:solidFill>
                  <a:schemeClr val="tx1">
                    <a:lumMod val="85000"/>
                  </a:schemeClr>
                </a:solidFill>
                <a:latin typeface="Times New Roman"/>
                <a:ea typeface="Times New Roman"/>
              </a:rPr>
              <a:t>dalam</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suatu</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kasus</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dengan</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kasus-kasus</a:t>
            </a:r>
            <a:r>
              <a:rPr lang="en-US" sz="2800" dirty="0">
                <a:solidFill>
                  <a:schemeClr val="tx1">
                    <a:lumMod val="85000"/>
                  </a:schemeClr>
                </a:solidFill>
                <a:latin typeface="Times New Roman"/>
                <a:ea typeface="Times New Roman"/>
              </a:rPr>
              <a:t> yang </a:t>
            </a:r>
            <a:r>
              <a:rPr lang="en-US" sz="2800" dirty="0" err="1">
                <a:solidFill>
                  <a:schemeClr val="tx1">
                    <a:lumMod val="85000"/>
                  </a:schemeClr>
                </a:solidFill>
                <a:latin typeface="Times New Roman"/>
                <a:ea typeface="Times New Roman"/>
              </a:rPr>
              <a:t>sudah</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diputuskan</a:t>
            </a:r>
            <a:r>
              <a:rPr lang="en-US" sz="2800" dirty="0">
                <a:solidFill>
                  <a:schemeClr val="tx1">
                    <a:lumMod val="85000"/>
                  </a:schemeClr>
                </a:solidFill>
                <a:latin typeface="Times New Roman"/>
                <a:ea typeface="Times New Roman"/>
              </a:rPr>
              <a:t> </a:t>
            </a:r>
            <a:r>
              <a:rPr lang="en-US" sz="2800" dirty="0" err="1" smtClean="0">
                <a:solidFill>
                  <a:schemeClr val="tx1">
                    <a:lumMod val="85000"/>
                  </a:schemeClr>
                </a:solidFill>
                <a:latin typeface="Times New Roman"/>
                <a:ea typeface="Times New Roman"/>
              </a:rPr>
              <a:t>terdahulu</a:t>
            </a:r>
            <a:endParaRPr lang="en-US" sz="2800" dirty="0">
              <a:solidFill>
                <a:schemeClr val="tx1">
                  <a:lumMod val="85000"/>
                </a:schemeClr>
              </a:solidFill>
              <a:latin typeface="Times New Roman"/>
              <a:ea typeface="Times New Roman"/>
            </a:endParaRPr>
          </a:p>
          <a:p>
            <a:pPr marL="109728" indent="0" algn="just" eaLnBrk="1" fontAlgn="auto" hangingPunct="1">
              <a:spcAft>
                <a:spcPts val="0"/>
              </a:spcAft>
              <a:buClr>
                <a:schemeClr val="tx1">
                  <a:lumMod val="50000"/>
                  <a:lumOff val="50000"/>
                </a:schemeClr>
              </a:buClr>
              <a:buFont typeface="Arial" pitchFamily="34" charset="0"/>
              <a:buNone/>
              <a:defRPr/>
            </a:pPr>
            <a:r>
              <a:rPr lang="en-US" sz="2800" dirty="0">
                <a:solidFill>
                  <a:schemeClr val="tx1">
                    <a:lumMod val="85000"/>
                  </a:schemeClr>
                </a:solidFill>
                <a:latin typeface="Times New Roman"/>
                <a:ea typeface="Times New Roman"/>
              </a:rPr>
              <a:t/>
            </a:r>
            <a:br>
              <a:rPr lang="en-US" sz="2800" dirty="0">
                <a:solidFill>
                  <a:schemeClr val="tx1">
                    <a:lumMod val="85000"/>
                  </a:schemeClr>
                </a:solidFill>
                <a:latin typeface="Times New Roman"/>
                <a:ea typeface="Times New Roman"/>
              </a:rPr>
            </a:br>
            <a:endParaRPr lang="en-US" sz="2800" dirty="0">
              <a:solidFill>
                <a:schemeClr val="tx1">
                  <a:lumMod val="85000"/>
                </a:schemeClr>
              </a:solidFill>
            </a:endParaRPr>
          </a:p>
          <a:p>
            <a:pPr marL="109728" indent="0" eaLnBrk="1" fontAlgn="auto" hangingPunct="1">
              <a:spcAft>
                <a:spcPts val="0"/>
              </a:spcAft>
              <a:buClr>
                <a:schemeClr val="tx1">
                  <a:lumMod val="50000"/>
                  <a:lumOff val="50000"/>
                </a:schemeClr>
              </a:buClr>
              <a:buFont typeface="Arial" pitchFamily="34" charset="0"/>
              <a:buNone/>
              <a:defRPr/>
            </a:pPr>
            <a:r>
              <a:rPr lang="en-US" sz="2800" dirty="0" smtClean="0">
                <a:solidFill>
                  <a:schemeClr val="tx1">
                    <a:lumMod val="85000"/>
                  </a:schemeClr>
                </a:solidFill>
              </a:rPr>
              <a:t>  </a:t>
            </a:r>
            <a:endParaRPr lang="en-US" sz="2800" dirty="0">
              <a:solidFill>
                <a:schemeClr val="tx1">
                  <a:lumMod val="85000"/>
                </a:schemeClr>
              </a:solidFill>
            </a:endParaRPr>
          </a:p>
        </p:txBody>
      </p:sp>
      <p:sp>
        <p:nvSpPr>
          <p:cNvPr id="3" name="Title 2"/>
          <p:cNvSpPr>
            <a:spLocks noGrp="1"/>
          </p:cNvSpPr>
          <p:nvPr>
            <p:ph type="title"/>
          </p:nvPr>
        </p:nvSpPr>
        <p:spPr>
          <a:xfrm>
            <a:off x="381000" y="457200"/>
            <a:ext cx="3429000" cy="990600"/>
          </a:xfrm>
        </p:spPr>
        <p:txBody>
          <a:bodyPr>
            <a:normAutofit fontScale="90000"/>
          </a:bodyPr>
          <a:lstStyle/>
          <a:p>
            <a:pPr eaLnBrk="1" fontAlgn="auto" hangingPunct="1">
              <a:spcAft>
                <a:spcPts val="0"/>
              </a:spcAft>
              <a:defRPr/>
            </a:pPr>
            <a:r>
              <a:rPr lang="en-US" sz="3200" dirty="0" err="1">
                <a:solidFill>
                  <a:srgbClr val="464646"/>
                </a:solidFill>
                <a:latin typeface="Times New Roman" pitchFamily="18" charset="0"/>
                <a:cs typeface="Times New Roman" pitchFamily="18" charset="0"/>
              </a:rPr>
              <a:t>Kerangka</a:t>
            </a:r>
            <a:r>
              <a:rPr lang="en-US" sz="3200" dirty="0">
                <a:solidFill>
                  <a:srgbClr val="464646"/>
                </a:solidFill>
                <a:latin typeface="Times New Roman" pitchFamily="18" charset="0"/>
                <a:cs typeface="Times New Roman" pitchFamily="18" charset="0"/>
              </a:rPr>
              <a:t> </a:t>
            </a:r>
            <a:r>
              <a:rPr lang="en-US" sz="3200" dirty="0" err="1">
                <a:solidFill>
                  <a:srgbClr val="464646"/>
                </a:solidFill>
                <a:latin typeface="Times New Roman" pitchFamily="18" charset="0"/>
                <a:cs typeface="Times New Roman" pitchFamily="18" charset="0"/>
              </a:rPr>
              <a:t>Analitis</a:t>
            </a:r>
            <a:r>
              <a:rPr lang="en-US" sz="3200" dirty="0">
                <a:solidFill>
                  <a:srgbClr val="464646"/>
                </a:solidFill>
                <a:latin typeface="Times New Roman" pitchFamily="18" charset="0"/>
                <a:cs typeface="Times New Roman" pitchFamily="18" charset="0"/>
              </a:rPr>
              <a:t> </a:t>
            </a:r>
            <a:r>
              <a:rPr lang="en-US" sz="3200" dirty="0" err="1">
                <a:solidFill>
                  <a:srgbClr val="464646"/>
                </a:solidFill>
                <a:latin typeface="Times New Roman" pitchFamily="18" charset="0"/>
                <a:cs typeface="Times New Roman" pitchFamily="18" charset="0"/>
              </a:rPr>
              <a:t>tentang</a:t>
            </a:r>
            <a:r>
              <a:rPr lang="en-US" sz="3200" dirty="0">
                <a:solidFill>
                  <a:srgbClr val="464646"/>
                </a:solidFill>
                <a:latin typeface="Times New Roman" pitchFamily="18" charset="0"/>
                <a:cs typeface="Times New Roman" pitchFamily="18" charset="0"/>
              </a:rPr>
              <a:t> Legal Reasoning</a:t>
            </a:r>
            <a:br>
              <a:rPr lang="en-US" sz="3200" dirty="0">
                <a:solidFill>
                  <a:srgbClr val="464646"/>
                </a:solidFill>
                <a:latin typeface="Times New Roman" pitchFamily="18" charset="0"/>
                <a:cs typeface="Times New Roman" pitchFamily="18" charset="0"/>
              </a:rPr>
            </a:br>
            <a:endParaRPr lang="en-US" dirty="0"/>
          </a:p>
        </p:txBody>
      </p:sp>
      <p:pic>
        <p:nvPicPr>
          <p:cNvPr id="962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450" y="1219200"/>
            <a:ext cx="3505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6142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p:cNvSpPr>
            <a:spLocks noGrp="1"/>
          </p:cNvSpPr>
          <p:nvPr>
            <p:ph idx="1"/>
          </p:nvPr>
        </p:nvSpPr>
        <p:spPr>
          <a:xfrm>
            <a:off x="76200" y="1481138"/>
            <a:ext cx="5181600" cy="4525962"/>
          </a:xfrm>
        </p:spPr>
        <p:txBody>
          <a:bodyPr/>
          <a:lstStyle/>
          <a:p>
            <a:pPr marL="109538" indent="0" eaLnBrk="1" hangingPunct="1">
              <a:buFont typeface="Arial" pitchFamily="34" charset="0"/>
              <a:buNone/>
            </a:pPr>
            <a:r>
              <a:rPr lang="en-US" sz="2800" smtClean="0">
                <a:latin typeface="Times New Roman" pitchFamily="18" charset="0"/>
                <a:cs typeface="Times New Roman" pitchFamily="18" charset="0"/>
              </a:rPr>
              <a:t>Dalam perkembangan teori hukum para ahli mengharapkan bahwa hakim tidak hanya berupaya melihat kasus melalui “mata” para pendahulunya, akan tetapi juga harus dapat melihat kasus yang diadilinya melalui matanya sendiri. </a:t>
            </a:r>
          </a:p>
          <a:p>
            <a:pPr marL="109538" indent="0" eaLnBrk="1" hangingPunct="1">
              <a:buFont typeface="Arial" pitchFamily="34" charset="0"/>
              <a:buNone/>
            </a:pPr>
            <a:r>
              <a:rPr lang="en-US" smtClean="0"/>
              <a:t> </a:t>
            </a:r>
          </a:p>
        </p:txBody>
      </p:sp>
      <p:sp>
        <p:nvSpPr>
          <p:cNvPr id="94211" name="Title 2"/>
          <p:cNvSpPr>
            <a:spLocks noGrp="1"/>
          </p:cNvSpPr>
          <p:nvPr>
            <p:ph type="title"/>
          </p:nvPr>
        </p:nvSpPr>
        <p:spPr>
          <a:xfrm>
            <a:off x="304800" y="-6263"/>
            <a:ext cx="3505200" cy="2057400"/>
          </a:xfrm>
        </p:spPr>
        <p:txBody>
          <a:bodyPr>
            <a:normAutofit fontScale="90000"/>
          </a:bodyPr>
          <a:lstStyle/>
          <a:p>
            <a:pPr eaLnBrk="1" fontAlgn="auto" hangingPunct="1">
              <a:spcAft>
                <a:spcPts val="0"/>
              </a:spcAft>
              <a:defRPr/>
            </a:pPr>
            <a:r>
              <a:rPr lang="en-US" dirty="0" err="1" smtClean="0"/>
              <a:t>Kerangka</a:t>
            </a:r>
            <a:r>
              <a:rPr lang="en-US" dirty="0" smtClean="0"/>
              <a:t> </a:t>
            </a:r>
            <a:r>
              <a:rPr lang="en-US" dirty="0" err="1" smtClean="0"/>
              <a:t>analitis</a:t>
            </a:r>
            <a:r>
              <a:rPr lang="en-US" dirty="0" smtClean="0"/>
              <a:t> </a:t>
            </a:r>
            <a:r>
              <a:rPr lang="en-US" dirty="0" err="1" smtClean="0"/>
              <a:t>tentang</a:t>
            </a:r>
            <a:r>
              <a:rPr lang="en-US" dirty="0" smtClean="0"/>
              <a:t> Legal Reasoning</a:t>
            </a:r>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71600"/>
            <a:ext cx="3581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8028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1"/>
          <p:cNvSpPr>
            <a:spLocks noGrp="1"/>
          </p:cNvSpPr>
          <p:nvPr>
            <p:ph idx="1"/>
          </p:nvPr>
        </p:nvSpPr>
        <p:spPr>
          <a:xfrm>
            <a:off x="457200" y="1481138"/>
            <a:ext cx="5105400" cy="4525962"/>
          </a:xfrm>
        </p:spPr>
        <p:txBody>
          <a:bodyPr/>
          <a:lstStyle/>
          <a:p>
            <a:pPr marL="109538" indent="0" eaLnBrk="1" hangingPunct="1">
              <a:buFont typeface="Arial" pitchFamily="34" charset="0"/>
              <a:buNone/>
            </a:pPr>
            <a:endParaRPr lang="en-US" smtClean="0"/>
          </a:p>
          <a:p>
            <a:pPr marL="109538" indent="0" eaLnBrk="1" hangingPunct="1">
              <a:buFont typeface="Arial" pitchFamily="34" charset="0"/>
              <a:buNone/>
            </a:pPr>
            <a:r>
              <a:rPr lang="en-US" smtClean="0"/>
              <a:t> </a:t>
            </a:r>
            <a:r>
              <a:rPr lang="en-US" sz="2400" smtClean="0">
                <a:latin typeface="Times New Roman" pitchFamily="18" charset="0"/>
                <a:cs typeface="Times New Roman" pitchFamily="18" charset="0"/>
              </a:rPr>
              <a:t>Di negara yang yang menganut sistem hukum </a:t>
            </a:r>
            <a:r>
              <a:rPr lang="en-US" sz="2400" i="1" smtClean="0">
                <a:latin typeface="Times New Roman" pitchFamily="18" charset="0"/>
                <a:cs typeface="Times New Roman" pitchFamily="18" charset="0"/>
              </a:rPr>
              <a:t>common law </a:t>
            </a:r>
            <a:r>
              <a:rPr lang="en-US" sz="2400" smtClean="0">
                <a:latin typeface="Times New Roman" pitchFamily="18" charset="0"/>
                <a:cs typeface="Times New Roman" pitchFamily="18" charset="0"/>
              </a:rPr>
              <a:t>seperti Amerika Serikat dan Inggris juga terjadi perdebatan mengenai penerapan legal reasoning yang didasarkan pada doktrin </a:t>
            </a:r>
            <a:r>
              <a:rPr lang="en-US" sz="2400" i="1" smtClean="0">
                <a:latin typeface="Times New Roman" pitchFamily="18" charset="0"/>
                <a:cs typeface="Times New Roman" pitchFamily="18" charset="0"/>
              </a:rPr>
              <a:t>“stare decisis” </a:t>
            </a:r>
            <a:r>
              <a:rPr lang="en-US" sz="2400" smtClean="0">
                <a:latin typeface="Times New Roman" pitchFamily="18" charset="0"/>
                <a:cs typeface="Times New Roman" pitchFamily="18" charset="0"/>
              </a:rPr>
              <a:t>yang mewajibkan para hakim untuk tetap mengacu kepada preseden dari kasus terdahulu. </a:t>
            </a:r>
            <a:endParaRPr lang="en-US" sz="2400" smtClean="0"/>
          </a:p>
        </p:txBody>
      </p:sp>
      <p:sp>
        <p:nvSpPr>
          <p:cNvPr id="95235" name="Title 2"/>
          <p:cNvSpPr>
            <a:spLocks noGrp="1"/>
          </p:cNvSpPr>
          <p:nvPr>
            <p:ph type="title"/>
          </p:nvPr>
        </p:nvSpPr>
        <p:spPr/>
        <p:txBody>
          <a:bodyPr/>
          <a:lstStyle/>
          <a:p>
            <a:pPr eaLnBrk="1" fontAlgn="auto" hangingPunct="1">
              <a:spcAft>
                <a:spcPts val="0"/>
              </a:spcAft>
              <a:defRPr/>
            </a:pPr>
            <a:endParaRPr lang="en-US" sz="3600" dirty="0" smtClean="0"/>
          </a:p>
        </p:txBody>
      </p:sp>
      <p:pic>
        <p:nvPicPr>
          <p:cNvPr id="983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33178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8477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7924800" cy="4525962"/>
          </a:xfrm>
        </p:spPr>
        <p:txBody>
          <a:bodyPr rtlCol="0">
            <a:normAutofit lnSpcReduction="10000"/>
          </a:bodyPr>
          <a:lstStyle/>
          <a:p>
            <a:pPr marL="182880" indent="-182880" eaLnBrk="1" fontAlgn="auto" hangingPunct="1">
              <a:spcAft>
                <a:spcPts val="0"/>
              </a:spcAft>
              <a:buClr>
                <a:schemeClr val="tx1">
                  <a:lumMod val="50000"/>
                  <a:lumOff val="50000"/>
                </a:schemeClr>
              </a:buClr>
              <a:defRPr/>
            </a:pPr>
            <a:r>
              <a:rPr lang="en-US" sz="2800" dirty="0">
                <a:solidFill>
                  <a:schemeClr val="tx1">
                    <a:lumMod val="85000"/>
                  </a:schemeClr>
                </a:solidFill>
                <a:latin typeface="Times New Roman"/>
                <a:ea typeface="Times New Roman"/>
              </a:rPr>
              <a:t>Di </a:t>
            </a:r>
            <a:r>
              <a:rPr lang="en-US" sz="2800" dirty="0" err="1">
                <a:solidFill>
                  <a:schemeClr val="tx1">
                    <a:lumMod val="85000"/>
                  </a:schemeClr>
                </a:solidFill>
                <a:latin typeface="Times New Roman"/>
                <a:ea typeface="Times New Roman"/>
              </a:rPr>
              <a:t>Inggris</a:t>
            </a:r>
            <a:r>
              <a:rPr lang="en-US" sz="2800" dirty="0">
                <a:solidFill>
                  <a:schemeClr val="tx1">
                    <a:lumMod val="85000"/>
                  </a:schemeClr>
                </a:solidFill>
                <a:latin typeface="Times New Roman"/>
                <a:ea typeface="Times New Roman"/>
              </a:rPr>
              <a:t>, Prof. Montrose </a:t>
            </a:r>
            <a:r>
              <a:rPr lang="en-US" sz="2800" dirty="0" err="1">
                <a:solidFill>
                  <a:schemeClr val="tx1">
                    <a:lumMod val="85000"/>
                  </a:schemeClr>
                </a:solidFill>
                <a:latin typeface="Times New Roman"/>
                <a:ea typeface="Times New Roman"/>
              </a:rPr>
              <a:t>misalnya</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telah</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menyatakan</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secara</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explisit</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bahwa</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dalam</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kerangka</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analitis</a:t>
            </a:r>
            <a:r>
              <a:rPr lang="en-US" sz="2800" dirty="0">
                <a:solidFill>
                  <a:schemeClr val="tx1">
                    <a:lumMod val="85000"/>
                  </a:schemeClr>
                </a:solidFill>
                <a:latin typeface="Times New Roman"/>
                <a:ea typeface="Times New Roman"/>
              </a:rPr>
              <a:t> reasoning </a:t>
            </a:r>
            <a:r>
              <a:rPr lang="en-US" sz="2800" dirty="0" err="1">
                <a:solidFill>
                  <a:schemeClr val="tx1">
                    <a:lumMod val="85000"/>
                  </a:schemeClr>
                </a:solidFill>
                <a:latin typeface="Times New Roman"/>
                <a:ea typeface="Times New Roman"/>
              </a:rPr>
              <a:t>melalui</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contoh</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pandangan</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kebanyakan</a:t>
            </a:r>
            <a:r>
              <a:rPr lang="en-US" sz="2800" dirty="0">
                <a:solidFill>
                  <a:schemeClr val="tx1">
                    <a:lumMod val="85000"/>
                  </a:schemeClr>
                </a:solidFill>
                <a:latin typeface="Times New Roman"/>
                <a:ea typeface="Times New Roman"/>
              </a:rPr>
              <a:t> hakim di </a:t>
            </a:r>
            <a:r>
              <a:rPr lang="en-US" sz="2800" dirty="0" err="1">
                <a:solidFill>
                  <a:schemeClr val="tx1">
                    <a:lumMod val="85000"/>
                  </a:schemeClr>
                </a:solidFill>
                <a:latin typeface="Times New Roman"/>
                <a:ea typeface="Times New Roman"/>
              </a:rPr>
              <a:t>Inggris</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terutama</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pada</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dekade</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akhir-akhir</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ini</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adalah</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bahwa</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praktek</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peradilan</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Inggris</a:t>
            </a:r>
            <a:r>
              <a:rPr lang="en-US" sz="2800" dirty="0">
                <a:solidFill>
                  <a:schemeClr val="tx1">
                    <a:lumMod val="85000"/>
                  </a:schemeClr>
                </a:solidFill>
                <a:latin typeface="Times New Roman"/>
                <a:ea typeface="Times New Roman"/>
              </a:rPr>
              <a:t> modern </a:t>
            </a:r>
            <a:r>
              <a:rPr lang="en-US" sz="2800" dirty="0" err="1">
                <a:solidFill>
                  <a:schemeClr val="tx1">
                    <a:lumMod val="85000"/>
                  </a:schemeClr>
                </a:solidFill>
                <a:latin typeface="Times New Roman"/>
                <a:ea typeface="Times New Roman"/>
              </a:rPr>
              <a:t>membatasi</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kebebasan</a:t>
            </a:r>
            <a:r>
              <a:rPr lang="en-US" sz="2800" dirty="0">
                <a:solidFill>
                  <a:schemeClr val="tx1">
                    <a:lumMod val="85000"/>
                  </a:schemeClr>
                </a:solidFill>
                <a:latin typeface="Times New Roman"/>
                <a:ea typeface="Times New Roman"/>
              </a:rPr>
              <a:t> hakim </a:t>
            </a:r>
            <a:r>
              <a:rPr lang="en-US" sz="2800" dirty="0" err="1">
                <a:solidFill>
                  <a:schemeClr val="tx1">
                    <a:lumMod val="85000"/>
                  </a:schemeClr>
                </a:solidFill>
                <a:latin typeface="Times New Roman"/>
                <a:ea typeface="Times New Roman"/>
              </a:rPr>
              <a:t>Inggris</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untuk</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mengesampingkan</a:t>
            </a:r>
            <a:r>
              <a:rPr lang="en-US" sz="2800" dirty="0">
                <a:solidFill>
                  <a:schemeClr val="tx1">
                    <a:lumMod val="85000"/>
                  </a:schemeClr>
                </a:solidFill>
                <a:latin typeface="Times New Roman"/>
                <a:ea typeface="Times New Roman"/>
              </a:rPr>
              <a:t> reasoning yang </a:t>
            </a:r>
            <a:r>
              <a:rPr lang="en-US" sz="2800" dirty="0" err="1">
                <a:solidFill>
                  <a:schemeClr val="tx1">
                    <a:lumMod val="85000"/>
                  </a:schemeClr>
                </a:solidFill>
                <a:latin typeface="Times New Roman"/>
                <a:ea typeface="Times New Roman"/>
              </a:rPr>
              <a:t>diajukan</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oleh</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pengadilan</a:t>
            </a:r>
            <a:r>
              <a:rPr lang="en-US" sz="2800" dirty="0">
                <a:solidFill>
                  <a:schemeClr val="tx1">
                    <a:lumMod val="85000"/>
                  </a:schemeClr>
                </a:solidFill>
                <a:latin typeface="Times New Roman"/>
                <a:ea typeface="Times New Roman"/>
              </a:rPr>
              <a:t> </a:t>
            </a:r>
            <a:r>
              <a:rPr lang="en-US" sz="2800" dirty="0" err="1">
                <a:solidFill>
                  <a:schemeClr val="tx1">
                    <a:lumMod val="85000"/>
                  </a:schemeClr>
                </a:solidFill>
                <a:latin typeface="Times New Roman"/>
                <a:ea typeface="Times New Roman"/>
              </a:rPr>
              <a:t>terdahulu</a:t>
            </a:r>
            <a:r>
              <a:rPr lang="en-US" sz="2800" dirty="0">
                <a:solidFill>
                  <a:schemeClr val="tx1">
                    <a:lumMod val="85000"/>
                  </a:schemeClr>
                </a:solidFill>
                <a:latin typeface="Times New Roman"/>
                <a:ea typeface="Times New Roman"/>
              </a:rPr>
              <a:t>.</a:t>
            </a:r>
            <a:br>
              <a:rPr lang="en-US" sz="2800" dirty="0">
                <a:solidFill>
                  <a:schemeClr val="tx1">
                    <a:lumMod val="85000"/>
                  </a:schemeClr>
                </a:solidFill>
                <a:latin typeface="Times New Roman"/>
                <a:ea typeface="Times New Roman"/>
              </a:rPr>
            </a:br>
            <a:r>
              <a:rPr lang="en-US" sz="2800" dirty="0">
                <a:solidFill>
                  <a:schemeClr val="tx1">
                    <a:lumMod val="85000"/>
                  </a:schemeClr>
                </a:solidFill>
                <a:latin typeface="Times New Roman"/>
                <a:ea typeface="Times New Roman"/>
              </a:rPr>
              <a:t/>
            </a:r>
            <a:br>
              <a:rPr lang="en-US" sz="2800" dirty="0">
                <a:solidFill>
                  <a:schemeClr val="tx1">
                    <a:lumMod val="85000"/>
                  </a:schemeClr>
                </a:solidFill>
                <a:latin typeface="Times New Roman"/>
                <a:ea typeface="Times New Roman"/>
              </a:rPr>
            </a:br>
            <a:r>
              <a:rPr lang="en-US" sz="2800" dirty="0">
                <a:solidFill>
                  <a:schemeClr val="tx1">
                    <a:lumMod val="85000"/>
                  </a:schemeClr>
                </a:solidFill>
                <a:latin typeface="Times New Roman"/>
                <a:ea typeface="Times New Roman"/>
              </a:rPr>
              <a:t/>
            </a:r>
            <a:br>
              <a:rPr lang="en-US" sz="2800" dirty="0">
                <a:solidFill>
                  <a:schemeClr val="tx1">
                    <a:lumMod val="85000"/>
                  </a:schemeClr>
                </a:solidFill>
                <a:latin typeface="Times New Roman"/>
                <a:ea typeface="Times New Roman"/>
              </a:rPr>
            </a:br>
            <a:endParaRPr lang="en-US" dirty="0">
              <a:solidFill>
                <a:schemeClr val="tx1">
                  <a:lumMod val="85000"/>
                </a:schemeClr>
              </a:solidFill>
            </a:endParaRPr>
          </a:p>
          <a:p>
            <a:pPr marL="182880" indent="-182880" eaLnBrk="1" fontAlgn="auto" hangingPunct="1">
              <a:spcAft>
                <a:spcPts val="0"/>
              </a:spcAft>
              <a:buClr>
                <a:schemeClr val="tx1">
                  <a:lumMod val="50000"/>
                  <a:lumOff val="50000"/>
                </a:schemeClr>
              </a:buClr>
              <a:defRPr/>
            </a:pPr>
            <a:endParaRPr lang="en-US" dirty="0">
              <a:solidFill>
                <a:schemeClr val="tx1">
                  <a:lumMod val="85000"/>
                </a:schemeClr>
              </a:solidFill>
            </a:endParaRPr>
          </a:p>
        </p:txBody>
      </p:sp>
      <p:sp>
        <p:nvSpPr>
          <p:cNvPr id="96259" name="Title 2"/>
          <p:cNvSpPr>
            <a:spLocks noGrp="1"/>
          </p:cNvSpPr>
          <p:nvPr>
            <p:ph type="title"/>
          </p:nvPr>
        </p:nvSpPr>
        <p:spPr/>
        <p:txBody>
          <a:bodyPr/>
          <a:lstStyle/>
          <a:p>
            <a:pPr eaLnBrk="1" fontAlgn="auto" hangingPunct="1">
              <a:spcAft>
                <a:spcPts val="0"/>
              </a:spcAft>
              <a:defRPr/>
            </a:pP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00959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24400"/>
            <a:ext cx="1904999" cy="2169160"/>
          </a:xfrm>
          <a:prstGeom prst="rect">
            <a:avLst/>
          </a:prstGeom>
          <a:ln>
            <a:noFill/>
          </a:ln>
          <a:effectLst>
            <a:softEdge rad="112500"/>
          </a:effectLst>
        </p:spPr>
      </p:pic>
      <p:sp>
        <p:nvSpPr>
          <p:cNvPr id="3" name="Content Placeholder 2"/>
          <p:cNvSpPr>
            <a:spLocks noGrp="1"/>
          </p:cNvSpPr>
          <p:nvPr>
            <p:ph idx="1"/>
          </p:nvPr>
        </p:nvSpPr>
        <p:spPr>
          <a:xfrm>
            <a:off x="1435100" y="457200"/>
            <a:ext cx="7499350" cy="5791200"/>
          </a:xfrm>
        </p:spPr>
        <p:txBody>
          <a:bodyPr rtlCol="0">
            <a:normAutofit/>
          </a:bodyPr>
          <a:lstStyle/>
          <a:p>
            <a:pPr marL="596646" indent="-514350" eaLnBrk="1" fontAlgn="auto" hangingPunct="1">
              <a:spcAft>
                <a:spcPts val="0"/>
              </a:spcAft>
              <a:buClr>
                <a:schemeClr val="tx1">
                  <a:lumMod val="50000"/>
                  <a:lumOff val="50000"/>
                </a:schemeClr>
              </a:buClr>
              <a:buFont typeface="Arial" pitchFamily="34" charset="0"/>
              <a:buAutoNum type="arabicPeriod" startAt="3"/>
              <a:defRPr/>
            </a:pPr>
            <a:r>
              <a:rPr lang="en-US" dirty="0" err="1" smtClean="0">
                <a:solidFill>
                  <a:sysClr val="windowText" lastClr="000000"/>
                </a:solidFill>
              </a:rPr>
              <a:t>Akibat-akibat</a:t>
            </a:r>
            <a:endParaRPr lang="en-US" dirty="0" smtClean="0">
              <a:solidFill>
                <a:sysClr val="windowText" lastClr="000000"/>
              </a:solidFill>
            </a:endParaRPr>
          </a:p>
          <a:p>
            <a:pPr marL="568325" indent="0" eaLnBrk="1" fontAlgn="auto" hangingPunct="1">
              <a:spcAft>
                <a:spcPts val="0"/>
              </a:spcAft>
              <a:buClr>
                <a:schemeClr val="tx1">
                  <a:lumMod val="50000"/>
                  <a:lumOff val="50000"/>
                </a:schemeClr>
              </a:buClr>
              <a:buFont typeface="Arial" pitchFamily="34" charset="0"/>
              <a:buNone/>
              <a:defRPr/>
            </a:pPr>
            <a:r>
              <a:rPr lang="en-US" dirty="0" smtClean="0">
                <a:solidFill>
                  <a:sysClr val="windowText" lastClr="000000"/>
                </a:solidFill>
              </a:rPr>
              <a:t> </a:t>
            </a:r>
            <a:r>
              <a:rPr lang="en-US" dirty="0" err="1" smtClean="0">
                <a:solidFill>
                  <a:sysClr val="windowText" lastClr="000000"/>
                </a:solidFill>
              </a:rPr>
              <a:t>Akibat-akibat</a:t>
            </a:r>
            <a:r>
              <a:rPr lang="en-US" dirty="0" smtClean="0">
                <a:solidFill>
                  <a:sysClr val="windowText" lastClr="000000"/>
                </a:solidFill>
              </a:rPr>
              <a:t> </a:t>
            </a:r>
            <a:r>
              <a:rPr lang="en-US" dirty="0" err="1" smtClean="0">
                <a:solidFill>
                  <a:sysClr val="windowText" lastClr="000000"/>
                </a:solidFill>
              </a:rPr>
              <a:t>adalah</a:t>
            </a:r>
            <a:r>
              <a:rPr lang="en-US" dirty="0" smtClean="0">
                <a:solidFill>
                  <a:sysClr val="windowText" lastClr="000000"/>
                </a:solidFill>
              </a:rPr>
              <a:t> </a:t>
            </a:r>
            <a:r>
              <a:rPr lang="en-US" dirty="0" err="1">
                <a:solidFill>
                  <a:sysClr val="windowText" lastClr="000000"/>
                </a:solidFill>
              </a:rPr>
              <a:t>suatu</a:t>
            </a:r>
            <a:r>
              <a:rPr lang="en-US" dirty="0">
                <a:solidFill>
                  <a:sysClr val="windowText" lastClr="000000"/>
                </a:solidFill>
              </a:rPr>
              <a:t> </a:t>
            </a:r>
            <a:r>
              <a:rPr lang="en-US" dirty="0" err="1">
                <a:solidFill>
                  <a:sysClr val="windowText" lastClr="000000"/>
                </a:solidFill>
              </a:rPr>
              <a:t>penalaran</a:t>
            </a:r>
            <a:r>
              <a:rPr lang="en-US" dirty="0">
                <a:solidFill>
                  <a:sysClr val="windowText" lastClr="000000"/>
                </a:solidFill>
              </a:rPr>
              <a:t> yang </a:t>
            </a:r>
            <a:r>
              <a:rPr lang="en-US" dirty="0" err="1">
                <a:solidFill>
                  <a:sysClr val="windowText" lastClr="000000"/>
                </a:solidFill>
              </a:rPr>
              <a:t>menyiratkan</a:t>
            </a:r>
            <a:r>
              <a:rPr lang="en-US" dirty="0">
                <a:solidFill>
                  <a:sysClr val="windowText" lastClr="000000"/>
                </a:solidFill>
              </a:rPr>
              <a:t> </a:t>
            </a:r>
            <a:r>
              <a:rPr lang="en-US" dirty="0" err="1">
                <a:solidFill>
                  <a:sysClr val="windowText" lastClr="000000"/>
                </a:solidFill>
              </a:rPr>
              <a:t>penyebabnya</a:t>
            </a:r>
            <a:r>
              <a:rPr lang="en-US" dirty="0">
                <a:solidFill>
                  <a:sysClr val="windowText" lastClr="000000"/>
                </a:solidFill>
              </a:rPr>
              <a:t>. </a:t>
            </a:r>
            <a:r>
              <a:rPr lang="en-US" dirty="0" err="1">
                <a:solidFill>
                  <a:sysClr val="windowText" lastClr="000000"/>
                </a:solidFill>
              </a:rPr>
              <a:t>Peristiwa</a:t>
            </a:r>
            <a:r>
              <a:rPr lang="en-US" dirty="0">
                <a:solidFill>
                  <a:sysClr val="windowText" lastClr="000000"/>
                </a:solidFill>
              </a:rPr>
              <a:t> “</a:t>
            </a:r>
            <a:r>
              <a:rPr lang="en-US" dirty="0" err="1">
                <a:solidFill>
                  <a:sysClr val="windowText" lastClr="000000"/>
                </a:solidFill>
              </a:rPr>
              <a:t>akibat</a:t>
            </a:r>
            <a:r>
              <a:rPr lang="en-US" dirty="0">
                <a:solidFill>
                  <a:sysClr val="windowText" lastClr="000000"/>
                </a:solidFill>
              </a:rPr>
              <a:t>” </a:t>
            </a:r>
            <a:r>
              <a:rPr lang="en-US" dirty="0" err="1">
                <a:solidFill>
                  <a:sysClr val="windowText" lastClr="000000"/>
                </a:solidFill>
              </a:rPr>
              <a:t>langsung</a:t>
            </a:r>
            <a:r>
              <a:rPr lang="en-US" dirty="0">
                <a:solidFill>
                  <a:sysClr val="windowText" lastClr="000000"/>
                </a:solidFill>
              </a:rPr>
              <a:t> </a:t>
            </a:r>
            <a:r>
              <a:rPr lang="en-US" dirty="0" err="1">
                <a:solidFill>
                  <a:sysClr val="windowText" lastClr="000000"/>
                </a:solidFill>
              </a:rPr>
              <a:t>disimpulkan</a:t>
            </a:r>
            <a:r>
              <a:rPr lang="en-US" dirty="0">
                <a:solidFill>
                  <a:sysClr val="windowText" lastClr="000000"/>
                </a:solidFill>
              </a:rPr>
              <a:t> </a:t>
            </a:r>
            <a:r>
              <a:rPr lang="en-US" dirty="0" err="1">
                <a:solidFill>
                  <a:sysClr val="windowText" lastClr="000000"/>
                </a:solidFill>
              </a:rPr>
              <a:t>pada</a:t>
            </a:r>
            <a:r>
              <a:rPr lang="en-US" dirty="0">
                <a:solidFill>
                  <a:sysClr val="windowText" lastClr="000000"/>
                </a:solidFill>
              </a:rPr>
              <a:t> </a:t>
            </a:r>
            <a:r>
              <a:rPr lang="en-US" dirty="0" err="1">
                <a:solidFill>
                  <a:sysClr val="windowText" lastClr="000000"/>
                </a:solidFill>
              </a:rPr>
              <a:t>suatu</a:t>
            </a:r>
            <a:r>
              <a:rPr lang="en-US" dirty="0">
                <a:solidFill>
                  <a:sysClr val="windowText" lastClr="000000"/>
                </a:solidFill>
              </a:rPr>
              <a:t> “</a:t>
            </a:r>
            <a:r>
              <a:rPr lang="en-US" dirty="0" err="1">
                <a:solidFill>
                  <a:sysClr val="windowText" lastClr="000000"/>
                </a:solidFill>
              </a:rPr>
              <a:t>akibat</a:t>
            </a:r>
            <a:r>
              <a:rPr lang="en-US" dirty="0">
                <a:solidFill>
                  <a:sysClr val="windowText" lastClr="000000"/>
                </a:solidFill>
              </a:rPr>
              <a:t>” yang lain. </a:t>
            </a:r>
            <a:endParaRPr lang="en-US" dirty="0" smtClean="0">
              <a:solidFill>
                <a:sysClr val="windowText" lastClr="000000"/>
              </a:solidFill>
            </a:endParaRPr>
          </a:p>
          <a:p>
            <a:pPr marL="568325" indent="0" eaLnBrk="1" fontAlgn="auto" hangingPunct="1">
              <a:spcAft>
                <a:spcPts val="0"/>
              </a:spcAft>
              <a:buClr>
                <a:schemeClr val="tx1">
                  <a:lumMod val="50000"/>
                  <a:lumOff val="50000"/>
                </a:schemeClr>
              </a:buClr>
              <a:buFont typeface="Arial" pitchFamily="34" charset="0"/>
              <a:buNone/>
              <a:defRPr/>
            </a:pPr>
            <a:r>
              <a:rPr lang="en-US" dirty="0" err="1" smtClean="0">
                <a:solidFill>
                  <a:sysClr val="windowText" lastClr="000000"/>
                </a:solidFill>
              </a:rPr>
              <a:t>Contoh</a:t>
            </a:r>
            <a:r>
              <a:rPr lang="en-US" dirty="0" smtClean="0">
                <a:solidFill>
                  <a:sysClr val="windowText" lastClr="000000"/>
                </a:solidFill>
              </a:rPr>
              <a:t> :</a:t>
            </a:r>
          </a:p>
          <a:p>
            <a:pPr marL="568325" indent="0" eaLnBrk="1" fontAlgn="auto" hangingPunct="1">
              <a:spcAft>
                <a:spcPts val="0"/>
              </a:spcAft>
              <a:buClr>
                <a:schemeClr val="tx1">
                  <a:lumMod val="50000"/>
                  <a:lumOff val="50000"/>
                </a:schemeClr>
              </a:buClr>
              <a:buFont typeface="Arial" pitchFamily="34" charset="0"/>
              <a:buNone/>
              <a:defRPr/>
            </a:pPr>
            <a:r>
              <a:rPr lang="en-US" dirty="0" err="1" smtClean="0">
                <a:solidFill>
                  <a:sysClr val="windowText" lastClr="000000"/>
                </a:solidFill>
              </a:rPr>
              <a:t>Ketika</a:t>
            </a:r>
            <a:r>
              <a:rPr lang="en-US" dirty="0" smtClean="0">
                <a:solidFill>
                  <a:sysClr val="windowText" lastClr="000000"/>
                </a:solidFill>
              </a:rPr>
              <a:t> </a:t>
            </a:r>
            <a:r>
              <a:rPr lang="en-US" dirty="0" err="1">
                <a:solidFill>
                  <a:sysClr val="windowText" lastClr="000000"/>
                </a:solidFill>
              </a:rPr>
              <a:t>pulang</a:t>
            </a:r>
            <a:r>
              <a:rPr lang="en-US" dirty="0">
                <a:solidFill>
                  <a:sysClr val="windowText" lastClr="000000"/>
                </a:solidFill>
              </a:rPr>
              <a:t> </a:t>
            </a:r>
            <a:r>
              <a:rPr lang="en-US" dirty="0" err="1">
                <a:solidFill>
                  <a:sysClr val="windowText" lastClr="000000"/>
                </a:solidFill>
              </a:rPr>
              <a:t>dari</a:t>
            </a:r>
            <a:r>
              <a:rPr lang="en-US" dirty="0">
                <a:solidFill>
                  <a:sysClr val="windowText" lastClr="000000"/>
                </a:solidFill>
              </a:rPr>
              <a:t> </a:t>
            </a:r>
            <a:r>
              <a:rPr lang="en-US" dirty="0" err="1">
                <a:solidFill>
                  <a:sysClr val="windowText" lastClr="000000"/>
                </a:solidFill>
              </a:rPr>
              <a:t>pasar</a:t>
            </a:r>
            <a:r>
              <a:rPr lang="en-US" dirty="0">
                <a:solidFill>
                  <a:sysClr val="windowText" lastClr="000000"/>
                </a:solidFill>
              </a:rPr>
              <a:t>, </a:t>
            </a:r>
            <a:r>
              <a:rPr lang="en-US" dirty="0" err="1">
                <a:solidFill>
                  <a:sysClr val="windowText" lastClr="000000"/>
                </a:solidFill>
              </a:rPr>
              <a:t>Ibu</a:t>
            </a:r>
            <a:r>
              <a:rPr lang="en-US" dirty="0">
                <a:solidFill>
                  <a:sysClr val="windowText" lastClr="000000"/>
                </a:solidFill>
              </a:rPr>
              <a:t> Sonya </a:t>
            </a:r>
            <a:r>
              <a:rPr lang="en-US" dirty="0" err="1">
                <a:solidFill>
                  <a:sysClr val="windowText" lastClr="000000"/>
                </a:solidFill>
              </a:rPr>
              <a:t>melihat</a:t>
            </a:r>
            <a:r>
              <a:rPr lang="en-US" dirty="0">
                <a:solidFill>
                  <a:sysClr val="windowText" lastClr="000000"/>
                </a:solidFill>
              </a:rPr>
              <a:t> </a:t>
            </a:r>
            <a:r>
              <a:rPr lang="en-US" dirty="0" err="1">
                <a:solidFill>
                  <a:sysClr val="windowText" lastClr="000000"/>
                </a:solidFill>
              </a:rPr>
              <a:t>tanah</a:t>
            </a:r>
            <a:r>
              <a:rPr lang="en-US" dirty="0">
                <a:solidFill>
                  <a:sysClr val="windowText" lastClr="000000"/>
                </a:solidFill>
              </a:rPr>
              <a:t> di </a:t>
            </a:r>
            <a:r>
              <a:rPr lang="en-US" dirty="0" err="1">
                <a:solidFill>
                  <a:sysClr val="windowText" lastClr="000000"/>
                </a:solidFill>
              </a:rPr>
              <a:t>halamannya</a:t>
            </a:r>
            <a:r>
              <a:rPr lang="en-US" dirty="0">
                <a:solidFill>
                  <a:sysClr val="windowText" lastClr="000000"/>
                </a:solidFill>
              </a:rPr>
              <a:t> </a:t>
            </a:r>
            <a:r>
              <a:rPr lang="en-US" dirty="0" err="1">
                <a:solidFill>
                  <a:sysClr val="windowText" lastClr="000000"/>
                </a:solidFill>
              </a:rPr>
              <a:t>becek</a:t>
            </a:r>
            <a:r>
              <a:rPr lang="en-US" dirty="0">
                <a:solidFill>
                  <a:sysClr val="windowText" lastClr="000000"/>
                </a:solidFill>
              </a:rPr>
              <a:t>. </a:t>
            </a:r>
            <a:r>
              <a:rPr lang="en-US" dirty="0" err="1">
                <a:solidFill>
                  <a:sysClr val="windowText" lastClr="000000"/>
                </a:solidFill>
              </a:rPr>
              <a:t>Ibu</a:t>
            </a:r>
            <a:r>
              <a:rPr lang="en-US" dirty="0">
                <a:solidFill>
                  <a:sysClr val="windowText" lastClr="000000"/>
                </a:solidFill>
              </a:rPr>
              <a:t> </a:t>
            </a:r>
            <a:r>
              <a:rPr lang="en-US" dirty="0" err="1">
                <a:solidFill>
                  <a:sysClr val="windowText" lastClr="000000"/>
                </a:solidFill>
              </a:rPr>
              <a:t>langsung</a:t>
            </a:r>
            <a:r>
              <a:rPr lang="en-US" dirty="0">
                <a:solidFill>
                  <a:sysClr val="windowText" lastClr="000000"/>
                </a:solidFill>
              </a:rPr>
              <a:t> </a:t>
            </a:r>
            <a:r>
              <a:rPr lang="en-US" dirty="0" err="1">
                <a:solidFill>
                  <a:sysClr val="windowText" lastClr="000000"/>
                </a:solidFill>
              </a:rPr>
              <a:t>menyimpulkan</a:t>
            </a:r>
            <a:r>
              <a:rPr lang="en-US" dirty="0">
                <a:solidFill>
                  <a:sysClr val="windowText" lastClr="000000"/>
                </a:solidFill>
              </a:rPr>
              <a:t> </a:t>
            </a:r>
            <a:r>
              <a:rPr lang="en-US" dirty="0" err="1">
                <a:solidFill>
                  <a:sysClr val="windowText" lastClr="000000"/>
                </a:solidFill>
              </a:rPr>
              <a:t>bahwa</a:t>
            </a:r>
            <a:r>
              <a:rPr lang="en-US" dirty="0">
                <a:solidFill>
                  <a:sysClr val="windowText" lastClr="000000"/>
                </a:solidFill>
              </a:rPr>
              <a:t> </a:t>
            </a:r>
            <a:r>
              <a:rPr lang="en-US" dirty="0" err="1">
                <a:solidFill>
                  <a:sysClr val="windowText" lastClr="000000"/>
                </a:solidFill>
              </a:rPr>
              <a:t>kain</a:t>
            </a:r>
            <a:r>
              <a:rPr lang="en-US" dirty="0">
                <a:solidFill>
                  <a:sysClr val="windowText" lastClr="000000"/>
                </a:solidFill>
              </a:rPr>
              <a:t> </a:t>
            </a:r>
            <a:r>
              <a:rPr lang="en-US" dirty="0" err="1">
                <a:solidFill>
                  <a:sysClr val="windowText" lastClr="000000"/>
                </a:solidFill>
              </a:rPr>
              <a:t>jemuran</a:t>
            </a:r>
            <a:r>
              <a:rPr lang="en-US" dirty="0">
                <a:solidFill>
                  <a:sysClr val="windowText" lastClr="000000"/>
                </a:solidFill>
              </a:rPr>
              <a:t> di </a:t>
            </a:r>
            <a:r>
              <a:rPr lang="en-US" dirty="0" err="1">
                <a:solidFill>
                  <a:sysClr val="windowText" lastClr="000000"/>
                </a:solidFill>
              </a:rPr>
              <a:t>belakang</a:t>
            </a:r>
            <a:r>
              <a:rPr lang="en-US" dirty="0">
                <a:solidFill>
                  <a:sysClr val="windowText" lastClr="000000"/>
                </a:solidFill>
              </a:rPr>
              <a:t> </a:t>
            </a:r>
            <a:r>
              <a:rPr lang="en-US" dirty="0" err="1">
                <a:solidFill>
                  <a:sysClr val="windowText" lastClr="000000"/>
                </a:solidFill>
              </a:rPr>
              <a:t>rumahnya</a:t>
            </a:r>
            <a:r>
              <a:rPr lang="en-US" dirty="0">
                <a:solidFill>
                  <a:sysClr val="windowText" lastClr="000000"/>
                </a:solidFill>
              </a:rPr>
              <a:t> </a:t>
            </a:r>
            <a:r>
              <a:rPr lang="en-US" dirty="0" err="1">
                <a:solidFill>
                  <a:sysClr val="windowText" lastClr="000000"/>
                </a:solidFill>
              </a:rPr>
              <a:t>pasti</a:t>
            </a:r>
            <a:r>
              <a:rPr lang="en-US" dirty="0">
                <a:solidFill>
                  <a:sysClr val="windowText" lastClr="000000"/>
                </a:solidFill>
              </a:rPr>
              <a:t> </a:t>
            </a:r>
            <a:r>
              <a:rPr lang="en-US" dirty="0" err="1">
                <a:solidFill>
                  <a:sysClr val="windowText" lastClr="000000"/>
                </a:solidFill>
              </a:rPr>
              <a:t>basah</a:t>
            </a:r>
            <a:r>
              <a:rPr lang="en-US" dirty="0">
                <a:solidFill>
                  <a:sysClr val="windowText" lastClr="000000"/>
                </a:solidFill>
              </a:rPr>
              <a:t>.</a:t>
            </a:r>
          </a:p>
          <a:p>
            <a:pPr marL="82296" indent="0" eaLnBrk="1" fontAlgn="auto" hangingPunct="1">
              <a:spcAft>
                <a:spcPts val="0"/>
              </a:spcAft>
              <a:buClr>
                <a:schemeClr val="tx1">
                  <a:lumMod val="50000"/>
                  <a:lumOff val="50000"/>
                </a:schemeClr>
              </a:buClr>
              <a:buFont typeface="Arial" pitchFamily="34" charset="0"/>
              <a:buNone/>
              <a:defRPr/>
            </a:pPr>
            <a:endParaRPr lang="en-US" dirty="0">
              <a:solidFill>
                <a:sysClr val="windowText" lastClr="000000"/>
              </a:solidFill>
            </a:endParaRPr>
          </a:p>
        </p:txBody>
      </p:sp>
    </p:spTree>
    <p:extLst>
      <p:ext uri="{BB962C8B-B14F-4D97-AF65-F5344CB8AC3E}">
        <p14:creationId xmlns:p14="http://schemas.microsoft.com/office/powerpoint/2010/main" val="3204865844"/>
      </p:ext>
    </p:extLst>
  </p:cSld>
  <p:clrMapOvr>
    <a:masterClrMapping/>
  </p:clrMapOvr>
  <p:transition spd="slow">
    <p:fade/>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1"/>
          <p:cNvSpPr>
            <a:spLocks noGrp="1"/>
          </p:cNvSpPr>
          <p:nvPr>
            <p:ph idx="1"/>
          </p:nvPr>
        </p:nvSpPr>
        <p:spPr>
          <a:xfrm>
            <a:off x="457200" y="1481138"/>
            <a:ext cx="7467600" cy="4525962"/>
          </a:xfrm>
        </p:spPr>
        <p:txBody>
          <a:bodyPr/>
          <a:lstStyle/>
          <a:p>
            <a:pPr marL="109538" indent="0" eaLnBrk="1" hangingPunct="1">
              <a:buFont typeface="Arial" pitchFamily="34" charset="0"/>
              <a:buNone/>
            </a:pPr>
            <a:r>
              <a:rPr lang="en-US" sz="2400" smtClean="0">
                <a:latin typeface="Times New Roman" pitchFamily="18" charset="0"/>
                <a:cs typeface="Times New Roman" pitchFamily="18" charset="0"/>
              </a:rPr>
              <a:t>Sementara Mr. Cross menyatakan keberatannya bahwa akibat dari penerapan doktrin preseden tersebut secara kaku adalah bahwa hakim-hakim sering harus melihat hukum melalui mata para pendahulunya. </a:t>
            </a:r>
          </a:p>
          <a:p>
            <a:pPr marL="109538" indent="0" eaLnBrk="1" hangingPunct="1">
              <a:buFont typeface="Arial" pitchFamily="34" charset="0"/>
              <a:buNone/>
            </a:pPr>
            <a:endParaRPr lang="en-US" sz="2400" smtClean="0">
              <a:latin typeface="Times New Roman" pitchFamily="18" charset="0"/>
              <a:cs typeface="Times New Roman" pitchFamily="18" charset="0"/>
            </a:endParaRPr>
          </a:p>
          <a:p>
            <a:pPr marL="109538" indent="0" eaLnBrk="1" hangingPunct="1">
              <a:buFont typeface="Arial" pitchFamily="34" charset="0"/>
              <a:buNone/>
            </a:pPr>
            <a:r>
              <a:rPr lang="en-US" sz="2400" smtClean="0">
                <a:latin typeface="Times New Roman" pitchFamily="18" charset="0"/>
                <a:cs typeface="Times New Roman" pitchFamily="18" charset="0"/>
              </a:rPr>
              <a:t>Selanjutnya ia mengatakan bahwa ia tidak sepakat bahwa tugas hakim di Amerika hanya untuk melihat hukum sebagai suatu yang tetap secara keseluruhan, </a:t>
            </a:r>
          </a:p>
          <a:p>
            <a:pPr marL="109538" indent="0" eaLnBrk="1" hangingPunct="1">
              <a:buFont typeface="Arial" pitchFamily="34" charset="0"/>
              <a:buNone/>
            </a:pPr>
            <a:endParaRPr lang="en-US" sz="2400" smtClean="0">
              <a:latin typeface="Times New Roman" pitchFamily="18" charset="0"/>
              <a:cs typeface="Times New Roman" pitchFamily="18" charset="0"/>
            </a:endParaRPr>
          </a:p>
        </p:txBody>
      </p:sp>
      <p:sp>
        <p:nvSpPr>
          <p:cNvPr id="97283" name="Title 2"/>
          <p:cNvSpPr>
            <a:spLocks noGrp="1"/>
          </p:cNvSpPr>
          <p:nvPr>
            <p:ph type="title"/>
          </p:nvPr>
        </p:nvSpPr>
        <p:spPr/>
        <p:txBody>
          <a:bodyPr/>
          <a:lstStyle/>
          <a:p>
            <a:pPr eaLnBrk="1" fontAlgn="auto" hangingPunct="1">
              <a:spcAft>
                <a:spcPts val="0"/>
              </a:spcAft>
              <a:defRPr/>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496022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1"/>
          <p:cNvSpPr>
            <a:spLocks noGrp="1"/>
          </p:cNvSpPr>
          <p:nvPr>
            <p:ph idx="1"/>
          </p:nvPr>
        </p:nvSpPr>
        <p:spPr>
          <a:xfrm>
            <a:off x="152400" y="1481138"/>
            <a:ext cx="5867400" cy="4525962"/>
          </a:xfrm>
        </p:spPr>
        <p:txBody>
          <a:bodyPr>
            <a:normAutofit lnSpcReduction="10000"/>
          </a:bodyPr>
          <a:lstStyle/>
          <a:p>
            <a:pPr marL="109538" indent="0" eaLnBrk="1" hangingPunct="1">
              <a:buFont typeface="Arial" pitchFamily="34" charset="0"/>
              <a:buNone/>
            </a:pPr>
            <a:r>
              <a:rPr lang="en-US" smtClean="0"/>
              <a:t> </a:t>
            </a:r>
            <a:r>
              <a:rPr lang="en-US" sz="2800" smtClean="0">
                <a:latin typeface="Times New Roman" pitchFamily="18" charset="0"/>
                <a:cs typeface="Times New Roman" pitchFamily="18" charset="0"/>
              </a:rPr>
              <a:t>menurutnya melihat hukum melalui matanya sendiri dan bukan melalui mata para pendahulunya tidak akan membawa kepada pola yang secara dominan merupakan penolakan dari reasoning yang diajukan oleh hakim terdahulu atau membuat perbedaan apabila tidak terdapat alasan untuk membedakan peristiwa yang terjadi. </a:t>
            </a:r>
            <a:endParaRPr lang="en-US" smtClean="0"/>
          </a:p>
          <a:p>
            <a:pPr marL="109538" indent="0" eaLnBrk="1" hangingPunct="1">
              <a:buFont typeface="Arial" pitchFamily="34" charset="0"/>
              <a:buNone/>
            </a:pPr>
            <a:r>
              <a:rPr lang="en-US" smtClean="0"/>
              <a:t>  </a:t>
            </a: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33400"/>
            <a:ext cx="2895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eaLnBrk="1" fontAlgn="auto" hangingPunct="1">
              <a:spcAft>
                <a:spcPts val="0"/>
              </a:spcAft>
              <a:defRPr/>
            </a:pPr>
            <a:endParaRPr lang="en-US"/>
          </a:p>
        </p:txBody>
      </p:sp>
    </p:spTree>
    <p:extLst>
      <p:ext uri="{BB962C8B-B14F-4D97-AF65-F5344CB8AC3E}">
        <p14:creationId xmlns:p14="http://schemas.microsoft.com/office/powerpoint/2010/main" val="3749656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1"/>
          <p:cNvSpPr>
            <a:spLocks noGrp="1"/>
          </p:cNvSpPr>
          <p:nvPr>
            <p:ph idx="1"/>
          </p:nvPr>
        </p:nvSpPr>
        <p:spPr>
          <a:xfrm>
            <a:off x="457200" y="457200"/>
            <a:ext cx="3657600" cy="5715000"/>
          </a:xfrm>
        </p:spPr>
        <p:txBody>
          <a:bodyPr/>
          <a:lstStyle/>
          <a:p>
            <a:pPr eaLnBrk="1" hangingPunct="1"/>
            <a:endParaRPr lang="en-US" smtClean="0"/>
          </a:p>
        </p:txBody>
      </p:sp>
      <p:sp>
        <p:nvSpPr>
          <p:cNvPr id="3" name="Title 2"/>
          <p:cNvSpPr>
            <a:spLocks noGrp="1"/>
          </p:cNvSpPr>
          <p:nvPr>
            <p:ph type="title"/>
          </p:nvPr>
        </p:nvSpPr>
        <p:spPr>
          <a:xfrm>
            <a:off x="4876800" y="457200"/>
            <a:ext cx="3657600" cy="5715000"/>
          </a:xfrm>
        </p:spPr>
        <p:txBody>
          <a:bodyPr/>
          <a:lstStyle/>
          <a:p>
            <a:pPr eaLnBrk="1" fontAlgn="auto" hangingPunct="1">
              <a:spcAft>
                <a:spcPts val="0"/>
              </a:spcAft>
              <a:defRPr/>
            </a:pPr>
            <a:r>
              <a:rPr lang="en-US" sz="4800" dirty="0" err="1" smtClean="0"/>
              <a:t>Terima</a:t>
            </a:r>
            <a:r>
              <a:rPr lang="en-US" sz="4800" dirty="0" smtClean="0"/>
              <a:t> </a:t>
            </a:r>
            <a:r>
              <a:rPr lang="en-US" sz="4800" dirty="0" err="1" smtClean="0"/>
              <a:t>Kasih</a:t>
            </a:r>
            <a:endParaRPr lang="en-US" sz="4800" dirty="0"/>
          </a:p>
        </p:txBody>
      </p:sp>
    </p:spTree>
    <p:extLst>
      <p:ext uri="{BB962C8B-B14F-4D97-AF65-F5344CB8AC3E}">
        <p14:creationId xmlns:p14="http://schemas.microsoft.com/office/powerpoint/2010/main" val="3342762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5041900" cy="2438400"/>
          </a:xfrm>
        </p:spPr>
        <p:txBody>
          <a:bodyPr/>
          <a:lstStyle/>
          <a:p>
            <a:pPr eaLnBrk="1" hangingPunct="1"/>
            <a:r>
              <a:rPr lang="en-US" smtClean="0">
                <a:solidFill>
                  <a:schemeClr val="tx1"/>
                </a:solidFill>
              </a:rPr>
              <a:t>Merupakan g</a:t>
            </a:r>
            <a:r>
              <a:rPr lang="id-ID" smtClean="0">
                <a:solidFill>
                  <a:schemeClr val="tx1"/>
                </a:solidFill>
              </a:rPr>
              <a:t>agasan, pikiran, kep</a:t>
            </a:r>
            <a:r>
              <a:rPr lang="en-US" smtClean="0">
                <a:solidFill>
                  <a:schemeClr val="tx1"/>
                </a:solidFill>
              </a:rPr>
              <a:t>e</a:t>
            </a:r>
            <a:r>
              <a:rPr lang="id-ID" smtClean="0">
                <a:solidFill>
                  <a:schemeClr val="tx1"/>
                </a:solidFill>
              </a:rPr>
              <a:t>rcayaan, atau simpulan yang salah, keliru, atau cacat</a:t>
            </a:r>
            <a:r>
              <a:rPr lang="en-US" smtClean="0">
                <a:solidFill>
                  <a:schemeClr val="tx1"/>
                </a:solidFill>
              </a:rPr>
              <a:t>.</a:t>
            </a:r>
          </a:p>
        </p:txBody>
      </p:sp>
      <p:sp>
        <p:nvSpPr>
          <p:cNvPr id="2" name="Title 1"/>
          <p:cNvSpPr>
            <a:spLocks noGrp="1"/>
          </p:cNvSpPr>
          <p:nvPr>
            <p:ph type="title"/>
          </p:nvPr>
        </p:nvSpPr>
        <p:spPr bwMode="auto">
          <a:xfrm>
            <a:off x="1435100" y="274638"/>
            <a:ext cx="3822700" cy="1143000"/>
          </a:xfrm>
        </p:spPr>
        <p:txBody>
          <a:bodyPr wrap="square" numCol="1" anchorCtr="0" compatLnSpc="1">
            <a:prstTxWarp prst="textNoShape">
              <a:avLst/>
            </a:prstTxWarp>
          </a:bodyPr>
          <a:lstStyle/>
          <a:p>
            <a:pPr eaLnBrk="1" hangingPunct="1"/>
            <a:r>
              <a:rPr lang="en-US" smtClean="0">
                <a:solidFill>
                  <a:schemeClr val="tx1"/>
                </a:solidFill>
              </a:rPr>
              <a:t>SALAH NALAR</a:t>
            </a:r>
          </a:p>
        </p:txBody>
      </p:sp>
      <p:pic>
        <p:nvPicPr>
          <p:cNvPr id="46084" name="Picture 3" descr="gambar animasi powerpoint4.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gambar animasi powerpoint4.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descr="gambar animasi powerpoint4.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609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6" descr="gambar animasi powerpoint4.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33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7" descr="gambar animasi powerpoint4.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410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389744"/>
      </p:ext>
    </p:extLst>
  </p:cSld>
  <p:clrMapOvr>
    <a:masterClrMapping/>
  </p:clrMapOvr>
  <p:transition spd="slow">
    <p:fade/>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5943600" cy="2743200"/>
          </a:xfrm>
        </p:spPr>
        <p:txBody>
          <a:bodyPr/>
          <a:lstStyle/>
          <a:p>
            <a:pPr marL="595313" indent="-514350" eaLnBrk="1" hangingPunct="1">
              <a:buFont typeface="Calibri" pitchFamily="34" charset="0"/>
              <a:buAutoNum type="arabicPeriod"/>
            </a:pPr>
            <a:r>
              <a:rPr lang="en-US" smtClean="0"/>
              <a:t>D</a:t>
            </a:r>
            <a:r>
              <a:rPr lang="id-ID" smtClean="0"/>
              <a:t>eduksi yang salah</a:t>
            </a:r>
            <a:endParaRPr lang="en-US" smtClean="0"/>
          </a:p>
          <a:p>
            <a:pPr marL="595313" indent="-514350" eaLnBrk="1" hangingPunct="1">
              <a:buFont typeface="Calibri" pitchFamily="34" charset="0"/>
              <a:buAutoNum type="arabicPeriod"/>
            </a:pPr>
            <a:r>
              <a:rPr lang="en-US" smtClean="0"/>
              <a:t>G</a:t>
            </a:r>
            <a:r>
              <a:rPr lang="id-ID" smtClean="0"/>
              <a:t>eneralisasi  terlalu luas</a:t>
            </a:r>
            <a:r>
              <a:rPr lang="en-US" smtClean="0"/>
              <a:t>, dan </a:t>
            </a:r>
          </a:p>
          <a:p>
            <a:pPr marL="595313" indent="-514350" eaLnBrk="1" hangingPunct="1">
              <a:buFont typeface="Calibri" pitchFamily="34" charset="0"/>
              <a:buAutoNum type="arabicPeriod"/>
            </a:pPr>
            <a:r>
              <a:rPr lang="en-US" smtClean="0"/>
              <a:t>P</a:t>
            </a:r>
            <a:r>
              <a:rPr lang="id-ID" smtClean="0"/>
              <a:t>emilihan terbatas pada dua alternatif</a:t>
            </a:r>
            <a:endParaRPr lang="en-US" smtClean="0"/>
          </a:p>
        </p:txBody>
      </p:sp>
      <p:sp>
        <p:nvSpPr>
          <p:cNvPr id="2" name="Title 1"/>
          <p:cNvSpPr>
            <a:spLocks noGrp="1"/>
          </p:cNvSpPr>
          <p:nvPr>
            <p:ph type="title"/>
          </p:nvPr>
        </p:nvSpPr>
        <p:spPr>
          <a:xfrm>
            <a:off x="304800" y="381000"/>
            <a:ext cx="7497763" cy="1143000"/>
          </a:xfrm>
        </p:spPr>
        <p:txBody>
          <a:bodyPr/>
          <a:lstStyle/>
          <a:p>
            <a:pPr eaLnBrk="1" fontAlgn="auto" hangingPunct="1">
              <a:spcAft>
                <a:spcPts val="0"/>
              </a:spcAft>
              <a:defRPr/>
            </a:pPr>
            <a:r>
              <a:rPr lang="en-US" smtClean="0"/>
              <a:t>Macam-Macam Salah N</a:t>
            </a:r>
            <a:r>
              <a:rPr lang="id-ID" smtClean="0"/>
              <a:t>alar</a:t>
            </a:r>
            <a:endParaRPr lang="en-US" smtClean="0"/>
          </a:p>
        </p:txBody>
      </p:sp>
    </p:spTree>
    <p:extLst>
      <p:ext uri="{BB962C8B-B14F-4D97-AF65-F5344CB8AC3E}">
        <p14:creationId xmlns:p14="http://schemas.microsoft.com/office/powerpoint/2010/main" val="1017895025"/>
      </p:ext>
    </p:extLst>
  </p:cSld>
  <p:clrMapOvr>
    <a:masterClrMapping/>
  </p:clrMapOvr>
  <p:transition spd="slow">
    <p:fade/>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800" decel="100000"/>
                                        <p:tgtEl>
                                          <p:spTgt spid="3">
                                            <p:txEl>
                                              <p:pRg st="1" end="1"/>
                                            </p:txEl>
                                          </p:spTgt>
                                        </p:tgtEl>
                                      </p:cBhvr>
                                    </p:animEffect>
                                    <p:anim calcmode="lin" valueType="num">
                                      <p:cBhvr>
                                        <p:cTn id="25"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800" decel="100000"/>
                                        <p:tgtEl>
                                          <p:spTgt spid="3">
                                            <p:txEl>
                                              <p:pRg st="2" end="2"/>
                                            </p:txEl>
                                          </p:spTgt>
                                        </p:tgtEl>
                                      </p:cBhvr>
                                    </p:animEffect>
                                    <p:anim calcmode="lin" valueType="num">
                                      <p:cBhvr>
                                        <p:cTn id="3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5000"/>
          </a:xfrm>
        </p:spPr>
        <p:txBody>
          <a:bodyPr rtlCol="0">
            <a:normAutofit lnSpcReduction="10000"/>
          </a:bodyPr>
          <a:lstStyle/>
          <a:p>
            <a:pPr marL="82296" indent="0" eaLnBrk="1" fontAlgn="auto" hangingPunct="1">
              <a:spcAft>
                <a:spcPts val="0"/>
              </a:spcAft>
              <a:buClr>
                <a:schemeClr val="tx1">
                  <a:lumMod val="50000"/>
                  <a:lumOff val="50000"/>
                </a:schemeClr>
              </a:buClr>
              <a:buFont typeface="Arial" pitchFamily="34" charset="0"/>
              <a:buNone/>
              <a:defRPr/>
            </a:pPr>
            <a:r>
              <a:rPr lang="id-ID" dirty="0" smtClean="0">
                <a:solidFill>
                  <a:schemeClr val="tx1">
                    <a:lumMod val="85000"/>
                  </a:schemeClr>
                </a:solidFill>
              </a:rPr>
              <a:t>Salah </a:t>
            </a:r>
            <a:r>
              <a:rPr lang="id-ID" dirty="0">
                <a:solidFill>
                  <a:schemeClr val="tx1">
                    <a:lumMod val="85000"/>
                  </a:schemeClr>
                </a:solidFill>
              </a:rPr>
              <a:t>nalar yang disebabkan oleh deduksi yang salah merupakan salah nalar yang amat sering dilakukan orang. </a:t>
            </a:r>
            <a:endParaRPr lang="en-US" dirty="0">
              <a:solidFill>
                <a:schemeClr val="tx1">
                  <a:lumMod val="85000"/>
                </a:schemeClr>
              </a:solidFill>
            </a:endParaRPr>
          </a:p>
          <a:p>
            <a:pPr marL="82296" indent="0" eaLnBrk="1" fontAlgn="auto" hangingPunct="1">
              <a:spcAft>
                <a:spcPts val="0"/>
              </a:spcAft>
              <a:buClr>
                <a:schemeClr val="tx1">
                  <a:lumMod val="50000"/>
                  <a:lumOff val="50000"/>
                </a:schemeClr>
              </a:buClr>
              <a:buFont typeface="Arial" pitchFamily="34" charset="0"/>
              <a:buNone/>
              <a:defRPr/>
            </a:pPr>
            <a:r>
              <a:rPr lang="id-ID" dirty="0">
                <a:solidFill>
                  <a:schemeClr val="tx1">
                    <a:lumMod val="85000"/>
                  </a:schemeClr>
                </a:solidFill>
              </a:rPr>
              <a:t>Contoh :</a:t>
            </a:r>
            <a:endParaRPr lang="en-US" dirty="0">
              <a:solidFill>
                <a:schemeClr val="tx1">
                  <a:lumMod val="85000"/>
                </a:schemeClr>
              </a:solidFill>
            </a:endParaRPr>
          </a:p>
          <a:p>
            <a:pPr marL="82296" indent="0" eaLnBrk="1" fontAlgn="auto" hangingPunct="1">
              <a:spcAft>
                <a:spcPts val="0"/>
              </a:spcAft>
              <a:buClr>
                <a:schemeClr val="tx1">
                  <a:lumMod val="50000"/>
                  <a:lumOff val="50000"/>
                </a:schemeClr>
              </a:buClr>
              <a:buFont typeface="Arial" pitchFamily="34" charset="0"/>
              <a:buNone/>
              <a:defRPr/>
            </a:pPr>
            <a:r>
              <a:rPr lang="id-ID" dirty="0">
                <a:solidFill>
                  <a:schemeClr val="tx1">
                    <a:lumMod val="85000"/>
                  </a:schemeClr>
                </a:solidFill>
              </a:rPr>
              <a:t>Pak Ruslan tidak dapat dipilih sebagai lurah disini karena dia miskin.</a:t>
            </a:r>
            <a:endParaRPr lang="en-US" dirty="0">
              <a:solidFill>
                <a:schemeClr val="tx1">
                  <a:lumMod val="85000"/>
                </a:schemeClr>
              </a:solidFill>
            </a:endParaRPr>
          </a:p>
          <a:p>
            <a:pPr marL="182880" indent="-182880" eaLnBrk="1" fontAlgn="auto" hangingPunct="1">
              <a:spcAft>
                <a:spcPts val="0"/>
              </a:spcAft>
              <a:buClr>
                <a:schemeClr val="tx1">
                  <a:lumMod val="50000"/>
                  <a:lumOff val="50000"/>
                </a:schemeClr>
              </a:buClr>
              <a:defRPr/>
            </a:pPr>
            <a:endParaRPr lang="en-US" dirty="0">
              <a:solidFill>
                <a:schemeClr val="tx1">
                  <a:lumMod val="85000"/>
                </a:schemeClr>
              </a:solidFill>
            </a:endParaRPr>
          </a:p>
        </p:txBody>
      </p:sp>
      <p:sp>
        <p:nvSpPr>
          <p:cNvPr id="2" name="Title 1"/>
          <p:cNvSpPr>
            <a:spLocks noGrp="1"/>
          </p:cNvSpPr>
          <p:nvPr>
            <p:ph type="title"/>
          </p:nvPr>
        </p:nvSpPr>
        <p:spPr bwMode="auto"/>
        <p:txBody>
          <a:bodyPr wrap="square" numCol="1" anchorCtr="0" compatLnSpc="1">
            <a:prstTxWarp prst="textNoShape">
              <a:avLst/>
            </a:prstTxWarp>
          </a:bodyPr>
          <a:lstStyle/>
          <a:p>
            <a:pPr eaLnBrk="1" hangingPunct="1"/>
            <a:r>
              <a:rPr lang="en-US" b="1" smtClean="0">
                <a:solidFill>
                  <a:schemeClr val="bg1"/>
                </a:solidFill>
              </a:rPr>
              <a:t>1. </a:t>
            </a:r>
            <a:r>
              <a:rPr lang="id-ID" b="1" smtClean="0">
                <a:solidFill>
                  <a:schemeClr val="bg1"/>
                </a:solidFill>
              </a:rPr>
              <a:t>Deduksi yang salah</a:t>
            </a:r>
            <a:endParaRPr lang="en-US" smtClean="0">
              <a:solidFill>
                <a:schemeClr val="bg1"/>
              </a:solidFill>
            </a:endParaRPr>
          </a:p>
        </p:txBody>
      </p:sp>
    </p:spTree>
    <p:extLst>
      <p:ext uri="{BB962C8B-B14F-4D97-AF65-F5344CB8AC3E}">
        <p14:creationId xmlns:p14="http://schemas.microsoft.com/office/powerpoint/2010/main" val="29866708"/>
      </p:ext>
    </p:extLst>
  </p:cSld>
  <p:clrMapOvr>
    <a:masterClrMapping/>
  </p:clrMapOvr>
  <p:transition spd="slow">
    <p:fade/>
    <p:sndAc>
      <p:stSnd>
        <p:snd r:embed="rId2" name="pu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2798</Words>
  <Application>Microsoft Office PowerPoint</Application>
  <PresentationFormat>On-screen Show (4:3)</PresentationFormat>
  <Paragraphs>204</Paragraphs>
  <Slides>62</Slides>
  <Notes>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Tujuan penalaran secara analogi </vt:lpstr>
      <vt:lpstr>PowerPoint Presentation</vt:lpstr>
      <vt:lpstr>Hubungan Antarmasalah yang Berkaitan dengan Hubungan Klausal</vt:lpstr>
      <vt:lpstr>PowerPoint Presentation</vt:lpstr>
      <vt:lpstr>PowerPoint Presentation</vt:lpstr>
      <vt:lpstr>SALAH NALAR</vt:lpstr>
      <vt:lpstr>Macam-Macam Salah Nalar</vt:lpstr>
      <vt:lpstr>1. Deduksi yang salah</vt:lpstr>
      <vt:lpstr>2. Generalisasi  Terlalu Luas</vt:lpstr>
      <vt:lpstr>Dua bentuk kesalahan generalisasi</vt:lpstr>
      <vt:lpstr>3. Pemilihan Terbatas pada Dua Alternatif</vt:lpstr>
      <vt:lpstr>Faktor Penyebab salah Nalar</vt:lpstr>
      <vt:lpstr>1. Analogi yang Salah</vt:lpstr>
      <vt:lpstr>2. Argumentasi Bidik Orang</vt:lpstr>
      <vt:lpstr>3. Meniru-niru yang Sudah Ada</vt:lpstr>
      <vt:lpstr>4. Penyamarataan  Para Ahli </vt:lpstr>
      <vt:lpstr>LETAK LOGIKA DAN PENALARAN HUKUM</vt:lpstr>
      <vt:lpstr>Penalaran Hukum/Argumentasi Hukum</vt:lpstr>
      <vt:lpstr>PowerPoint Presentation</vt:lpstr>
      <vt:lpstr>PowerPoint Presentation</vt:lpstr>
      <vt:lpstr>PROSES BERNALAR</vt:lpstr>
      <vt:lpstr>NALAR </vt:lpstr>
      <vt:lpstr>PROSES BERNALAR </vt:lpstr>
      <vt:lpstr>PROSES BERNALAR </vt:lpstr>
      <vt:lpstr>Sifat Induktif dan Deduktif Dalam Legal Reasoning</vt:lpstr>
      <vt:lpstr>Sifat Induktif dan Deduktif Dalam Legal Reasoning</vt:lpstr>
      <vt:lpstr>Sifat Induktif dan Deduktif Dalam Legal Reasoning</vt:lpstr>
      <vt:lpstr>Sifat Induktif dan Deduktif Dalam Legal Reasoning </vt:lpstr>
      <vt:lpstr>Penalaran Dalam Pertimbangan Hukum</vt:lpstr>
      <vt:lpstr>Penalaran Dalam Pertimbangan Hukum</vt:lpstr>
      <vt:lpstr>Langkah Penalaran Hukum</vt:lpstr>
      <vt:lpstr>Langkah Penalaran Hukum</vt:lpstr>
      <vt:lpstr>Langkah Penalaran Hukum</vt:lpstr>
      <vt:lpstr>Langkah Penalaran Hukum</vt:lpstr>
      <vt:lpstr>Langkah Penalaran Hukum</vt:lpstr>
      <vt:lpstr>Penalaran oleh Hakim</vt:lpstr>
      <vt:lpstr>Penalaran oleh Hakim</vt:lpstr>
      <vt:lpstr>Penalaran oleh Hakim</vt:lpstr>
      <vt:lpstr>Penalaran oleh Hakim</vt:lpstr>
      <vt:lpstr>Penalaran oleh Hakim</vt:lpstr>
      <vt:lpstr>Penalaran oleh Hakim</vt:lpstr>
      <vt:lpstr>Argumentasi Dalam Pertimbangan Hukum</vt:lpstr>
      <vt:lpstr>Argumentasi Dalam Pertimbangan Hukum</vt:lpstr>
      <vt:lpstr>Argumentasi Dalam Pertimbangan Hukum</vt:lpstr>
      <vt:lpstr>Lapisan Rasional Argumentasi Hukum</vt:lpstr>
      <vt:lpstr>Lapisan Rasional Argumentasi Hukum</vt:lpstr>
      <vt:lpstr>Lapisan Rasional Argumentasi Hukum</vt:lpstr>
      <vt:lpstr>Fungsi dan Kegunaan Penalaran dalam Ilmu</vt:lpstr>
      <vt:lpstr>Fungsi dan Kegunaan</vt:lpstr>
      <vt:lpstr>PowerPoint Presentation</vt:lpstr>
      <vt:lpstr>Kegunaan</vt:lpstr>
      <vt:lpstr>Kegunaan</vt:lpstr>
      <vt:lpstr>Kerangka Analitis tentang Legal Reasoning </vt:lpstr>
      <vt:lpstr>Kerangka Analitis tentang Legal Reasoning </vt:lpstr>
      <vt:lpstr>Kerangka Analitis tentang Legal Reasoning </vt:lpstr>
      <vt:lpstr>Kerangka analitis tentang Legal Reasoning</vt:lpstr>
      <vt:lpstr>PowerPoint Presentation</vt:lpstr>
      <vt:lpstr>PowerPoint Presentation</vt:lpstr>
      <vt:lpstr>PowerPoint Presentation</vt:lpstr>
      <vt:lpstr>PowerPoint Presentation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ASUS-PC</dc:creator>
  <cp:lastModifiedBy>ASUS-PC</cp:lastModifiedBy>
  <cp:revision>1</cp:revision>
  <dcterms:created xsi:type="dcterms:W3CDTF">2018-09-28T11:58:28Z</dcterms:created>
  <dcterms:modified xsi:type="dcterms:W3CDTF">2018-09-28T11:59:02Z</dcterms:modified>
</cp:coreProperties>
</file>