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71" r:id="rId3"/>
    <p:sldId id="272" r:id="rId4"/>
    <p:sldId id="281" r:id="rId5"/>
    <p:sldId id="273" r:id="rId6"/>
    <p:sldId id="280" r:id="rId7"/>
    <p:sldId id="279" r:id="rId8"/>
    <p:sldId id="274" r:id="rId9"/>
    <p:sldId id="277" r:id="rId10"/>
    <p:sldId id="260" r:id="rId11"/>
    <p:sldId id="261" r:id="rId12"/>
    <p:sldId id="263" r:id="rId13"/>
    <p:sldId id="265" r:id="rId14"/>
    <p:sldId id="270" r:id="rId15"/>
    <p:sldId id="266" r:id="rId16"/>
    <p:sldId id="267" r:id="rId17"/>
    <p:sldId id="268" r:id="rId18"/>
    <p:sldId id="26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89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DB62A5D-89E4-4CB0-96CD-61DDD7B6B7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ACAF53-328A-4666-93DB-C5F8E4499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24F2E8E-5F91-4733-B5D1-DA5A8D3A82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4542-8027-408E-97A0-FEF29B60E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D80E36-4B22-4582-899C-441344841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099A7DEB-E857-49BE-AEF3-25A4428C81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C76AE3-4A2D-4DF1-BB89-1B8B635464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C2ABAD-8EF8-4ECF-B295-360850EF94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F83D83-A269-420E-A3F5-847ADBCB8F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DDBBB2-F45B-4835-996C-2FEE1E81BA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4FA19-E03C-4800-8FD8-6DD2D83B4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0465DD-D6CE-431A-8697-55A5188737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279CC13-83DF-4FAF-BA34-B450ECF37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765175"/>
            <a:ext cx="7342187" cy="1727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868863"/>
            <a:ext cx="8532812" cy="769937"/>
          </a:xfrm>
        </p:spPr>
        <p:txBody>
          <a:bodyPr/>
          <a:lstStyle/>
          <a:p>
            <a:pPr eaLnBrk="1" hangingPunct="1"/>
            <a:r>
              <a:rPr lang="id-ID" sz="2400" b="1" dirty="0" smtClean="0">
                <a:solidFill>
                  <a:srgbClr val="FF0000"/>
                </a:solidFill>
              </a:rPr>
              <a:t>Dra Ratih Dyah Pertiwi, M.Farm, Apt    </a:t>
            </a:r>
            <a:endParaRPr lang="en-US" sz="2400" b="1" dirty="0" smtClean="0">
              <a:solidFill>
                <a:srgbClr val="000066"/>
              </a:solidFill>
            </a:endParaRPr>
          </a:p>
        </p:txBody>
      </p:sp>
      <p:pic>
        <p:nvPicPr>
          <p:cNvPr id="9220" name="Picture 4" descr="HM0016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1052513"/>
            <a:ext cx="3654425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50943" y="2967335"/>
            <a:ext cx="44421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DOSIS</a:t>
            </a:r>
            <a:r>
              <a:rPr lang="en-US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OBAT</a:t>
            </a:r>
            <a:endParaRPr lang="id-ID" sz="5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 UNTUK ANAK 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2465388"/>
            <a:ext cx="8007350" cy="3630612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en-US" smtClean="0"/>
              <a:t>Bagaimana menghitung dosis untuk anak ?</a:t>
            </a:r>
          </a:p>
          <a:p>
            <a:pPr marL="609600" indent="-609600" eaLnBrk="1" hangingPunct="1">
              <a:buClr>
                <a:schemeClr val="tx1"/>
              </a:buClr>
              <a:buFontTx/>
              <a:buChar char="•"/>
            </a:pPr>
            <a:r>
              <a:rPr lang="en-US" smtClean="0"/>
              <a:t>Berdasar perbandingan dosis dengan orang dewasa </a:t>
            </a:r>
          </a:p>
          <a:p>
            <a:pPr marL="609600" indent="-609600" eaLnBrk="1" hangingPunct="1">
              <a:buClr>
                <a:schemeClr val="tx1"/>
              </a:buClr>
              <a:buFontTx/>
              <a:buChar char="•"/>
            </a:pPr>
            <a:r>
              <a:rPr lang="en-US" smtClean="0"/>
              <a:t>Berdasar kondisi fisik masing-masing anak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PERBANDINGAN DOSIS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Berdasar umur      (orang dewasa : 20 – 24 tahun)</a:t>
            </a:r>
          </a:p>
          <a:p>
            <a:pPr eaLnBrk="1" hangingPunct="1"/>
            <a:r>
              <a:rPr lang="en-US" smtClean="0"/>
              <a:t>Berdasar berat badan    (orang dewasa : 70 kg)</a:t>
            </a:r>
          </a:p>
          <a:p>
            <a:pPr eaLnBrk="1" hangingPunct="1"/>
            <a:r>
              <a:rPr lang="en-US" smtClean="0"/>
              <a:t>Berdasar luas permukaan tubuh (LPT) .  luas permukaan tubuh orang dewasa  : 1.73 m</a:t>
            </a:r>
            <a:r>
              <a:rPr lang="en-US" smtClean="0">
                <a:cs typeface="Arial" charset="0"/>
              </a:rPr>
              <a:t>²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DOSIS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MAKSIMUM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dirty="0" smtClean="0"/>
              <a:t>Formula YOUNG :          </a:t>
            </a:r>
            <a:r>
              <a:rPr lang="id-ID" dirty="0" smtClean="0"/>
              <a:t> </a:t>
            </a:r>
            <a:r>
              <a:rPr lang="en-US" dirty="0" smtClean="0"/>
              <a:t>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/>
              <a:t>                         D</a:t>
            </a:r>
            <a:r>
              <a:rPr lang="id-ID" dirty="0" smtClean="0"/>
              <a:t>M</a:t>
            </a:r>
            <a:r>
              <a:rPr lang="en-US" dirty="0" smtClean="0"/>
              <a:t>a = </a:t>
            </a:r>
            <a:r>
              <a:rPr lang="id-ID" dirty="0" smtClean="0"/>
              <a:t>------------</a:t>
            </a:r>
            <a:r>
              <a:rPr lang="en-US" dirty="0" smtClean="0">
                <a:cs typeface="Arial" charset="0"/>
              </a:rPr>
              <a:t>x D</a:t>
            </a:r>
            <a:r>
              <a:rPr lang="id-ID" dirty="0" smtClean="0">
                <a:cs typeface="Arial" charset="0"/>
              </a:rPr>
              <a:t>M dewasa</a:t>
            </a:r>
            <a:endParaRPr lang="en-US" dirty="0" smtClean="0"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>
                <a:cs typeface="Arial" charset="0"/>
              </a:rPr>
              <a:t>                                         n+12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>
                <a:cs typeface="Arial" charset="0"/>
              </a:rPr>
              <a:t>   </a:t>
            </a:r>
            <a:r>
              <a:rPr lang="id-ID" dirty="0" smtClean="0">
                <a:cs typeface="Arial" charset="0"/>
              </a:rPr>
              <a:t>(</a:t>
            </a:r>
            <a:r>
              <a:rPr lang="id-ID" dirty="0" smtClean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UMUR</a:t>
            </a:r>
            <a:r>
              <a:rPr lang="id-ID" dirty="0" smtClean="0">
                <a:cs typeface="Arial" charset="0"/>
              </a:rPr>
              <a:t> DIBAWAH 8 TAHUN)</a:t>
            </a:r>
            <a:r>
              <a:rPr lang="en-US" dirty="0" smtClean="0">
                <a:cs typeface="Arial" charset="0"/>
              </a:rPr>
              <a:t>                                      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cs typeface="Arial" charset="0"/>
              </a:rPr>
              <a:t>Formula DILLING :      </a:t>
            </a:r>
            <a:r>
              <a:rPr lang="id-ID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dirty="0" smtClean="0">
                <a:cs typeface="Arial" charset="0"/>
              </a:rPr>
              <a:t>                     D</a:t>
            </a:r>
            <a:r>
              <a:rPr lang="id-ID" dirty="0" smtClean="0">
                <a:cs typeface="Arial" charset="0"/>
              </a:rPr>
              <a:t>M</a:t>
            </a:r>
            <a:r>
              <a:rPr lang="en-US" dirty="0" smtClean="0">
                <a:cs typeface="Arial" charset="0"/>
              </a:rPr>
              <a:t>a =  </a:t>
            </a:r>
            <a:r>
              <a:rPr lang="id-ID" dirty="0" smtClean="0">
                <a:cs typeface="Arial" charset="0"/>
              </a:rPr>
              <a:t>---------       </a:t>
            </a:r>
            <a:r>
              <a:rPr lang="en-US" dirty="0" smtClean="0">
                <a:cs typeface="Arial" charset="0"/>
              </a:rPr>
              <a:t>x D</a:t>
            </a:r>
            <a:r>
              <a:rPr lang="id-ID" dirty="0" smtClean="0">
                <a:cs typeface="Arial" charset="0"/>
              </a:rPr>
              <a:t>M </a:t>
            </a:r>
            <a:r>
              <a:rPr lang="en-US" dirty="0" smtClean="0">
                <a:cs typeface="Arial" charset="0"/>
              </a:rPr>
              <a:t>d</a:t>
            </a:r>
            <a:r>
              <a:rPr lang="id-ID" dirty="0" smtClean="0"/>
              <a:t>ewasa</a:t>
            </a:r>
            <a:r>
              <a:rPr lang="en-US" dirty="0" smtClean="0"/>
              <a:t>                             </a:t>
            </a:r>
            <a:r>
              <a:rPr lang="id-ID" dirty="0" smtClean="0"/>
              <a:t>   </a:t>
            </a:r>
            <a:r>
              <a:rPr lang="en-US" dirty="0" smtClean="0"/>
              <a:t> </a:t>
            </a:r>
            <a:r>
              <a:rPr lang="id-ID" dirty="0" smtClean="0"/>
              <a:t>                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id-ID" dirty="0" smtClean="0"/>
              <a:t>                                   </a:t>
            </a:r>
            <a:r>
              <a:rPr lang="en-US" dirty="0" smtClean="0"/>
              <a:t>20</a:t>
            </a:r>
            <a:endParaRPr lang="id-ID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id-ID" dirty="0" smtClean="0"/>
              <a:t>   (UMUR DIATAS 8 TAHUN)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 </a:t>
            </a:r>
            <a:r>
              <a:rPr lang="id-ID" smtClean="0"/>
              <a:t>MAKSIMUM</a:t>
            </a:r>
            <a:endParaRPr lang="en-US" smtClean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Formula FRIED :</a:t>
            </a:r>
            <a:endParaRPr lang="id-ID" sz="2800" b="1" dirty="0" smtClean="0"/>
          </a:p>
          <a:p>
            <a:pPr eaLnBrk="1" hangingPunct="1">
              <a:buNone/>
            </a:pPr>
            <a:r>
              <a:rPr lang="id-ID" sz="2800" b="1" dirty="0" smtClean="0"/>
              <a:t>                        </a:t>
            </a:r>
            <a:r>
              <a:rPr lang="en-US" sz="2800" b="1" dirty="0" smtClean="0"/>
              <a:t> </a:t>
            </a:r>
            <a:r>
              <a:rPr lang="id-ID" sz="2800" b="1" dirty="0" smtClean="0"/>
              <a:t>m (bulan)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                  </a:t>
            </a:r>
            <a:r>
              <a:rPr lang="en-US" sz="2800" b="1" dirty="0" err="1" smtClean="0"/>
              <a:t>Da</a:t>
            </a:r>
            <a:r>
              <a:rPr lang="en-US" sz="2800" b="1" dirty="0" smtClean="0"/>
              <a:t> = </a:t>
            </a:r>
            <a:r>
              <a:rPr lang="id-ID" sz="2800" b="1" dirty="0" smtClean="0"/>
              <a:t>---------      </a:t>
            </a:r>
            <a:r>
              <a:rPr lang="en-US" sz="2800" b="1" dirty="0" smtClean="0"/>
              <a:t> x D</a:t>
            </a:r>
            <a:r>
              <a:rPr lang="id-ID" sz="2800" b="1" dirty="0" smtClean="0"/>
              <a:t>M DEWASA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                            150</a:t>
            </a:r>
          </a:p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 </a:t>
            </a:r>
            <a:r>
              <a:rPr lang="id-ID" smtClean="0"/>
              <a:t>MAKSIMUM</a:t>
            </a:r>
            <a:endParaRPr lang="en-US" smtClean="0"/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Formula COWLING :   </a:t>
            </a:r>
            <a:endParaRPr lang="id-ID" sz="2800" b="1" dirty="0" smtClean="0"/>
          </a:p>
          <a:p>
            <a:pPr eaLnBrk="1" hangingPunct="1">
              <a:buNone/>
            </a:pPr>
            <a:r>
              <a:rPr lang="id-ID" sz="2800" b="1" dirty="0" smtClean="0"/>
              <a:t>                            </a:t>
            </a:r>
            <a:r>
              <a:rPr lang="en-US" sz="2800" b="1" dirty="0" smtClean="0"/>
              <a:t>n </a:t>
            </a:r>
            <a:r>
              <a:rPr lang="id-ID" sz="2800" b="1" dirty="0" smtClean="0"/>
              <a:t>(tahun)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                </a:t>
            </a:r>
            <a:r>
              <a:rPr lang="en-US" sz="2800" b="1" dirty="0" err="1" smtClean="0"/>
              <a:t>Da</a:t>
            </a:r>
            <a:r>
              <a:rPr lang="en-US" sz="2800" b="1" dirty="0" smtClean="0"/>
              <a:t> =    </a:t>
            </a:r>
            <a:r>
              <a:rPr lang="id-ID" sz="2800" b="1" dirty="0" smtClean="0">
                <a:cs typeface="Arial" charset="0"/>
              </a:rPr>
              <a:t>----------</a:t>
            </a:r>
            <a:r>
              <a:rPr lang="en-US" sz="2800" b="1" dirty="0" smtClean="0">
                <a:cs typeface="Arial" charset="0"/>
              </a:rPr>
              <a:t> </a:t>
            </a:r>
            <a:r>
              <a:rPr lang="id-ID" sz="2800" b="1" dirty="0" smtClean="0">
                <a:cs typeface="Arial" charset="0"/>
              </a:rPr>
              <a:t>   </a:t>
            </a:r>
            <a:r>
              <a:rPr lang="en-US" sz="2800" b="1" dirty="0" smtClean="0">
                <a:cs typeface="Arial" charset="0"/>
              </a:rPr>
              <a:t> x  D</a:t>
            </a:r>
            <a:r>
              <a:rPr lang="id-ID" sz="2800" b="1" dirty="0" smtClean="0">
                <a:cs typeface="Arial" charset="0"/>
              </a:rPr>
              <a:t>M dws</a:t>
            </a:r>
            <a:endParaRPr lang="en-US" sz="2800" b="1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                               24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n    : </a:t>
            </a:r>
            <a:r>
              <a:rPr lang="en-US" sz="2800" b="1" dirty="0" err="1" smtClean="0"/>
              <a:t>umur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tahun</a:t>
            </a:r>
            <a:r>
              <a:rPr lang="en-US" sz="2800" b="1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m   : </a:t>
            </a:r>
            <a:r>
              <a:rPr lang="en-US" sz="2800" b="1" dirty="0" err="1" smtClean="0"/>
              <a:t>umur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bulan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/>
              <a:t>Da</a:t>
            </a:r>
            <a:r>
              <a:rPr lang="en-US" sz="2800" b="1" dirty="0" smtClean="0"/>
              <a:t> : </a:t>
            </a:r>
            <a:r>
              <a:rPr lang="en-US" sz="2800" b="1" dirty="0" err="1" smtClean="0"/>
              <a:t>Dosis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Anak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/>
              <a:t>Dd</a:t>
            </a:r>
            <a:r>
              <a:rPr lang="en-US" sz="2800" b="1" dirty="0" smtClean="0"/>
              <a:t> : </a:t>
            </a:r>
            <a:r>
              <a:rPr lang="en-US" sz="2800" b="1" dirty="0" err="1" smtClean="0"/>
              <a:t>Dosis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dewasa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 mg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/>
              <a:t>Usia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dewasa</a:t>
            </a:r>
            <a:r>
              <a:rPr lang="en-US" sz="2800" b="1" dirty="0" smtClean="0"/>
              <a:t>  : 20 – 24 </a:t>
            </a:r>
            <a:r>
              <a:rPr lang="en-US" sz="2800" b="1" dirty="0" err="1" smtClean="0"/>
              <a:t>tahun</a:t>
            </a:r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BERDASAR BERAT BADAN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smtClean="0"/>
              <a:t>Formula </a:t>
            </a:r>
            <a:r>
              <a:rPr lang="id-ID" dirty="0" smtClean="0"/>
              <a:t> Clark </a:t>
            </a:r>
            <a:r>
              <a:rPr lang="en-US" dirty="0" smtClean="0"/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</a:t>
            </a:r>
            <a:r>
              <a:rPr lang="id-ID" dirty="0" smtClean="0"/>
              <a:t>     w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Da</a:t>
            </a:r>
            <a:r>
              <a:rPr lang="en-US" dirty="0" smtClean="0"/>
              <a:t> = </a:t>
            </a:r>
            <a:r>
              <a:rPr lang="id-ID" dirty="0" smtClean="0"/>
              <a:t>-------------------</a:t>
            </a:r>
            <a:r>
              <a:rPr lang="en-US" dirty="0" smtClean="0"/>
              <a:t> x </a:t>
            </a:r>
            <a:r>
              <a:rPr lang="id-ID" dirty="0" smtClean="0"/>
              <a:t> </a:t>
            </a:r>
            <a:r>
              <a:rPr lang="en-US" dirty="0" err="1" smtClean="0"/>
              <a:t>Dd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     1</a:t>
            </a:r>
            <a:r>
              <a:rPr lang="id-ID" dirty="0" smtClean="0"/>
              <a:t>5</a:t>
            </a:r>
            <a:r>
              <a:rPr lang="en-US" dirty="0" smtClean="0"/>
              <a:t>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w  :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id-ID" dirty="0" smtClean="0"/>
              <a:t>anak </a:t>
            </a:r>
            <a:r>
              <a:rPr lang="en-US" dirty="0" err="1" smtClean="0"/>
              <a:t>dalam</a:t>
            </a:r>
            <a:r>
              <a:rPr lang="id-ID" dirty="0" smtClean="0"/>
              <a:t> pon</a:t>
            </a:r>
          </a:p>
          <a:p>
            <a:pPr>
              <a:buNone/>
            </a:pPr>
            <a:r>
              <a:rPr lang="en-US" sz="2400" b="1" dirty="0" err="1" smtClean="0"/>
              <a:t>Dd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Dosis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dewasa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 mg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id-ID" dirty="0" smtClean="0"/>
          </a:p>
          <a:p>
            <a:pPr eaLnBrk="1" hangingPunct="1">
              <a:buFont typeface="Wingdings" pitchFamily="2" charset="2"/>
              <a:buNone/>
            </a:pPr>
            <a:endParaRPr lang="id-ID" dirty="0" smtClean="0"/>
          </a:p>
          <a:p>
            <a:r>
              <a:rPr lang="en-US" dirty="0" smtClean="0"/>
              <a:t>Formula </a:t>
            </a:r>
            <a:r>
              <a:rPr lang="id-ID" dirty="0" smtClean="0"/>
              <a:t>Thremich-Fier 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  <a:r>
              <a:rPr lang="id-ID" dirty="0" smtClean="0"/>
              <a:t>       wa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Da</a:t>
            </a:r>
            <a:r>
              <a:rPr lang="en-US" dirty="0" smtClean="0"/>
              <a:t> = </a:t>
            </a:r>
            <a:r>
              <a:rPr lang="id-ID" dirty="0" smtClean="0"/>
              <a:t>-------------------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Dd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id-ID" dirty="0" smtClean="0"/>
              <a:t>70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wa :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id-ID" dirty="0" smtClean="0"/>
              <a:t>anak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kg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 : 70 kg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en-US" sz="2400" b="1" dirty="0" err="1" smtClean="0"/>
              <a:t>Dd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Dosis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dewasa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 mg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BERDASAR LPT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Formula CRAWFORD – ERRY ROURKE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LPT </a:t>
            </a:r>
            <a:r>
              <a:rPr lang="en-US" dirty="0" err="1" smtClean="0"/>
              <a:t>anak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Da</a:t>
            </a:r>
            <a:r>
              <a:rPr lang="en-US" dirty="0" smtClean="0"/>
              <a:t> = </a:t>
            </a:r>
            <a:r>
              <a:rPr lang="id-ID" dirty="0" smtClean="0"/>
              <a:t>-------------------</a:t>
            </a:r>
            <a:r>
              <a:rPr lang="en-US" dirty="0" smtClean="0"/>
              <a:t>   x </a:t>
            </a:r>
            <a:r>
              <a:rPr lang="en-US" dirty="0" err="1" smtClean="0"/>
              <a:t>Dd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LPT </a:t>
            </a:r>
            <a:r>
              <a:rPr lang="en-US" dirty="0" err="1" smtClean="0"/>
              <a:t>dewasa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LPT </a:t>
            </a:r>
            <a:r>
              <a:rPr lang="en-US" dirty="0" err="1" smtClean="0"/>
              <a:t>dewasa</a:t>
            </a:r>
            <a:r>
              <a:rPr lang="en-US" dirty="0" smtClean="0"/>
              <a:t> : 1,73 m²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GABIUS </a:t>
            </a:r>
          </a:p>
        </p:txBody>
      </p:sp>
      <p:graphicFrame>
        <p:nvGraphicFramePr>
          <p:cNvPr id="16421" name="Group 37"/>
          <p:cNvGraphicFramePr>
            <a:graphicFrameLocks noGrp="1"/>
          </p:cNvGraphicFramePr>
          <p:nvPr>
            <p:ph type="tbl" idx="1"/>
          </p:nvPr>
        </p:nvGraphicFramePr>
        <p:xfrm>
          <a:off x="1704975" y="2165350"/>
          <a:ext cx="5994400" cy="4145280"/>
        </p:xfrm>
        <a:graphic>
          <a:graphicData uri="http://schemas.openxmlformats.org/drawingml/2006/table">
            <a:tbl>
              <a:tblPr/>
              <a:tblGrid>
                <a:gridCol w="2997200"/>
                <a:gridCol w="2997200"/>
              </a:tblGrid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&lt; 1 tahun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  1/12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2   tahun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  1/8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3   tahun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  1/6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4   tahun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   1/4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7   tahun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   1/3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14  tahun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    1/2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20  tahun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    2/3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&gt; 21 tahun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    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FORMULA PINCUS CATSEL</a:t>
            </a:r>
          </a:p>
        </p:txBody>
      </p:sp>
      <p:graphicFrame>
        <p:nvGraphicFramePr>
          <p:cNvPr id="18459" name="Group 27"/>
          <p:cNvGraphicFramePr>
            <a:graphicFrameLocks noGrp="1"/>
          </p:cNvGraphicFramePr>
          <p:nvPr>
            <p:ph type="tbl" idx="1"/>
          </p:nvPr>
        </p:nvGraphicFramePr>
        <p:xfrm>
          <a:off x="1547813" y="1905000"/>
          <a:ext cx="6588125" cy="4191000"/>
        </p:xfrm>
        <a:graphic>
          <a:graphicData uri="http://schemas.openxmlformats.org/drawingml/2006/table">
            <a:tbl>
              <a:tblPr/>
              <a:tblGrid>
                <a:gridCol w="3294062"/>
                <a:gridCol w="3294063"/>
              </a:tblGrid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1 tahun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¼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½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tahun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1/3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5 tahun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0.4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7 tahun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0.5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12 tahun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0.75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&gt; 18 tahun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    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3672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tua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65 </a:t>
            </a:r>
            <a:r>
              <a:rPr lang="en-US" sz="2400" dirty="0" err="1" smtClean="0"/>
              <a:t>tahun</a:t>
            </a:r>
            <a:r>
              <a:rPr lang="en-US" sz="2400" dirty="0" smtClean="0"/>
              <a:t>,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kepekaan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,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:</a:t>
            </a:r>
          </a:p>
          <a:p>
            <a:pPr lvl="0"/>
            <a:r>
              <a:rPr lang="en-US" sz="2400" dirty="0" err="1" smtClean="0"/>
              <a:t>Sirkulasi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yang 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lancar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ginjal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eliminasi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err="1" smtClean="0"/>
              <a:t>Kurangnya</a:t>
            </a:r>
            <a:r>
              <a:rPr lang="en-US" sz="2400" dirty="0" smtClean="0"/>
              <a:t> albumin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pengikatan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berkurang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keracunan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over </a:t>
            </a:r>
            <a:r>
              <a:rPr lang="en-US" sz="2400" dirty="0" err="1" smtClean="0"/>
              <a:t>dosis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kepekaan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tua</a:t>
            </a:r>
            <a:r>
              <a:rPr lang="en-US" sz="2400" dirty="0" smtClean="0"/>
              <a:t>, </a:t>
            </a:r>
            <a:r>
              <a:rPr lang="en-US" sz="2400" dirty="0" err="1" smtClean="0"/>
              <a:t>bebrapa</a:t>
            </a:r>
            <a:r>
              <a:rPr lang="en-US" sz="2400" dirty="0" smtClean="0"/>
              <a:t> literature </a:t>
            </a:r>
            <a:r>
              <a:rPr lang="en-US" sz="2400" dirty="0" err="1" smtClean="0"/>
              <a:t>menganjurkan</a:t>
            </a:r>
            <a:r>
              <a:rPr lang="en-US" sz="2400" dirty="0" smtClean="0"/>
              <a:t> </a:t>
            </a:r>
            <a:r>
              <a:rPr lang="en-US" sz="2400" dirty="0" err="1" smtClean="0"/>
              <a:t>dosis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tua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lvl="1"/>
            <a:r>
              <a:rPr lang="en-US" sz="2200" dirty="0" smtClean="0"/>
              <a:t>65 -74 </a:t>
            </a:r>
            <a:r>
              <a:rPr lang="en-US" sz="2200" dirty="0" err="1" smtClean="0"/>
              <a:t>tahun</a:t>
            </a:r>
            <a:r>
              <a:rPr lang="en-US" sz="2200" dirty="0" smtClean="0"/>
              <a:t> 	</a:t>
            </a:r>
            <a:r>
              <a:rPr lang="en-US" sz="2200" dirty="0" err="1" smtClean="0"/>
              <a:t>dosis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– 10%</a:t>
            </a:r>
          </a:p>
          <a:p>
            <a:pPr lvl="1"/>
            <a:r>
              <a:rPr lang="en-US" sz="2200" dirty="0" smtClean="0"/>
              <a:t>75 – 84 </a:t>
            </a:r>
            <a:r>
              <a:rPr lang="en-US" sz="2200" dirty="0" err="1" smtClean="0"/>
              <a:t>tahun</a:t>
            </a:r>
            <a:r>
              <a:rPr lang="en-US" sz="2200" dirty="0" smtClean="0"/>
              <a:t>	</a:t>
            </a:r>
            <a:r>
              <a:rPr lang="en-US" sz="2200" dirty="0" err="1" smtClean="0"/>
              <a:t>dosis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– 20%</a:t>
            </a:r>
          </a:p>
          <a:p>
            <a:pPr lvl="1"/>
            <a:r>
              <a:rPr lang="en-US" sz="2200" dirty="0" err="1" smtClean="0"/>
              <a:t>Diatas</a:t>
            </a:r>
            <a:r>
              <a:rPr lang="en-US" sz="2200" dirty="0" smtClean="0"/>
              <a:t> 85 </a:t>
            </a:r>
            <a:r>
              <a:rPr lang="en-US" sz="2200" dirty="0" err="1" smtClean="0"/>
              <a:t>tahun</a:t>
            </a:r>
            <a:r>
              <a:rPr lang="en-US" sz="2200" dirty="0" smtClean="0"/>
              <a:t>	</a:t>
            </a:r>
            <a:r>
              <a:rPr lang="en-US" sz="2200" dirty="0" err="1" smtClean="0"/>
              <a:t>dosis</a:t>
            </a:r>
            <a:r>
              <a:rPr lang="en-US" sz="2200" dirty="0" smtClean="0"/>
              <a:t> </a:t>
            </a:r>
            <a:r>
              <a:rPr lang="en-US" sz="2200" dirty="0" err="1" smtClean="0"/>
              <a:t>biasa</a:t>
            </a:r>
            <a:r>
              <a:rPr lang="en-US" sz="2200" dirty="0" smtClean="0"/>
              <a:t> – 30%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 obat adalah jumlah obat yang diberikan kepada penderita dalam satuan berat (gram, miligram, mikrogram) atau satuan isi (mililiter, liter) atau unit-unit lainnya (Unit Internasional).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533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R/  Phenobarbital	40 mg</a:t>
            </a:r>
            <a:endParaRPr lang="id-ID" sz="2800" dirty="0" smtClean="0"/>
          </a:p>
          <a:p>
            <a:r>
              <a:rPr lang="id-ID" sz="2800" dirty="0" smtClean="0"/>
              <a:t>       Diazepam   2 mg        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Lactosum</a:t>
            </a:r>
            <a:r>
              <a:rPr lang="en-US" sz="2800" dirty="0" smtClean="0"/>
              <a:t>	</a:t>
            </a:r>
            <a:r>
              <a:rPr lang="en-US" sz="2800" dirty="0" err="1" smtClean="0"/>
              <a:t>qs</a:t>
            </a:r>
            <a:endParaRPr lang="en-US" sz="2800" dirty="0" smtClean="0"/>
          </a:p>
          <a:p>
            <a:r>
              <a:rPr lang="en-US" sz="2800" dirty="0" smtClean="0"/>
              <a:t>             </a:t>
            </a:r>
            <a:r>
              <a:rPr lang="en-US" sz="2800" dirty="0" err="1" smtClean="0"/>
              <a:t>m.f</a:t>
            </a:r>
            <a:r>
              <a:rPr lang="en-US" sz="2800" dirty="0" smtClean="0"/>
              <a:t> </a:t>
            </a:r>
            <a:r>
              <a:rPr lang="en-US" sz="2800" dirty="0" err="1" smtClean="0"/>
              <a:t>pulv</a:t>
            </a:r>
            <a:r>
              <a:rPr lang="en-US" sz="2800" dirty="0" smtClean="0"/>
              <a:t> No X</a:t>
            </a:r>
          </a:p>
          <a:p>
            <a:r>
              <a:rPr lang="en-US" sz="2800" dirty="0" smtClean="0"/>
              <a:t>              </a:t>
            </a:r>
            <a:r>
              <a:rPr lang="id-ID" sz="2800" dirty="0" smtClean="0"/>
              <a:t>s</a:t>
            </a:r>
            <a:r>
              <a:rPr lang="en-US" sz="2800" dirty="0" smtClean="0"/>
              <a:t> t d </a:t>
            </a:r>
            <a:r>
              <a:rPr lang="en-US" sz="2800" dirty="0" err="1" smtClean="0"/>
              <a:t>d</a:t>
            </a:r>
            <a:r>
              <a:rPr lang="en-US" sz="2800" dirty="0" smtClean="0"/>
              <a:t> </a:t>
            </a:r>
            <a:r>
              <a:rPr lang="en-US" sz="2800" dirty="0" err="1" smtClean="0"/>
              <a:t>pulv</a:t>
            </a:r>
            <a:r>
              <a:rPr lang="en-US" sz="2800" dirty="0" smtClean="0"/>
              <a:t> I </a:t>
            </a:r>
          </a:p>
          <a:p>
            <a:r>
              <a:rPr lang="en-US" sz="2800" dirty="0" smtClean="0"/>
              <a:t>        Pro : </a:t>
            </a:r>
            <a:r>
              <a:rPr lang="en-US" sz="2800" dirty="0" err="1" smtClean="0"/>
              <a:t>Shinta</a:t>
            </a:r>
            <a:r>
              <a:rPr lang="en-US" sz="2800" dirty="0" smtClean="0"/>
              <a:t> (3 </a:t>
            </a:r>
            <a:r>
              <a:rPr lang="en-US" sz="2800" dirty="0" err="1" smtClean="0"/>
              <a:t>tahun</a:t>
            </a:r>
            <a:r>
              <a:rPr lang="en-US" sz="2800" dirty="0" smtClean="0"/>
              <a:t> 9 </a:t>
            </a:r>
            <a:r>
              <a:rPr lang="en-US" sz="2800" dirty="0" err="1" smtClean="0"/>
              <a:t>bulan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dewasa</a:t>
            </a:r>
            <a:r>
              <a:rPr lang="en-US" sz="2800" dirty="0" smtClean="0"/>
              <a:t> Phenobarbital = 300 mg /600 mg</a:t>
            </a:r>
          </a:p>
          <a:p>
            <a:r>
              <a:rPr lang="en-US" sz="2800" dirty="0" err="1" smtClean="0"/>
              <a:t>Ket</a:t>
            </a:r>
            <a:r>
              <a:rPr lang="en-US" sz="2800" dirty="0" smtClean="0"/>
              <a:t> : </a:t>
            </a:r>
          </a:p>
          <a:p>
            <a:pPr lvl="0"/>
            <a:r>
              <a:rPr lang="en-US" sz="2800" dirty="0" smtClean="0"/>
              <a:t>300 mg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sekali</a:t>
            </a:r>
            <a:r>
              <a:rPr lang="en-US" sz="2800" dirty="0" smtClean="0"/>
              <a:t> </a:t>
            </a:r>
            <a:r>
              <a:rPr lang="en-US" sz="2800" dirty="0" err="1" smtClean="0"/>
              <a:t>minum</a:t>
            </a:r>
            <a:endParaRPr lang="en-US" sz="2800" dirty="0" smtClean="0"/>
          </a:p>
          <a:p>
            <a:r>
              <a:rPr lang="en-US" sz="2800" dirty="0" smtClean="0"/>
              <a:t>600 mg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sehari</a:t>
            </a:r>
            <a:endParaRPr lang="en-US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Phenobarbital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usia</a:t>
            </a:r>
            <a:r>
              <a:rPr lang="en-US" sz="2800" dirty="0" smtClean="0"/>
              <a:t> 3 </a:t>
            </a:r>
            <a:r>
              <a:rPr lang="en-US" sz="2800" dirty="0" err="1" smtClean="0"/>
              <a:t>tahun</a:t>
            </a:r>
            <a:r>
              <a:rPr lang="en-US" sz="2800" dirty="0" smtClean="0"/>
              <a:t> 9 </a:t>
            </a:r>
            <a:r>
              <a:rPr lang="en-US" sz="2800" dirty="0" err="1" smtClean="0"/>
              <a:t>bulan</a:t>
            </a:r>
            <a:r>
              <a:rPr lang="en-US" sz="2800" dirty="0" smtClean="0"/>
              <a:t> (3,75 </a:t>
            </a:r>
            <a:r>
              <a:rPr lang="en-US" sz="2800" dirty="0" err="1" smtClean="0"/>
              <a:t>thn</a:t>
            </a:r>
            <a:r>
              <a:rPr lang="en-US" sz="2800" dirty="0" smtClean="0"/>
              <a:t>) </a:t>
            </a:r>
            <a:endParaRPr lang="id-ID" sz="2800" dirty="0" smtClean="0"/>
          </a:p>
          <a:p>
            <a:r>
              <a:rPr lang="en-US" sz="2800" dirty="0" err="1" smtClean="0"/>
              <a:t>adalah</a:t>
            </a:r>
            <a:r>
              <a:rPr lang="en-US" sz="2800" dirty="0" smtClean="0"/>
              <a:t> :</a:t>
            </a:r>
          </a:p>
          <a:p>
            <a:pPr lvl="3"/>
            <a:r>
              <a:rPr lang="en-US" sz="2800" dirty="0" err="1" smtClean="0"/>
              <a:t>Sekali</a:t>
            </a:r>
            <a:r>
              <a:rPr lang="en-US" sz="2800" dirty="0" smtClean="0"/>
              <a:t> </a:t>
            </a:r>
            <a:r>
              <a:rPr lang="en-US" sz="2800" dirty="0" err="1" smtClean="0"/>
              <a:t>minum</a:t>
            </a:r>
            <a:r>
              <a:rPr lang="en-US" sz="2800" dirty="0" smtClean="0"/>
              <a:t>                    </a:t>
            </a:r>
          </a:p>
          <a:p>
            <a:pPr lvl="3"/>
            <a:r>
              <a:rPr lang="en-US" sz="2800" dirty="0" err="1" smtClean="0"/>
              <a:t>Seharinya</a:t>
            </a:r>
            <a:r>
              <a:rPr lang="en-US" sz="2800" dirty="0" smtClean="0"/>
              <a:t>         </a:t>
            </a:r>
          </a:p>
          <a:p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rasionalisasi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resep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shinta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berumur</a:t>
            </a:r>
            <a:r>
              <a:rPr lang="en-US" sz="2800" dirty="0" smtClean="0"/>
              <a:t> 3 </a:t>
            </a:r>
            <a:r>
              <a:rPr lang="en-US" sz="2800" dirty="0" err="1" smtClean="0"/>
              <a:t>tahun</a:t>
            </a:r>
            <a:r>
              <a:rPr lang="en-US" sz="2800" dirty="0" smtClean="0"/>
              <a:t> 9 </a:t>
            </a:r>
            <a:r>
              <a:rPr lang="en-US" sz="2800" dirty="0" err="1" smtClean="0"/>
              <a:t>bulan</a:t>
            </a:r>
            <a:r>
              <a:rPr lang="en-US" sz="2800" dirty="0" smtClean="0"/>
              <a:t>:</a:t>
            </a:r>
          </a:p>
          <a:p>
            <a:pPr lvl="0"/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resep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sekali</a:t>
            </a:r>
            <a:r>
              <a:rPr lang="en-US" sz="2800" dirty="0" smtClean="0"/>
              <a:t> </a:t>
            </a:r>
            <a:r>
              <a:rPr lang="en-US" sz="2800" dirty="0" err="1" smtClean="0"/>
              <a:t>minum</a:t>
            </a:r>
            <a:r>
              <a:rPr lang="en-US" sz="2800" dirty="0" smtClean="0"/>
              <a:t> =</a:t>
            </a:r>
            <a:endParaRPr lang="id-ID" sz="2800" dirty="0" smtClean="0"/>
          </a:p>
          <a:p>
            <a:pPr lvl="0"/>
            <a:r>
              <a:rPr lang="en-US" sz="2800" dirty="0" smtClean="0"/>
              <a:t> 40 mg &lt; 71,43 mg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over </a:t>
            </a:r>
            <a:r>
              <a:rPr lang="en-US" sz="2800" dirty="0" err="1" smtClean="0"/>
              <a:t>dosis</a:t>
            </a:r>
            <a:r>
              <a:rPr lang="en-US" sz="2800" dirty="0" smtClean="0"/>
              <a:t>       </a:t>
            </a:r>
          </a:p>
          <a:p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resep</a:t>
            </a:r>
            <a:r>
              <a:rPr lang="en-US" sz="2800" dirty="0" smtClean="0"/>
              <a:t>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sehari</a:t>
            </a:r>
            <a:r>
              <a:rPr lang="en-US" sz="2800" dirty="0" smtClean="0"/>
              <a:t> =</a:t>
            </a:r>
            <a:endParaRPr lang="id-ID" sz="2800" dirty="0" smtClean="0"/>
          </a:p>
          <a:p>
            <a:r>
              <a:rPr lang="en-US" sz="2800" dirty="0" smtClean="0"/>
              <a:t> 3 x 40 mg = 120 mg &lt; 142,86 mg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over </a:t>
            </a:r>
            <a:r>
              <a:rPr lang="en-US" sz="2800" dirty="0" err="1" smtClean="0"/>
              <a:t>dosis</a:t>
            </a:r>
            <a:endParaRPr lang="en-US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400" y="1228397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 R/  </a:t>
            </a:r>
            <a:r>
              <a:rPr lang="en-US" sz="2800" dirty="0" err="1" smtClean="0"/>
              <a:t>Atropin</a:t>
            </a:r>
            <a:r>
              <a:rPr lang="en-US" sz="2800" dirty="0" smtClean="0"/>
              <a:t> sulfas 	2,5 mg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Belladona</a:t>
            </a:r>
            <a:r>
              <a:rPr lang="en-US" sz="2800" dirty="0" smtClean="0"/>
              <a:t> </a:t>
            </a:r>
            <a:r>
              <a:rPr lang="en-US" sz="2800" dirty="0" err="1" smtClean="0"/>
              <a:t>Extractum</a:t>
            </a:r>
            <a:r>
              <a:rPr lang="en-US" sz="2800" dirty="0" smtClean="0"/>
              <a:t>	100 mg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Lactosum</a:t>
            </a:r>
            <a:r>
              <a:rPr lang="en-US" sz="2800" dirty="0" smtClean="0"/>
              <a:t>	</a:t>
            </a:r>
            <a:r>
              <a:rPr lang="en-US" sz="2800" dirty="0" err="1" smtClean="0"/>
              <a:t>qs</a:t>
            </a:r>
            <a:endParaRPr lang="en-US" sz="2800" dirty="0" smtClean="0"/>
          </a:p>
          <a:p>
            <a:r>
              <a:rPr lang="en-US" sz="2800" dirty="0" smtClean="0"/>
              <a:t>             </a:t>
            </a:r>
            <a:r>
              <a:rPr lang="en-US" sz="2800" dirty="0" err="1" smtClean="0"/>
              <a:t>m.f</a:t>
            </a:r>
            <a:r>
              <a:rPr lang="en-US" sz="2800" dirty="0" smtClean="0"/>
              <a:t> </a:t>
            </a:r>
            <a:r>
              <a:rPr lang="en-US" sz="2800" dirty="0" err="1" smtClean="0"/>
              <a:t>pulv</a:t>
            </a:r>
            <a:r>
              <a:rPr lang="en-US" sz="2800" dirty="0" smtClean="0"/>
              <a:t> No X</a:t>
            </a:r>
          </a:p>
          <a:p>
            <a:r>
              <a:rPr lang="en-US" sz="2800" dirty="0" smtClean="0"/>
              <a:t>              s t d </a:t>
            </a:r>
            <a:r>
              <a:rPr lang="en-US" sz="2800" dirty="0" err="1" smtClean="0"/>
              <a:t>d</a:t>
            </a:r>
            <a:r>
              <a:rPr lang="en-US" sz="2800" dirty="0" smtClean="0"/>
              <a:t> </a:t>
            </a:r>
            <a:r>
              <a:rPr lang="en-US" sz="2800" dirty="0" err="1" smtClean="0"/>
              <a:t>pulv</a:t>
            </a:r>
            <a:r>
              <a:rPr lang="en-US" sz="2800" dirty="0" smtClean="0"/>
              <a:t> I </a:t>
            </a:r>
          </a:p>
          <a:p>
            <a:r>
              <a:rPr lang="en-US" sz="2800" dirty="0" smtClean="0"/>
              <a:t>        Pro : </a:t>
            </a:r>
            <a:r>
              <a:rPr lang="en-US" sz="2800" dirty="0" err="1" smtClean="0"/>
              <a:t>Tn</a:t>
            </a:r>
            <a:r>
              <a:rPr lang="en-US" sz="2800" dirty="0" smtClean="0"/>
              <a:t> Amir</a:t>
            </a:r>
          </a:p>
          <a:p>
            <a:endParaRPr lang="en-US" sz="2800" dirty="0" smtClean="0"/>
          </a:p>
          <a:p>
            <a:r>
              <a:rPr lang="en-US" sz="2800" dirty="0" smtClean="0"/>
              <a:t>DM </a:t>
            </a:r>
            <a:r>
              <a:rPr lang="en-US" sz="2800" dirty="0" err="1" smtClean="0"/>
              <a:t>Atropin</a:t>
            </a:r>
            <a:r>
              <a:rPr lang="en-US" sz="2800" dirty="0" smtClean="0"/>
              <a:t> sulfas  = 1 mg / 3 mg</a:t>
            </a:r>
          </a:p>
          <a:p>
            <a:r>
              <a:rPr lang="en-US" sz="2800" dirty="0" smtClean="0"/>
              <a:t>DM </a:t>
            </a:r>
            <a:r>
              <a:rPr lang="en-US" sz="2800" dirty="0" err="1" smtClean="0"/>
              <a:t>Belladona</a:t>
            </a:r>
            <a:r>
              <a:rPr lang="en-US" sz="2800" dirty="0" smtClean="0"/>
              <a:t> extract = 20 mg / 80 mg</a:t>
            </a:r>
          </a:p>
          <a:p>
            <a:endParaRPr lang="en-US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551325"/>
            <a:ext cx="7162800" cy="4253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dosis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</a:t>
            </a:r>
            <a:r>
              <a:rPr lang="en-US" sz="2000" dirty="0" err="1" smtClean="0"/>
              <a:t>Atropin</a:t>
            </a:r>
            <a:r>
              <a:rPr lang="en-US" sz="2000" dirty="0" smtClean="0"/>
              <a:t> sulfas :</a:t>
            </a:r>
          </a:p>
          <a:p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minum</a:t>
            </a:r>
            <a:r>
              <a:rPr lang="en-US" sz="2000" dirty="0" smtClean="0"/>
              <a:t>  1 / 10 x 2,5 mg = 0,25 mg &lt; 1 mg 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 </a:t>
            </a:r>
          </a:p>
          <a:p>
            <a:r>
              <a:rPr lang="en-US" sz="2000" dirty="0" err="1" smtClean="0"/>
              <a:t>Seharinya</a:t>
            </a:r>
            <a:r>
              <a:rPr lang="en-US" sz="2000" dirty="0" smtClean="0"/>
              <a:t>        3 x 0,25 mg = 0,75 mg &lt; 3 mg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</a:t>
            </a:r>
          </a:p>
          <a:p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dosis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</a:t>
            </a:r>
            <a:r>
              <a:rPr lang="en-US" sz="2000" dirty="0" err="1" smtClean="0"/>
              <a:t>Extrak</a:t>
            </a:r>
            <a:r>
              <a:rPr lang="en-US" sz="2000" dirty="0" smtClean="0"/>
              <a:t> </a:t>
            </a:r>
            <a:r>
              <a:rPr lang="en-US" sz="2000" dirty="0" err="1" smtClean="0"/>
              <a:t>Belladona</a:t>
            </a:r>
            <a:r>
              <a:rPr lang="en-US" sz="2000" dirty="0" smtClean="0"/>
              <a:t> :</a:t>
            </a:r>
          </a:p>
          <a:p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minum</a:t>
            </a:r>
            <a:r>
              <a:rPr lang="en-US" sz="2000" dirty="0" smtClean="0"/>
              <a:t>  1 / 10 x 100 mg = 10 mg &lt; 20 mg 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</a:t>
            </a:r>
          </a:p>
          <a:p>
            <a:r>
              <a:rPr lang="en-US" sz="2000" dirty="0" err="1" smtClean="0"/>
              <a:t>Seharin</a:t>
            </a:r>
            <a:r>
              <a:rPr lang="id-ID" sz="2000" dirty="0" smtClean="0"/>
              <a:t>y</a:t>
            </a:r>
            <a:r>
              <a:rPr lang="en-US" sz="2000" dirty="0" smtClean="0"/>
              <a:t>a        3 x 10 mg = 30 mg &lt; 80 mg  </a:t>
            </a:r>
            <a:r>
              <a:rPr lang="en-US" sz="2000" dirty="0" err="1" smtClean="0"/>
              <a:t>tidak</a:t>
            </a:r>
            <a:r>
              <a:rPr lang="en-US" sz="2000" dirty="0" smtClean="0"/>
              <a:t> over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Atropin</a:t>
            </a:r>
            <a:r>
              <a:rPr lang="en-US" sz="2000" dirty="0" smtClean="0"/>
              <a:t> sulfas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Ektrak</a:t>
            </a:r>
            <a:r>
              <a:rPr lang="en-US" sz="2000" dirty="0" smtClean="0"/>
              <a:t> belladonna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khasiat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DMnya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kombinasi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searah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DMnya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dosis</a:t>
            </a:r>
            <a:r>
              <a:rPr lang="en-US" sz="2000" dirty="0" smtClean="0"/>
              <a:t> </a:t>
            </a:r>
            <a:r>
              <a:rPr lang="en-US" sz="2000" dirty="0" err="1" smtClean="0"/>
              <a:t>rangkapnya</a:t>
            </a:r>
            <a:r>
              <a:rPr lang="en-US" sz="2000" dirty="0" smtClean="0"/>
              <a:t> </a:t>
            </a:r>
            <a:r>
              <a:rPr lang="en-US" sz="2000" dirty="0" err="1" smtClean="0"/>
              <a:t>sehari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Jadi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sekali</a:t>
            </a:r>
            <a:r>
              <a:rPr lang="en-US" sz="3200" dirty="0" smtClean="0"/>
              <a:t> </a:t>
            </a:r>
            <a:r>
              <a:rPr lang="en-US" sz="3200" dirty="0" err="1" smtClean="0"/>
              <a:t>minum</a:t>
            </a:r>
            <a:r>
              <a:rPr lang="en-US" sz="3200" dirty="0" smtClean="0"/>
              <a:t> :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                                            </a:t>
            </a:r>
            <a:r>
              <a:rPr lang="en-US" sz="3200" dirty="0" err="1" smtClean="0"/>
              <a:t>tidak</a:t>
            </a:r>
            <a:r>
              <a:rPr lang="en-US" sz="3200" dirty="0" smtClean="0"/>
              <a:t> over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Sehari</a:t>
            </a:r>
            <a:r>
              <a:rPr lang="en-US" sz="3200" dirty="0" smtClean="0"/>
              <a:t> :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                                             </a:t>
            </a:r>
            <a:r>
              <a:rPr lang="en-US" sz="3200" dirty="0" err="1" smtClean="0"/>
              <a:t>tidak</a:t>
            </a:r>
            <a:r>
              <a:rPr lang="en-US" sz="3200" dirty="0" smtClean="0"/>
              <a:t> over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781300" y="914399"/>
          <a:ext cx="2857500" cy="930349"/>
        </p:xfrm>
        <a:graphic>
          <a:graphicData uri="http://schemas.openxmlformats.org/presentationml/2006/ole">
            <p:oleObj spid="_x0000_s44034" name="Equation" r:id="rId3" imgW="1345616" imgH="393529" progId="Equation.3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475656" y="3284984"/>
          <a:ext cx="3322638" cy="649288"/>
        </p:xfrm>
        <a:graphic>
          <a:graphicData uri="http://schemas.openxmlformats.org/presentationml/2006/ole">
            <p:oleObj spid="_x0000_s44035" name="Equation" r:id="rId4" imgW="1993680" imgH="393480" progId="Equation.3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83568" y="5229200"/>
          <a:ext cx="3905250" cy="609600"/>
        </p:xfrm>
        <a:graphic>
          <a:graphicData uri="http://schemas.openxmlformats.org/presentationml/2006/ole">
            <p:oleObj spid="_x0000_s44036" name="Equation" r:id="rId5" imgW="250164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19808"/>
          </a:xfrm>
        </p:spPr>
        <p:txBody>
          <a:bodyPr>
            <a:noAutofit/>
          </a:bodyPr>
          <a:lstStyle/>
          <a:p>
            <a:r>
              <a:rPr lang="en-US" sz="4000" b="1" i="1" dirty="0" err="1" smtClean="0"/>
              <a:t>Beberapa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catan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dalam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memperhitung</a:t>
            </a:r>
            <a:r>
              <a:rPr lang="id-ID" sz="4000" b="1" i="1" dirty="0" smtClean="0"/>
              <a:t>ka</a:t>
            </a:r>
            <a:r>
              <a:rPr lang="en-US" sz="4000" b="1" i="1" dirty="0" smtClean="0"/>
              <a:t>n </a:t>
            </a:r>
            <a:r>
              <a:rPr lang="en-US" sz="4000" b="1" i="1" dirty="0" err="1" smtClean="0"/>
              <a:t>dosis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anak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824536"/>
          </a:xfrm>
        </p:spPr>
        <p:txBody>
          <a:bodyPr>
            <a:noAutofit/>
          </a:bodyPr>
          <a:lstStyle/>
          <a:p>
            <a:pPr lvl="0"/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umur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umur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dewasa</a:t>
            </a:r>
            <a:r>
              <a:rPr lang="en-US" sz="2000" dirty="0" smtClean="0"/>
              <a:t> </a:t>
            </a:r>
            <a:r>
              <a:rPr lang="en-US" sz="2000" dirty="0" err="1" smtClean="0"/>
              <a:t>seringkali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umur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variasi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permukaan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dewasa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endParaRPr lang="id-ID" sz="2000" dirty="0" smtClean="0"/>
          </a:p>
          <a:p>
            <a:pPr lvl="0">
              <a:buNone/>
            </a:pPr>
            <a:r>
              <a:rPr lang="id-ID" sz="2000" dirty="0" smtClean="0"/>
              <a:t>   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,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pPr lvl="0">
              <a:buNone/>
            </a:pPr>
            <a:r>
              <a:rPr lang="id-ID" sz="2000" dirty="0" smtClean="0"/>
              <a:t>   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sensitive (</a:t>
            </a:r>
            <a:r>
              <a:rPr lang="en-US" sz="2000" dirty="0" err="1" smtClean="0"/>
              <a:t>narkotika</a:t>
            </a:r>
            <a:r>
              <a:rPr lang="en-US" sz="2000" dirty="0" smtClean="0"/>
              <a:t>),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dosisnya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obat-obat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(</a:t>
            </a:r>
            <a:r>
              <a:rPr lang="en-US" sz="2000" dirty="0" err="1" smtClean="0"/>
              <a:t>Atropin</a:t>
            </a:r>
            <a:r>
              <a:rPr lang="en-US" sz="2000" dirty="0" smtClean="0"/>
              <a:t>,</a:t>
            </a:r>
            <a:endParaRPr lang="id-ID" sz="2000" dirty="0" smtClean="0"/>
          </a:p>
          <a:p>
            <a:pPr lvl="0">
              <a:buNone/>
            </a:pPr>
            <a:r>
              <a:rPr lang="id-ID" sz="2000" dirty="0" smtClean="0"/>
              <a:t>   </a:t>
            </a:r>
            <a:r>
              <a:rPr lang="en-US" sz="2000" dirty="0" smtClean="0"/>
              <a:t> </a:t>
            </a:r>
            <a:r>
              <a:rPr lang="en-US" sz="2000" dirty="0" err="1" smtClean="0"/>
              <a:t>Belladona</a:t>
            </a:r>
            <a:r>
              <a:rPr lang="en-US" sz="2000" dirty="0" smtClean="0"/>
              <a:t>, Phenobarbital).</a:t>
            </a:r>
            <a:endParaRPr lang="id-ID" sz="2000" dirty="0" smtClean="0"/>
          </a:p>
          <a:p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LPT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LPT </a:t>
            </a:r>
            <a:r>
              <a:rPr lang="en-US" sz="2000" dirty="0" err="1" smtClean="0"/>
              <a:t>dewasa</a:t>
            </a:r>
            <a:r>
              <a:rPr lang="en-US" sz="2000" dirty="0" smtClean="0"/>
              <a:t>: </a:t>
            </a:r>
            <a:r>
              <a:rPr lang="en-US" sz="2000" dirty="0" err="1" smtClean="0"/>
              <a:t>kecuali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neonatus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bayi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kebanyakan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didistribusikan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sekurangnya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cairan</a:t>
            </a:r>
            <a:r>
              <a:rPr lang="en-US" sz="2000" dirty="0" smtClean="0"/>
              <a:t> </a:t>
            </a:r>
            <a:r>
              <a:rPr lang="en-US" sz="2000" dirty="0" err="1" smtClean="0"/>
              <a:t>ekstraseluler</a:t>
            </a:r>
            <a:r>
              <a:rPr lang="en-US" sz="2000" dirty="0" smtClean="0"/>
              <a:t>. Problem yang </a:t>
            </a:r>
            <a:r>
              <a:rPr lang="en-US" sz="2000" dirty="0" err="1" smtClean="0"/>
              <a:t>seringkali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LPT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akurat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Istilah dalam farmasi :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 Yang dimaksud dengan bagian </a:t>
            </a:r>
          </a:p>
          <a:p>
            <a:r>
              <a:rPr lang="id-ID" smtClean="0"/>
              <a:t> Yang dimaksud dengan larut</a:t>
            </a:r>
          </a:p>
          <a:p>
            <a:r>
              <a:rPr lang="id-ID" smtClean="0"/>
              <a:t> Yang dimaksud tidak larut</a:t>
            </a:r>
          </a:p>
          <a:p>
            <a:r>
              <a:rPr lang="id-ID" smtClean="0"/>
              <a:t> Yang dimaksud mudah larut</a:t>
            </a:r>
          </a:p>
          <a:p>
            <a:r>
              <a:rPr lang="id-ID" smtClean="0"/>
              <a:t> Yang dimaksud dengan prosentase?</a:t>
            </a:r>
          </a:p>
          <a:p>
            <a:r>
              <a:rPr lang="id-ID" smtClean="0"/>
              <a:t> Yang dimaksud dengan sukar larut?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 LAZIM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Kecuali</a:t>
            </a:r>
            <a:r>
              <a:rPr lang="en-US" dirty="0" smtClean="0"/>
              <a:t>  </a:t>
            </a:r>
            <a:r>
              <a:rPr lang="en-US" dirty="0" err="1" smtClean="0"/>
              <a:t>dinyatakan</a:t>
            </a:r>
            <a:r>
              <a:rPr lang="en-US" dirty="0" smtClean="0"/>
              <a:t> lain,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terapeutik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/</a:t>
            </a:r>
            <a:r>
              <a:rPr lang="en-US" dirty="0" err="1" smtClean="0"/>
              <a:t>anak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dozis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lazim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dosis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medicinalis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dosis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terapi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 MAKSIMUM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>
                <a:solidFill>
                  <a:srgbClr val="FF0000"/>
                </a:solidFill>
              </a:rPr>
              <a:t>Dosis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maksimum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optimum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keracunan</a:t>
            </a:r>
            <a:r>
              <a:rPr lang="en-US" dirty="0" smtClean="0"/>
              <a:t>. 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 TOXICA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Bila dosis obat yang diberikan melebihi dosis maksimum, terutama obat yang tergolong racun,  ada kemungkinan terjadi keracunan, dinyatakan sebagai </a:t>
            </a:r>
            <a:r>
              <a:rPr lang="en-US" i="1" smtClean="0">
                <a:solidFill>
                  <a:schemeClr val="folHlink"/>
                </a:solidFill>
              </a:rPr>
              <a:t>dosis toxica.(tanpa kematian 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 LETALIS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Bila Dosis  toxica ini dilewati maka dapat mengakibatkan kematian, disebut sebagai </a:t>
            </a:r>
            <a:r>
              <a:rPr lang="en-US" i="1" smtClean="0">
                <a:solidFill>
                  <a:schemeClr val="folHlink"/>
                </a:solidFill>
              </a:rPr>
              <a:t>dosis letalis.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 terapetik </a:t>
            </a:r>
            <a:r>
              <a:rPr lang="en-US" smtClean="0">
                <a:cs typeface="Arial" charset="0"/>
              </a:rPr>
              <a:t>&lt; Dosis maksimum  &lt; Dosis toxica &lt; Dosis letalis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DOSIS AWAL 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Obat-obat tertentu memerlukan dosis permulaan </a:t>
            </a:r>
            <a:r>
              <a:rPr lang="en-US" i="1" smtClean="0">
                <a:solidFill>
                  <a:schemeClr val="folHlink"/>
                </a:solidFill>
              </a:rPr>
              <a:t>(initial dose) ,</a:t>
            </a:r>
            <a:r>
              <a:rPr lang="en-US" smtClean="0"/>
              <a:t> dosis awal  (loading dose) , dosis pemeliharaan </a:t>
            </a:r>
            <a:r>
              <a:rPr lang="en-US" i="1" smtClean="0">
                <a:solidFill>
                  <a:schemeClr val="folHlink"/>
                </a:solidFill>
              </a:rPr>
              <a:t>(maintenance dose).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Dengan memberikan dosis permulaan yang lebih tinggi dari dosis pemeliharaan, misalnya dua kali, kadar obat yang dikehendaki dalam darah dapat dicapai lebih awal.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CARA PEMBERIAN OBAT 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Enteral (oral ): dimakan atau diminum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Parenteral : subkutan, intramuskuler, intravena, dan sebagainya.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Rektal, vaginal, uretral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Lokal, topikal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Lain-lain : implantasi, sublingual, intrabukal, dan sebagainya.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650</TotalTime>
  <Words>1048</Words>
  <Application>Microsoft Office PowerPoint</Application>
  <PresentationFormat>On-screen Show (4:3)</PresentationFormat>
  <Paragraphs>178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Opulent</vt:lpstr>
      <vt:lpstr>Equation</vt:lpstr>
      <vt:lpstr>Slide 1</vt:lpstr>
      <vt:lpstr>DOSIS</vt:lpstr>
      <vt:lpstr>DOSIS LAZIM</vt:lpstr>
      <vt:lpstr>DOSIS MAKSIMUM</vt:lpstr>
      <vt:lpstr>DOSIS TOXICA</vt:lpstr>
      <vt:lpstr>DOSIS LETALIS</vt:lpstr>
      <vt:lpstr>DOSIS</vt:lpstr>
      <vt:lpstr>DOSIS AWAL </vt:lpstr>
      <vt:lpstr>CARA PEMBERIAN OBAT </vt:lpstr>
      <vt:lpstr>DOSIS UNTUK ANAK </vt:lpstr>
      <vt:lpstr>PERBANDINGAN DOSIS</vt:lpstr>
      <vt:lpstr>DOSIS MAKSIMUM</vt:lpstr>
      <vt:lpstr>DOSIS MAKSIMUM</vt:lpstr>
      <vt:lpstr>DOSIS MAKSIMUM</vt:lpstr>
      <vt:lpstr>BERDASAR BERAT BADAN</vt:lpstr>
      <vt:lpstr>BERDASAR LPT</vt:lpstr>
      <vt:lpstr>METODE GABIUS </vt:lpstr>
      <vt:lpstr>FORMULA PINCUS CATSEL</vt:lpstr>
      <vt:lpstr>Orang Tua</vt:lpstr>
      <vt:lpstr>Slide 20</vt:lpstr>
      <vt:lpstr>Slide 21</vt:lpstr>
      <vt:lpstr>Slide 22</vt:lpstr>
      <vt:lpstr>Slide 23</vt:lpstr>
      <vt:lpstr>Slide 24</vt:lpstr>
      <vt:lpstr>Beberapa catan dalam memperhitungkan dosis anak</vt:lpstr>
      <vt:lpstr>Istilah dalam farmasi :</vt:lpstr>
    </vt:vector>
  </TitlesOfParts>
  <Company>Janur Asri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Joga Rahardjo</dc:creator>
  <cp:lastModifiedBy>ratih</cp:lastModifiedBy>
  <cp:revision>43</cp:revision>
  <dcterms:created xsi:type="dcterms:W3CDTF">2005-07-08T19:59:19Z</dcterms:created>
  <dcterms:modified xsi:type="dcterms:W3CDTF">2014-12-11T06:55:30Z</dcterms:modified>
</cp:coreProperties>
</file>