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86" r:id="rId6"/>
    <p:sldId id="287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264" r:id="rId15"/>
    <p:sldId id="265" r:id="rId16"/>
    <p:sldId id="289" r:id="rId17"/>
    <p:sldId id="290" r:id="rId18"/>
    <p:sldId id="294" r:id="rId19"/>
    <p:sldId id="319" r:id="rId20"/>
    <p:sldId id="320" r:id="rId21"/>
    <p:sldId id="293" r:id="rId22"/>
    <p:sldId id="29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109" autoAdjust="0"/>
  </p:normalViewPr>
  <p:slideViewPr>
    <p:cSldViewPr>
      <p:cViewPr varScale="1">
        <p:scale>
          <a:sx n="100" d="100"/>
          <a:sy n="100" d="100"/>
        </p:scale>
        <p:origin x="14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10/9/16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 </a:t>
            </a:r>
            <a:r>
              <a:rPr lang="en-US" dirty="0" err="1" smtClean="0"/>
              <a:t>Ismardiko</a:t>
            </a:r>
            <a:r>
              <a:rPr lang="en-US" dirty="0" smtClean="0"/>
              <a:t> </a:t>
            </a:r>
            <a:r>
              <a:rPr lang="en-US" dirty="0" err="1" smtClean="0"/>
              <a:t>Widyawan</a:t>
            </a:r>
            <a:endParaRPr lang="en-US" dirty="0" smtClean="0"/>
          </a:p>
          <a:p>
            <a:r>
              <a:rPr lang="en-US" smtClean="0"/>
              <a:t>2016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Penjadwalan</a:t>
            </a:r>
            <a:r>
              <a:rPr lang="en-US" dirty="0" smtClean="0"/>
              <a:t> </a:t>
            </a:r>
            <a:r>
              <a:rPr smtClean="0"/>
              <a:t>Proses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Process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memperkirakan</a:t>
            </a:r>
            <a:r>
              <a:rPr lang="en-US" dirty="0" smtClean="0"/>
              <a:t> lama </a:t>
            </a:r>
            <a:r>
              <a:rPr lang="en-US" dirty="0" err="1" smtClean="0"/>
              <a:t>proses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Aging: </a:t>
            </a:r>
            <a:r>
              <a:rPr lang="en-US" dirty="0" err="1" smtClean="0"/>
              <a:t>memperkirakan</a:t>
            </a:r>
            <a:r>
              <a:rPr lang="en-US" dirty="0" smtClean="0"/>
              <a:t> lama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rata-rata (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 smtClean="0"/>
          </a:p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perkirakan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r>
              <a:rPr lang="en-US" dirty="0" smtClean="0"/>
              <a:t>+(1-</a:t>
            </a:r>
            <a:r>
              <a:rPr lang="en-US" i="1" dirty="0" smtClean="0"/>
              <a:t>a</a:t>
            </a:r>
            <a:r>
              <a:rPr lang="en-US" dirty="0" smtClean="0"/>
              <a:t>)T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0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</a:t>
            </a:r>
            <a:r>
              <a:rPr lang="en-US" baseline="-25000" dirty="0" smtClean="0"/>
              <a:t>1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Guaranteed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Menjanjikan</a:t>
            </a:r>
            <a:r>
              <a:rPr lang="en-US" dirty="0" smtClean="0"/>
              <a:t> (</a:t>
            </a:r>
            <a:r>
              <a:rPr lang="en-US" dirty="0" err="1" smtClean="0"/>
              <a:t>garansi</a:t>
            </a:r>
            <a:r>
              <a:rPr lang="en-US" dirty="0" smtClean="0"/>
              <a:t>) </a:t>
            </a:r>
            <a:r>
              <a:rPr lang="en-US" dirty="0" err="1" smtClean="0"/>
              <a:t>performansi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user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memenuhinya</a:t>
            </a:r>
            <a:endParaRPr lang="en-US" dirty="0" smtClean="0"/>
          </a:p>
          <a:p>
            <a:r>
              <a:rPr lang="en-US" dirty="0" err="1" smtClean="0"/>
              <a:t>Garansi</a:t>
            </a:r>
            <a:r>
              <a:rPr lang="en-US" dirty="0" smtClean="0"/>
              <a:t> yang paling </a:t>
            </a:r>
            <a:r>
              <a:rPr lang="en-US" dirty="0" err="1" smtClean="0"/>
              <a:t>realistis</a:t>
            </a:r>
            <a:r>
              <a:rPr lang="en-US" dirty="0" smtClean="0"/>
              <a:t> : 1/n, </a:t>
            </a:r>
            <a:r>
              <a:rPr lang="en-US" dirty="0" err="1" smtClean="0"/>
              <a:t>dengan</a:t>
            </a:r>
            <a:r>
              <a:rPr lang="en-US" dirty="0" smtClean="0"/>
              <a:t> n </a:t>
            </a:r>
            <a:r>
              <a:rPr lang="en-US" dirty="0" err="1" smtClean="0"/>
              <a:t>adalah</a:t>
            </a:r>
            <a:r>
              <a:rPr lang="en-US" dirty="0" smtClean="0"/>
              <a:t> #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/n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terendah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Lottery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tiket</a:t>
            </a:r>
            <a:r>
              <a:rPr lang="en-US" dirty="0" smtClean="0"/>
              <a:t> </a:t>
            </a:r>
            <a:r>
              <a:rPr lang="en-US" dirty="0" err="1" smtClean="0"/>
              <a:t>lotere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resource (</a:t>
            </a:r>
            <a:r>
              <a:rPr lang="en-US" dirty="0" err="1" smtClean="0"/>
              <a:t>termasuk</a:t>
            </a:r>
            <a:r>
              <a:rPr lang="en-US" dirty="0" smtClean="0"/>
              <a:t> CPU time)</a:t>
            </a:r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lotere</a:t>
            </a:r>
            <a:r>
              <a:rPr lang="en-US" dirty="0" smtClean="0"/>
              <a:t> </a:t>
            </a:r>
            <a:r>
              <a:rPr lang="en-US" dirty="0" err="1" smtClean="0"/>
              <a:t>diundi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,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tiket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endParaRPr lang="en-US" dirty="0" smtClean="0"/>
          </a:p>
          <a:p>
            <a:r>
              <a:rPr lang="en-US" dirty="0" err="1" smtClean="0"/>
              <a:t>Proses-proses</a:t>
            </a:r>
            <a:r>
              <a:rPr lang="en-US" dirty="0" smtClean="0"/>
              <a:t> yang </a:t>
            </a:r>
            <a:r>
              <a:rPr lang="en-US" dirty="0" err="1" smtClean="0"/>
              <a:t>bekerjasama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bertukar</a:t>
            </a:r>
            <a:r>
              <a:rPr lang="en-US" dirty="0" smtClean="0"/>
              <a:t> </a:t>
            </a:r>
            <a:r>
              <a:rPr lang="en-US" dirty="0" err="1" smtClean="0"/>
              <a:t>tiket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Fair-Share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Fairness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user,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#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user </a:t>
            </a:r>
            <a:r>
              <a:rPr lang="en-US" dirty="0" err="1" smtClean="0"/>
              <a:t>dijanjikan</a:t>
            </a:r>
            <a:r>
              <a:rPr lang="en-US" dirty="0" smtClean="0"/>
              <a:t> </a:t>
            </a: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CPU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#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dimilikinya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Real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bereaksi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event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:</a:t>
            </a:r>
          </a:p>
          <a:p>
            <a:pPr marL="777240" lvl="1" indent="-457200">
              <a:buFont typeface="Courier New" pitchFamily="49" charset="0"/>
              <a:buChar char="o"/>
            </a:pPr>
            <a:r>
              <a:rPr lang="en-US" dirty="0" smtClean="0"/>
              <a:t>Hard real-time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melanggar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marL="777240" lvl="1" indent="-457200">
              <a:buFont typeface="Courier New" pitchFamily="49" charset="0"/>
              <a:buChar char="o"/>
            </a:pPr>
            <a:r>
              <a:rPr lang="en-US" dirty="0" smtClean="0"/>
              <a:t>Soft real-time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ditolerir</a:t>
            </a:r>
            <a:endParaRPr lang="en-US" dirty="0" smtClean="0"/>
          </a:p>
          <a:p>
            <a:r>
              <a:rPr lang="en-US" dirty="0" smtClean="0"/>
              <a:t>Event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: </a:t>
            </a:r>
            <a:r>
              <a:rPr lang="en-US" dirty="0" err="1" smtClean="0"/>
              <a:t>periodik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aperiodik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real time </a:t>
            </a:r>
            <a:r>
              <a:rPr lang="en-US" dirty="0" err="1" smtClean="0"/>
              <a:t>dengan</a:t>
            </a:r>
            <a:r>
              <a:rPr lang="en-US" dirty="0" smtClean="0"/>
              <a:t> periodic event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p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event </a:t>
            </a:r>
            <a:r>
              <a:rPr lang="en-US" dirty="0" err="1" smtClean="0"/>
              <a:t>ke-i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event </a:t>
            </a:r>
            <a:r>
              <a:rPr lang="en-US" dirty="0" err="1" smtClean="0"/>
              <a:t>ke-i</a:t>
            </a:r>
            <a:r>
              <a:rPr lang="en-US" dirty="0" smtClean="0"/>
              <a:t>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dijadwalkan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33800" y="5334000"/>
          <a:ext cx="143255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596880" imgH="444240" progId="Equation.3">
                  <p:embed/>
                </p:oleObj>
              </mc:Choice>
              <mc:Fallback>
                <p:oleObj name="Equation" r:id="rId3" imgW="59688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34000"/>
                        <a:ext cx="1432559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vs.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Prioritas</a:t>
            </a:r>
            <a:r>
              <a:rPr lang="en-US" dirty="0" smtClean="0"/>
              <a:t> yang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scheduler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endParaRPr lang="en-US" dirty="0" smtClean="0"/>
          </a:p>
          <a:p>
            <a:r>
              <a:rPr lang="en-US" dirty="0" err="1" smtClean="0"/>
              <a:t>Algoritma</a:t>
            </a:r>
            <a:r>
              <a:rPr lang="en-US" dirty="0" smtClean="0"/>
              <a:t> scheduling </a:t>
            </a:r>
            <a:r>
              <a:rPr lang="en-US" dirty="0" err="1" smtClean="0"/>
              <a:t>menerima</a:t>
            </a:r>
            <a:r>
              <a:rPr lang="en-US" dirty="0" smtClean="0"/>
              <a:t> parameter input </a:t>
            </a:r>
            <a:r>
              <a:rPr lang="en-US" dirty="0" err="1" smtClean="0"/>
              <a:t>dari</a:t>
            </a:r>
            <a:r>
              <a:rPr lang="en-US" dirty="0" smtClean="0"/>
              <a:t> user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policy </a:t>
            </a:r>
            <a:r>
              <a:rPr lang="en-US" dirty="0" err="1" smtClean="0"/>
              <a:t>penjadwalan</a:t>
            </a:r>
            <a:r>
              <a:rPr lang="en-US" dirty="0" smtClean="0"/>
              <a:t> (</a:t>
            </a:r>
            <a:r>
              <a:rPr lang="en-US" dirty="0" err="1" smtClean="0"/>
              <a:t>oleh</a:t>
            </a:r>
            <a:r>
              <a:rPr lang="en-US" dirty="0" smtClean="0"/>
              <a:t> user)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penjadwalan</a:t>
            </a:r>
            <a:r>
              <a:rPr lang="en-US" dirty="0" smtClean="0"/>
              <a:t> (</a:t>
            </a:r>
            <a:r>
              <a:rPr lang="en-US" dirty="0" err="1" smtClean="0"/>
              <a:t>oleh</a:t>
            </a:r>
            <a:r>
              <a:rPr lang="en-US" dirty="0" smtClean="0"/>
              <a:t> scheduler)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Penjadwalan</a:t>
            </a:r>
            <a:r>
              <a:rPr lang="en-US" dirty="0" smtClean="0"/>
              <a:t>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User-level </a:t>
            </a:r>
            <a:r>
              <a:rPr lang="en-US" dirty="0" err="1" smtClean="0"/>
              <a:t>dan</a:t>
            </a:r>
            <a:r>
              <a:rPr lang="en-US" dirty="0" smtClean="0"/>
              <a:t> kernel-level thread scheduler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user-level thread scheduler, thread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-interrupt</a:t>
            </a:r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dioptimasi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scheduler </a:t>
            </a:r>
            <a:r>
              <a:rPr lang="en-US" dirty="0" err="1" smtClean="0"/>
              <a:t>diimplementasikan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IPC </a:t>
            </a:r>
            <a:r>
              <a:rPr lang="en-US" dirty="0" err="1" smtClean="0"/>
              <a:t>Klasik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SO, yang </a:t>
            </a:r>
            <a:r>
              <a:rPr lang="en-US" dirty="0" err="1" smtClean="0"/>
              <a:t>esensinya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sinkronisasi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smtClean="0"/>
              <a:t>Dining Philosophers</a:t>
            </a:r>
          </a:p>
          <a:p>
            <a:r>
              <a:rPr lang="en-US" dirty="0" err="1" smtClean="0"/>
              <a:t>Masalah</a:t>
            </a:r>
            <a:r>
              <a:rPr lang="en-US" dirty="0" smtClean="0"/>
              <a:t> Readers and Writers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Dining Philosophers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Diusulkan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r>
              <a:rPr lang="en-US" dirty="0" smtClean="0"/>
              <a:t> (1965)</a:t>
            </a:r>
          </a:p>
          <a:p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sinkronisasi</a:t>
            </a:r>
            <a:r>
              <a:rPr lang="en-US" dirty="0" smtClean="0"/>
              <a:t> yang </a:t>
            </a:r>
            <a:r>
              <a:rPr lang="en-US" dirty="0" err="1" smtClean="0"/>
              <a:t>diusulkan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r>
              <a:rPr lang="en-US" dirty="0" smtClean="0"/>
              <a:t>: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2 </a:t>
            </a:r>
            <a:r>
              <a:rPr lang="en-US" dirty="0" err="1" smtClean="0"/>
              <a:t>garpu</a:t>
            </a:r>
            <a:endParaRPr lang="en-US" dirty="0" smtClean="0"/>
          </a:p>
          <a:p>
            <a:r>
              <a:rPr lang="en-US" dirty="0" err="1" smtClean="0"/>
              <a:t>Buatlah</a:t>
            </a:r>
            <a:r>
              <a:rPr lang="en-US" dirty="0" smtClean="0"/>
              <a:t> program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agar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DiningPhil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895600"/>
            <a:ext cx="3076575" cy="33909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Gagal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05800" cy="4572000"/>
          </a:xfrm>
        </p:spPr>
        <p:txBody>
          <a:bodyPr/>
          <a:lstStyle/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#define N 5			/*number of philosophers*/</a:t>
            </a: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philosopher(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	/*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 philosopher id, from 0 to 4*/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while (TRUE) {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think();			/*philosopher is thinking*/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take_fork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		/*take left fork*/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take_fork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((i+1)%N);	/*take right fork*/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eat();			/*eat spaghetti*/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put_fork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		/*put left fork back on table*/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put_fork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((i+1)%N);	/*put right fork back on table*/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 smtClean="0"/>
          </a:p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Penjadwalan</a:t>
            </a:r>
            <a:endParaRPr lang="en-US" dirty="0" smtClean="0"/>
          </a:p>
          <a:p>
            <a:r>
              <a:rPr lang="en-US" dirty="0" err="1" smtClean="0"/>
              <a:t>Penjadwalan</a:t>
            </a:r>
            <a:r>
              <a:rPr lang="en-US" dirty="0" smtClean="0"/>
              <a:t> Thread</a:t>
            </a:r>
          </a:p>
          <a:p>
            <a:r>
              <a:rPr lang="en-US" dirty="0" err="1" smtClean="0"/>
              <a:t>Masalah</a:t>
            </a:r>
            <a:r>
              <a:rPr lang="en-US" dirty="0" smtClean="0"/>
              <a:t> IPC </a:t>
            </a:r>
            <a:r>
              <a:rPr lang="en-US" dirty="0" err="1" smtClean="0"/>
              <a:t>Klasik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Deadlock</a:t>
            </a:r>
            <a:r>
              <a:rPr lang="en-US" dirty="0" smtClean="0"/>
              <a:t>: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garpu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endParaRPr lang="en-US" dirty="0" smtClean="0"/>
          </a:p>
          <a:p>
            <a:r>
              <a:rPr lang="en-US" dirty="0" err="1" smtClean="0"/>
              <a:t>Modifikasi</a:t>
            </a:r>
            <a:r>
              <a:rPr lang="en-US" dirty="0" smtClean="0"/>
              <a:t>: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garpu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, </a:t>
            </a: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garpu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kembalikan</a:t>
            </a:r>
            <a:r>
              <a:rPr lang="en-US" dirty="0" smtClean="0"/>
              <a:t> </a:t>
            </a:r>
            <a:r>
              <a:rPr lang="en-US" dirty="0" err="1" smtClean="0"/>
              <a:t>garpu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endParaRPr lang="en-US" dirty="0" smtClean="0"/>
          </a:p>
          <a:p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garpu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garpu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meletakkan</a:t>
            </a:r>
            <a:r>
              <a:rPr lang="en-US" dirty="0" smtClean="0"/>
              <a:t> </a:t>
            </a:r>
            <a:r>
              <a:rPr lang="en-US" dirty="0" err="1" smtClean="0"/>
              <a:t>garpu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berulang-ulang</a:t>
            </a:r>
            <a:endParaRPr lang="en-US" dirty="0" smtClean="0"/>
          </a:p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b="1" dirty="0" smtClean="0"/>
              <a:t>starvation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berhasil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578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tunggu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mencoba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endParaRPr lang="en-US" sz="2400" dirty="0" smtClean="0"/>
          </a:p>
          <a:p>
            <a:pPr marL="514350" indent="-514350"/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deterministik</a:t>
            </a:r>
            <a:endParaRPr lang="en-US" sz="2400" dirty="0" smtClean="0"/>
          </a:p>
          <a:p>
            <a:pPr marL="514350" indent="-514350"/>
            <a:r>
              <a:rPr lang="en-US" sz="2400" dirty="0" err="1" smtClean="0"/>
              <a:t>Solusi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pasti</a:t>
            </a:r>
            <a:r>
              <a:rPr lang="en-US" sz="2400" dirty="0" smtClean="0"/>
              <a:t> </a:t>
            </a:r>
            <a:r>
              <a:rPr lang="en-US" sz="2400" dirty="0" err="1" smtClean="0"/>
              <a:t>berhasil</a:t>
            </a:r>
            <a:r>
              <a:rPr lang="en-US" sz="2400" dirty="0" smtClean="0"/>
              <a:t>: </a:t>
            </a:r>
            <a:r>
              <a:rPr lang="en-US" sz="2400" dirty="0" err="1" smtClean="0"/>
              <a:t>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mutex</a:t>
            </a:r>
            <a:endParaRPr lang="en-US" sz="2400" dirty="0" smtClean="0"/>
          </a:p>
          <a:p>
            <a:pPr marL="514350" indent="-514350"/>
            <a:r>
              <a:rPr lang="en-US" sz="2400" dirty="0" smtClean="0"/>
              <a:t>Down(</a:t>
            </a:r>
            <a:r>
              <a:rPr lang="en-US" sz="2400" dirty="0" err="1" smtClean="0"/>
              <a:t>mutex</a:t>
            </a:r>
            <a:r>
              <a:rPr lang="en-US" sz="2400" dirty="0" smtClean="0"/>
              <a:t>)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garpu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mencegah</a:t>
            </a:r>
            <a:r>
              <a:rPr lang="en-US" sz="2400" dirty="0" smtClean="0"/>
              <a:t> </a:t>
            </a:r>
            <a:r>
              <a:rPr lang="en-US" sz="2400" dirty="0" err="1" smtClean="0"/>
              <a:t>filsuf</a:t>
            </a:r>
            <a:r>
              <a:rPr lang="en-US" sz="2400" dirty="0" smtClean="0"/>
              <a:t> lain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endParaRPr lang="en-US" sz="2400" dirty="0" smtClean="0"/>
          </a:p>
          <a:p>
            <a:pPr marL="514350" indent="-514350"/>
            <a:r>
              <a:rPr lang="en-US" sz="2400" dirty="0" smtClean="0"/>
              <a:t>Up(</a:t>
            </a:r>
            <a:r>
              <a:rPr lang="en-US" sz="2400" dirty="0" err="1" smtClean="0"/>
              <a:t>mutex</a:t>
            </a:r>
            <a:r>
              <a:rPr lang="en-US" sz="2400" dirty="0" smtClean="0"/>
              <a:t>)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menaruh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garpu</a:t>
            </a:r>
            <a:endParaRPr lang="en-US" sz="2400" dirty="0" smtClean="0"/>
          </a:p>
          <a:p>
            <a:pPr marL="514350" indent="-514350"/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praktis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filsuf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makan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padahal</a:t>
            </a:r>
            <a:r>
              <a:rPr lang="en-US" sz="2400" dirty="0" smtClean="0"/>
              <a:t> </a:t>
            </a:r>
            <a:r>
              <a:rPr lang="en-US" sz="2400" dirty="0" err="1" smtClean="0"/>
              <a:t>garpu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tersisa</a:t>
            </a:r>
            <a:endParaRPr lang="en-US" sz="2400" dirty="0" smtClean="0"/>
          </a:p>
          <a:p>
            <a:pPr marL="514350" indent="-514350"/>
            <a:r>
              <a:rPr lang="en-US" sz="2400" dirty="0" err="1" smtClean="0"/>
              <a:t>Solusi</a:t>
            </a:r>
            <a:r>
              <a:rPr lang="en-US" sz="2400" dirty="0" smtClean="0"/>
              <a:t> optimal: </a:t>
            </a:r>
            <a:r>
              <a:rPr lang="en-US" sz="2400" dirty="0" err="1" smtClean="0"/>
              <a:t>tambahkan</a:t>
            </a:r>
            <a:r>
              <a:rPr lang="en-US" sz="2400" dirty="0" smtClean="0"/>
              <a:t> semaphore state[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filsuf</a:t>
            </a:r>
            <a:r>
              <a:rPr lang="en-US" sz="2400" dirty="0" smtClean="0"/>
              <a:t>.</a:t>
            </a:r>
          </a:p>
          <a:p>
            <a:pPr marL="514350" indent="-514350"/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state[LEFT] </a:t>
            </a:r>
            <a:r>
              <a:rPr lang="en-US" dirty="0" err="1" smtClean="0"/>
              <a:t>dan</a:t>
            </a:r>
            <a:r>
              <a:rPr lang="en-US" dirty="0" smtClean="0"/>
              <a:t> state[RIGHT],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,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endParaRPr lang="en-US" dirty="0" smtClean="0"/>
          </a:p>
          <a:p>
            <a:pPr marL="514350" indent="-514350"/>
            <a:r>
              <a:rPr lang="en-US" dirty="0" smtClean="0"/>
              <a:t>Down </a:t>
            </a:r>
            <a:r>
              <a:rPr lang="en-US" dirty="0" err="1" smtClean="0"/>
              <a:t>dan</a:t>
            </a:r>
            <a:r>
              <a:rPr lang="en-US" dirty="0" smtClean="0"/>
              <a:t> Up </a:t>
            </a:r>
            <a:r>
              <a:rPr lang="en-US" dirty="0" err="1" smtClean="0"/>
              <a:t>mutex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ambil</a:t>
            </a:r>
            <a:r>
              <a:rPr lang="en-US" dirty="0" smtClean="0"/>
              <a:t>/</a:t>
            </a:r>
            <a:r>
              <a:rPr lang="en-US" dirty="0" err="1" smtClean="0"/>
              <a:t>letakkan</a:t>
            </a:r>
            <a:r>
              <a:rPr lang="en-US" dirty="0" smtClean="0"/>
              <a:t> </a:t>
            </a:r>
            <a:r>
              <a:rPr lang="en-US" dirty="0" err="1" smtClean="0"/>
              <a:t>garpu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 &amp; 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Diusulkan</a:t>
            </a:r>
            <a:r>
              <a:rPr lang="en-US" dirty="0" smtClean="0"/>
              <a:t> </a:t>
            </a:r>
            <a:r>
              <a:rPr lang="en-US" dirty="0" err="1" smtClean="0"/>
              <a:t>Coutois</a:t>
            </a:r>
            <a:r>
              <a:rPr lang="en-US" dirty="0" smtClean="0"/>
              <a:t> et al. (1971) model </a:t>
            </a:r>
            <a:r>
              <a:rPr lang="en-US" dirty="0" err="1" smtClean="0"/>
              <a:t>akses</a:t>
            </a:r>
            <a:r>
              <a:rPr lang="en-US" dirty="0" smtClean="0"/>
              <a:t> basis data</a:t>
            </a:r>
          </a:p>
          <a:p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basis data</a:t>
            </a:r>
          </a:p>
          <a:p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diperbolehkan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1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basis data</a:t>
            </a:r>
          </a:p>
          <a:p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writer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selama-lamanya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running</a:t>
            </a:r>
          </a:p>
          <a:p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penjadwalan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penjadwalan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Preemptive scheduling: </a:t>
            </a:r>
            <a:r>
              <a:rPr lang="en-US" dirty="0" err="1" smtClean="0"/>
              <a:t>ada</a:t>
            </a:r>
            <a:r>
              <a:rPr lang="en-US" dirty="0" smtClean="0"/>
              <a:t> clock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jatah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endParaRPr lang="en-US" dirty="0" smtClean="0"/>
          </a:p>
          <a:p>
            <a:pPr lvl="1"/>
            <a:r>
              <a:rPr lang="en-US" dirty="0" smtClean="0"/>
              <a:t>Non-preemptive scheduling: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blocked </a:t>
            </a:r>
            <a:r>
              <a:rPr lang="en-US" dirty="0" err="1" smtClean="0"/>
              <a:t>karena</a:t>
            </a:r>
            <a:r>
              <a:rPr lang="en-US" dirty="0" smtClean="0"/>
              <a:t> I/O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err="1" smtClean="0"/>
              <a:t>jenis</a:t>
            </a:r>
            <a:r>
              <a:rPr lang="en-US" dirty="0" smtClean="0"/>
              <a:t> environment:</a:t>
            </a:r>
          </a:p>
          <a:p>
            <a:pPr lvl="1"/>
            <a:r>
              <a:rPr lang="en-US" dirty="0" smtClean="0"/>
              <a:t>Batch</a:t>
            </a:r>
          </a:p>
          <a:p>
            <a:pPr lvl="1"/>
            <a:r>
              <a:rPr lang="en-US" dirty="0" smtClean="0"/>
              <a:t>Interactive</a:t>
            </a:r>
          </a:p>
          <a:p>
            <a:pPr lvl="1"/>
            <a:r>
              <a:rPr lang="en-US" dirty="0" smtClean="0"/>
              <a:t>Real time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/>
              <a:t>Ukuran</a:t>
            </a:r>
            <a:r>
              <a:rPr lang="en-US" sz="4400" dirty="0" smtClean="0"/>
              <a:t> </a:t>
            </a:r>
            <a:r>
              <a:rPr lang="en-US" sz="4400" dirty="0" err="1" smtClean="0"/>
              <a:t>Performansi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Fairness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smtClean="0"/>
              <a:t>Policy enforcement</a:t>
            </a:r>
          </a:p>
          <a:p>
            <a:r>
              <a:rPr lang="en-US" dirty="0" smtClean="0"/>
              <a:t>Balance: </a:t>
            </a:r>
            <a:r>
              <a:rPr lang="en-US" dirty="0" err="1" smtClean="0"/>
              <a:t>beban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endParaRPr lang="en-US" dirty="0" smtClean="0"/>
          </a:p>
          <a:p>
            <a:r>
              <a:rPr lang="en-US" dirty="0" smtClean="0"/>
              <a:t>Batch systems</a:t>
            </a:r>
          </a:p>
          <a:p>
            <a:pPr lvl="1"/>
            <a:r>
              <a:rPr lang="en-US" dirty="0" err="1" smtClean="0"/>
              <a:t>Penggunaan</a:t>
            </a:r>
            <a:r>
              <a:rPr lang="en-US" dirty="0" smtClean="0"/>
              <a:t> CPU: </a:t>
            </a:r>
            <a:r>
              <a:rPr lang="en-US" dirty="0" err="1" smtClean="0"/>
              <a:t>persentase</a:t>
            </a:r>
            <a:r>
              <a:rPr lang="en-US" dirty="0" smtClean="0"/>
              <a:t> processor </a:t>
            </a:r>
            <a:r>
              <a:rPr lang="en-US" dirty="0" err="1" smtClean="0"/>
              <a:t>sibuk</a:t>
            </a:r>
            <a:endParaRPr lang="en-US" dirty="0" smtClean="0"/>
          </a:p>
          <a:p>
            <a:pPr lvl="1"/>
            <a:r>
              <a:rPr lang="en-US" dirty="0" smtClean="0"/>
              <a:t>Throughput: #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per </a:t>
            </a:r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lvl="1"/>
            <a:r>
              <a:rPr lang="en-US" dirty="0" smtClean="0"/>
              <a:t>Turnaround time: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submission - termination</a:t>
            </a:r>
          </a:p>
          <a:p>
            <a:r>
              <a:rPr lang="en-US" dirty="0" smtClean="0"/>
              <a:t>Interactive systems</a:t>
            </a:r>
          </a:p>
          <a:p>
            <a:pPr lvl="1"/>
            <a:r>
              <a:rPr lang="en-US" dirty="0" smtClean="0"/>
              <a:t>Response time: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command - </a:t>
            </a:r>
            <a:r>
              <a:rPr lang="en-US" dirty="0" err="1" smtClean="0"/>
              <a:t>hasil</a:t>
            </a:r>
            <a:endParaRPr lang="en-US" dirty="0" smtClean="0"/>
          </a:p>
          <a:p>
            <a:pPr lvl="1"/>
            <a:r>
              <a:rPr lang="en-US" dirty="0" smtClean="0"/>
              <a:t>Proportionality: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user</a:t>
            </a:r>
          </a:p>
          <a:p>
            <a:r>
              <a:rPr lang="en-US" dirty="0" smtClean="0"/>
              <a:t>Real time systems</a:t>
            </a:r>
          </a:p>
          <a:p>
            <a:pPr lvl="1"/>
            <a:r>
              <a:rPr lang="en-US" dirty="0" err="1" smtClean="0"/>
              <a:t>Memenuhi</a:t>
            </a:r>
            <a:r>
              <a:rPr lang="en-US" smtClean="0"/>
              <a:t> deadline</a:t>
            </a:r>
            <a:endParaRPr lang="en-US" dirty="0" smtClean="0"/>
          </a:p>
          <a:p>
            <a:pPr lvl="1"/>
            <a:r>
              <a:rPr lang="en-US" dirty="0" smtClean="0"/>
              <a:t>predictability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Batch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FCFS (First Come First Served)</a:t>
            </a:r>
          </a:p>
          <a:p>
            <a:pPr lvl="1"/>
            <a:r>
              <a:rPr lang="en-US" dirty="0" err="1" smtClean="0"/>
              <a:t>Menggunakan</a:t>
            </a:r>
            <a:r>
              <a:rPr lang="en-US" dirty="0" smtClean="0"/>
              <a:t> 1 </a:t>
            </a:r>
            <a:r>
              <a:rPr lang="en-US" dirty="0" err="1" smtClean="0"/>
              <a:t>antrian</a:t>
            </a:r>
            <a:r>
              <a:rPr lang="en-US" dirty="0" smtClean="0"/>
              <a:t>, non-preemptive</a:t>
            </a:r>
          </a:p>
          <a:p>
            <a:r>
              <a:rPr lang="en-US" dirty="0" smtClean="0"/>
              <a:t>Shortest Job First (SJF)</a:t>
            </a:r>
          </a:p>
          <a:p>
            <a:pPr lvl="1"/>
            <a:r>
              <a:rPr lang="en-US" dirty="0" err="1" smtClean="0"/>
              <a:t>Asumsi</a:t>
            </a:r>
            <a:r>
              <a:rPr lang="en-US" dirty="0" smtClean="0"/>
              <a:t>: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, non-preemptive</a:t>
            </a:r>
          </a:p>
          <a:p>
            <a:pPr lvl="1"/>
            <a:r>
              <a:rPr lang="en-US" dirty="0" err="1" smtClean="0"/>
              <a:t>Minimasi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tunggu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r>
              <a:rPr lang="en-US" dirty="0" smtClean="0"/>
              <a:t>Shortest Remaining Time Next</a:t>
            </a:r>
          </a:p>
          <a:p>
            <a:pPr lvl="1"/>
            <a:r>
              <a:rPr lang="en-US" dirty="0" err="1" smtClean="0"/>
              <a:t>Versi</a:t>
            </a:r>
            <a:r>
              <a:rPr lang="en-US" dirty="0" smtClean="0"/>
              <a:t> preemptive </a:t>
            </a:r>
            <a:r>
              <a:rPr lang="en-US" dirty="0" err="1" smtClean="0"/>
              <a:t>dari</a:t>
            </a:r>
            <a:r>
              <a:rPr lang="en-US" dirty="0" smtClean="0"/>
              <a:t> SJF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Interaktif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sym typeface="Wingdings" pitchFamily="2" charset="2"/>
              </a:rPr>
              <a:t>Penjadwalan</a:t>
            </a:r>
            <a:r>
              <a:rPr lang="en-US" dirty="0" smtClean="0">
                <a:sym typeface="Wingdings" pitchFamily="2" charset="2"/>
              </a:rPr>
              <a:t> Round Robin</a:t>
            </a:r>
          </a:p>
          <a:p>
            <a:r>
              <a:rPr lang="en-US" dirty="0" err="1" smtClean="0">
                <a:sym typeface="Wingdings" pitchFamily="2" charset="2"/>
              </a:rPr>
              <a:t>Penjadwalan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Prioritas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Penjadwalan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Banyak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Antrian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Shortest Process Next</a:t>
            </a:r>
          </a:p>
          <a:p>
            <a:r>
              <a:rPr lang="en-US" dirty="0" smtClean="0">
                <a:sym typeface="Wingdings" pitchFamily="2" charset="2"/>
              </a:rPr>
              <a:t>Guaranteed Scheduling</a:t>
            </a:r>
          </a:p>
          <a:p>
            <a:r>
              <a:rPr lang="en-US" dirty="0" smtClean="0">
                <a:sym typeface="Wingdings" pitchFamily="2" charset="2"/>
              </a:rPr>
              <a:t>Lottery Scheduling</a:t>
            </a:r>
          </a:p>
          <a:p>
            <a:r>
              <a:rPr lang="en-US" dirty="0" smtClean="0">
                <a:sym typeface="Wingdings" pitchFamily="2" charset="2"/>
              </a:rPr>
              <a:t>Fair-Share Scheduling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Penjadwalan</a:t>
            </a:r>
            <a:r>
              <a:rPr lang="en-US" dirty="0" smtClean="0"/>
              <a:t> Round Robin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jatah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(quantum)</a:t>
            </a:r>
          </a:p>
          <a:p>
            <a:r>
              <a:rPr lang="en-US" dirty="0" err="1" smtClean="0"/>
              <a:t>Bila</a:t>
            </a:r>
            <a:r>
              <a:rPr lang="en-US" dirty="0" smtClean="0"/>
              <a:t> quantum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terblok</a:t>
            </a:r>
            <a:r>
              <a:rPr lang="en-US" dirty="0" smtClean="0"/>
              <a:t>, scheduler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quantum?</a:t>
            </a:r>
          </a:p>
          <a:p>
            <a:r>
              <a:rPr lang="en-US" dirty="0" err="1" smtClean="0"/>
              <a:t>Penggunaan</a:t>
            </a:r>
            <a:r>
              <a:rPr lang="en-US" dirty="0" smtClean="0"/>
              <a:t> CPU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endParaRPr lang="en-US" dirty="0" smtClean="0"/>
          </a:p>
          <a:p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membuang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CPU,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lama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Penjadwalan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priority queue</a:t>
            </a:r>
          </a:p>
          <a:p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dikurangi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tick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terus-menerus</a:t>
            </a:r>
            <a:endParaRPr lang="en-US" dirty="0" smtClean="0"/>
          </a:p>
          <a:p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: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statis</a:t>
            </a:r>
            <a:r>
              <a:rPr lang="en-US" dirty="0" smtClean="0"/>
              <a:t>/</a:t>
            </a:r>
            <a:r>
              <a:rPr lang="en-US" dirty="0" err="1" smtClean="0"/>
              <a:t>dinamis</a:t>
            </a:r>
            <a:endParaRPr lang="en-US" dirty="0" smtClean="0"/>
          </a:p>
          <a:p>
            <a:r>
              <a:rPr lang="en-US" dirty="0" err="1" smtClean="0"/>
              <a:t>Dinamis</a:t>
            </a:r>
            <a:r>
              <a:rPr lang="en-US" dirty="0" smtClean="0"/>
              <a:t>: 1/f,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f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quantum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Penjadwalan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Antrian</a:t>
            </a:r>
            <a:r>
              <a:rPr lang="en-US" dirty="0" smtClean="0"/>
              <a:t> </a:t>
            </a:r>
            <a:r>
              <a:rPr lang="en-US" dirty="0" err="1" smtClean="0"/>
              <a:t>Berganda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Antrian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1 quantum,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2 quantum, </a:t>
            </a:r>
            <a:r>
              <a:rPr lang="en-US" dirty="0" err="1" smtClean="0"/>
              <a:t>ketiga</a:t>
            </a:r>
            <a:r>
              <a:rPr lang="en-US" dirty="0" smtClean="0"/>
              <a:t> 4 quantum, </a:t>
            </a:r>
            <a:r>
              <a:rPr lang="en-US" dirty="0" err="1" smtClean="0"/>
              <a:t>dst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menghabiskan</a:t>
            </a:r>
            <a:r>
              <a:rPr lang="en-US" dirty="0" smtClean="0"/>
              <a:t> </a:t>
            </a:r>
            <a:r>
              <a:rPr lang="en-US" dirty="0" err="1" smtClean="0"/>
              <a:t>jatah</a:t>
            </a:r>
            <a:r>
              <a:rPr lang="en-US" dirty="0" smtClean="0"/>
              <a:t> </a:t>
            </a:r>
            <a:r>
              <a:rPr lang="en-US" dirty="0" err="1" smtClean="0"/>
              <a:t>quantumnya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diturunkan</a:t>
            </a:r>
            <a:r>
              <a:rPr lang="en-US" dirty="0" smtClean="0"/>
              <a:t> </a:t>
            </a:r>
            <a:r>
              <a:rPr lang="en-US" dirty="0" err="1" smtClean="0"/>
              <a:t>prioritasnya</a:t>
            </a:r>
            <a:endParaRPr lang="en-US" dirty="0" smtClean="0"/>
          </a:p>
          <a:p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butuh</a:t>
            </a:r>
            <a:r>
              <a:rPr lang="en-US" dirty="0" smtClean="0"/>
              <a:t> 100 quantum, </a:t>
            </a:r>
            <a:r>
              <a:rPr lang="en-US" dirty="0" err="1" smtClean="0"/>
              <a:t>mula-mula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.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keenam</a:t>
            </a:r>
            <a:endParaRPr lang="en-US" dirty="0" smtClean="0"/>
          </a:p>
          <a:p>
            <a:r>
              <a:rPr lang="en-US" dirty="0" smtClean="0"/>
              <a:t>Swapping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round robin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2105</TotalTime>
  <Words>914</Words>
  <Application>Microsoft Macintosh PowerPoint</Application>
  <PresentationFormat>On-screen Show (4:3)</PresentationFormat>
  <Paragraphs>147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Courier New</vt:lpstr>
      <vt:lpstr>Franklin Gothic Book</vt:lpstr>
      <vt:lpstr>Perpetua</vt:lpstr>
      <vt:lpstr>Wingdings</vt:lpstr>
      <vt:lpstr>Wingdings 2</vt:lpstr>
      <vt:lpstr>Equity</vt:lpstr>
      <vt:lpstr>Equation</vt:lpstr>
      <vt:lpstr>Sistem Operasi: Penjadwalan Proses</vt:lpstr>
      <vt:lpstr>Overview</vt:lpstr>
      <vt:lpstr>Pengantar</vt:lpstr>
      <vt:lpstr> Ukuran Performansi</vt:lpstr>
      <vt:lpstr>Sistem Batch</vt:lpstr>
      <vt:lpstr>Sistem Interaktif</vt:lpstr>
      <vt:lpstr>Penjadwalan Round Robin</vt:lpstr>
      <vt:lpstr>Penjadwalan dengan Prioritas</vt:lpstr>
      <vt:lpstr>Penjadwalan dengan Antrian Berganda</vt:lpstr>
      <vt:lpstr>Shortest Process Next</vt:lpstr>
      <vt:lpstr>Guaranteed Scheduling</vt:lpstr>
      <vt:lpstr>Lottery Scheduling</vt:lpstr>
      <vt:lpstr>Fair-Share Scheduling</vt:lpstr>
      <vt:lpstr>Sistem Real Time</vt:lpstr>
      <vt:lpstr>Policy vs. Mechanism</vt:lpstr>
      <vt:lpstr>Penjadwalan Thread</vt:lpstr>
      <vt:lpstr>Masalah IPC Klasik</vt:lpstr>
      <vt:lpstr>Dining Philosophers</vt:lpstr>
      <vt:lpstr>Solusi yang Gagal</vt:lpstr>
      <vt:lpstr>Beberapa Masalah</vt:lpstr>
      <vt:lpstr>Solusi yang berhasil</vt:lpstr>
      <vt:lpstr>Readers &amp; Writers Problem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Microsoft Office User</cp:lastModifiedBy>
  <cp:revision>385</cp:revision>
  <dcterms:created xsi:type="dcterms:W3CDTF">2011-06-05T02:29:43Z</dcterms:created>
  <dcterms:modified xsi:type="dcterms:W3CDTF">2016-10-09T03:28:52Z</dcterms:modified>
</cp:coreProperties>
</file>