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2"/>
  </p:notesMasterIdLst>
  <p:handoutMasterIdLst>
    <p:handoutMasterId r:id="rId53"/>
  </p:handoutMasterIdLst>
  <p:sldIdLst>
    <p:sldId id="500" r:id="rId3"/>
    <p:sldId id="786" r:id="rId4"/>
    <p:sldId id="541" r:id="rId5"/>
    <p:sldId id="736" r:id="rId6"/>
    <p:sldId id="737" r:id="rId7"/>
    <p:sldId id="738" r:id="rId8"/>
    <p:sldId id="740" r:id="rId9"/>
    <p:sldId id="780" r:id="rId10"/>
    <p:sldId id="781" r:id="rId11"/>
    <p:sldId id="716" r:id="rId12"/>
    <p:sldId id="749" r:id="rId13"/>
    <p:sldId id="750" r:id="rId14"/>
    <p:sldId id="751" r:id="rId15"/>
    <p:sldId id="782" r:id="rId16"/>
    <p:sldId id="752" r:id="rId17"/>
    <p:sldId id="753" r:id="rId18"/>
    <p:sldId id="754" r:id="rId19"/>
    <p:sldId id="755" r:id="rId20"/>
    <p:sldId id="719" r:id="rId21"/>
    <p:sldId id="756" r:id="rId22"/>
    <p:sldId id="758" r:id="rId23"/>
    <p:sldId id="760" r:id="rId24"/>
    <p:sldId id="761" r:id="rId25"/>
    <p:sldId id="742" r:id="rId26"/>
    <p:sldId id="743" r:id="rId27"/>
    <p:sldId id="744" r:id="rId28"/>
    <p:sldId id="745" r:id="rId29"/>
    <p:sldId id="777" r:id="rId30"/>
    <p:sldId id="746" r:id="rId31"/>
    <p:sldId id="747" r:id="rId32"/>
    <p:sldId id="748" r:id="rId33"/>
    <p:sldId id="762" r:id="rId34"/>
    <p:sldId id="763" r:id="rId35"/>
    <p:sldId id="764" r:id="rId36"/>
    <p:sldId id="765" r:id="rId37"/>
    <p:sldId id="766" r:id="rId38"/>
    <p:sldId id="767" r:id="rId39"/>
    <p:sldId id="783" r:id="rId40"/>
    <p:sldId id="784" r:id="rId41"/>
    <p:sldId id="785" r:id="rId42"/>
    <p:sldId id="723" r:id="rId43"/>
    <p:sldId id="769" r:id="rId44"/>
    <p:sldId id="770" r:id="rId45"/>
    <p:sldId id="771" r:id="rId46"/>
    <p:sldId id="775" r:id="rId47"/>
    <p:sldId id="787" r:id="rId48"/>
    <p:sldId id="788" r:id="rId49"/>
    <p:sldId id="789" r:id="rId50"/>
    <p:sldId id="681" r:id="rId51"/>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64" y="-11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20" Type="http://schemas.openxmlformats.org/officeDocument/2006/relationships/slide" Target="slides/slide23.xml"/><Relationship Id="rId21" Type="http://schemas.openxmlformats.org/officeDocument/2006/relationships/slide" Target="slides/slide24.xml"/><Relationship Id="rId22" Type="http://schemas.openxmlformats.org/officeDocument/2006/relationships/slide" Target="slides/slide25.xml"/><Relationship Id="rId23" Type="http://schemas.openxmlformats.org/officeDocument/2006/relationships/slide" Target="slides/slide26.xml"/><Relationship Id="rId24" Type="http://schemas.openxmlformats.org/officeDocument/2006/relationships/slide" Target="slides/slide27.xml"/><Relationship Id="rId25" Type="http://schemas.openxmlformats.org/officeDocument/2006/relationships/slide" Target="slides/slide28.xml"/><Relationship Id="rId26" Type="http://schemas.openxmlformats.org/officeDocument/2006/relationships/slide" Target="slides/slide29.xml"/><Relationship Id="rId27" Type="http://schemas.openxmlformats.org/officeDocument/2006/relationships/slide" Target="slides/slide30.xml"/><Relationship Id="rId28" Type="http://schemas.openxmlformats.org/officeDocument/2006/relationships/slide" Target="slides/slide31.xml"/><Relationship Id="rId29" Type="http://schemas.openxmlformats.org/officeDocument/2006/relationships/slide" Target="slides/slide32.xml"/><Relationship Id="rId1" Type="http://schemas.openxmlformats.org/officeDocument/2006/relationships/slide" Target="slides/slide4.xml"/><Relationship Id="rId2" Type="http://schemas.openxmlformats.org/officeDocument/2006/relationships/slide" Target="slides/slide5.xml"/><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8.xml"/><Relationship Id="rId30" Type="http://schemas.openxmlformats.org/officeDocument/2006/relationships/slide" Target="slides/slide33.xml"/><Relationship Id="rId31" Type="http://schemas.openxmlformats.org/officeDocument/2006/relationships/slide" Target="slides/slide34.xml"/><Relationship Id="rId32" Type="http://schemas.openxmlformats.org/officeDocument/2006/relationships/slide" Target="slides/slide35.xml"/><Relationship Id="rId9" Type="http://schemas.openxmlformats.org/officeDocument/2006/relationships/slide" Target="slides/slide12.xml"/><Relationship Id="rId6" Type="http://schemas.openxmlformats.org/officeDocument/2006/relationships/slide" Target="slides/slide9.xml"/><Relationship Id="rId7" Type="http://schemas.openxmlformats.org/officeDocument/2006/relationships/slide" Target="slides/slide10.xml"/><Relationship Id="rId8" Type="http://schemas.openxmlformats.org/officeDocument/2006/relationships/slide" Target="slides/slide11.xml"/><Relationship Id="rId33" Type="http://schemas.openxmlformats.org/officeDocument/2006/relationships/slide" Target="slides/slide36.xml"/><Relationship Id="rId34" Type="http://schemas.openxmlformats.org/officeDocument/2006/relationships/slide" Target="slides/slide37.xml"/><Relationship Id="rId35" Type="http://schemas.openxmlformats.org/officeDocument/2006/relationships/slide" Target="slides/slide38.xml"/><Relationship Id="rId36" Type="http://schemas.openxmlformats.org/officeDocument/2006/relationships/slide" Target="slides/slide39.xml"/><Relationship Id="rId10" Type="http://schemas.openxmlformats.org/officeDocument/2006/relationships/slide" Target="slides/slide13.xml"/><Relationship Id="rId11" Type="http://schemas.openxmlformats.org/officeDocument/2006/relationships/slide" Target="slides/slide14.xml"/><Relationship Id="rId12" Type="http://schemas.openxmlformats.org/officeDocument/2006/relationships/slide" Target="slides/slide15.xml"/><Relationship Id="rId13" Type="http://schemas.openxmlformats.org/officeDocument/2006/relationships/slide" Target="slides/slide16.xml"/><Relationship Id="rId14" Type="http://schemas.openxmlformats.org/officeDocument/2006/relationships/slide" Target="slides/slide17.xml"/><Relationship Id="rId15" Type="http://schemas.openxmlformats.org/officeDocument/2006/relationships/slide" Target="slides/slide18.xml"/><Relationship Id="rId16" Type="http://schemas.openxmlformats.org/officeDocument/2006/relationships/slide" Target="slides/slide19.xml"/><Relationship Id="rId17" Type="http://schemas.openxmlformats.org/officeDocument/2006/relationships/slide" Target="slides/slide20.xml"/><Relationship Id="rId18" Type="http://schemas.openxmlformats.org/officeDocument/2006/relationships/slide" Target="slides/slide21.xml"/><Relationship Id="rId19" Type="http://schemas.openxmlformats.org/officeDocument/2006/relationships/slide" Target="slides/slide22.xml"/><Relationship Id="rId37" Type="http://schemas.openxmlformats.org/officeDocument/2006/relationships/slide" Target="slides/slide40.xml"/><Relationship Id="rId38" Type="http://schemas.openxmlformats.org/officeDocument/2006/relationships/slide" Target="slides/slide41.xml"/><Relationship Id="rId39" Type="http://schemas.openxmlformats.org/officeDocument/2006/relationships/slide" Target="slides/slide42.xml"/><Relationship Id="rId40" Type="http://schemas.openxmlformats.org/officeDocument/2006/relationships/slide" Target="slides/slide43.xml"/><Relationship Id="rId41" Type="http://schemas.openxmlformats.org/officeDocument/2006/relationships/slide" Target="slides/slide44.xml"/><Relationship Id="rId42" Type="http://schemas.openxmlformats.org/officeDocument/2006/relationships/slide" Target="slides/slide45.xml"/><Relationship Id="rId43" Type="http://schemas.openxmlformats.org/officeDocument/2006/relationships/slide" Target="slides/slide46.xml"/><Relationship Id="rId44" Type="http://schemas.openxmlformats.org/officeDocument/2006/relationships/slide" Target="slides/slide47.xml"/><Relationship Id="rId4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 to Networks</a:t>
            </a:r>
            <a:endParaRPr lang="en-US" b="1" dirty="0"/>
          </a:p>
          <a:p>
            <a:pPr>
              <a:buFontTx/>
              <a:buNone/>
            </a:pPr>
            <a:r>
              <a:rPr lang="en-US" sz="1300" b="1" dirty="0"/>
              <a:t>Chapter 1: Exploring the Network</a:t>
            </a:r>
            <a:endParaRPr lang="en-GB"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10</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Section 1.2.1.1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1.2.1.2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1.2.1.3</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13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1.2.1.4</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BC8A3B6-0674-F44D-BA38-03FA95C9519C}" type="slidenum">
              <a:rPr lang="en-US" sz="800"/>
              <a:pPr/>
              <a:t>14</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1.2.1.5</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BC8A3B6-0674-F44D-BA38-03FA95C9519C}" type="slidenum">
              <a:rPr lang="en-US" sz="800"/>
              <a:pPr/>
              <a:t>15</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Section 1.2.1.6</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2AE2FE9-10CC-EB44-99B8-71A84018A103}" type="slidenum">
              <a:rPr lang="en-US" sz="800"/>
              <a:pPr/>
              <a:t>16</a:t>
            </a:fld>
            <a:endParaRPr lang="en-US" sz="8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1.2.2.1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0916A83-5D55-324C-976E-4F8A0E9519DD}" type="slidenum">
              <a:rPr lang="en-US" sz="800"/>
              <a:pPr/>
              <a:t>17</a:t>
            </a:fld>
            <a:endParaRPr lang="en-US" sz="8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1.2.2.2</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5C93694-71FA-C543-B9DA-1895F89A102F}" type="slidenum">
              <a:rPr lang="en-US" sz="800"/>
              <a:pPr/>
              <a:t>18</a:t>
            </a:fld>
            <a:endParaRPr lang="en-US" sz="8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1.2.2.3</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C92B9A9-1796-DD47-8939-467BF5375E8D}" type="slidenum">
              <a:rPr lang="en-US" sz="800"/>
              <a:pPr/>
              <a:t>19</a:t>
            </a:fld>
            <a:endParaRPr lang="en-US" sz="8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1.2.3 </a:t>
            </a:r>
            <a:r>
              <a:rPr lang="en-US" dirty="0"/>
              <a:t>&amp; </a:t>
            </a:r>
            <a:r>
              <a:rPr lang="en-US" dirty="0" smtClean="0"/>
              <a:t>1.2.3.1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C9E4595-2766-1F4A-827A-E14A6DB7BA41}" type="slidenum">
              <a:rPr lang="en-US" sz="800"/>
              <a:pPr/>
              <a:t>20</a:t>
            </a:fld>
            <a:endParaRPr lang="en-US" sz="8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1.2.3.2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5EC51E8-F2D7-1347-850C-A93F9F2E0137}" type="slidenum">
              <a:rPr lang="en-US" sz="800"/>
              <a:pPr/>
              <a:t>21</a:t>
            </a:fld>
            <a:endParaRPr lang="en-US" sz="8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1.2.4.1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1F6F61-D3AB-584B-9A25-1840AFE9EBEA}" type="slidenum">
              <a:rPr lang="en-US" sz="800"/>
              <a:pPr/>
              <a:t>22</a:t>
            </a:fld>
            <a:endParaRPr lang="en-US" sz="8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1.2.4.2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5D52550-1C6D-E845-B51F-5F8BE6171487}" type="slidenum">
              <a:rPr lang="en-US" sz="800"/>
              <a:pPr/>
              <a:t>23</a:t>
            </a:fld>
            <a:endParaRPr lang="en-US" sz="8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1.2.4.3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24</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1.3.1.1</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25</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B8A5DA9-7DB1-7248-9C05-61318208F4DE}" type="slidenum">
              <a:rPr lang="en-US" sz="800"/>
              <a:pPr/>
              <a:t>26</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1.3.2.1</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27</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1.3.2.2</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28</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Section 1.3.2.3</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7722882-7E70-6043-B58D-8E593AE71A70}" type="slidenum">
              <a:rPr lang="en-US" sz="800"/>
              <a:pPr/>
              <a:t>29</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1.3.2.4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a:t>Chapter 1 Sections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30</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1.3.2.5</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31</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1.3.2.6</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7691EC-BB62-0C4B-A1A0-95FDF2391D96}" type="slidenum">
              <a:rPr lang="en-US" sz="800"/>
              <a:pPr/>
              <a:t>32</a:t>
            </a:fld>
            <a:endParaRPr lang="en-US" sz="8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1.4.1.1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FE1D13-24F9-AD40-B322-F885E4C0385F}" type="slidenum">
              <a:rPr lang="en-US" sz="800"/>
              <a:pPr/>
              <a:t>33</a:t>
            </a:fld>
            <a:endParaRPr lang="en-US" sz="8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1.4.1.2</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476F820-85C4-F142-B35E-4A6845A574F0}" type="slidenum">
              <a:rPr lang="en-US" sz="800"/>
              <a:pPr/>
              <a:t>34</a:t>
            </a:fld>
            <a:endParaRPr lang="en-US" sz="8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1.4.1.3</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7C2DEEB-8ACC-7644-9010-3929E6BDCA5B}" type="slidenum">
              <a:rPr lang="en-US" sz="800"/>
              <a:pPr/>
              <a:t>35</a:t>
            </a:fld>
            <a:endParaRPr lang="en-US" sz="8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1.4.1.4</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2355F44-ACAC-7043-A397-8E564A5029A6}" type="slidenum">
              <a:rPr lang="en-US" sz="800"/>
              <a:pPr/>
              <a:t>36</a:t>
            </a:fld>
            <a:endParaRPr lang="en-US" sz="8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1.4.1.5</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37</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1.4.1.6</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38</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1.4.2.1</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39</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1.4.2.2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4</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1.1.1.1 &amp; 1.1.1.2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0F44EFC-A188-154E-9D01-11C485224BED}" type="slidenum">
              <a:rPr lang="en-US" sz="800"/>
              <a:pPr/>
              <a:t>40</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1.4.2.3</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2C3DC29-09CB-604F-B268-FE26560AF238}" type="slidenum">
              <a:rPr lang="en-US" sz="800"/>
              <a:pPr/>
              <a:t>41</a:t>
            </a:fld>
            <a:endParaRPr lang="en-US" sz="8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1.4.3</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0C64FFB-B6CF-4440-B5EC-60CB07119845}" type="slidenum">
              <a:rPr lang="en-US" sz="800"/>
              <a:pPr/>
              <a:t>42</a:t>
            </a:fld>
            <a:endParaRPr lang="en-US" sz="8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1.4.3.1</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760EC05-DA1F-874D-947F-5C8F82065C1C}" type="slidenum">
              <a:rPr lang="en-US" sz="800"/>
              <a:pPr/>
              <a:t>43</a:t>
            </a:fld>
            <a:endParaRPr lang="en-US" sz="8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1.4.3.2</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30F7306-6C16-064C-839B-156BE5B973D9}" type="slidenum">
              <a:rPr lang="en-US" sz="800"/>
              <a:pPr/>
              <a:t>44</a:t>
            </a:fld>
            <a:endParaRPr lang="en-US" sz="8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1.4.4.1</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3C55D1D-B3E8-A64F-957F-FCAFD9CC39AB}" type="slidenum">
              <a:rPr lang="en-US" sz="800"/>
              <a:pPr/>
              <a:t>45</a:t>
            </a:fld>
            <a:endParaRPr lang="en-US" sz="8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1.4.4.2</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46</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1.5 &amp; 1.5.1</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47</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1.5 &amp; 1.5.1</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48</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1.5 &amp; 1.5.1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5</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1.1.1.3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1.1.1.4, 1.1.1.5, 1.1.1.6 &amp; 1.1.1.7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1.1.2.1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1.1.2.2 &amp; 1.1.2.3</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1.1.2.4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xmlns:p14="http://schemas.microsoft.com/office/powerpoint/2010/mai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xmlns:p14="http://schemas.microsoft.com/office/powerpoint/2010/mai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1:</a:t>
            </a:r>
            <a:br>
              <a:rPr lang="en-US" sz="2800">
                <a:latin typeface="Arial" charset="0"/>
              </a:rPr>
            </a:br>
            <a:r>
              <a:rPr lang="en-US" sz="2800">
                <a:latin typeface="Arial" charset="0"/>
              </a:rPr>
              <a:t>Exploring the Network</a:t>
            </a:r>
            <a:endParaRPr lang="en-US" sz="280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1800" dirty="0">
                <a:latin typeface="Arial" charset="0"/>
              </a:rPr>
              <a:t>LANs, WANs, and Internets</a:t>
            </a:r>
            <a:r>
              <a:rPr lang="en-US" dirty="0">
                <a:latin typeface="Arial" charset="0"/>
              </a:rPr>
              <a:t/>
            </a:r>
            <a:br>
              <a:rPr lang="en-US" dirty="0">
                <a:latin typeface="Arial" charset="0"/>
              </a:rPr>
            </a:br>
            <a:r>
              <a:rPr lang="en-US" dirty="0" smtClean="0">
                <a:latin typeface="Arial" charset="0"/>
              </a:rPr>
              <a:t>Components </a:t>
            </a:r>
            <a:r>
              <a:rPr lang="en-US" dirty="0">
                <a:latin typeface="Arial" charset="0"/>
              </a:rPr>
              <a:t>of a Network</a:t>
            </a:r>
          </a:p>
        </p:txBody>
      </p:sp>
      <p:sp>
        <p:nvSpPr>
          <p:cNvPr id="2" name="Content Placeholder 1"/>
          <p:cNvSpPr>
            <a:spLocks noGrp="1"/>
          </p:cNvSpPr>
          <p:nvPr>
            <p:ph idx="1"/>
          </p:nvPr>
        </p:nvSpPr>
        <p:spPr/>
        <p:txBody>
          <a:bodyPr/>
          <a:lstStyle/>
          <a:p>
            <a:pPr marL="0" indent="0">
              <a:buNone/>
            </a:pPr>
            <a:r>
              <a:rPr lang="en-US" dirty="0" smtClean="0"/>
              <a:t>There are three categories of network components:</a:t>
            </a:r>
          </a:p>
          <a:p>
            <a:r>
              <a:rPr lang="en-US" dirty="0"/>
              <a:t>D</a:t>
            </a:r>
            <a:r>
              <a:rPr lang="en-US" dirty="0" smtClean="0"/>
              <a:t>evices </a:t>
            </a:r>
          </a:p>
          <a:p>
            <a:r>
              <a:rPr lang="en-US" dirty="0" smtClean="0"/>
              <a:t>Media</a:t>
            </a:r>
          </a:p>
          <a:p>
            <a:r>
              <a:rPr lang="en-US" dirty="0" smtClean="0"/>
              <a:t>Services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810" y="3552839"/>
            <a:ext cx="6565785" cy="299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End </a:t>
            </a:r>
            <a:r>
              <a:rPr lang="en-US" dirty="0">
                <a:latin typeface="Arial" charset="0"/>
              </a:rPr>
              <a:t>Devices</a:t>
            </a:r>
          </a:p>
        </p:txBody>
      </p:sp>
      <p:sp>
        <p:nvSpPr>
          <p:cNvPr id="2" name="Content Placeholder 1"/>
          <p:cNvSpPr>
            <a:spLocks noGrp="1"/>
          </p:cNvSpPr>
          <p:nvPr>
            <p:ph idx="1"/>
          </p:nvPr>
        </p:nvSpPr>
        <p:spPr/>
        <p:txBody>
          <a:bodyPr/>
          <a:lstStyle/>
          <a:p>
            <a:pPr marL="0" indent="0">
              <a:buNone/>
            </a:pPr>
            <a:r>
              <a:rPr lang="en-US" dirty="0" smtClean="0"/>
              <a:t>Some examples of end devices are:</a:t>
            </a:r>
          </a:p>
          <a:p>
            <a:r>
              <a:rPr lang="en-US" dirty="0" smtClean="0"/>
              <a:t>Computers (work stations, laptops, file servers, web servers)</a:t>
            </a:r>
          </a:p>
          <a:p>
            <a:r>
              <a:rPr lang="en-US" dirty="0" smtClean="0"/>
              <a:t>Network printers</a:t>
            </a:r>
          </a:p>
          <a:p>
            <a:r>
              <a:rPr lang="en-US" dirty="0" smtClean="0"/>
              <a:t>VoIP phones</a:t>
            </a:r>
          </a:p>
          <a:p>
            <a:r>
              <a:rPr lang="en-US" dirty="0" err="1" smtClean="0"/>
              <a:t>TelePresence</a:t>
            </a:r>
            <a:r>
              <a:rPr lang="en-US" dirty="0" smtClean="0"/>
              <a:t> endpoint</a:t>
            </a:r>
          </a:p>
          <a:p>
            <a:r>
              <a:rPr lang="en-US" dirty="0" smtClean="0"/>
              <a:t>Security cameras</a:t>
            </a:r>
          </a:p>
          <a:p>
            <a:r>
              <a:rPr lang="en-US" dirty="0" smtClean="0"/>
              <a:t>Mobile handheld devices (such as smartphones, tablets, PDAs, and wireless debit / credit card readers and barcode scanners)</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Network </a:t>
            </a:r>
            <a:r>
              <a:rPr lang="en-US" dirty="0">
                <a:latin typeface="Arial" charset="0"/>
              </a:rPr>
              <a:t>Infrastructure Devices</a:t>
            </a:r>
          </a:p>
        </p:txBody>
      </p:sp>
      <p:sp>
        <p:nvSpPr>
          <p:cNvPr id="2" name="Content Placeholder 1"/>
          <p:cNvSpPr>
            <a:spLocks noGrp="1"/>
          </p:cNvSpPr>
          <p:nvPr>
            <p:ph idx="1"/>
          </p:nvPr>
        </p:nvSpPr>
        <p:spPr/>
        <p:txBody>
          <a:bodyPr/>
          <a:lstStyle/>
          <a:p>
            <a:pPr marL="0" indent="0">
              <a:buNone/>
            </a:pPr>
            <a:r>
              <a:rPr lang="en-US" dirty="0" smtClean="0"/>
              <a:t>Examples of intermediary network devices are:</a:t>
            </a:r>
          </a:p>
          <a:p>
            <a:r>
              <a:rPr lang="en-US" dirty="0" smtClean="0"/>
              <a:t>Network Access Devices (switches, and wireless access points)</a:t>
            </a:r>
          </a:p>
          <a:p>
            <a:r>
              <a:rPr lang="en-US" dirty="0" smtClean="0"/>
              <a:t>Internetworking Devices (routers)</a:t>
            </a:r>
          </a:p>
          <a:p>
            <a:r>
              <a:rPr lang="en-US" dirty="0" smtClean="0"/>
              <a:t>Security Devices (firewalls)</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Network </a:t>
            </a:r>
            <a:r>
              <a:rPr lang="en-US" dirty="0">
                <a:latin typeface="Arial" charset="0"/>
              </a:rPr>
              <a:t>Media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65" y="1657819"/>
            <a:ext cx="54483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Network Representations</a:t>
            </a:r>
            <a:endParaRPr lang="en-US" dirty="0">
              <a:latin typeface="Arial" charset="0"/>
            </a:endParaRPr>
          </a:p>
        </p:txBody>
      </p:sp>
      <p:pic>
        <p:nvPicPr>
          <p:cNvPr id="3" name="Content Placeholder 2"/>
          <p:cNvPicPr>
            <a:picLocks noGrp="1" noChangeAspect="1"/>
          </p:cNvPicPr>
          <p:nvPr>
            <p:ph idx="1"/>
          </p:nvPr>
        </p:nvPicPr>
        <p:blipFill>
          <a:blip r:embed="rId3"/>
          <a:srcRect l="-24477" r="-24477"/>
          <a:stretch>
            <a:fillRect/>
          </a:stretch>
        </p:blipFill>
        <p:spPr/>
      </p:pic>
    </p:spTree>
    <p:extLst>
      <p:ext uri="{BB962C8B-B14F-4D97-AF65-F5344CB8AC3E}">
        <p14:creationId xmlns:p14="http://schemas.microsoft.com/office/powerpoint/2010/main" val="159538391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1800" dirty="0">
                <a:latin typeface="Arial" charset="0"/>
              </a:rPr>
              <a:t>Components of a Network</a:t>
            </a:r>
            <a:r>
              <a:rPr lang="en-US" dirty="0">
                <a:latin typeface="Arial" charset="0"/>
              </a:rPr>
              <a:t/>
            </a:r>
            <a:br>
              <a:rPr lang="en-US" dirty="0">
                <a:latin typeface="Arial" charset="0"/>
              </a:rPr>
            </a:br>
            <a:r>
              <a:rPr lang="en-US" dirty="0" smtClean="0">
                <a:latin typeface="Arial" charset="0"/>
              </a:rPr>
              <a:t>Topology </a:t>
            </a:r>
            <a:r>
              <a:rPr lang="en-US" dirty="0">
                <a:latin typeface="Arial" charset="0"/>
              </a:rPr>
              <a:t>Diagrams</a:t>
            </a:r>
          </a:p>
        </p:txBody>
      </p:sp>
      <p:pic>
        <p:nvPicPr>
          <p:cNvPr id="4" name="Picture 3"/>
          <p:cNvPicPr>
            <a:picLocks noChangeAspect="1"/>
          </p:cNvPicPr>
          <p:nvPr/>
        </p:nvPicPr>
        <p:blipFill>
          <a:blip r:embed="rId3"/>
          <a:stretch>
            <a:fillRect/>
          </a:stretch>
        </p:blipFill>
        <p:spPr>
          <a:xfrm>
            <a:off x="270143" y="1387792"/>
            <a:ext cx="4237729" cy="3290604"/>
          </a:xfrm>
          <a:prstGeom prst="rect">
            <a:avLst/>
          </a:prstGeom>
        </p:spPr>
      </p:pic>
      <p:pic>
        <p:nvPicPr>
          <p:cNvPr id="5" name="Picture 4"/>
          <p:cNvPicPr>
            <a:picLocks noChangeAspect="1"/>
          </p:cNvPicPr>
          <p:nvPr/>
        </p:nvPicPr>
        <p:blipFill>
          <a:blip r:embed="rId4"/>
          <a:stretch>
            <a:fillRect/>
          </a:stretch>
        </p:blipFill>
        <p:spPr>
          <a:xfrm>
            <a:off x="4559012" y="3288643"/>
            <a:ext cx="4280120" cy="3288894"/>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1800" dirty="0">
                <a:latin typeface="Arial" charset="0"/>
              </a:rPr>
              <a:t>LANs and WANs</a:t>
            </a:r>
            <a:r>
              <a:rPr lang="en-US" dirty="0">
                <a:latin typeface="Arial" charset="0"/>
              </a:rPr>
              <a:t/>
            </a:r>
            <a:br>
              <a:rPr lang="en-US" dirty="0">
                <a:latin typeface="Arial" charset="0"/>
              </a:rPr>
            </a:br>
            <a:r>
              <a:rPr lang="en-US" dirty="0" smtClean="0">
                <a:latin typeface="Arial" charset="0"/>
              </a:rPr>
              <a:t>Types </a:t>
            </a:r>
            <a:r>
              <a:rPr lang="en-US" dirty="0">
                <a:latin typeface="Arial" charset="0"/>
              </a:rPr>
              <a:t>of Networks</a:t>
            </a:r>
          </a:p>
        </p:txBody>
      </p:sp>
      <p:sp>
        <p:nvSpPr>
          <p:cNvPr id="2" name="Content Placeholder 1"/>
          <p:cNvSpPr>
            <a:spLocks noGrp="1"/>
          </p:cNvSpPr>
          <p:nvPr>
            <p:ph idx="1"/>
          </p:nvPr>
        </p:nvSpPr>
        <p:spPr/>
        <p:txBody>
          <a:bodyPr/>
          <a:lstStyle/>
          <a:p>
            <a:pPr marL="0" indent="0">
              <a:buNone/>
            </a:pPr>
            <a:r>
              <a:rPr lang="en-US" dirty="0" smtClean="0"/>
              <a:t>The two most common types of network infrastructures are:</a:t>
            </a:r>
          </a:p>
          <a:p>
            <a:r>
              <a:rPr lang="en-US" dirty="0" smtClean="0"/>
              <a:t>Local Area Network (LAN)</a:t>
            </a:r>
          </a:p>
          <a:p>
            <a:r>
              <a:rPr lang="en-US" dirty="0" smtClean="0"/>
              <a:t>Wide Area Network (WAN).</a:t>
            </a:r>
          </a:p>
          <a:p>
            <a:pPr marL="0" indent="0">
              <a:buNone/>
            </a:pPr>
            <a:endParaRPr lang="en-US" dirty="0" smtClean="0"/>
          </a:p>
          <a:p>
            <a:pPr marL="0" indent="0">
              <a:buNone/>
            </a:pPr>
            <a:r>
              <a:rPr lang="en-US" dirty="0" smtClean="0"/>
              <a:t>Other types of networks include:</a:t>
            </a:r>
          </a:p>
          <a:p>
            <a:r>
              <a:rPr lang="en-US" dirty="0" smtClean="0"/>
              <a:t>Metropolitan Area Network (MAN) </a:t>
            </a:r>
          </a:p>
          <a:p>
            <a:r>
              <a:rPr lang="en-US" dirty="0" smtClean="0"/>
              <a:t>Wireless LAN (WLAN) </a:t>
            </a:r>
          </a:p>
          <a:p>
            <a:r>
              <a:rPr lang="en-US" dirty="0" smtClean="0"/>
              <a:t>Storage Area Network (SAN)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z="1800" dirty="0">
                <a:latin typeface="Arial" charset="0"/>
              </a:rPr>
              <a:t>LANs and WANs</a:t>
            </a:r>
            <a:r>
              <a:rPr lang="en-US" dirty="0">
                <a:latin typeface="Arial" charset="0"/>
              </a:rPr>
              <a:t/>
            </a:r>
            <a:br>
              <a:rPr lang="en-US" dirty="0">
                <a:latin typeface="Arial" charset="0"/>
              </a:rPr>
            </a:br>
            <a:r>
              <a:rPr lang="en-US" dirty="0" smtClean="0">
                <a:latin typeface="Arial" charset="0"/>
              </a:rPr>
              <a:t>Local </a:t>
            </a:r>
            <a:r>
              <a:rPr lang="en-US" dirty="0">
                <a:latin typeface="Arial" charset="0"/>
              </a:rPr>
              <a:t>Area Networks (LAN)</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53235" y="2005082"/>
            <a:ext cx="5637530" cy="3617595"/>
          </a:xfrm>
          <a:prstGeom prst="rect">
            <a:avLst/>
          </a:prstGeom>
          <a:noFill/>
          <a:ln>
            <a:noFill/>
          </a:ln>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z="1800" dirty="0">
                <a:latin typeface="Arial" charset="0"/>
              </a:rPr>
              <a:t>LANs and WANs</a:t>
            </a:r>
            <a:r>
              <a:rPr lang="en-US" dirty="0">
                <a:latin typeface="Arial" charset="0"/>
              </a:rPr>
              <a:t/>
            </a:r>
            <a:br>
              <a:rPr lang="en-US" dirty="0">
                <a:latin typeface="Arial" charset="0"/>
              </a:rPr>
            </a:br>
            <a:r>
              <a:rPr lang="en-US" dirty="0" smtClean="0">
                <a:latin typeface="Arial" charset="0"/>
              </a:rPr>
              <a:t>Wide </a:t>
            </a:r>
            <a:r>
              <a:rPr lang="en-US" dirty="0">
                <a:latin typeface="Arial" charset="0"/>
              </a:rPr>
              <a:t>Area Networks (WAN)</a:t>
            </a:r>
          </a:p>
        </p:txBody>
      </p:sp>
      <p:sp>
        <p:nvSpPr>
          <p:cNvPr id="2" name="Content Placeholder 1"/>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65592"/>
            <a:ext cx="85709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1800" dirty="0">
                <a:latin typeface="Arial" charset="0"/>
              </a:rPr>
              <a:t>LANs, WANs, and Internets</a:t>
            </a:r>
            <a:r>
              <a:rPr lang="en-US" dirty="0">
                <a:latin typeface="Arial" charset="0"/>
              </a:rPr>
              <a:t/>
            </a:r>
            <a:br>
              <a:rPr lang="en-US" dirty="0">
                <a:latin typeface="Arial" charset="0"/>
              </a:rPr>
            </a:br>
            <a:r>
              <a:rPr lang="en-US" dirty="0" smtClean="0">
                <a:latin typeface="Arial" charset="0"/>
              </a:rPr>
              <a:t>The </a:t>
            </a:r>
            <a:r>
              <a:rPr lang="en-US" dirty="0">
                <a:latin typeface="Arial" charset="0"/>
              </a:rPr>
              <a:t>Internet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1551023"/>
            <a:ext cx="5903068" cy="471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a:t>
            </a:r>
            <a:r>
              <a:rPr lang="en-US" dirty="0"/>
              <a:t>1</a:t>
            </a:r>
            <a:r>
              <a:rPr lang="en-US" dirty="0" smtClean="0"/>
              <a:t>: Objectives</a:t>
            </a:r>
          </a:p>
        </p:txBody>
      </p:sp>
      <p:sp>
        <p:nvSpPr>
          <p:cNvPr id="4099" name="Rectangle 34"/>
          <p:cNvSpPr>
            <a:spLocks noGrp="1" noChangeArrowheads="1"/>
          </p:cNvSpPr>
          <p:nvPr>
            <p:ph type="body" idx="4294967295"/>
          </p:nvPr>
        </p:nvSpPr>
        <p:spPr>
          <a:xfrm>
            <a:off x="655638" y="1828800"/>
            <a:ext cx="7940675" cy="4252259"/>
          </a:xfrm>
        </p:spPr>
        <p:txBody>
          <a:bodyPr/>
          <a:lstStyle/>
          <a:p>
            <a:pPr marL="0" indent="0">
              <a:buNone/>
            </a:pPr>
            <a:r>
              <a:rPr lang="en-CA" dirty="0" smtClean="0"/>
              <a:t>Students will be able to:</a:t>
            </a:r>
          </a:p>
          <a:p>
            <a:pPr>
              <a:buFont typeface="Wingdings" charset="2"/>
              <a:buChar char="§"/>
            </a:pPr>
            <a:r>
              <a:rPr lang="en-CA" dirty="0" smtClean="0"/>
              <a:t>Explain </a:t>
            </a:r>
            <a:r>
              <a:rPr lang="en-CA" dirty="0"/>
              <a:t>how multiple networks are used in everyday life</a:t>
            </a:r>
            <a:r>
              <a:rPr lang="en-CA" dirty="0" smtClean="0"/>
              <a:t>.</a:t>
            </a:r>
          </a:p>
          <a:p>
            <a:pPr>
              <a:buFont typeface="Wingdings" charset="2"/>
              <a:buChar char="§"/>
            </a:pPr>
            <a:r>
              <a:rPr lang="en-US" dirty="0"/>
              <a:t>Explain the topologies and devices used in a small to medium-sized business </a:t>
            </a:r>
            <a:r>
              <a:rPr lang="en-US" dirty="0" smtClean="0"/>
              <a:t>network</a:t>
            </a:r>
            <a:r>
              <a:rPr lang="en-CA" dirty="0" smtClean="0"/>
              <a:t>.</a:t>
            </a:r>
          </a:p>
          <a:p>
            <a:pPr>
              <a:buFont typeface="Wingdings" charset="2"/>
              <a:buChar char="§"/>
            </a:pPr>
            <a:r>
              <a:rPr lang="en-CA" dirty="0" smtClean="0"/>
              <a:t>Explain</a:t>
            </a:r>
            <a:r>
              <a:rPr lang="en-US" dirty="0" smtClean="0"/>
              <a:t> </a:t>
            </a:r>
            <a:r>
              <a:rPr lang="en-US" dirty="0"/>
              <a:t>the basic characteristics of a network that supports communication in a small to medium-sized </a:t>
            </a:r>
            <a:r>
              <a:rPr lang="en-US" dirty="0" smtClean="0"/>
              <a:t>business</a:t>
            </a:r>
            <a:r>
              <a:rPr lang="en-CA" dirty="0" smtClean="0"/>
              <a:t>.</a:t>
            </a:r>
          </a:p>
          <a:p>
            <a:pPr>
              <a:buFont typeface="Wingdings" charset="2"/>
              <a:buChar char="§"/>
            </a:pPr>
            <a:r>
              <a:rPr lang="en-US" dirty="0"/>
              <a:t>Explain trends in networking that will affect the use of networks in small to medium-sized businesses</a:t>
            </a:r>
            <a:r>
              <a:rPr lang="en-CA" dirty="0" smtClean="0"/>
              <a:t>.</a:t>
            </a:r>
            <a:endParaRPr lang="en-CA" dirty="0"/>
          </a:p>
        </p:txBody>
      </p:sp>
    </p:spTree>
    <p:extLst>
      <p:ext uri="{BB962C8B-B14F-4D97-AF65-F5344CB8AC3E}">
        <p14:creationId xmlns:p14="http://schemas.microsoft.com/office/powerpoint/2010/main" val="10657108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1800" dirty="0">
                <a:latin typeface="Arial" charset="0"/>
              </a:rPr>
              <a:t>The Internet</a:t>
            </a:r>
            <a:r>
              <a:rPr lang="en-US" dirty="0">
                <a:latin typeface="Arial" charset="0"/>
              </a:rPr>
              <a:t/>
            </a:r>
            <a:br>
              <a:rPr lang="en-US" dirty="0">
                <a:latin typeface="Arial" charset="0"/>
              </a:rPr>
            </a:br>
            <a:r>
              <a:rPr lang="en-US" dirty="0" smtClean="0">
                <a:latin typeface="Arial" charset="0"/>
              </a:rPr>
              <a:t>Intranet </a:t>
            </a:r>
            <a:r>
              <a:rPr lang="en-US" dirty="0">
                <a:latin typeface="Arial" charset="0"/>
              </a:rPr>
              <a:t>and Extranet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71907"/>
            <a:ext cx="50292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1800" dirty="0">
                <a:latin typeface="Arial" charset="0"/>
              </a:rPr>
              <a:t>LANs, WANs, and Internets</a:t>
            </a:r>
            <a:r>
              <a:rPr lang="en-US" dirty="0">
                <a:latin typeface="Arial" charset="0"/>
              </a:rPr>
              <a:t/>
            </a:r>
            <a:br>
              <a:rPr lang="en-US" dirty="0">
                <a:latin typeface="Arial" charset="0"/>
              </a:rPr>
            </a:br>
            <a:r>
              <a:rPr lang="en-US" dirty="0" smtClean="0">
                <a:latin typeface="Arial" charset="0"/>
              </a:rPr>
              <a:t>Internet Access Technologies</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553" y="2236553"/>
            <a:ext cx="51720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1800" dirty="0">
                <a:latin typeface="Arial" charset="0"/>
              </a:rPr>
              <a:t>Connecting to the Internet</a:t>
            </a:r>
            <a:r>
              <a:rPr lang="en-US" dirty="0">
                <a:latin typeface="Arial" charset="0"/>
              </a:rPr>
              <a:t/>
            </a:r>
            <a:br>
              <a:rPr lang="en-US" dirty="0">
                <a:latin typeface="Arial" charset="0"/>
              </a:rPr>
            </a:br>
            <a:r>
              <a:rPr lang="en-US" dirty="0" smtClean="0">
                <a:latin typeface="Arial" charset="0"/>
              </a:rPr>
              <a:t>Connecting </a:t>
            </a:r>
            <a:r>
              <a:rPr lang="en-US" dirty="0">
                <a:latin typeface="Arial" charset="0"/>
              </a:rPr>
              <a:t>Remote Users to the Internet</a:t>
            </a:r>
          </a:p>
        </p:txBody>
      </p:sp>
      <p:pic>
        <p:nvPicPr>
          <p:cNvPr id="32" name="Content Placeholder 2"/>
          <p:cNvPicPr>
            <a:picLocks noGrp="1" noChangeAspect="1"/>
          </p:cNvPicPr>
          <p:nvPr>
            <p:ph idx="1"/>
          </p:nvPr>
        </p:nvPicPr>
        <p:blipFill>
          <a:blip r:embed="rId3"/>
          <a:srcRect l="-23219" r="-23219"/>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z="1800" dirty="0">
                <a:latin typeface="Arial" charset="0"/>
              </a:rPr>
              <a:t>Connecting to the Internet</a:t>
            </a:r>
            <a:r>
              <a:rPr lang="en-US" dirty="0">
                <a:latin typeface="Arial" charset="0"/>
              </a:rPr>
              <a:t/>
            </a:r>
            <a:br>
              <a:rPr lang="en-US" dirty="0">
                <a:latin typeface="Arial" charset="0"/>
              </a:rPr>
            </a:br>
            <a:r>
              <a:rPr lang="en-US" dirty="0" smtClean="0">
                <a:latin typeface="Arial" charset="0"/>
              </a:rPr>
              <a:t>Connecting </a:t>
            </a:r>
            <a:r>
              <a:rPr lang="en-US" dirty="0">
                <a:latin typeface="Arial" charset="0"/>
              </a:rPr>
              <a:t>Businesses to the Internet</a:t>
            </a:r>
          </a:p>
        </p:txBody>
      </p:sp>
      <p:pic>
        <p:nvPicPr>
          <p:cNvPr id="26" name="Content Placeholder 2"/>
          <p:cNvPicPr>
            <a:picLocks noGrp="1" noChangeAspect="1"/>
          </p:cNvPicPr>
          <p:nvPr>
            <p:ph idx="1"/>
          </p:nvPr>
        </p:nvPicPr>
        <p:blipFill>
          <a:blip r:embed="rId3"/>
          <a:srcRect l="-7069" r="-7069"/>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1800" dirty="0">
                <a:latin typeface="Arial" charset="0"/>
              </a:rPr>
              <a:t>Converged Networks</a:t>
            </a:r>
            <a:r>
              <a:rPr lang="en-US" dirty="0">
                <a:latin typeface="Arial" charset="0"/>
              </a:rPr>
              <a:t/>
            </a:r>
            <a:br>
              <a:rPr lang="en-US" dirty="0">
                <a:latin typeface="Arial" charset="0"/>
              </a:rPr>
            </a:br>
            <a:r>
              <a:rPr lang="en-US" dirty="0" smtClean="0">
                <a:latin typeface="Arial" charset="0"/>
              </a:rPr>
              <a:t>The Converging Network</a:t>
            </a:r>
            <a:endParaRPr lang="en-US" dirty="0">
              <a:latin typeface="Arial" charset="0"/>
            </a:endParaRPr>
          </a:p>
        </p:txBody>
      </p:sp>
      <p:pic>
        <p:nvPicPr>
          <p:cNvPr id="6" name="Content Placeholder 5"/>
          <p:cNvPicPr>
            <a:picLocks noGrp="1" noChangeAspect="1"/>
          </p:cNvPicPr>
          <p:nvPr>
            <p:ph idx="1"/>
          </p:nvPr>
        </p:nvPicPr>
        <p:blipFill>
          <a:blip r:embed="rId3"/>
          <a:srcRect l="-25710" r="-25710"/>
          <a:stretch>
            <a:fillRect/>
          </a:stretch>
        </p:blipFill>
        <p:spPr>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1800" dirty="0">
                <a:latin typeface="Arial" charset="0"/>
              </a:rPr>
              <a:t>Converged Networks</a:t>
            </a:r>
            <a:r>
              <a:rPr lang="en-US" dirty="0">
                <a:latin typeface="Arial" charset="0"/>
              </a:rPr>
              <a:t/>
            </a:r>
            <a:br>
              <a:rPr lang="en-US" dirty="0">
                <a:latin typeface="Arial" charset="0"/>
              </a:rPr>
            </a:br>
            <a:r>
              <a:rPr lang="en-US" dirty="0" smtClean="0">
                <a:latin typeface="Arial" charset="0"/>
              </a:rPr>
              <a:t>Planning for the </a:t>
            </a:r>
            <a:r>
              <a:rPr lang="en-US" dirty="0">
                <a:latin typeface="Arial" charset="0"/>
              </a:rPr>
              <a:t>F</a:t>
            </a:r>
            <a:r>
              <a:rPr lang="en-US" dirty="0" smtClean="0">
                <a:latin typeface="Arial" charset="0"/>
              </a:rPr>
              <a:t>uture</a:t>
            </a:r>
            <a:endParaRPr lang="en-US" dirty="0">
              <a:latin typeface="Arial" charset="0"/>
            </a:endParaRPr>
          </a:p>
        </p:txBody>
      </p:sp>
      <p:pic>
        <p:nvPicPr>
          <p:cNvPr id="3" name="Content Placeholder 2"/>
          <p:cNvPicPr>
            <a:picLocks noGrp="1" noChangeAspect="1"/>
          </p:cNvPicPr>
          <p:nvPr>
            <p:ph idx="1"/>
          </p:nvPr>
        </p:nvPicPr>
        <p:blipFill>
          <a:blip r:embed="rId3"/>
          <a:srcRect l="-18756" r="-18756"/>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Supporting </a:t>
            </a:r>
            <a:r>
              <a:rPr lang="en-US" dirty="0">
                <a:latin typeface="Arial" charset="0"/>
              </a:rPr>
              <a:t>Network Architecture</a:t>
            </a:r>
          </a:p>
        </p:txBody>
      </p:sp>
      <p:sp>
        <p:nvSpPr>
          <p:cNvPr id="2" name="Content Placeholder 1"/>
          <p:cNvSpPr>
            <a:spLocks noGrp="1"/>
          </p:cNvSpPr>
          <p:nvPr>
            <p:ph idx="1"/>
          </p:nvPr>
        </p:nvSpPr>
        <p:spPr/>
        <p:txBody>
          <a:bodyPr/>
          <a:lstStyle/>
          <a:p>
            <a:pPr marL="0" indent="0">
              <a:buNone/>
            </a:pPr>
            <a:r>
              <a:rPr lang="en-US" dirty="0" smtClean="0"/>
              <a:t>As networks evolve, we are discovering that there are four basic characteristics that the underlying architectures need to address in order to meet user expectations: </a:t>
            </a:r>
          </a:p>
          <a:p>
            <a:r>
              <a:rPr lang="en-US" dirty="0" smtClean="0"/>
              <a:t>Fault Tolerance</a:t>
            </a:r>
          </a:p>
          <a:p>
            <a:r>
              <a:rPr lang="en-US" dirty="0" smtClean="0"/>
              <a:t>Scalability</a:t>
            </a:r>
          </a:p>
          <a:p>
            <a:r>
              <a:rPr lang="en-US" dirty="0" smtClean="0"/>
              <a:t>Quality of Service (</a:t>
            </a:r>
            <a:r>
              <a:rPr lang="en-US" dirty="0" err="1" smtClean="0"/>
              <a:t>QoS</a:t>
            </a:r>
            <a:r>
              <a:rPr lang="en-US" dirty="0" smtClean="0"/>
              <a:t>)</a:t>
            </a:r>
          </a:p>
          <a:p>
            <a:r>
              <a:rPr lang="en-US" dirty="0" smtClean="0"/>
              <a:t>Security</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Fault Tolerance in Circuit Switched Network</a:t>
            </a:r>
            <a:endParaRPr lang="en-US" dirty="0">
              <a:latin typeface="Arial" charset="0"/>
            </a:endParaRPr>
          </a:p>
        </p:txBody>
      </p:sp>
      <p:pic>
        <p:nvPicPr>
          <p:cNvPr id="6" name="Content Placeholder 2"/>
          <p:cNvPicPr>
            <a:picLocks noGrp="1" noChangeAspect="1"/>
          </p:cNvPicPr>
          <p:nvPr>
            <p:ph idx="1"/>
          </p:nvPr>
        </p:nvPicPr>
        <p:blipFill>
          <a:blip r:embed="rId3"/>
          <a:srcRect l="-24196" r="-24196"/>
          <a:stretch>
            <a:fillRect/>
          </a:stretch>
        </p:blipFill>
        <p:spPr>
          <a:xfrm>
            <a:off x="213109" y="1539502"/>
            <a:ext cx="8733677" cy="4926405"/>
          </a:xfr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Packet-Switched Networks</a:t>
            </a:r>
            <a:endParaRPr lang="en-US" dirty="0">
              <a:latin typeface="Arial" charset="0"/>
            </a:endParaRPr>
          </a:p>
        </p:txBody>
      </p:sp>
      <p:pic>
        <p:nvPicPr>
          <p:cNvPr id="4" name="Content Placeholder 2"/>
          <p:cNvPicPr>
            <a:picLocks noGrp="1" noChangeAspect="1"/>
          </p:cNvPicPr>
          <p:nvPr>
            <p:ph idx="1"/>
          </p:nvPr>
        </p:nvPicPr>
        <p:blipFill>
          <a:blip r:embed="rId3"/>
          <a:srcRect l="-24672" r="-24672"/>
          <a:stretch>
            <a:fillRect/>
          </a:stretch>
        </p:blipFill>
        <p:spPr/>
      </p:pic>
    </p:spTree>
    <p:extLst>
      <p:ext uri="{BB962C8B-B14F-4D97-AF65-F5344CB8AC3E}">
        <p14:creationId xmlns:p14="http://schemas.microsoft.com/office/powerpoint/2010/main" val="18009781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Scalable Networks</a:t>
            </a:r>
            <a:endParaRPr lang="en-US" dirty="0">
              <a:latin typeface="Arial" charset="0"/>
            </a:endParaRPr>
          </a:p>
        </p:txBody>
      </p:sp>
      <p:pic>
        <p:nvPicPr>
          <p:cNvPr id="4" name="Content Placeholder 2"/>
          <p:cNvPicPr>
            <a:picLocks noGrp="1" noChangeAspect="1"/>
          </p:cNvPicPr>
          <p:nvPr>
            <p:ph idx="1"/>
          </p:nvPr>
        </p:nvPicPr>
        <p:blipFill>
          <a:blip r:embed="rId3"/>
          <a:srcRect l="-19860" r="-19860"/>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Arial" charset="0"/>
              </a:rPr>
              <a:t>Chapter 1</a:t>
            </a:r>
          </a:p>
        </p:txBody>
      </p:sp>
      <p:sp>
        <p:nvSpPr>
          <p:cNvPr id="9218" name="Rectangle 3"/>
          <p:cNvSpPr>
            <a:spLocks noGrp="1" noChangeArrowheads="1"/>
          </p:cNvSpPr>
          <p:nvPr>
            <p:ph idx="1"/>
          </p:nvPr>
        </p:nvSpPr>
        <p:spPr/>
        <p:txBody>
          <a:bodyPr/>
          <a:lstStyle/>
          <a:p>
            <a:pPr lvl="1" eaLnBrk="1" hangingPunct="1"/>
            <a:r>
              <a:rPr lang="en-US" sz="2400" dirty="0">
                <a:latin typeface="Arial" charset="0"/>
              </a:rPr>
              <a:t>1.1  </a:t>
            </a:r>
            <a:r>
              <a:rPr lang="en-US" sz="2400" dirty="0" smtClean="0">
                <a:latin typeface="Arial" charset="0"/>
              </a:rPr>
              <a:t>Globally Connected</a:t>
            </a:r>
            <a:endParaRPr lang="en-US" sz="2400" dirty="0">
              <a:latin typeface="Arial" charset="0"/>
            </a:endParaRPr>
          </a:p>
          <a:p>
            <a:pPr lvl="1" eaLnBrk="1" hangingPunct="1"/>
            <a:r>
              <a:rPr lang="en-US" sz="2400" dirty="0">
                <a:latin typeface="Arial" charset="0"/>
              </a:rPr>
              <a:t>1.2  LANs, WANs, and </a:t>
            </a:r>
            <a:r>
              <a:rPr lang="en-US" sz="2400" dirty="0" smtClean="0">
                <a:latin typeface="Arial" charset="0"/>
              </a:rPr>
              <a:t>the Internet </a:t>
            </a:r>
          </a:p>
          <a:p>
            <a:pPr lvl="1" eaLnBrk="1" hangingPunct="1"/>
            <a:r>
              <a:rPr lang="en-US" sz="2400" dirty="0" smtClean="0">
                <a:latin typeface="Arial" charset="0"/>
              </a:rPr>
              <a:t>1.3  </a:t>
            </a:r>
            <a:r>
              <a:rPr lang="en-US" sz="2400" dirty="0">
                <a:latin typeface="Arial" charset="0"/>
              </a:rPr>
              <a:t>The Network as a </a:t>
            </a:r>
            <a:r>
              <a:rPr lang="en-US" sz="2400" dirty="0" smtClean="0">
                <a:latin typeface="Arial" charset="0"/>
              </a:rPr>
              <a:t>Platform</a:t>
            </a:r>
          </a:p>
          <a:p>
            <a:pPr lvl="1" eaLnBrk="1" hangingPunct="1"/>
            <a:r>
              <a:rPr lang="en-US" sz="2400" dirty="0" smtClean="0">
                <a:latin typeface="Arial" charset="0"/>
              </a:rPr>
              <a:t>1.4  The Changing Network Environment</a:t>
            </a:r>
            <a:endParaRPr lang="en-US" sz="2400" dirty="0">
              <a:latin typeface="Arial" charset="0"/>
            </a:endParaRPr>
          </a:p>
          <a:p>
            <a:pPr lvl="1" eaLnBrk="1" hangingPunct="1"/>
            <a:r>
              <a:rPr lang="en-US" sz="2400" dirty="0">
                <a:latin typeface="Arial" charset="0"/>
              </a:rPr>
              <a:t>1.5  Summary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Providing </a:t>
            </a:r>
            <a:r>
              <a:rPr lang="en-US" dirty="0">
                <a:latin typeface="Arial" charset="0"/>
              </a:rPr>
              <a:t>(</a:t>
            </a:r>
            <a:r>
              <a:rPr lang="en-US" dirty="0" err="1">
                <a:latin typeface="Arial" charset="0"/>
              </a:rPr>
              <a:t>QoS</a:t>
            </a:r>
            <a:r>
              <a:rPr lang="en-US" dirty="0">
                <a:latin typeface="Arial" charset="0"/>
              </a:rPr>
              <a:t>)</a:t>
            </a:r>
          </a:p>
        </p:txBody>
      </p:sp>
      <p:sp>
        <p:nvSpPr>
          <p:cNvPr id="2" name="Content Placeholder 1"/>
          <p:cNvSpPr>
            <a:spLocks noGrp="1"/>
          </p:cNvSpPr>
          <p:nvPr>
            <p:ph idx="1"/>
          </p:nvPr>
        </p:nvSpPr>
        <p:spPr/>
        <p:txBody>
          <a:bodyPr/>
          <a:lstStyle/>
          <a:p>
            <a:pPr marL="0" indent="0">
              <a:buNone/>
            </a:pPr>
            <a:r>
              <a:rPr lang="en-US" dirty="0" smtClean="0"/>
              <a:t>Examples of priority decisions for an organization might include:</a:t>
            </a:r>
          </a:p>
          <a:p>
            <a:r>
              <a:rPr lang="en-US" dirty="0" smtClean="0"/>
              <a:t>Time-sensitive communication - increase priority for services like telephony or video distribution.</a:t>
            </a:r>
          </a:p>
          <a:p>
            <a:r>
              <a:rPr lang="en-US" dirty="0" smtClean="0"/>
              <a:t>Non time-sensitive communication - decrease priority for web page retrieval or email.</a:t>
            </a:r>
          </a:p>
          <a:p>
            <a:r>
              <a:rPr lang="en-US" dirty="0" smtClean="0"/>
              <a:t>High importance to organization - increase priority for production control or business transaction data.</a:t>
            </a:r>
          </a:p>
          <a:p>
            <a:r>
              <a:rPr lang="en-US" dirty="0" smtClean="0"/>
              <a:t>Undesirable communication - decrease priority or block unwanted activity, like peer-to-peer file sharing or live entertainment</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1800" dirty="0">
                <a:latin typeface="Arial" charset="0"/>
              </a:rPr>
              <a:t>Reliable Network</a:t>
            </a:r>
            <a:r>
              <a:rPr lang="en-US" dirty="0">
                <a:latin typeface="Arial" charset="0"/>
              </a:rPr>
              <a:t/>
            </a:r>
            <a:br>
              <a:rPr lang="en-US" dirty="0">
                <a:latin typeface="Arial" charset="0"/>
              </a:rPr>
            </a:br>
            <a:r>
              <a:rPr lang="en-US" dirty="0" smtClean="0">
                <a:latin typeface="Arial" charset="0"/>
              </a:rPr>
              <a:t>Providing Network </a:t>
            </a:r>
            <a:r>
              <a:rPr lang="en-US" dirty="0">
                <a:latin typeface="Arial" charset="0"/>
              </a:rPr>
              <a:t>Security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540" y="1808834"/>
            <a:ext cx="645357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New </a:t>
            </a:r>
            <a:r>
              <a:rPr lang="en-US" dirty="0">
                <a:latin typeface="Arial" charset="0"/>
              </a:rPr>
              <a:t>trends</a:t>
            </a:r>
          </a:p>
        </p:txBody>
      </p:sp>
      <p:sp>
        <p:nvSpPr>
          <p:cNvPr id="2" name="Content Placeholder 1"/>
          <p:cNvSpPr>
            <a:spLocks noGrp="1"/>
          </p:cNvSpPr>
          <p:nvPr>
            <p:ph idx="1"/>
          </p:nvPr>
        </p:nvSpPr>
        <p:spPr/>
        <p:txBody>
          <a:bodyPr/>
          <a:lstStyle/>
          <a:p>
            <a:pPr marL="0" indent="0">
              <a:buNone/>
            </a:pPr>
            <a:r>
              <a:rPr lang="en-US" dirty="0" smtClean="0"/>
              <a:t>Some of the top trends include:</a:t>
            </a:r>
          </a:p>
          <a:p>
            <a:r>
              <a:rPr lang="en-US" dirty="0" smtClean="0"/>
              <a:t>Bring Your Own Device (BYOD)</a:t>
            </a:r>
          </a:p>
          <a:p>
            <a:r>
              <a:rPr lang="en-US" dirty="0" smtClean="0"/>
              <a:t>Online collaboration</a:t>
            </a:r>
          </a:p>
          <a:p>
            <a:r>
              <a:rPr lang="en-US" dirty="0" smtClean="0"/>
              <a:t>Video</a:t>
            </a:r>
          </a:p>
          <a:p>
            <a:r>
              <a:rPr lang="en-US" dirty="0" smtClean="0"/>
              <a:t>Cloud computing</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Bring </a:t>
            </a:r>
            <a:r>
              <a:rPr lang="en-US" dirty="0">
                <a:latin typeface="Arial" charset="0"/>
              </a:rPr>
              <a:t>Your Own Device (BYOD)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2042230"/>
            <a:ext cx="50196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Online Collaboration</a:t>
            </a:r>
            <a:endParaRPr lang="en-US" dirty="0">
              <a:latin typeface="Arial" charset="0"/>
            </a:endParaRPr>
          </a:p>
        </p:txBody>
      </p:sp>
      <p:pic>
        <p:nvPicPr>
          <p:cNvPr id="6" name="Content Placeholder 2"/>
          <p:cNvPicPr>
            <a:picLocks noGrp="1" noChangeAspect="1"/>
          </p:cNvPicPr>
          <p:nvPr>
            <p:ph idx="1"/>
          </p:nvPr>
        </p:nvPicPr>
        <p:blipFill>
          <a:blip r:embed="rId3"/>
          <a:srcRect l="-18927" r="-18927"/>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Video Communication</a:t>
            </a:r>
            <a:endParaRPr lang="en-US" dirty="0">
              <a:latin typeface="Arial" charset="0"/>
            </a:endParaRPr>
          </a:p>
        </p:txBody>
      </p:sp>
      <p:pic>
        <p:nvPicPr>
          <p:cNvPr id="4" name="Content Placeholder 2"/>
          <p:cNvPicPr>
            <a:picLocks noGrp="1" noChangeAspect="1"/>
          </p:cNvPicPr>
          <p:nvPr>
            <p:ph idx="1"/>
          </p:nvPr>
        </p:nvPicPr>
        <p:blipFill>
          <a:blip r:embed="rId3"/>
          <a:srcRect l="-9305" r="-9305"/>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Cloud </a:t>
            </a:r>
            <a:r>
              <a:rPr lang="en-US" dirty="0">
                <a:latin typeface="Arial" charset="0"/>
              </a:rPr>
              <a:t>Computing</a:t>
            </a:r>
          </a:p>
        </p:txBody>
      </p:sp>
      <p:sp>
        <p:nvSpPr>
          <p:cNvPr id="2" name="Content Placeholder 1"/>
          <p:cNvSpPr>
            <a:spLocks noGrp="1"/>
          </p:cNvSpPr>
          <p:nvPr>
            <p:ph idx="1"/>
          </p:nvPr>
        </p:nvSpPr>
        <p:spPr/>
        <p:txBody>
          <a:bodyPr/>
          <a:lstStyle/>
          <a:p>
            <a:pPr marL="0" indent="0">
              <a:buNone/>
            </a:pPr>
            <a:r>
              <a:rPr lang="en-US" dirty="0" smtClean="0"/>
              <a:t>There are four primary types of clouds: </a:t>
            </a:r>
          </a:p>
          <a:p>
            <a:r>
              <a:rPr lang="en-US" dirty="0" smtClean="0"/>
              <a:t>Public clouds</a:t>
            </a:r>
          </a:p>
          <a:p>
            <a:r>
              <a:rPr lang="en-US" dirty="0" smtClean="0"/>
              <a:t>Private clouds</a:t>
            </a:r>
          </a:p>
          <a:p>
            <a:r>
              <a:rPr lang="en-US" dirty="0" smtClean="0"/>
              <a:t>Custom clouds</a:t>
            </a:r>
          </a:p>
          <a:p>
            <a:r>
              <a:rPr lang="en-US" dirty="0" smtClean="0"/>
              <a:t>Hybrid clouds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126" y="2830055"/>
            <a:ext cx="48577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a:latin typeface="Arial" charset="0"/>
              </a:rPr>
              <a:t>Network Trends</a:t>
            </a:r>
            <a:r>
              <a:rPr lang="en-US" dirty="0">
                <a:latin typeface="Arial" charset="0"/>
              </a:rPr>
              <a:t/>
            </a:r>
            <a:br>
              <a:rPr lang="en-US" dirty="0">
                <a:latin typeface="Arial" charset="0"/>
              </a:rPr>
            </a:br>
            <a:r>
              <a:rPr lang="en-US" dirty="0" smtClean="0">
                <a:latin typeface="Arial" charset="0"/>
              </a:rPr>
              <a:t>Data </a:t>
            </a:r>
            <a:r>
              <a:rPr lang="en-US" dirty="0">
                <a:latin typeface="Arial" charset="0"/>
              </a:rPr>
              <a:t>Centers</a:t>
            </a:r>
          </a:p>
        </p:txBody>
      </p:sp>
      <p:sp>
        <p:nvSpPr>
          <p:cNvPr id="2" name="Content Placeholder 1"/>
          <p:cNvSpPr>
            <a:spLocks noGrp="1"/>
          </p:cNvSpPr>
          <p:nvPr>
            <p:ph idx="1"/>
          </p:nvPr>
        </p:nvSpPr>
        <p:spPr/>
        <p:txBody>
          <a:bodyPr/>
          <a:lstStyle/>
          <a:p>
            <a:pPr marL="0" indent="0">
              <a:buNone/>
            </a:pPr>
            <a:r>
              <a:rPr lang="en-US" dirty="0"/>
              <a:t>A data center is a facility used to house computer systems and associated components including:</a:t>
            </a:r>
          </a:p>
          <a:p>
            <a:r>
              <a:rPr lang="en-US" dirty="0" smtClean="0"/>
              <a:t>Redundant </a:t>
            </a:r>
            <a:r>
              <a:rPr lang="en-US" dirty="0"/>
              <a:t>data communications connections</a:t>
            </a:r>
          </a:p>
          <a:p>
            <a:r>
              <a:rPr lang="en-US" dirty="0" smtClean="0"/>
              <a:t>High</a:t>
            </a:r>
            <a:r>
              <a:rPr lang="en-US" dirty="0"/>
              <a:t>-speed virtual servers (sometimes referred to as server farms or server clusters)</a:t>
            </a:r>
          </a:p>
          <a:p>
            <a:r>
              <a:rPr lang="en-US" dirty="0" smtClean="0"/>
              <a:t>Redundant </a:t>
            </a:r>
            <a:r>
              <a:rPr lang="en-US" dirty="0"/>
              <a:t>storage systems (typically uses SAN technology)</a:t>
            </a:r>
          </a:p>
          <a:p>
            <a:r>
              <a:rPr lang="en-US" dirty="0" smtClean="0"/>
              <a:t>Redundant </a:t>
            </a:r>
            <a:r>
              <a:rPr lang="en-US" dirty="0"/>
              <a:t>or backup power supplies</a:t>
            </a:r>
          </a:p>
          <a:p>
            <a:r>
              <a:rPr lang="en-US" dirty="0" smtClean="0"/>
              <a:t>Environmental </a:t>
            </a:r>
            <a:r>
              <a:rPr lang="en-US" dirty="0"/>
              <a:t>controls (e.g., air conditioning, fire suppression)</a:t>
            </a:r>
          </a:p>
          <a:p>
            <a:r>
              <a:rPr lang="en-US" dirty="0" smtClean="0"/>
              <a:t>Security </a:t>
            </a:r>
            <a:r>
              <a:rPr lang="en-US" dirty="0"/>
              <a:t>devices</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smtClean="0">
                <a:latin typeface="Arial" charset="0"/>
              </a:rPr>
              <a:t>Networking Technologies for the Home</a:t>
            </a:r>
            <a:r>
              <a:rPr lang="en-US" dirty="0">
                <a:latin typeface="Arial" charset="0"/>
              </a:rPr>
              <a:t/>
            </a:r>
            <a:br>
              <a:rPr lang="en-US" dirty="0">
                <a:latin typeface="Arial" charset="0"/>
              </a:rPr>
            </a:br>
            <a:r>
              <a:rPr lang="en-US" dirty="0" smtClean="0">
                <a:latin typeface="Arial" charset="0"/>
              </a:rPr>
              <a:t>Technology Trends in the Home</a:t>
            </a:r>
            <a:endParaRPr lang="en-US" dirty="0">
              <a:latin typeface="Arial" charset="0"/>
            </a:endParaRPr>
          </a:p>
        </p:txBody>
      </p:sp>
      <p:pic>
        <p:nvPicPr>
          <p:cNvPr id="2" name="Content Placeholder 1"/>
          <p:cNvPicPr>
            <a:picLocks noGrp="1" noChangeAspect="1"/>
          </p:cNvPicPr>
          <p:nvPr>
            <p:ph idx="1"/>
          </p:nvPr>
        </p:nvPicPr>
        <p:blipFill>
          <a:blip r:embed="rId3"/>
          <a:srcRect l="-25121" r="-25121"/>
          <a:stretch>
            <a:fillRect/>
          </a:stretch>
        </p:blipFill>
        <p:spPr/>
      </p:pic>
    </p:spTree>
    <p:extLst>
      <p:ext uri="{BB962C8B-B14F-4D97-AF65-F5344CB8AC3E}">
        <p14:creationId xmlns:p14="http://schemas.microsoft.com/office/powerpoint/2010/main" val="302101036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smtClean="0">
                <a:latin typeface="Arial" charset="0"/>
              </a:rPr>
              <a:t>Networking Technologies for the Home</a:t>
            </a:r>
            <a:r>
              <a:rPr lang="en-US" dirty="0">
                <a:latin typeface="Arial" charset="0"/>
              </a:rPr>
              <a:t/>
            </a:r>
            <a:br>
              <a:rPr lang="en-US" dirty="0">
                <a:latin typeface="Arial" charset="0"/>
              </a:rPr>
            </a:br>
            <a:r>
              <a:rPr lang="en-US" dirty="0" err="1" smtClean="0">
                <a:latin typeface="Arial" charset="0"/>
              </a:rPr>
              <a:t>Powerline</a:t>
            </a:r>
            <a:r>
              <a:rPr lang="en-US" dirty="0" smtClean="0">
                <a:latin typeface="Arial" charset="0"/>
              </a:rPr>
              <a:t> Networking</a:t>
            </a:r>
            <a:endParaRPr lang="en-US" dirty="0">
              <a:latin typeface="Arial" charset="0"/>
            </a:endParaRPr>
          </a:p>
        </p:txBody>
      </p:sp>
      <p:pic>
        <p:nvPicPr>
          <p:cNvPr id="2" name="Content Placeholder 1"/>
          <p:cNvPicPr>
            <a:picLocks noGrp="1" noChangeAspect="1"/>
          </p:cNvPicPr>
          <p:nvPr>
            <p:ph idx="1"/>
          </p:nvPr>
        </p:nvPicPr>
        <p:blipFill>
          <a:blip r:embed="rId3"/>
          <a:srcRect l="-11824" r="-11824"/>
          <a:stretch>
            <a:fillRect/>
          </a:stretch>
        </p:blipFill>
        <p:spPr/>
      </p:pic>
    </p:spTree>
    <p:extLst>
      <p:ext uri="{BB962C8B-B14F-4D97-AF65-F5344CB8AC3E}">
        <p14:creationId xmlns:p14="http://schemas.microsoft.com/office/powerpoint/2010/main" val="6271775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1800" dirty="0" smtClean="0">
                <a:latin typeface="Arial" charset="0"/>
              </a:rPr>
              <a:t>Networking Today</a:t>
            </a:r>
            <a:r>
              <a:rPr lang="en-US" dirty="0">
                <a:latin typeface="Arial" charset="0"/>
              </a:rPr>
              <a:t/>
            </a:r>
            <a:br>
              <a:rPr lang="en-US" dirty="0">
                <a:latin typeface="Arial" charset="0"/>
              </a:rPr>
            </a:br>
            <a:r>
              <a:rPr lang="en-US" dirty="0" smtClean="0">
                <a:latin typeface="Arial" charset="0"/>
              </a:rPr>
              <a:t>Networks </a:t>
            </a:r>
            <a:r>
              <a:rPr lang="en-US" dirty="0">
                <a:latin typeface="Arial" charset="0"/>
              </a:rPr>
              <a:t>in Our Past and Daily Lives</a:t>
            </a:r>
          </a:p>
        </p:txBody>
      </p:sp>
      <p:pic>
        <p:nvPicPr>
          <p:cNvPr id="5" name="Content Placeholder 5"/>
          <p:cNvPicPr>
            <a:picLocks noGrp="1" noChangeAspect="1"/>
          </p:cNvPicPr>
          <p:nvPr>
            <p:ph idx="1"/>
          </p:nvPr>
        </p:nvPicPr>
        <p:blipFill>
          <a:blip r:embed="rId3"/>
          <a:srcRect l="-16126" r="-16126"/>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z="1800" dirty="0" smtClean="0">
                <a:latin typeface="Arial" charset="0"/>
              </a:rPr>
              <a:t>Networking Technologies for the Home</a:t>
            </a:r>
            <a:r>
              <a:rPr lang="en-US" dirty="0">
                <a:latin typeface="Arial" charset="0"/>
              </a:rPr>
              <a:t/>
            </a:r>
            <a:br>
              <a:rPr lang="en-US" dirty="0">
                <a:latin typeface="Arial" charset="0"/>
              </a:rPr>
            </a:br>
            <a:r>
              <a:rPr lang="en-US" dirty="0" smtClean="0">
                <a:latin typeface="Arial" charset="0"/>
              </a:rPr>
              <a:t>Wireless Broadband</a:t>
            </a:r>
            <a:endParaRPr lang="en-US" dirty="0">
              <a:latin typeface="Arial" charset="0"/>
            </a:endParaRPr>
          </a:p>
        </p:txBody>
      </p:sp>
      <p:pic>
        <p:nvPicPr>
          <p:cNvPr id="2" name="Content Placeholder 1"/>
          <p:cNvPicPr>
            <a:picLocks noGrp="1" noChangeAspect="1"/>
          </p:cNvPicPr>
          <p:nvPr>
            <p:ph idx="1"/>
          </p:nvPr>
        </p:nvPicPr>
        <p:blipFill>
          <a:blip r:embed="rId3"/>
          <a:srcRect l="-25718" r="-25718"/>
          <a:stretch>
            <a:fillRect/>
          </a:stretch>
        </p:blipFill>
        <p:spPr/>
      </p:pic>
    </p:spTree>
    <p:extLst>
      <p:ext uri="{BB962C8B-B14F-4D97-AF65-F5344CB8AC3E}">
        <p14:creationId xmlns:p14="http://schemas.microsoft.com/office/powerpoint/2010/main" val="2964771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z="1800" dirty="0">
                <a:latin typeface="Arial" charset="0"/>
              </a:rPr>
              <a:t>Future of Networking</a:t>
            </a:r>
            <a:r>
              <a:rPr lang="en-US" dirty="0">
                <a:latin typeface="Arial" charset="0"/>
              </a:rPr>
              <a:t/>
            </a:r>
            <a:br>
              <a:rPr lang="en-US" dirty="0">
                <a:latin typeface="Arial" charset="0"/>
              </a:rPr>
            </a:br>
            <a:r>
              <a:rPr lang="en-US" dirty="0" smtClean="0">
                <a:latin typeface="Arial" charset="0"/>
              </a:rPr>
              <a:t>Network </a:t>
            </a:r>
            <a:r>
              <a:rPr lang="en-US" dirty="0">
                <a:latin typeface="Arial" charset="0"/>
              </a:rPr>
              <a:t>Security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824125"/>
            <a:ext cx="70008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sz="1800" dirty="0">
                <a:latin typeface="Arial" charset="0"/>
              </a:rPr>
              <a:t>Network Security</a:t>
            </a:r>
            <a:r>
              <a:rPr lang="en-US" dirty="0">
                <a:latin typeface="Arial" charset="0"/>
              </a:rPr>
              <a:t/>
            </a:r>
            <a:br>
              <a:rPr lang="en-US" dirty="0">
                <a:latin typeface="Arial" charset="0"/>
              </a:rPr>
            </a:br>
            <a:r>
              <a:rPr lang="en-US" dirty="0" smtClean="0">
                <a:latin typeface="Arial" charset="0"/>
              </a:rPr>
              <a:t>Security </a:t>
            </a:r>
            <a:r>
              <a:rPr lang="en-US" dirty="0">
                <a:latin typeface="Arial" charset="0"/>
              </a:rPr>
              <a:t>Threats</a:t>
            </a:r>
          </a:p>
        </p:txBody>
      </p:sp>
      <p:sp>
        <p:nvSpPr>
          <p:cNvPr id="2" name="Content Placeholder 1"/>
          <p:cNvSpPr>
            <a:spLocks noGrp="1"/>
          </p:cNvSpPr>
          <p:nvPr>
            <p:ph idx="1"/>
          </p:nvPr>
        </p:nvSpPr>
        <p:spPr/>
        <p:txBody>
          <a:bodyPr/>
          <a:lstStyle/>
          <a:p>
            <a:pPr marL="0" indent="0">
              <a:buNone/>
            </a:pPr>
            <a:r>
              <a:rPr lang="en-US" dirty="0" smtClean="0"/>
              <a:t>The most common external threats to networks include:</a:t>
            </a:r>
          </a:p>
          <a:p>
            <a:r>
              <a:rPr lang="en-US" dirty="0" smtClean="0"/>
              <a:t>Viruses, worms, and Trojan horses </a:t>
            </a:r>
          </a:p>
          <a:p>
            <a:r>
              <a:rPr lang="en-US" dirty="0" smtClean="0"/>
              <a:t>Spyware and adware</a:t>
            </a:r>
          </a:p>
          <a:p>
            <a:r>
              <a:rPr lang="en-US" dirty="0" smtClean="0"/>
              <a:t>Zero-day attacks, also called zero-hour attacks</a:t>
            </a:r>
          </a:p>
          <a:p>
            <a:r>
              <a:rPr lang="en-US" dirty="0" smtClean="0"/>
              <a:t>Hacker attacks </a:t>
            </a:r>
          </a:p>
          <a:p>
            <a:r>
              <a:rPr lang="en-US" dirty="0" smtClean="0"/>
              <a:t>Denial of service attacks</a:t>
            </a:r>
          </a:p>
          <a:p>
            <a:r>
              <a:rPr lang="en-US" dirty="0" smtClean="0"/>
              <a:t>Data interception and theft</a:t>
            </a:r>
          </a:p>
          <a:p>
            <a:r>
              <a:rPr lang="en-US" dirty="0" smtClean="0"/>
              <a:t>Identity theft</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z="1800" dirty="0">
                <a:latin typeface="Arial" charset="0"/>
              </a:rPr>
              <a:t>Network Security</a:t>
            </a:r>
            <a:r>
              <a:rPr lang="en-US" dirty="0">
                <a:latin typeface="Arial" charset="0"/>
              </a:rPr>
              <a:t/>
            </a:r>
            <a:br>
              <a:rPr lang="en-US" dirty="0">
                <a:latin typeface="Arial" charset="0"/>
              </a:rPr>
            </a:br>
            <a:r>
              <a:rPr lang="en-US" dirty="0" smtClean="0">
                <a:latin typeface="Arial" charset="0"/>
              </a:rPr>
              <a:t>Security </a:t>
            </a:r>
            <a:r>
              <a:rPr lang="en-US" dirty="0">
                <a:latin typeface="Arial" charset="0"/>
              </a:rPr>
              <a:t>Solutions</a:t>
            </a:r>
          </a:p>
        </p:txBody>
      </p:sp>
      <p:sp>
        <p:nvSpPr>
          <p:cNvPr id="2" name="Content Placeholder 1"/>
          <p:cNvSpPr>
            <a:spLocks noGrp="1"/>
          </p:cNvSpPr>
          <p:nvPr>
            <p:ph idx="1"/>
          </p:nvPr>
        </p:nvSpPr>
        <p:spPr/>
        <p:txBody>
          <a:bodyPr/>
          <a:lstStyle/>
          <a:p>
            <a:pPr marL="0" indent="0">
              <a:buNone/>
            </a:pPr>
            <a:r>
              <a:rPr lang="en-US" dirty="0" smtClean="0"/>
              <a:t>Network security components often include:</a:t>
            </a:r>
          </a:p>
          <a:p>
            <a:r>
              <a:rPr lang="en-US" dirty="0" smtClean="0"/>
              <a:t>Antivirus and antispyware </a:t>
            </a:r>
          </a:p>
          <a:p>
            <a:r>
              <a:rPr lang="en-US" dirty="0" smtClean="0"/>
              <a:t>Firewall filtering</a:t>
            </a:r>
          </a:p>
          <a:p>
            <a:r>
              <a:rPr lang="en-US" dirty="0" smtClean="0"/>
              <a:t>Dedicated firewall systems</a:t>
            </a:r>
          </a:p>
          <a:p>
            <a:r>
              <a:rPr lang="en-US" dirty="0" smtClean="0"/>
              <a:t>Access control lists (ACL) </a:t>
            </a:r>
          </a:p>
          <a:p>
            <a:r>
              <a:rPr lang="en-US" dirty="0" smtClean="0"/>
              <a:t>Intrusion prevention systems (IPS) </a:t>
            </a:r>
          </a:p>
          <a:p>
            <a:r>
              <a:rPr lang="en-US" dirty="0" smtClean="0"/>
              <a:t>Virtual Private Networks (VPNs)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z="1800" dirty="0">
                <a:latin typeface="Arial" charset="0"/>
              </a:rPr>
              <a:t>Network Architectures</a:t>
            </a:r>
            <a:r>
              <a:rPr lang="en-US" dirty="0">
                <a:latin typeface="Arial" charset="0"/>
              </a:rPr>
              <a:t/>
            </a:r>
            <a:br>
              <a:rPr lang="en-US" dirty="0">
                <a:latin typeface="Arial" charset="0"/>
              </a:rPr>
            </a:br>
            <a:r>
              <a:rPr lang="en-US" dirty="0" smtClean="0">
                <a:latin typeface="Arial" charset="0"/>
              </a:rPr>
              <a:t>Cisco </a:t>
            </a:r>
            <a:r>
              <a:rPr lang="en-US" dirty="0">
                <a:latin typeface="Arial" charset="0"/>
              </a:rPr>
              <a:t>Network Architectures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810" r="-2681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z="1800" dirty="0">
                <a:latin typeface="Arial" charset="0"/>
              </a:rPr>
              <a:t>Network Architectures</a:t>
            </a:r>
            <a:r>
              <a:rPr lang="en-US" dirty="0">
                <a:latin typeface="Arial" charset="0"/>
              </a:rPr>
              <a:t/>
            </a:r>
            <a:br>
              <a:rPr lang="en-US" dirty="0">
                <a:latin typeface="Arial" charset="0"/>
              </a:rPr>
            </a:br>
            <a:r>
              <a:rPr lang="en-US" dirty="0" smtClean="0">
                <a:latin typeface="Arial" charset="0"/>
              </a:rPr>
              <a:t>Cisco </a:t>
            </a:r>
            <a:r>
              <a:rPr lang="en-US" dirty="0">
                <a:latin typeface="Arial" charset="0"/>
              </a:rPr>
              <a:t>Certified Network Associate (CCNA)</a:t>
            </a:r>
          </a:p>
        </p:txBody>
      </p:sp>
      <p:grpSp>
        <p:nvGrpSpPr>
          <p:cNvPr id="5" name="Group 4"/>
          <p:cNvGrpSpPr/>
          <p:nvPr/>
        </p:nvGrpSpPr>
        <p:grpSpPr>
          <a:xfrm>
            <a:off x="1297544" y="1755456"/>
            <a:ext cx="6702127" cy="4549494"/>
            <a:chOff x="1547664" y="908720"/>
            <a:chExt cx="6702127" cy="4549494"/>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4487763" cy="390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908720"/>
              <a:ext cx="3173735" cy="168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a:latin typeface="Arial" charset="0"/>
              </a:rPr>
              <a:t>Exploring the Networking</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dirty="0" smtClean="0"/>
              <a:t>In this chapter, </a:t>
            </a:r>
            <a:r>
              <a:rPr lang="en-US" dirty="0" smtClean="0"/>
              <a:t>you learned:</a:t>
            </a:r>
            <a:endParaRPr lang="en-US" dirty="0" smtClean="0"/>
          </a:p>
          <a:p>
            <a:r>
              <a:rPr lang="en-US" dirty="0"/>
              <a:t>Networks and the Internet have changed the way we communicate, learn, work, and even play. </a:t>
            </a:r>
          </a:p>
          <a:p>
            <a:r>
              <a:rPr lang="en-US" dirty="0"/>
              <a:t>Networks come in all sizes. They can range from simple networks consisting of two computers, to networks connecting millions of devices. </a:t>
            </a:r>
          </a:p>
          <a:p>
            <a:r>
              <a:rPr lang="en-US" dirty="0"/>
              <a:t>The Internet is the largest network in existence. In fact, the term Internet means a ‘network of networks. The Internet provides the services that enable us to connect and communicate with our families, friends, work, and interests. </a:t>
            </a:r>
          </a:p>
        </p:txBody>
      </p:sp>
    </p:spTree>
    <p:extLst>
      <p:ext uri="{BB962C8B-B14F-4D97-AF65-F5344CB8AC3E}">
        <p14:creationId xmlns:p14="http://schemas.microsoft.com/office/powerpoint/2010/main" val="14898726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a:latin typeface="Arial" charset="0"/>
              </a:rPr>
              <a:t>Exploring the Networking</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dirty="0" smtClean="0"/>
              <a:t>In this chapter, </a:t>
            </a:r>
            <a:r>
              <a:rPr lang="en-US" dirty="0" smtClean="0"/>
              <a:t>you learned:</a:t>
            </a:r>
            <a:endParaRPr lang="en-US" dirty="0" smtClean="0"/>
          </a:p>
          <a:p>
            <a:r>
              <a:rPr lang="en-US" dirty="0" smtClean="0"/>
              <a:t>The </a:t>
            </a:r>
            <a:r>
              <a:rPr lang="en-US" dirty="0"/>
              <a:t>network infrastructure is the platform that supports the network. It provides the stable and reliable channel over which communication can occur. It is made up of network components including end devices, intermediate device, and network media. </a:t>
            </a:r>
          </a:p>
          <a:p>
            <a:r>
              <a:rPr lang="en-US" dirty="0"/>
              <a:t>Networks must be reliable. </a:t>
            </a:r>
            <a:endParaRPr lang="en-US" dirty="0" smtClean="0"/>
          </a:p>
          <a:p>
            <a:r>
              <a:rPr lang="en-US" dirty="0" smtClean="0"/>
              <a:t>Network </a:t>
            </a:r>
            <a:r>
              <a:rPr lang="en-US" dirty="0"/>
              <a:t>security is an integral part of computer networking, regardless of whether the network is limited to a home environment with a single connection to the Internet, or as large as a corporation with thousands of users. </a:t>
            </a:r>
          </a:p>
        </p:txBody>
      </p:sp>
    </p:spTree>
    <p:extLst>
      <p:ext uri="{BB962C8B-B14F-4D97-AF65-F5344CB8AC3E}">
        <p14:creationId xmlns:p14="http://schemas.microsoft.com/office/powerpoint/2010/main" val="9906981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a:latin typeface="Arial" charset="0"/>
              </a:rPr>
              <a:t>Exploring the Networking</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dirty="0" smtClean="0"/>
              <a:t>In this chapter, </a:t>
            </a:r>
            <a:r>
              <a:rPr lang="en-US" dirty="0" smtClean="0"/>
              <a:t>you learned:</a:t>
            </a:r>
            <a:endParaRPr lang="en-US" dirty="0" smtClean="0"/>
          </a:p>
          <a:p>
            <a:r>
              <a:rPr lang="en-US" dirty="0" smtClean="0"/>
              <a:t>The </a:t>
            </a:r>
            <a:r>
              <a:rPr lang="en-US" dirty="0"/>
              <a:t>network infrastructure can vary greatly in terms of size, number of users, and number and types of services that are supported on it. The network infrastructure must grow and adjust to support the way the network is used. The routing and switching platform is the foundation of any network infrastructure.  </a:t>
            </a:r>
          </a:p>
          <a:p>
            <a:endParaRPr lang="en-US" dirty="0"/>
          </a:p>
        </p:txBody>
      </p:sp>
    </p:spTree>
    <p:extLst>
      <p:ext uri="{BB962C8B-B14F-4D97-AF65-F5344CB8AC3E}">
        <p14:creationId xmlns:p14="http://schemas.microsoft.com/office/powerpoint/2010/main" val="376030900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dirty="0">
                <a:latin typeface="Arial" charset="0"/>
              </a:rPr>
              <a:t>Networking Today</a:t>
            </a:r>
            <a:r>
              <a:rPr lang="en-US" dirty="0">
                <a:latin typeface="Arial" charset="0"/>
              </a:rPr>
              <a:t/>
            </a:r>
            <a:br>
              <a:rPr lang="en-US" dirty="0">
                <a:latin typeface="Arial" charset="0"/>
              </a:rPr>
            </a:br>
            <a:r>
              <a:rPr lang="en-US" dirty="0" smtClean="0">
                <a:latin typeface="Arial" charset="0"/>
              </a:rPr>
              <a:t>The </a:t>
            </a:r>
            <a:r>
              <a:rPr lang="en-US" dirty="0">
                <a:latin typeface="Arial" charset="0"/>
              </a:rPr>
              <a:t>Global Community</a:t>
            </a:r>
          </a:p>
        </p:txBody>
      </p:sp>
      <p:pic>
        <p:nvPicPr>
          <p:cNvPr id="3" name="Content Placeholder 2" descr="telepresence.revHEAD.bmp"/>
          <p:cNvPicPr>
            <a:picLocks noGrp="1" noChangeAspect="1"/>
          </p:cNvPicPr>
          <p:nvPr>
            <p:ph idx="1"/>
          </p:nvPr>
        </p:nvPicPr>
        <p:blipFill>
          <a:blip r:embed="rId3">
            <a:extLst>
              <a:ext uri="{28A0092B-C50C-407E-A947-70E740481C1C}">
                <a14:useLocalDpi xmlns:a14="http://schemas.microsoft.com/office/drawing/2010/main" val="0"/>
              </a:ext>
            </a:extLst>
          </a:blip>
          <a:srcRect t="7702" b="7702"/>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Interconnecting our Lives</a:t>
            </a:r>
            <a:r>
              <a:rPr lang="en-US" dirty="0">
                <a:latin typeface="Arial" charset="0"/>
              </a:rPr>
              <a:t/>
            </a:r>
            <a:br>
              <a:rPr lang="en-US" dirty="0">
                <a:latin typeface="Arial" charset="0"/>
              </a:rPr>
            </a:br>
            <a:r>
              <a:rPr lang="en-US" dirty="0" smtClean="0">
                <a:latin typeface="Arial" charset="0"/>
              </a:rPr>
              <a:t>Networking </a:t>
            </a:r>
            <a:r>
              <a:rPr lang="en-US" dirty="0">
                <a:latin typeface="Arial" charset="0"/>
              </a:rPr>
              <a:t>impacts in our daily lives</a:t>
            </a:r>
          </a:p>
        </p:txBody>
      </p:sp>
      <p:sp>
        <p:nvSpPr>
          <p:cNvPr id="2" name="Content Placeholder 1"/>
          <p:cNvSpPr>
            <a:spLocks noGrp="1"/>
          </p:cNvSpPr>
          <p:nvPr>
            <p:ph idx="1"/>
          </p:nvPr>
        </p:nvSpPr>
        <p:spPr/>
        <p:txBody>
          <a:bodyPr/>
          <a:lstStyle/>
          <a:p>
            <a:r>
              <a:rPr lang="en-US" dirty="0" smtClean="0"/>
              <a:t>Networks Support the Way We Learn</a:t>
            </a:r>
            <a:br>
              <a:rPr lang="en-US" dirty="0" smtClean="0"/>
            </a:br>
            <a:endParaRPr lang="en-US" dirty="0" smtClean="0"/>
          </a:p>
          <a:p>
            <a:r>
              <a:rPr lang="en-US" dirty="0" smtClean="0"/>
              <a:t>Networks </a:t>
            </a:r>
            <a:r>
              <a:rPr lang="en-US" dirty="0"/>
              <a:t>Support the Way We </a:t>
            </a:r>
            <a:r>
              <a:rPr lang="en-US" dirty="0" smtClean="0"/>
              <a:t>Communicate</a:t>
            </a:r>
            <a:br>
              <a:rPr lang="en-US" dirty="0" smtClean="0"/>
            </a:br>
            <a:endParaRPr lang="en-US" dirty="0" smtClean="0"/>
          </a:p>
          <a:p>
            <a:r>
              <a:rPr lang="en-US" dirty="0" smtClean="0"/>
              <a:t>Networks Support the Way We Work</a:t>
            </a:r>
            <a:br>
              <a:rPr lang="en-US" dirty="0" smtClean="0"/>
            </a:br>
            <a:endParaRPr lang="en-US" dirty="0" smtClean="0"/>
          </a:p>
          <a:p>
            <a:r>
              <a:rPr lang="en-US" dirty="0" smtClean="0"/>
              <a:t>Networks Support the Way We Play</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smtClean="0">
                <a:latin typeface="Arial" charset="0"/>
              </a:rPr>
              <a:t>Providing Resources in a Network</a:t>
            </a:r>
            <a:r>
              <a:rPr lang="en-US" dirty="0">
                <a:latin typeface="Arial" charset="0"/>
              </a:rPr>
              <a:t/>
            </a:r>
            <a:br>
              <a:rPr lang="en-US" dirty="0">
                <a:latin typeface="Arial" charset="0"/>
              </a:rPr>
            </a:br>
            <a:r>
              <a:rPr lang="en-US" dirty="0" smtClean="0">
                <a:latin typeface="Arial" charset="0"/>
              </a:rPr>
              <a:t>Networks of Many Sizes</a:t>
            </a:r>
            <a:endParaRPr lang="en-US" dirty="0">
              <a:latin typeface="Arial" charset="0"/>
            </a:endParaRPr>
          </a:p>
        </p:txBody>
      </p:sp>
      <p:pic>
        <p:nvPicPr>
          <p:cNvPr id="3" name="Content Placeholder 2"/>
          <p:cNvPicPr>
            <a:picLocks noGrp="1" noChangeAspect="1"/>
          </p:cNvPicPr>
          <p:nvPr>
            <p:ph idx="1"/>
          </p:nvPr>
        </p:nvPicPr>
        <p:blipFill>
          <a:blip r:embed="rId3"/>
          <a:srcRect l="-17880" r="-17880"/>
          <a:stretch>
            <a:fillRect/>
          </a:stretch>
        </p:blipFill>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smtClean="0">
                <a:latin typeface="Arial" charset="0"/>
              </a:rPr>
              <a:t>Providing Resources in a Network</a:t>
            </a:r>
            <a:r>
              <a:rPr lang="en-US" dirty="0">
                <a:latin typeface="Arial" charset="0"/>
              </a:rPr>
              <a:t/>
            </a:r>
            <a:br>
              <a:rPr lang="en-US" dirty="0">
                <a:latin typeface="Arial" charset="0"/>
              </a:rPr>
            </a:br>
            <a:r>
              <a:rPr lang="en-US" dirty="0" smtClean="0">
                <a:latin typeface="Arial" charset="0"/>
              </a:rPr>
              <a:t>Clients and Servers</a:t>
            </a:r>
            <a:endParaRPr lang="en-US" dirty="0">
              <a:latin typeface="Arial" charset="0"/>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137" t="9580" r="8291" b="9580"/>
          <a:stretch/>
        </p:blipFill>
        <p:spPr bwMode="auto">
          <a:xfrm>
            <a:off x="437330" y="1379696"/>
            <a:ext cx="4104183" cy="280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53" y="3221088"/>
            <a:ext cx="3989230" cy="295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64656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smtClean="0">
                <a:latin typeface="Arial" charset="0"/>
              </a:rPr>
              <a:t>Providing Resources in a Network</a:t>
            </a:r>
            <a:r>
              <a:rPr lang="en-US" dirty="0">
                <a:latin typeface="Arial" charset="0"/>
              </a:rPr>
              <a:t/>
            </a:r>
            <a:br>
              <a:rPr lang="en-US" dirty="0">
                <a:latin typeface="Arial" charset="0"/>
              </a:rPr>
            </a:br>
            <a:r>
              <a:rPr lang="en-US" dirty="0" smtClean="0">
                <a:latin typeface="Arial" charset="0"/>
              </a:rPr>
              <a:t>Peer-to-Peer</a:t>
            </a:r>
            <a:endParaRPr lang="en-US" dirty="0">
              <a:latin typeface="Arial" charset="0"/>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13" r="-13678"/>
          <a:stretch/>
        </p:blipFill>
        <p:spPr bwMode="auto">
          <a:xfrm>
            <a:off x="681228" y="1539502"/>
            <a:ext cx="7954381" cy="492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4057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18991</TotalTime>
  <Pages>28</Pages>
  <Words>1100</Words>
  <Application>Microsoft Macintosh PowerPoint</Application>
  <PresentationFormat>On-screen Show (4:3)</PresentationFormat>
  <Paragraphs>235</Paragraphs>
  <Slides>49</Slides>
  <Notes>48</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PPT-TMPLT-WHT_C</vt:lpstr>
      <vt:lpstr>NetAcad-4F_PPT-WHT_060408</vt:lpstr>
      <vt:lpstr>Chapter 1: Exploring the Network</vt:lpstr>
      <vt:lpstr>Chapter 1: Objectives</vt:lpstr>
      <vt:lpstr>Chapter 1</vt:lpstr>
      <vt:lpstr>Networking Today Networks in Our Past and Daily Lives</vt:lpstr>
      <vt:lpstr>Networking Today The Global Community</vt:lpstr>
      <vt:lpstr>Interconnecting our Lives Networking impacts in our daily lives</vt:lpstr>
      <vt:lpstr>Providing Resources in a Network Networks of Many Sizes</vt:lpstr>
      <vt:lpstr>Providing Resources in a Network Clients and Servers</vt:lpstr>
      <vt:lpstr>Providing Resources in a Network Peer-to-Peer</vt:lpstr>
      <vt:lpstr>LANs, WANs, and Internets Components of a Network</vt:lpstr>
      <vt:lpstr>Components of a Network End Devices</vt:lpstr>
      <vt:lpstr>Components of a Network Network Infrastructure Devices</vt:lpstr>
      <vt:lpstr>Components of a Network Network Media</vt:lpstr>
      <vt:lpstr>Components of a Network Network Representations</vt:lpstr>
      <vt:lpstr>Components of a Network Topology Diagrams</vt:lpstr>
      <vt:lpstr>LANs and WANs Types of Networks</vt:lpstr>
      <vt:lpstr>LANs and WANs Local Area Networks (LAN)</vt:lpstr>
      <vt:lpstr>LANs and WANs Wide Area Networks (WAN)</vt:lpstr>
      <vt:lpstr>LANs, WANs, and Internets The Internet</vt:lpstr>
      <vt:lpstr>The Internet Intranet and Extranet</vt:lpstr>
      <vt:lpstr>LANs, WANs, and Internets Internet Access Technologies</vt:lpstr>
      <vt:lpstr>Connecting to the Internet Connecting Remote Users to the Internet</vt:lpstr>
      <vt:lpstr>Connecting to the Internet Connecting Businesses to the Internet</vt:lpstr>
      <vt:lpstr>Converged Networks The Converging Network</vt:lpstr>
      <vt:lpstr>Converged Networks Planning for the Future</vt:lpstr>
      <vt:lpstr>Reliable Network Supporting Network Architecture</vt:lpstr>
      <vt:lpstr>Reliable Network Fault Tolerance in Circuit Switched Network</vt:lpstr>
      <vt:lpstr>Reliable Network Packet-Switched Networks</vt:lpstr>
      <vt:lpstr>Reliable Network Scalable Networks</vt:lpstr>
      <vt:lpstr>Reliable Network Providing (QoS)</vt:lpstr>
      <vt:lpstr>Reliable Network Providing Network Security</vt:lpstr>
      <vt:lpstr>Network Trends New trends</vt:lpstr>
      <vt:lpstr>Network Trends Bring Your Own Device (BYOD)</vt:lpstr>
      <vt:lpstr>Network Trends Online Collaboration</vt:lpstr>
      <vt:lpstr>Network Trends Video Communication</vt:lpstr>
      <vt:lpstr>Network Trends Cloud Computing</vt:lpstr>
      <vt:lpstr>Network Trends Data Centers</vt:lpstr>
      <vt:lpstr>Networking Technologies for the Home Technology Trends in the Home</vt:lpstr>
      <vt:lpstr>Networking Technologies for the Home Powerline Networking</vt:lpstr>
      <vt:lpstr>Networking Technologies for the Home Wireless Broadband</vt:lpstr>
      <vt:lpstr>Future of Networking Network Security</vt:lpstr>
      <vt:lpstr>Network Security Security Threats</vt:lpstr>
      <vt:lpstr>Network Security Security Solutions</vt:lpstr>
      <vt:lpstr>Network Architectures Cisco Network Architectures</vt:lpstr>
      <vt:lpstr>Network Architectures Cisco Certified Network Associate (CCNA)</vt:lpstr>
      <vt:lpstr>Exploring the Networking Summary</vt:lpstr>
      <vt:lpstr>Exploring the Networking Summary</vt:lpstr>
      <vt:lpstr>Exploring the Networking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Bruce Brumley</cp:lastModifiedBy>
  <cp:revision>680</cp:revision>
  <cp:lastPrinted>1999-01-27T00:54:54Z</cp:lastPrinted>
  <dcterms:created xsi:type="dcterms:W3CDTF">2006-10-23T15:07:30Z</dcterms:created>
  <dcterms:modified xsi:type="dcterms:W3CDTF">2013-05-24T15:46:44Z</dcterms:modified>
</cp:coreProperties>
</file>