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16" r:id="rId2"/>
    <p:sldId id="335" r:id="rId3"/>
    <p:sldId id="484" r:id="rId4"/>
    <p:sldId id="485" r:id="rId5"/>
    <p:sldId id="482" r:id="rId6"/>
    <p:sldId id="483" r:id="rId7"/>
    <p:sldId id="432" r:id="rId8"/>
    <p:sldId id="427" r:id="rId9"/>
    <p:sldId id="426" r:id="rId10"/>
    <p:sldId id="429" r:id="rId11"/>
    <p:sldId id="431" r:id="rId12"/>
    <p:sldId id="433" r:id="rId13"/>
    <p:sldId id="434" r:id="rId14"/>
    <p:sldId id="436" r:id="rId15"/>
    <p:sldId id="435" r:id="rId16"/>
    <p:sldId id="487" r:id="rId17"/>
    <p:sldId id="486" r:id="rId18"/>
    <p:sldId id="488" r:id="rId19"/>
    <p:sldId id="489" r:id="rId20"/>
    <p:sldId id="490" r:id="rId21"/>
    <p:sldId id="491" r:id="rId22"/>
    <p:sldId id="492" r:id="rId23"/>
    <p:sldId id="493" r:id="rId24"/>
    <p:sldId id="494" r:id="rId25"/>
    <p:sldId id="495" r:id="rId26"/>
    <p:sldId id="4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4992" autoAdjust="0"/>
    <p:restoredTop sz="93190" autoAdjust="0"/>
  </p:normalViewPr>
  <p:slideViewPr>
    <p:cSldViewPr>
      <p:cViewPr>
        <p:scale>
          <a:sx n="64" d="100"/>
          <a:sy n="64" d="100"/>
        </p:scale>
        <p:origin x="-159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BF2FCB-7984-4742-9161-16EB520D9C8E}" type="datetimeFigureOut">
              <a:rPr lang="id-ID"/>
              <a:pPr>
                <a:defRPr/>
              </a:pPr>
              <a:t>10/03/2020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52FE0F-1F01-44C9-8FB3-0A1339DA1E3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2FE0F-1F01-44C9-8FB3-0A1339DA1E35}" type="slidenum">
              <a:rPr lang="id-ID" smtClean="0"/>
              <a:pPr>
                <a:defRPr/>
              </a:pPr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25</a:t>
            </a:fld>
            <a:endParaRPr lang="id-ID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26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D6D81-1123-48DE-A068-63E0A8A0B8C8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6A8E8D-A7E1-4C66-81DF-86190114F053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63DAC-ADF6-4909-ACC3-41398FC6EDB4}" type="datetime1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E6DC-1CF7-470F-AD44-9264A2367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BC6D6-8395-442A-AA6C-8970C80CBF1B}" type="datetime1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4AFC-14DB-4D5A-BB80-DA5221567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D4888-8296-44F9-AEFC-E49492E755C8}" type="datetime1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A47E-14EE-43BC-993A-51ECD9BAD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4756E-3437-4151-9763-C29E9101CDE1}" type="datetime1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91DE-6D91-417E-AAD5-296FB2409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69E72-6870-41BC-A160-2A30062E6AD6}" type="datetime1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B5F3-6F9C-4098-AA7E-0B80DF474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50B64-A67F-40FC-8C9F-331D2C32D36C}" type="datetime1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C2A9-E9B2-44C2-94BD-EA7D4EC64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18DF7-A2A3-4753-BC56-71739CCB99B1}" type="datetime1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98D3-ED51-4028-8686-319EDCBB0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0C9E6-5FCB-4954-8476-3118F0C60EC5}" type="datetime1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A8131-D08D-451B-8F06-0ED616C77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8E90C-AFF7-4D34-9B86-0587FC9DAABF}" type="datetime1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D2AA-1009-441A-B610-0CDFEECD4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D06C3-7CFB-4E42-B881-84BA55D8C1DE}" type="datetime1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32BE-D371-42F7-8213-808C50F80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E0A48-0A16-4243-B9CE-3C4EF32280B8}" type="datetime1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82249-EF8D-4EA8-AFD0-A922111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BE82A3-A3BB-4E6E-A33F-0B967521FCDF}" type="datetime1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AAE9F20-E7A8-494A-97C1-27A46E940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D3 REKAM MEDIS DAN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1524000"/>
            <a:ext cx="5257800" cy="2133600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en-US" sz="5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1</a:t>
            </a:r>
            <a:endParaRPr lang="en-US" sz="5100" b="1" dirty="0" smtClean="0">
              <a:solidFill>
                <a:schemeClr val="bg1"/>
              </a:solidFill>
            </a:endParaRPr>
          </a:p>
          <a:p>
            <a:pPr marL="609600" indent="-609600" algn="l" eaLnBrk="1" hangingPunct="1">
              <a:buClrTx/>
              <a:buFontTx/>
              <a:buAutoNum type="arabicPeriod"/>
            </a:pP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Unit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Rekam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Medis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Informasi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Kesehatan</a:t>
            </a:r>
            <a:endParaRPr lang="en-US" sz="36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838200"/>
            <a:ext cx="7454900" cy="464820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None/>
            </a:pPr>
            <a:r>
              <a:rPr lang="en-US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PENGORGANISASIAN</a:t>
            </a:r>
            <a:r>
              <a:rPr lang="en-US" sz="36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Keseluruhan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proses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pengelompokan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orang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alat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tugas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tg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jwb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wewenang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sedemikian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rupa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shg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tercipta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suatu</a:t>
            </a:r>
            <a:r>
              <a:rPr lang="en-US" sz="3600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kesatuan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dlm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rangka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pencapaian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tujuan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ditetapkan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n-US" sz="1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Siagian</a:t>
            </a:r>
            <a:r>
              <a:rPr lang="en-US" sz="1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1997)</a:t>
            </a:r>
          </a:p>
          <a:p>
            <a:pPr eaLnBrk="1" hangingPunct="1"/>
            <a:endParaRPr lang="en-US" sz="18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144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FUNGSI PENGORGANISASIAN</a:t>
            </a:r>
            <a:endParaRPr lang="en-US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043112"/>
            <a:ext cx="7162800" cy="3062288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Alat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memadukan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sinkronisasi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semua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kegiatan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beraspek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personil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finansial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material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tata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cara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dalam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rangka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mencapai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tujuan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144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FUNGSI PENGORGANISASIAN</a:t>
            </a:r>
            <a:endParaRPr lang="en-US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086600" cy="40386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Untuk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mengetahui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marL="742950" indent="-742950" eaLnBrk="1" hangingPunct="1">
              <a:lnSpc>
                <a:spcPct val="8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Pembagian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tugas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perorangan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kelompok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742950" indent="-742950" eaLnBrk="1" hangingPunct="1">
              <a:lnSpc>
                <a:spcPct val="80000"/>
              </a:lnSpc>
              <a:buClrTx/>
              <a:buFont typeface="+mj-lt"/>
              <a:buAutoNum type="arabicPeriod"/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Hub.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organisatoris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antar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orang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melalui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kegiatannya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742950" indent="-742950" eaLnBrk="1" hangingPunct="1">
              <a:lnSpc>
                <a:spcPct val="8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Pendelegasian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wewenang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742950" indent="-742950" eaLnBrk="1" hangingPunct="1">
              <a:lnSpc>
                <a:spcPct val="80000"/>
              </a:lnSpc>
              <a:buClrTx/>
              <a:buFont typeface="+mj-lt"/>
              <a:buAutoNum type="arabicPeriod"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Pemanfaatan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staf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&amp;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fasilitas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fisik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LANGKAH PENGORGANISASIAN</a:t>
            </a:r>
            <a:endParaRPr lang="en-US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8153400" cy="4571999"/>
          </a:xfrm>
        </p:spPr>
        <p:txBody>
          <a:bodyPr/>
          <a:lstStyle/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Tujuan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dipahami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staf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Membagi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habis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pekerjaan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Menggolongkan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kegiatan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pokok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apa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harus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dikerjakan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</a:t>
            </a: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Menetapkan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berbagai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kewajiban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staf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&amp;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menyediakan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fasilitas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diperlukan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Penugasan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personil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yg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cakap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mampu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?)</a:t>
            </a: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Mendelegasikan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wewenang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143000"/>
            <a:ext cx="4267200" cy="4835525"/>
          </a:xfr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WEWENANG </a:t>
            </a:r>
            <a:r>
              <a:rPr lang="en-US" sz="4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hangingPunct="1"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	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Hak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seseorang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menyuruh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melarang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orang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lain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bertindak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menggunakan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sesuatu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sumber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atau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alat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4648200" y="1143000"/>
            <a:ext cx="4191000" cy="487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44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TG-JAWAB</a:t>
            </a:r>
            <a:endParaRPr kumimoji="0" lang="en-US" sz="44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Kewajiban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utk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melakukan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tugas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&amp;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menggunakan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alat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yg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telah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dipercayakan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seseorang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kepadanya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ORGANISASI YANG BAIK</a:t>
            </a:r>
            <a:endParaRPr lang="en-US" sz="4000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636713"/>
            <a:ext cx="4343400" cy="4230687"/>
          </a:xfrm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tujuan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jelas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dipahami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setiap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orang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diterima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setiap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orang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kesatuan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arah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kesatuan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perintah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keseimbangan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w &amp;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tg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jwb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pembagian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tugas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keahlian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876800" y="1600200"/>
            <a:ext cx="3962400" cy="4114801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struktur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sederhana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relatif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permanen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jaminan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jabatan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(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tdk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semena-mena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balas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jasa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setimpal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penempatan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sesuai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keahlian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00"/>
            <a:ext cx="6553200" cy="3886200"/>
          </a:xfrm>
        </p:spPr>
        <p:txBody>
          <a:bodyPr>
            <a:noAutofit/>
          </a:bodyPr>
          <a:lstStyle/>
          <a:p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KEGIATAN APA SAJA DI UNIT RMIK….?</a:t>
            </a:r>
            <a:endParaRPr lang="en-US" sz="54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KEGIATAN UNIT RMIK</a:t>
            </a:r>
            <a:endParaRPr lang="en-US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636713"/>
            <a:ext cx="4191000" cy="4230687"/>
          </a:xfrm>
          <a:ln>
            <a:solidFill>
              <a:schemeClr val="tx1"/>
            </a:solidFill>
            <a:prstDash val="sysDot"/>
          </a:ln>
        </p:spPr>
        <p:txBody>
          <a:bodyPr>
            <a:normAutofit fontScale="85000" lnSpcReduction="10000"/>
          </a:bodyPr>
          <a:lstStyle/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Pendaftaran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Distribusi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RM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Penerimaan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RM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dari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unit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pelayanan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Penataan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asembling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Analisis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isi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RM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Klasifikasi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diagnosis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tindakan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Indeks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penyakit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ClrTx/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Statistik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pelaporan</a:t>
            </a:r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sz="3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648200" y="1600200"/>
            <a:ext cx="4267200" cy="42672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Surveilans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penyakit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khusus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Penyimpanan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RM/filing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Pengambilan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kembali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/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retriev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Penyusutan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dan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pemusnahan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Pen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gurusan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informasi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kesehatan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pasien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untuk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pihak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luar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8600" y="762000"/>
            <a:ext cx="8686800" cy="838200"/>
          </a:xfrm>
          <a:prstGeom prst="rect">
            <a:avLst/>
          </a:prstGeom>
          <a:solidFill>
            <a:srgbClr val="0070C0"/>
          </a:solidFill>
          <a:ln w="28575">
            <a:solidFill>
              <a:srgbClr val="FF0000"/>
            </a:solidFill>
            <a:prstDash val="sysDot"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all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KEWAJIBAN UNIT KERJA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914400" y="1752600"/>
            <a:ext cx="7010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sz="2800" dirty="0">
                <a:latin typeface="Tahoma" pitchFamily="34" charset="0"/>
                <a:cs typeface="Tahoma" pitchFamily="34" charset="0"/>
              </a:rPr>
              <a:t>Kebijakan pelayanan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800" dirty="0">
                <a:latin typeface="Tahoma" pitchFamily="34" charset="0"/>
                <a:cs typeface="Tahoma" pitchFamily="34" charset="0"/>
              </a:rPr>
              <a:t>Pedoman </a:t>
            </a:r>
            <a:r>
              <a:rPr lang="id-ID" sz="2800" dirty="0" smtClean="0">
                <a:latin typeface="Tahoma" pitchFamily="34" charset="0"/>
                <a:cs typeface="Tahoma" pitchFamily="34" charset="0"/>
              </a:rPr>
              <a:t>pengorganisasian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unit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kerja</a:t>
            </a:r>
            <a:endParaRPr lang="id-ID" sz="2800" dirty="0">
              <a:latin typeface="Tahoma" pitchFamily="34" charset="0"/>
              <a:cs typeface="Tahom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800" dirty="0">
                <a:latin typeface="Tahoma" pitchFamily="34" charset="0"/>
                <a:cs typeface="Tahoma" pitchFamily="34" charset="0"/>
              </a:rPr>
              <a:t>Pedoman </a:t>
            </a:r>
            <a:r>
              <a:rPr lang="id-ID" sz="2800" dirty="0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unit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kerja</a:t>
            </a:r>
            <a:endParaRPr lang="id-ID" sz="2800" dirty="0">
              <a:latin typeface="Tahoma" pitchFamily="34" charset="0"/>
              <a:cs typeface="Tahom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800" dirty="0" smtClean="0">
                <a:latin typeface="Tahoma" pitchFamily="34" charset="0"/>
                <a:cs typeface="Tahoma" pitchFamily="34" charset="0"/>
              </a:rPr>
              <a:t>SPO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800" b="1" dirty="0" smtClean="0">
                <a:latin typeface="Tahoma" pitchFamily="34" charset="0"/>
                <a:cs typeface="Tahoma" pitchFamily="34" charset="0"/>
              </a:rPr>
              <a:t>Bukti pelaksanaan</a:t>
            </a:r>
            <a:endParaRPr lang="id-ID" sz="2800" b="1" dirty="0">
              <a:latin typeface="Tahoma" pitchFamily="34" charset="0"/>
              <a:cs typeface="Tahom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800" b="1" dirty="0">
                <a:latin typeface="Tahoma" pitchFamily="34" charset="0"/>
                <a:cs typeface="Tahoma" pitchFamily="34" charset="0"/>
              </a:rPr>
              <a:t>Program </a:t>
            </a:r>
            <a:r>
              <a:rPr lang="en-US" sz="2800" b="1" dirty="0" err="1" smtClean="0">
                <a:latin typeface="Tahoma" pitchFamily="34" charset="0"/>
                <a:cs typeface="Tahoma" pitchFamily="34" charset="0"/>
              </a:rPr>
              <a:t>Kerja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800" b="1" dirty="0" smtClean="0">
                <a:latin typeface="Tahoma" pitchFamily="34" charset="0"/>
                <a:cs typeface="Tahoma" pitchFamily="34" charset="0"/>
              </a:rPr>
              <a:t>(Rencana Tahunan)</a:t>
            </a:r>
            <a:endParaRPr lang="id-ID" sz="2800" b="1" dirty="0">
              <a:latin typeface="Tahoma" pitchFamily="34" charset="0"/>
              <a:cs typeface="Tahom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800" b="1" dirty="0">
                <a:latin typeface="Tahoma" pitchFamily="34" charset="0"/>
                <a:cs typeface="Tahoma" pitchFamily="34" charset="0"/>
              </a:rPr>
              <a:t>Laporan 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(</a:t>
            </a:r>
            <a:r>
              <a:rPr lang="id-ID" sz="2800" b="1" dirty="0" smtClean="0">
                <a:latin typeface="Tahoma" pitchFamily="34" charset="0"/>
                <a:cs typeface="Tahoma" pitchFamily="34" charset="0"/>
              </a:rPr>
              <a:t>bulanan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800" b="1" dirty="0" err="1" smtClean="0">
                <a:latin typeface="Tahoma" pitchFamily="34" charset="0"/>
                <a:cs typeface="Tahoma" pitchFamily="34" charset="0"/>
              </a:rPr>
              <a:t>tahunan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)</a:t>
            </a:r>
            <a:endParaRPr lang="id-ID" sz="2800" b="1" dirty="0">
              <a:latin typeface="Tahoma" pitchFamily="34" charset="0"/>
              <a:cs typeface="Tahom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800" dirty="0">
                <a:latin typeface="Tahoma" pitchFamily="34" charset="0"/>
                <a:cs typeface="Tahoma" pitchFamily="34" charset="0"/>
              </a:rPr>
              <a:t>Rapat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800" dirty="0">
                <a:latin typeface="Tahoma" pitchFamily="34" charset="0"/>
                <a:cs typeface="Tahoma" pitchFamily="34" charset="0"/>
              </a:rPr>
              <a:t>Orientasi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800" dirty="0">
                <a:latin typeface="Tahoma" pitchFamily="34" charset="0"/>
                <a:cs typeface="Tahoma" pitchFamily="34" charset="0"/>
              </a:rPr>
              <a:t>Pelatihan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3733800" y="4800600"/>
            <a:ext cx="5029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63538" indent="-363538">
              <a:buFont typeface="Arial" pitchFamily="34" charset="0"/>
              <a:buChar char="•"/>
            </a:pPr>
            <a:r>
              <a:rPr lang="id-ID" sz="20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Kerangka </a:t>
            </a:r>
            <a:r>
              <a:rPr lang="id-ID" sz="20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acuan/TOR</a:t>
            </a:r>
            <a:endParaRPr lang="id-ID" sz="2000" b="1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pPr marL="363538" indent="-363538">
              <a:buFont typeface="Arial" pitchFamily="34" charset="0"/>
              <a:buChar char="•"/>
            </a:pPr>
            <a:r>
              <a:rPr lang="id-ID" sz="20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Bukti kegiatan (jadwal, </a:t>
            </a:r>
            <a:r>
              <a:rPr lang="id-ID" sz="20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t</a:t>
            </a:r>
            <a:r>
              <a:rPr lang="en-US" sz="20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d </a:t>
            </a:r>
            <a:r>
              <a:rPr lang="id-ID" sz="20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tangan</a:t>
            </a:r>
            <a:r>
              <a:rPr lang="en-US" sz="20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id-ID" sz="20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363538" indent="-363538">
              <a:buFont typeface="Arial" pitchFamily="34" charset="0"/>
              <a:buChar char="•"/>
            </a:pPr>
            <a:r>
              <a:rPr lang="id-ID" sz="20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Pre test dan Post test</a:t>
            </a:r>
          </a:p>
          <a:p>
            <a:pPr marL="363538" indent="-363538">
              <a:buFont typeface="Arial" pitchFamily="34" charset="0"/>
              <a:buChar char="•"/>
            </a:pPr>
            <a:r>
              <a:rPr lang="id-ID" sz="20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Laporan </a:t>
            </a:r>
            <a:r>
              <a:rPr lang="id-ID" sz="20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kegiatan</a:t>
            </a:r>
            <a:endParaRPr lang="id-ID" b="1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Right Brace 5"/>
          <p:cNvSpPr>
            <a:spLocks/>
          </p:cNvSpPr>
          <p:nvPr/>
        </p:nvSpPr>
        <p:spPr bwMode="auto">
          <a:xfrm>
            <a:off x="3200400" y="4953000"/>
            <a:ext cx="304800" cy="1066800"/>
          </a:xfrm>
          <a:prstGeom prst="rightBrace">
            <a:avLst>
              <a:gd name="adj1" fmla="val 8329"/>
              <a:gd name="adj2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id-ID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81000" y="914400"/>
            <a:ext cx="8458200" cy="76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i="0" u="none" strike="noStrike" kern="10" cap="all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KEBIJAKAN</a:t>
            </a:r>
            <a:endParaRPr kumimoji="0" lang="en-US" sz="6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458200" cy="4191000"/>
          </a:xfrm>
          <a:solidFill>
            <a:schemeClr val="bg2"/>
          </a:solidFill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Tx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Kebijakan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RS: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penetapan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direktur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pimpinan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RS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pada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tatanan</a:t>
            </a:r>
            <a:r>
              <a:rPr lang="en-US" sz="3600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strategis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atau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bersifat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garis</a:t>
            </a:r>
            <a:r>
              <a:rPr lang="en-US" sz="3600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besar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yang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mengikat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ClrTx/>
            </a:pP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Utk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</a:rPr>
              <a:t>penerapannya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perlu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disusun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pedoman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panduan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sz="3600" dirty="0" err="1" smtClean="0">
                <a:latin typeface="Tahoma" pitchFamily="34" charset="0"/>
                <a:cs typeface="Tahoma" pitchFamily="34" charset="0"/>
              </a:rPr>
              <a:t>SPO</a:t>
            </a:r>
            <a:r>
              <a:rPr lang="en-US" sz="36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jelas</a:t>
            </a:r>
            <a:r>
              <a:rPr lang="en-US" sz="36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langkah-langkah</a:t>
            </a:r>
            <a:r>
              <a:rPr lang="en-US" sz="36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utk</a:t>
            </a:r>
            <a:r>
              <a:rPr lang="en-US" sz="36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u="sng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melaksanakan</a:t>
            </a:r>
            <a:r>
              <a:rPr lang="en-US" sz="36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kebijakan</a:t>
            </a:r>
            <a:r>
              <a:rPr lang="en-US" sz="3600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tsb</a:t>
            </a:r>
            <a:endParaRPr lang="en-US" sz="36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1066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KEMAMPUAN YANG DIHARAPKAN</a:t>
            </a:r>
            <a:endParaRPr lang="en-US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602163"/>
          </a:xfrm>
        </p:spPr>
        <p:txBody>
          <a:bodyPr/>
          <a:lstStyle/>
          <a:p>
            <a:pPr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UMUM:</a:t>
            </a:r>
          </a:p>
          <a:p>
            <a:pPr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Mahasiswa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memahami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peranan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unit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rekam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medis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informasi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kesehatan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KHUSUS</a:t>
            </a: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MEMAHAMI:</a:t>
            </a:r>
            <a:endParaRPr lang="en-US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Pengertian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unit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rekam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medis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informasi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kesehatan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Font typeface="+mj-lt"/>
              <a:buAutoNum type="arabicPeriod"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Unit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rekam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medis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informasi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kesehatan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sebagai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organisasi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685800"/>
            <a:ext cx="8229600" cy="76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i="0" u="none" strike="noStrike" kern="10" cap="all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PEDOMAN</a:t>
            </a:r>
            <a:endParaRPr kumimoji="0" lang="en-US" sz="6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chemeClr val="bg2"/>
          </a:solidFill>
          <a:ln>
            <a:solidFill>
              <a:schemeClr val="tx1"/>
            </a:solidFill>
            <a:prstDash val="sysDot"/>
          </a:ln>
        </p:spPr>
        <p:txBody>
          <a:bodyPr/>
          <a:lstStyle/>
          <a:p>
            <a:pPr>
              <a:buClrTx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Kumpulan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ketentuan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dasar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memberi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arah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bagaimana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sesuatu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harus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Merupakan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hal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pokok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dasar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menentukan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melaksanakan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kegiatan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Mengatur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beberapa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hal</a:t>
            </a:r>
            <a:endParaRPr lang="en-US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838200"/>
            <a:ext cx="8229600" cy="76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i="0" u="none" strike="noStrike" kern="10" cap="all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PEDOMAN</a:t>
            </a:r>
            <a:endParaRPr kumimoji="0" lang="en-US" sz="6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81000" y="1755648"/>
            <a:ext cx="8382000" cy="4187952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tx1"/>
              </a:buClr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Acuan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untuk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melaksanakan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kegiatan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secara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garis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besar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Clr>
                <a:schemeClr val="tx1"/>
              </a:buClr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Utk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melaksanakan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kegiatan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lang="en-US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p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erlu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dirinci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atau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dilengkapi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prosedur-prosedur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>
              <a:buClr>
                <a:schemeClr val="tx1"/>
              </a:buClr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Harus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dilengkapi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SK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Direktur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/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Pimpinan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RS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untuk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pemberlakuan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pedoman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tsb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>
              <a:buClr>
                <a:schemeClr val="tx1"/>
              </a:buClr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Masa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berlaku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2-3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tahun</a:t>
            </a:r>
            <a:r>
              <a:rPr lang="en-US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lang="en-US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evaluasi</a:t>
            </a:r>
            <a:endParaRPr lang="en-US" dirty="0" smtClean="0">
              <a:latin typeface="Tahoma" pitchFamily="34" charset="0"/>
              <a:cs typeface="Tahoma" pitchFamily="34" charset="0"/>
              <a:sym typeface="Wingdings" pitchFamily="2" charset="2"/>
            </a:endParaRPr>
          </a:p>
          <a:p>
            <a:pPr>
              <a:buClr>
                <a:schemeClr val="tx1"/>
              </a:buClr>
            </a:pPr>
            <a:r>
              <a:rPr lang="en-US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Mengacu</a:t>
            </a:r>
            <a:r>
              <a:rPr lang="en-US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pada</a:t>
            </a:r>
            <a:r>
              <a:rPr lang="en-US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pedoman</a:t>
            </a:r>
            <a:r>
              <a:rPr lang="en-US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yang </a:t>
            </a:r>
            <a:r>
              <a:rPr lang="en-US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dikeluarkan</a:t>
            </a:r>
            <a:r>
              <a:rPr lang="en-US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dari</a:t>
            </a:r>
            <a:r>
              <a:rPr lang="en-US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Kementerian</a:t>
            </a:r>
            <a:r>
              <a:rPr lang="en-US" dirty="0" smtClean="0">
                <a:latin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  <a:sym typeface="Wingdings" pitchFamily="2" charset="2"/>
              </a:rPr>
              <a:t>Kesehatan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838200"/>
            <a:ext cx="8305800" cy="76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i="0" u="none" strike="noStrike" kern="10" cap="all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PEDOMAN PENGORGANISASIAN</a:t>
            </a:r>
            <a:endParaRPr kumimoji="0" lang="en-US" sz="48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66800" y="1600200"/>
            <a:ext cx="7467600" cy="4876800"/>
          </a:xfrm>
        </p:spPr>
        <p:txBody>
          <a:bodyPr/>
          <a:lstStyle/>
          <a:p>
            <a:pPr marL="971550" lvl="1" indent="-514350">
              <a:buAutoNum type="arabicPeriod"/>
            </a:pP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Pendahuluan</a:t>
            </a:r>
            <a:endParaRPr lang="en-US" sz="2400" kern="10" dirty="0" smtClean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>
              <a:buAutoNum type="arabicPeriod"/>
            </a:pP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Gambaran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Umum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RS</a:t>
            </a:r>
          </a:p>
          <a:p>
            <a:pPr marL="971550" lvl="1" indent="-514350">
              <a:buAutoNum type="arabicPeriod"/>
            </a:pP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Visi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Misi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Falsafah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Nilai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Tujuan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RS</a:t>
            </a:r>
          </a:p>
          <a:p>
            <a:pPr marL="971550" lvl="1" indent="-514350">
              <a:buAutoNum type="arabicPeriod"/>
            </a:pP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Struktur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Organisasi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RS</a:t>
            </a:r>
          </a:p>
          <a:p>
            <a:pPr marL="971550" lvl="1" indent="-514350">
              <a:buAutoNum type="arabicPeriod"/>
            </a:pP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Struktur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Organisasi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Unit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Kerja</a:t>
            </a:r>
            <a:endParaRPr lang="en-US" sz="2400" kern="10" dirty="0" smtClean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>
              <a:buAutoNum type="arabicPeriod"/>
            </a:pP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Uraian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Jabatan</a:t>
            </a:r>
            <a:endParaRPr lang="en-US" sz="2400" kern="10" dirty="0" smtClean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>
              <a:buAutoNum type="arabicPeriod"/>
            </a:pP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Tata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Hubungan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Kerja</a:t>
            </a:r>
            <a:endParaRPr lang="en-US" sz="2400" kern="10" dirty="0" smtClean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>
              <a:buAutoNum type="arabicPeriod"/>
            </a:pP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Pola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ketenagaan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kualifikasi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personil</a:t>
            </a:r>
            <a:endParaRPr lang="en-US" sz="2400" kern="10" dirty="0" smtClean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>
              <a:buAutoNum type="arabicPeriod"/>
            </a:pP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Kegiatan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Orientasi</a:t>
            </a:r>
            <a:endParaRPr lang="en-US" sz="2400" kern="10" dirty="0" smtClean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>
              <a:buAutoNum type="arabicPeriod"/>
            </a:pP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Pertemuan</a:t>
            </a:r>
            <a:r>
              <a:rPr lang="en-US" sz="24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Rapat</a:t>
            </a:r>
            <a:endParaRPr lang="en-US" sz="2400" kern="10" dirty="0" smtClean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971550" lvl="1" indent="-514350">
              <a:buAutoNum type="arabicPeriod"/>
            </a:pPr>
            <a:r>
              <a:rPr lang="en-US" sz="24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Pelaporan</a:t>
            </a:r>
            <a:endParaRPr lang="en-US" sz="2400" dirty="0" smtClean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685800"/>
            <a:ext cx="8305800" cy="1066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i="0" u="none" strike="noStrike" kern="10" cap="all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PEDOMAN PELAYANAN UNIT KERJA</a:t>
            </a:r>
            <a:endParaRPr kumimoji="0" lang="en-US" sz="48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Content Placeholder 6"/>
          <p:cNvSpPr>
            <a:spLocks noGrp="1"/>
          </p:cNvSpPr>
          <p:nvPr>
            <p:ph idx="1"/>
          </p:nvPr>
        </p:nvSpPr>
        <p:spPr>
          <a:xfrm>
            <a:off x="1828800" y="1752600"/>
            <a:ext cx="5715000" cy="4191000"/>
          </a:xfrm>
        </p:spPr>
        <p:txBody>
          <a:bodyPr>
            <a:noAutofit/>
          </a:bodyPr>
          <a:lstStyle/>
          <a:p>
            <a:pPr marL="571500" indent="-571500">
              <a:buClrTx/>
              <a:buFont typeface="+mj-lt"/>
              <a:buAutoNum type="romanUcPeriod"/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Pendahuluan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71500" indent="-571500">
              <a:buClrTx/>
              <a:buFont typeface="+mj-lt"/>
              <a:buAutoNum type="romanUcPeriod"/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Standar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Ketenagaan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71500" indent="-571500">
              <a:buClrTx/>
              <a:buFont typeface="+mj-lt"/>
              <a:buAutoNum type="romanUcPeriod"/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Standar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Fasilitas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71500" indent="-571500">
              <a:buClrTx/>
              <a:buFont typeface="+mj-lt"/>
              <a:buAutoNum type="romanUcPeriod"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Tata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Laksana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Pelayanan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71500" indent="-571500">
              <a:buClrTx/>
              <a:buFont typeface="+mj-lt"/>
              <a:buAutoNum type="romanUcPeriod"/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Logistik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71500" indent="-571500">
              <a:buClrTx/>
              <a:buFont typeface="+mj-lt"/>
              <a:buAutoNum type="romanUcPeriod"/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Keselamatan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Kerja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71500" indent="-571500">
              <a:buClrTx/>
              <a:buFont typeface="+mj-lt"/>
              <a:buAutoNum type="romanUcPeriod"/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Pengendalian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Mutu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71500" indent="-571500">
              <a:buClrTx/>
              <a:buFont typeface="+mj-lt"/>
              <a:buAutoNum type="romanUcPeriod"/>
            </a:pP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Penutup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685800"/>
            <a:ext cx="8229600" cy="838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0" cap="all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PANDUAN</a:t>
            </a:r>
            <a:endParaRPr kumimoji="0" lang="en-US" sz="72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  <a:solidFill>
            <a:schemeClr val="bg2"/>
          </a:solidFill>
          <a:ln>
            <a:solidFill>
              <a:schemeClr val="tx1"/>
            </a:solidFill>
            <a:prstDash val="sysDot"/>
          </a:ln>
        </p:spPr>
        <p:txBody>
          <a:bodyPr>
            <a:normAutofit lnSpcReduction="10000"/>
          </a:bodyPr>
          <a:lstStyle/>
          <a:p>
            <a:pPr>
              <a:buClrTx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Petunjuk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melakukan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kegiatan</a:t>
            </a:r>
            <a:endParaRPr lang="en-US" sz="3600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Mengatur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satu</a:t>
            </a:r>
            <a:r>
              <a:rPr lang="en-US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hal</a:t>
            </a:r>
            <a:endParaRPr lang="en-US" sz="3600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Tx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Format:</a:t>
            </a:r>
          </a:p>
          <a:p>
            <a:pPr marL="1828800" lvl="3" indent="-514350"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Definisi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8800" lvl="3" indent="-514350"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Lingkup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8800" lvl="3" indent="-514350">
              <a:buClrTx/>
              <a:buFont typeface="+mj-lt"/>
              <a:buAutoNum type="arabicPeriod"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Tata </a:t>
            </a: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Laksana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28800" lvl="3" indent="-514350">
              <a:buClrTx/>
              <a:buFont typeface="+mj-lt"/>
              <a:buAutoNum type="arabicPeriod"/>
            </a:pPr>
            <a:r>
              <a:rPr lang="en-US" sz="3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Dokumentasi</a:t>
            </a: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914400"/>
            <a:ext cx="7772400" cy="838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0" cap="all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PANDUAN</a:t>
            </a:r>
            <a:endParaRPr kumimoji="0" lang="en-US" sz="72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802880" cy="266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Agar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pedoman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panduan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diimplementasikan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benar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diperlukan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pengaturan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4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SPO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00"/>
            <a:ext cx="6553200" cy="3886200"/>
          </a:xfrm>
        </p:spPr>
        <p:txBody>
          <a:bodyPr>
            <a:no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TERIMA KASIH </a:t>
            </a:r>
            <a:b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ATAS PERHATIANNYA </a:t>
            </a:r>
            <a:b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DAN </a:t>
            </a:r>
            <a:b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SUKSES UNTUK ANDA</a:t>
            </a:r>
            <a:endParaRPr lang="en-US" sz="4000" b="1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371600"/>
            <a:ext cx="7454900" cy="44958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4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RUANG KERJA</a:t>
            </a:r>
            <a:r>
              <a:rPr lang="en-US" sz="36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</a:t>
            </a:r>
            <a:r>
              <a:rPr lang="en-US" sz="4000" dirty="0" err="1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erupakan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dimana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kita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melakukan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kegiatan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umumnya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berhubungan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mata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pencaharian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sumber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nafkah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US" sz="20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endParaRPr lang="en-US" sz="18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990600"/>
            <a:ext cx="8382000" cy="548640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None/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 UNIT KERJA RMIK</a:t>
            </a: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UNIT RMIK</a:t>
            </a:r>
            <a:r>
              <a:rPr lang="en-US" sz="36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eaLnBrk="1" hangingPunct="1">
              <a:lnSpc>
                <a:spcPct val="110000"/>
              </a:lnSpc>
              <a:buNone/>
            </a:pPr>
            <a:r>
              <a:rPr lang="en-US" sz="3600" dirty="0" smtClean="0">
                <a:solidFill>
                  <a:srgbClr val="000099"/>
                </a:solidFill>
              </a:rPr>
              <a:t>	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Ruangan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dimana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pekerjaan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berhubungan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Hasil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outputnya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kesehatan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SG" sz="4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sz="20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endParaRPr lang="en-US" sz="18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85800" y="1524000"/>
            <a:ext cx="19812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/>
              <a:t> </a:t>
            </a:r>
            <a:r>
              <a:rPr lang="en-US" sz="2400" b="1" u="sng" dirty="0">
                <a:latin typeface="Tahoma" pitchFamily="34" charset="0"/>
                <a:cs typeface="Tahoma" pitchFamily="34" charset="0"/>
              </a:rPr>
              <a:t>INPUT</a:t>
            </a:r>
            <a:r>
              <a:rPr lang="en-US" sz="2400" u="sng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Struktur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    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SDM          Data              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Sist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&amp;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prosedur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     Dana  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Dukungan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33400" y="381000"/>
            <a:ext cx="80772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UNIT KERJA RMIK</a:t>
            </a: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SISTEM</a:t>
            </a:r>
            <a:endParaRPr lang="en-US" sz="4800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124200" y="1524000"/>
            <a:ext cx="25146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 dirty="0">
                <a:latin typeface="Tahoma" pitchFamily="34" charset="0"/>
                <a:cs typeface="Tahoma" pitchFamily="34" charset="0"/>
              </a:rPr>
              <a:t>PROSES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Mengumpulkan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Mengolah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Memproses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Menghasilkan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keluaran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Menyampaikan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info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096000" y="1590675"/>
            <a:ext cx="1981200" cy="2295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 dirty="0">
                <a:latin typeface="Tahoma" pitchFamily="34" charset="0"/>
                <a:cs typeface="Tahoma" pitchFamily="34" charset="0"/>
              </a:rPr>
              <a:t>OUTPUT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INFORMASI: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Komprehensif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Lengkap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     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Akurat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   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Dipercaya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Tersedia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124200" y="4724400"/>
            <a:ext cx="2514600" cy="83099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PENGAMBILAN KEPUTUSAN</a:t>
            </a:r>
            <a:endParaRPr lang="en-US" sz="2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2667000" y="2438400"/>
            <a:ext cx="457200" cy="609600"/>
          </a:xfrm>
          <a:custGeom>
            <a:avLst/>
            <a:gdLst>
              <a:gd name="T0" fmla="*/ 7258050 w 21600"/>
              <a:gd name="T1" fmla="*/ 0 h 21600"/>
              <a:gd name="T2" fmla="*/ 0 w 21600"/>
              <a:gd name="T3" fmla="*/ 8602134 h 21600"/>
              <a:gd name="T4" fmla="*/ 7258050 w 21600"/>
              <a:gd name="T5" fmla="*/ 17204267 h 21600"/>
              <a:gd name="T6" fmla="*/ 9677399 w 21600"/>
              <a:gd name="T7" fmla="*/ 8602134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5638800" y="2438400"/>
            <a:ext cx="457200" cy="685800"/>
          </a:xfrm>
          <a:custGeom>
            <a:avLst/>
            <a:gdLst>
              <a:gd name="T0" fmla="*/ 7258050 w 21600"/>
              <a:gd name="T1" fmla="*/ 0 h 21600"/>
              <a:gd name="T2" fmla="*/ 0 w 21600"/>
              <a:gd name="T3" fmla="*/ 10887075 h 21600"/>
              <a:gd name="T4" fmla="*/ 7258050 w 21600"/>
              <a:gd name="T5" fmla="*/ 21774150 h 21600"/>
              <a:gd name="T6" fmla="*/ 9677399 w 21600"/>
              <a:gd name="T7" fmla="*/ 108870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Text Box 10"/>
          <p:cNvSpPr txBox="1">
            <a:spLocks noChangeArrowheads="1"/>
          </p:cNvSpPr>
          <p:nvPr/>
        </p:nvSpPr>
        <p:spPr bwMode="auto">
          <a:xfrm>
            <a:off x="685800" y="3962400"/>
            <a:ext cx="1981200" cy="25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u="sng" dirty="0">
                <a:latin typeface="Tahoma" pitchFamily="34" charset="0"/>
                <a:cs typeface="Tahoma" pitchFamily="34" charset="0"/>
              </a:rPr>
              <a:t>PENGGUNA: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Administrator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Logistik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          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Gizi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  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Keperawatan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Pembelian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obat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Pemasaran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cs typeface="Tahoma" pitchFamily="34" charset="0"/>
              </a:rPr>
              <a:t>Perencanaan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22" name="AutoShape 11"/>
          <p:cNvSpPr>
            <a:spLocks noChangeArrowheads="1"/>
          </p:cNvSpPr>
          <p:nvPr/>
        </p:nvSpPr>
        <p:spPr bwMode="auto">
          <a:xfrm>
            <a:off x="2667000" y="4724400"/>
            <a:ext cx="457200" cy="7620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2"/>
          <p:cNvSpPr>
            <a:spLocks noChangeShapeType="1"/>
          </p:cNvSpPr>
          <p:nvPr/>
        </p:nvSpPr>
        <p:spPr bwMode="auto">
          <a:xfrm>
            <a:off x="7010400" y="3886200"/>
            <a:ext cx="0" cy="121920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324" name="Line 13"/>
          <p:cNvSpPr>
            <a:spLocks noChangeShapeType="1"/>
          </p:cNvSpPr>
          <p:nvPr/>
        </p:nvSpPr>
        <p:spPr bwMode="auto">
          <a:xfrm flipH="1">
            <a:off x="5715000" y="5105400"/>
            <a:ext cx="129540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3D6476-4CEE-4847-B548-1EEA2A6A30EE}" type="datetime1">
              <a:rPr lang="en-US" smtClean="0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2D762-0E32-413C-8DCD-2F3989D81883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667000" y="228600"/>
            <a:ext cx="5486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UNIT KERJA REKAM MEDIS                   SEBUAH ORGANISASI</a:t>
            </a:r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2209800" y="1143000"/>
            <a:ext cx="1600200" cy="1143000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1981200" y="1752600"/>
            <a:ext cx="1676400" cy="990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1905000" y="2514600"/>
            <a:ext cx="1828800" cy="9144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Oval 6"/>
          <p:cNvSpPr>
            <a:spLocks noChangeArrowheads="1"/>
          </p:cNvSpPr>
          <p:nvPr/>
        </p:nvSpPr>
        <p:spPr bwMode="auto">
          <a:xfrm>
            <a:off x="2438400" y="3124200"/>
            <a:ext cx="1828800" cy="9906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Oval 7"/>
          <p:cNvSpPr>
            <a:spLocks noChangeArrowheads="1"/>
          </p:cNvSpPr>
          <p:nvPr/>
        </p:nvSpPr>
        <p:spPr bwMode="auto">
          <a:xfrm>
            <a:off x="3048000" y="3810000"/>
            <a:ext cx="1676400" cy="914400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590800" y="1295400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</a:t>
            </a:r>
            <a:endParaRPr lang="en-US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209800" y="1981200"/>
            <a:ext cx="144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MONEY</a:t>
            </a:r>
            <a:endParaRPr lang="en-US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981200" y="2667000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MATERIAL</a:t>
            </a:r>
            <a:endParaRPr lang="en-US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590800" y="3352800"/>
            <a:ext cx="175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METHOD</a:t>
            </a:r>
            <a:endParaRPr lang="en-US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124200" y="4034135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MARKET</a:t>
            </a:r>
            <a:endParaRPr lang="en-US" sz="24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306" name="Oval 18"/>
          <p:cNvSpPr>
            <a:spLocks noChangeArrowheads="1"/>
          </p:cNvSpPr>
          <p:nvPr/>
        </p:nvSpPr>
        <p:spPr bwMode="auto">
          <a:xfrm>
            <a:off x="5562600" y="1600200"/>
            <a:ext cx="1447800" cy="1676400"/>
          </a:xfrm>
          <a:prstGeom prst="ellipse">
            <a:avLst/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5486400" y="2173069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 </a:t>
            </a:r>
            <a:r>
              <a:rPr lang="en-US" sz="3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GOAL</a:t>
            </a:r>
            <a:endParaRPr lang="en-US" sz="32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1143000" y="228600"/>
            <a:ext cx="678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SUMBER DAYA DI UNIT KERJA RMIK</a:t>
            </a:r>
            <a:endParaRPr lang="en-US" sz="32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10AF5-93BE-4730-99B0-25365C9F64AC}" type="datetime1">
              <a:rPr lang="en-US" smtClean="0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DC151-8702-4A43-B9B3-EE4E639D2847}" type="slidenum">
              <a:rPr lang="en-US"/>
              <a:pPr>
                <a:defRPr/>
              </a:pPr>
              <a:t>6</a:t>
            </a:fld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810000" y="1905000"/>
            <a:ext cx="1752600" cy="3810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2306" idx="2"/>
          </p:cNvCxnSpPr>
          <p:nvPr/>
        </p:nvCxnSpPr>
        <p:spPr>
          <a:xfrm>
            <a:off x="3657600" y="2362200"/>
            <a:ext cx="1905000" cy="762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657600" y="2590800"/>
            <a:ext cx="1905000" cy="2286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114800" y="2743200"/>
            <a:ext cx="1524000" cy="6096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4572000" y="2895600"/>
            <a:ext cx="1143000" cy="114300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1066800" y="914400"/>
            <a:ext cx="731520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ORGANISASI:</a:t>
            </a:r>
            <a:r>
              <a:rPr lang="en-US" sz="40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lvl="1" eaLnBrk="1" hangingPunct="1">
              <a:buClrTx/>
              <a:buFont typeface="Wingdings" pitchFamily="2" charset="2"/>
              <a:buChar char="Ø"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wadah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kerjasama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lvl="1" eaLnBrk="1" hangingPunct="1">
              <a:buClrTx/>
              <a:buFont typeface="Wingdings" pitchFamily="2" charset="2"/>
              <a:buChar char="Ø"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proses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kerjasama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lvl="1" eaLnBrk="1" hangingPunct="1">
              <a:buClrTx/>
              <a:buFont typeface="Wingdings" pitchFamily="2" charset="2"/>
              <a:buChar char="Ø"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tata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cara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staf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mencapai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tujuan</a:t>
            </a:r>
            <a:endParaRPr lang="en-US" sz="36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lvl="1" eaLnBrk="1" hangingPunct="1">
              <a:buClrTx/>
              <a:buFont typeface="Wingdings" pitchFamily="2" charset="2"/>
              <a:buChar char="Ø"/>
            </a:pP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alat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pimpinan</a:t>
            </a:r>
            <a:endParaRPr lang="en-US" sz="24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7848600" cy="838200"/>
          </a:xfrm>
        </p:spPr>
        <p:txBody>
          <a:bodyPr>
            <a:noAutofit/>
          </a:bodyPr>
          <a:lstStyle/>
          <a:p>
            <a:pPr algn="ctr"/>
            <a:r>
              <a:rPr lang="en-US" sz="5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FUNGSI ORGANISASI</a:t>
            </a:r>
            <a:endParaRPr lang="en-US" sz="4800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3505201" cy="4267200"/>
          </a:xfrm>
          <a:ln>
            <a:solidFill>
              <a:schemeClr val="tx1"/>
            </a:solidFill>
            <a:prstDash val="sysDot"/>
          </a:ln>
        </p:spPr>
        <p:txBody>
          <a:bodyPr/>
          <a:lstStyle/>
          <a:p>
            <a:pPr>
              <a:buNone/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WADAH</a:t>
            </a:r>
            <a:endParaRPr lang="en-US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Kegiatan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administrasi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manajemen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dijalankan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statis</a:t>
            </a:r>
            <a:endParaRPr lang="en-US" sz="20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343400" y="1924883"/>
            <a:ext cx="4191000" cy="4247317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PROSES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 err="1">
                <a:latin typeface="Tahoma" pitchFamily="34" charset="0"/>
                <a:cs typeface="Tahoma" pitchFamily="34" charset="0"/>
              </a:rPr>
              <a:t>Interaksi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antara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orang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sbg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anggota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organisasi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itu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secara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dinamis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Hub formal: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St.Org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>
                <a:latin typeface="Tahoma" pitchFamily="34" charset="0"/>
                <a:cs typeface="Tahoma" pitchFamily="34" charset="0"/>
              </a:rPr>
              <a:t>Hub Informal: personal relation,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kesamaan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keahlian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 err="1">
                <a:latin typeface="Tahoma" pitchFamily="34" charset="0"/>
                <a:cs typeface="Tahoma" pitchFamily="34" charset="0"/>
              </a:rPr>
              <a:t>kepentingan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838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PENG</a:t>
            </a:r>
            <a:r>
              <a:rPr lang="en-US" u="sng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ORGANISASI</a:t>
            </a:r>
            <a:r>
              <a:rPr lang="en-US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AN</a:t>
            </a:r>
            <a:endParaRPr lang="en-US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80772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Membagi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mengalokasi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sumber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daya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tujuan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dlm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perencanaan</a:t>
            </a:r>
            <a:endParaRPr lang="en-US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Memerlukan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pemahaman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konsep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staf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pembagian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tugas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termasuk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penyediaan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sumber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daya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lain.</a:t>
            </a:r>
          </a:p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Pembahasan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</a:t>
            </a:r>
          </a:p>
          <a:p>
            <a:pPr lvl="3"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hakiki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organisasi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lvl="3"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sifat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organisasi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lvl="3" eaLnBrk="1" hangingPunct="1">
              <a:lnSpc>
                <a:spcPct val="90000"/>
              </a:lnSpc>
              <a:buClrTx/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peranan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manusia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dalam</a:t>
            </a:r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organisasi</a:t>
            </a:r>
            <a:endParaRPr lang="en-US" sz="2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584</Words>
  <Application>Microsoft Office PowerPoint</Application>
  <PresentationFormat>On-screen Show (4:3)</PresentationFormat>
  <Paragraphs>205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KEMAMPUAN YANG DIHARAPKAN</vt:lpstr>
      <vt:lpstr>Slide 3</vt:lpstr>
      <vt:lpstr>Slide 4</vt:lpstr>
      <vt:lpstr>Slide 5</vt:lpstr>
      <vt:lpstr>Slide 6</vt:lpstr>
      <vt:lpstr>Slide 7</vt:lpstr>
      <vt:lpstr>FUNGSI ORGANISASI</vt:lpstr>
      <vt:lpstr>PENGORGANISASIAN</vt:lpstr>
      <vt:lpstr>Slide 10</vt:lpstr>
      <vt:lpstr>FUNGSI PENGORGANISASIAN</vt:lpstr>
      <vt:lpstr>FUNGSI PENGORGANISASIAN</vt:lpstr>
      <vt:lpstr>LANGKAH PENGORGANISASIAN</vt:lpstr>
      <vt:lpstr>Slide 14</vt:lpstr>
      <vt:lpstr>ORGANISASI YANG BAIK</vt:lpstr>
      <vt:lpstr>KEGIATAN APA SAJA DI UNIT RMIK….?</vt:lpstr>
      <vt:lpstr>KEGIATAN UNIT RMIK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TERIMA KASIH  ATAS PERHATIANNYA  DAN  SUKSES UNTUK ANDA</vt:lpstr>
    </vt:vector>
  </TitlesOfParts>
  <Company>signDesign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AKREDITASI</cp:lastModifiedBy>
  <cp:revision>275</cp:revision>
  <dcterms:created xsi:type="dcterms:W3CDTF">2010-08-24T06:47:44Z</dcterms:created>
  <dcterms:modified xsi:type="dcterms:W3CDTF">2020-03-10T07:13:17Z</dcterms:modified>
</cp:coreProperties>
</file>