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9" r:id="rId3"/>
    <p:sldId id="293" r:id="rId4"/>
    <p:sldId id="292" r:id="rId5"/>
    <p:sldId id="294" r:id="rId6"/>
    <p:sldId id="295" r:id="rId7"/>
    <p:sldId id="297" r:id="rId8"/>
    <p:sldId id="299" r:id="rId9"/>
    <p:sldId id="298" r:id="rId10"/>
    <p:sldId id="300" r:id="rId11"/>
    <p:sldId id="301" r:id="rId12"/>
    <p:sldId id="302" r:id="rId13"/>
    <p:sldId id="303" r:id="rId14"/>
    <p:sldId id="304" r:id="rId15"/>
    <p:sldId id="305" r:id="rId16"/>
    <p:sldId id="306" r:id="rId17"/>
    <p:sldId id="307" r:id="rId18"/>
    <p:sldId id="28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64" autoAdjust="0"/>
    <p:restoredTop sz="94660"/>
  </p:normalViewPr>
  <p:slideViewPr>
    <p:cSldViewPr showGuides="1">
      <p:cViewPr varScale="1">
        <p:scale>
          <a:sx n="89" d="100"/>
          <a:sy n="89" d="100"/>
        </p:scale>
        <p:origin x="-1440"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2D7BD-AF62-0C4F-93E7-C8DD61015D94}" type="datetimeFigureOut">
              <a:rPr lang="en-US" smtClean="0"/>
              <a:t>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363D2B-BB6F-9046-9648-31DA315E6268}" type="slidenum">
              <a:rPr lang="en-US" smtClean="0"/>
              <a:t>‹#›</a:t>
            </a:fld>
            <a:endParaRPr lang="en-US"/>
          </a:p>
        </p:txBody>
      </p:sp>
    </p:spTree>
    <p:extLst>
      <p:ext uri="{BB962C8B-B14F-4D97-AF65-F5344CB8AC3E}">
        <p14:creationId xmlns:p14="http://schemas.microsoft.com/office/powerpoint/2010/main" val="149269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47854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91157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9038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51757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AFB87D-38D7-4FEC-AC0F-7D539262653F}"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81983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AFB87D-38D7-4FEC-AC0F-7D539262653F}" type="datetimeFigureOut">
              <a:rPr lang="en-US" smtClean="0"/>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52388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AFB87D-38D7-4FEC-AC0F-7D539262653F}" type="datetimeFigureOut">
              <a:rPr lang="en-US" smtClean="0"/>
              <a:t>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5688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AFB87D-38D7-4FEC-AC0F-7D539262653F}" type="datetimeFigureOut">
              <a:rPr lang="en-US" smtClean="0"/>
              <a:t>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7877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FB87D-38D7-4FEC-AC0F-7D539262653F}" type="datetimeFigureOut">
              <a:rPr lang="en-US" smtClean="0"/>
              <a:t>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2434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414546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672339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FB87D-38D7-4FEC-AC0F-7D539262653F}" type="datetimeFigureOut">
              <a:rPr lang="en-US" smtClean="0"/>
              <a:t>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98C16-3685-40E2-B16C-428ED1DC65B6}" type="slidenum">
              <a:rPr lang="en-US" smtClean="0"/>
              <a:t>‹#›</a:t>
            </a:fld>
            <a:endParaRPr lang="en-US"/>
          </a:p>
        </p:txBody>
      </p:sp>
    </p:spTree>
    <p:extLst>
      <p:ext uri="{BB962C8B-B14F-4D97-AF65-F5344CB8AC3E}">
        <p14:creationId xmlns:p14="http://schemas.microsoft.com/office/powerpoint/2010/main" val="392703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3276600" y="3352800"/>
            <a:ext cx="5638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dirty="0" smtClean="0">
                <a:solidFill>
                  <a:schemeClr val="bg1"/>
                </a:solidFill>
              </a:rPr>
              <a:t>GIZI KEBUGARAN</a:t>
            </a:r>
          </a:p>
          <a:p>
            <a:pPr algn="ctr" eaLnBrk="1" hangingPunct="1"/>
            <a:r>
              <a:rPr lang="en-US" sz="2200" b="1" smtClean="0">
                <a:solidFill>
                  <a:schemeClr val="bg1"/>
                </a:solidFill>
              </a:rPr>
              <a:t>PERTEMUAN </a:t>
            </a:r>
            <a:r>
              <a:rPr lang="en-US" sz="2200" b="1" smtClean="0">
                <a:solidFill>
                  <a:schemeClr val="bg1"/>
                </a:solidFill>
              </a:rPr>
              <a:t>X</a:t>
            </a:r>
            <a:endParaRPr lang="en-US" sz="2200" b="1" dirty="0">
              <a:solidFill>
                <a:schemeClr val="bg1"/>
              </a:solidFill>
            </a:endParaRPr>
          </a:p>
          <a:p>
            <a:pPr algn="ctr" eaLnBrk="1" hangingPunct="1"/>
            <a:r>
              <a:rPr lang="en-US" sz="2200" b="1" dirty="0" smtClean="0">
                <a:solidFill>
                  <a:schemeClr val="bg1"/>
                </a:solidFill>
              </a:rPr>
              <a:t>Program </a:t>
            </a:r>
            <a:r>
              <a:rPr lang="en-US" sz="2200" b="1" dirty="0" err="1" smtClean="0">
                <a:solidFill>
                  <a:schemeClr val="bg1"/>
                </a:solidFill>
              </a:rPr>
              <a:t>Studi</a:t>
            </a:r>
            <a:r>
              <a:rPr lang="en-US" sz="2200" b="1" dirty="0" smtClean="0">
                <a:solidFill>
                  <a:schemeClr val="bg1"/>
                </a:solidFill>
              </a:rPr>
              <a:t> </a:t>
            </a:r>
            <a:r>
              <a:rPr lang="en-US" sz="2200" b="1" dirty="0" err="1">
                <a:solidFill>
                  <a:schemeClr val="bg1"/>
                </a:solidFill>
              </a:rPr>
              <a:t>Gizi</a:t>
            </a:r>
            <a:r>
              <a:rPr lang="en-US" sz="2200" b="1" dirty="0">
                <a:solidFill>
                  <a:schemeClr val="bg1"/>
                </a:solidFill>
              </a:rPr>
              <a:t> </a:t>
            </a:r>
            <a:endParaRPr lang="en-US" sz="2200" b="1" dirty="0" smtClean="0">
              <a:solidFill>
                <a:schemeClr val="bg1"/>
              </a:solidFill>
            </a:endParaRPr>
          </a:p>
          <a:p>
            <a:pPr algn="ctr" eaLnBrk="1" hangingPunct="1"/>
            <a:r>
              <a:rPr lang="en-US" sz="2200" b="1" dirty="0" err="1" smtClean="0">
                <a:solidFill>
                  <a:schemeClr val="bg1"/>
                </a:solidFill>
              </a:rPr>
              <a:t>Fakultas</a:t>
            </a:r>
            <a:r>
              <a:rPr lang="en-US" sz="2200" b="1" dirty="0" smtClean="0">
                <a:solidFill>
                  <a:schemeClr val="bg1"/>
                </a:solidFill>
              </a:rPr>
              <a:t> </a:t>
            </a:r>
            <a:r>
              <a:rPr lang="en-US" sz="2200" b="1" dirty="0" err="1" smtClean="0">
                <a:solidFill>
                  <a:schemeClr val="bg1"/>
                </a:solidFill>
              </a:rPr>
              <a:t>Ilmu-ilmu</a:t>
            </a:r>
            <a:r>
              <a:rPr lang="en-US" sz="2200" b="1" dirty="0" smtClean="0">
                <a:solidFill>
                  <a:schemeClr val="bg1"/>
                </a:solidFill>
              </a:rPr>
              <a:t> </a:t>
            </a:r>
            <a:r>
              <a:rPr lang="en-US" sz="2200" b="1" dirty="0" err="1" smtClean="0">
                <a:solidFill>
                  <a:schemeClr val="bg1"/>
                </a:solidFill>
              </a:rPr>
              <a:t>Kesehatan</a:t>
            </a:r>
            <a:endParaRPr lang="en-US" sz="2200" b="1" dirty="0">
              <a:solidFill>
                <a:schemeClr val="bg1"/>
              </a:solidFill>
            </a:endParaRPr>
          </a:p>
        </p:txBody>
      </p:sp>
    </p:spTree>
    <p:extLst>
      <p:ext uri="{BB962C8B-B14F-4D97-AF65-F5344CB8AC3E}">
        <p14:creationId xmlns:p14="http://schemas.microsoft.com/office/powerpoint/2010/main" val="699262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pPr algn="l"/>
            <a:r>
              <a:rPr lang="en-US" b="1" dirty="0">
                <a:solidFill>
                  <a:srgbClr val="1F497D"/>
                </a:solidFill>
              </a:rPr>
              <a:t>B vitamins </a:t>
            </a:r>
            <a:endParaRPr lang="en-US" dirty="0">
              <a:solidFill>
                <a:srgbClr val="1F497D"/>
              </a:solidFill>
            </a:endParaRPr>
          </a:p>
        </p:txBody>
      </p:sp>
      <p:sp>
        <p:nvSpPr>
          <p:cNvPr id="3" name="Content Placeholder 2"/>
          <p:cNvSpPr>
            <a:spLocks noGrp="1"/>
          </p:cNvSpPr>
          <p:nvPr>
            <p:ph idx="1"/>
          </p:nvPr>
        </p:nvSpPr>
        <p:spPr>
          <a:xfrm>
            <a:off x="457200" y="1600200"/>
            <a:ext cx="5943600" cy="4525963"/>
          </a:xfrm>
        </p:spPr>
        <p:txBody>
          <a:bodyPr/>
          <a:lstStyle/>
          <a:p>
            <a:pPr marL="0" indent="0">
              <a:buNone/>
            </a:pPr>
            <a:r>
              <a:rPr lang="en-US" sz="2400" dirty="0">
                <a:solidFill>
                  <a:srgbClr val="1F497D"/>
                </a:solidFill>
              </a:rPr>
              <a:t>Regularly eating legumes and whole- or enriched-grain products helps </a:t>
            </a:r>
            <a:r>
              <a:rPr lang="en-US" sz="2400" dirty="0" smtClean="0">
                <a:solidFill>
                  <a:srgbClr val="1F497D"/>
                </a:solidFill>
              </a:rPr>
              <a:t>meet the </a:t>
            </a:r>
            <a:r>
              <a:rPr lang="en-US" sz="2400" dirty="0">
                <a:solidFill>
                  <a:srgbClr val="1F497D"/>
                </a:solidFill>
              </a:rPr>
              <a:t>requirement for the B vitamins. Vegan athletes avoiding animal foods should take a </a:t>
            </a:r>
            <a:r>
              <a:rPr lang="en-US" sz="2400" b="1" dirty="0">
                <a:solidFill>
                  <a:srgbClr val="1F497D"/>
                </a:solidFill>
              </a:rPr>
              <a:t>B12 supplement or eat B12-fortified foods </a:t>
            </a:r>
            <a:r>
              <a:rPr lang="en-US" sz="2400" dirty="0">
                <a:solidFill>
                  <a:srgbClr val="1F497D"/>
                </a:solidFill>
              </a:rPr>
              <a:t>(such as </a:t>
            </a:r>
            <a:r>
              <a:rPr lang="en-US" sz="2400" b="1" dirty="0">
                <a:solidFill>
                  <a:srgbClr val="1F497D"/>
                </a:solidFill>
              </a:rPr>
              <a:t>soy or rice milk, meat </a:t>
            </a:r>
            <a:r>
              <a:rPr lang="en-US" sz="2400" b="1" dirty="0" smtClean="0">
                <a:solidFill>
                  <a:srgbClr val="1F497D"/>
                </a:solidFill>
              </a:rPr>
              <a:t>analogs</a:t>
            </a:r>
            <a:r>
              <a:rPr lang="en-US" sz="2400" dirty="0">
                <a:solidFill>
                  <a:srgbClr val="1F497D"/>
                </a:solidFill>
              </a:rPr>
              <a:t>)</a:t>
            </a:r>
            <a:endParaRPr lang="en-US" dirty="0">
              <a:solidFill>
                <a:srgbClr val="1F497D"/>
              </a:solidFill>
            </a:endParaRPr>
          </a:p>
          <a:p>
            <a:endParaRPr lang="en-US" dirty="0">
              <a:solidFill>
                <a:srgbClr val="1F497D"/>
              </a:solidFill>
            </a:endParaRPr>
          </a:p>
        </p:txBody>
      </p:sp>
      <p:pic>
        <p:nvPicPr>
          <p:cNvPr id="4" name="Picture 3" descr="vitb12.jpg"/>
          <p:cNvPicPr>
            <a:picLocks noChangeAspect="1"/>
          </p:cNvPicPr>
          <p:nvPr/>
        </p:nvPicPr>
        <p:blipFill rotWithShape="1">
          <a:blip r:embed="rId2">
            <a:extLst>
              <a:ext uri="{28A0092B-C50C-407E-A947-70E740481C1C}">
                <a14:useLocalDpi xmlns:a14="http://schemas.microsoft.com/office/drawing/2010/main" val="0"/>
              </a:ext>
            </a:extLst>
          </a:blip>
          <a:srcRect l="20996" r="21991"/>
          <a:stretch/>
        </p:blipFill>
        <p:spPr>
          <a:xfrm>
            <a:off x="7097745" y="685800"/>
            <a:ext cx="1478696" cy="2593609"/>
          </a:xfrm>
          <a:prstGeom prst="rect">
            <a:avLst/>
          </a:prstGeom>
        </p:spPr>
      </p:pic>
      <p:pic>
        <p:nvPicPr>
          <p:cNvPr id="5" name="Picture 4" descr="VtaminB125000mcg11480399031.jpg"/>
          <p:cNvPicPr>
            <a:picLocks noChangeAspect="1"/>
          </p:cNvPicPr>
          <p:nvPr/>
        </p:nvPicPr>
        <p:blipFill rotWithShape="1">
          <a:blip r:embed="rId3">
            <a:extLst>
              <a:ext uri="{28A0092B-C50C-407E-A947-70E740481C1C}">
                <a14:useLocalDpi xmlns:a14="http://schemas.microsoft.com/office/drawing/2010/main" val="0"/>
              </a:ext>
            </a:extLst>
          </a:blip>
          <a:srcRect l="22364" t="6002" r="26122" b="4151"/>
          <a:stretch/>
        </p:blipFill>
        <p:spPr>
          <a:xfrm>
            <a:off x="7086600" y="3429000"/>
            <a:ext cx="1530886" cy="2670044"/>
          </a:xfrm>
          <a:prstGeom prst="rect">
            <a:avLst/>
          </a:prstGeom>
        </p:spPr>
      </p:pic>
    </p:spTree>
    <p:extLst>
      <p:ext uri="{BB962C8B-B14F-4D97-AF65-F5344CB8AC3E}">
        <p14:creationId xmlns:p14="http://schemas.microsoft.com/office/powerpoint/2010/main" val="1731308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Autofit/>
          </a:bodyPr>
          <a:lstStyle/>
          <a:p>
            <a:pPr algn="l"/>
            <a:r>
              <a:rPr lang="en-US" b="1" dirty="0" smtClean="0">
                <a:solidFill>
                  <a:srgbClr val="1F497D"/>
                </a:solidFill>
              </a:rPr>
              <a:t>Antioxidant</a:t>
            </a:r>
            <a:endParaRPr lang="en-US" dirty="0">
              <a:solidFill>
                <a:srgbClr val="1F497D"/>
              </a:solidFill>
            </a:endParaRPr>
          </a:p>
        </p:txBody>
      </p:sp>
      <p:sp>
        <p:nvSpPr>
          <p:cNvPr id="3" name="Content Placeholder 2"/>
          <p:cNvSpPr>
            <a:spLocks noGrp="1"/>
          </p:cNvSpPr>
          <p:nvPr>
            <p:ph idx="1"/>
          </p:nvPr>
        </p:nvSpPr>
        <p:spPr>
          <a:xfrm>
            <a:off x="3581400" y="1905000"/>
            <a:ext cx="5029200" cy="4221163"/>
          </a:xfrm>
        </p:spPr>
        <p:txBody>
          <a:bodyPr>
            <a:normAutofit/>
          </a:bodyPr>
          <a:lstStyle/>
          <a:p>
            <a:pPr marL="0" indent="0">
              <a:buNone/>
            </a:pPr>
            <a:r>
              <a:rPr lang="en-US" sz="2400" dirty="0" smtClean="0">
                <a:solidFill>
                  <a:srgbClr val="1F497D"/>
                </a:solidFill>
              </a:rPr>
              <a:t>A </a:t>
            </a:r>
            <a:r>
              <a:rPr lang="en-US" sz="2400" dirty="0">
                <a:solidFill>
                  <a:srgbClr val="1F497D"/>
                </a:solidFill>
              </a:rPr>
              <a:t>varied diet with fruit, vegetables,</a:t>
            </a:r>
            <a:br>
              <a:rPr lang="en-US" sz="2400" dirty="0">
                <a:solidFill>
                  <a:srgbClr val="1F497D"/>
                </a:solidFill>
              </a:rPr>
            </a:br>
            <a:r>
              <a:rPr lang="en-US" sz="2400" dirty="0">
                <a:solidFill>
                  <a:srgbClr val="1F497D"/>
                </a:solidFill>
              </a:rPr>
              <a:t>nuts, seeds and whole </a:t>
            </a:r>
            <a:r>
              <a:rPr lang="en-US" sz="2400" dirty="0" smtClean="0">
                <a:solidFill>
                  <a:srgbClr val="1F497D"/>
                </a:solidFill>
              </a:rPr>
              <a:t>grains provides antioxidants vitamins </a:t>
            </a:r>
            <a:r>
              <a:rPr lang="en-US" sz="2400" dirty="0">
                <a:solidFill>
                  <a:srgbClr val="1F497D"/>
                </a:solidFill>
              </a:rPr>
              <a:t>C, E and </a:t>
            </a:r>
            <a:r>
              <a:rPr lang="en-US" sz="2400" dirty="0" smtClean="0">
                <a:solidFill>
                  <a:srgbClr val="1F497D"/>
                </a:solidFill>
              </a:rPr>
              <a:t>beta</a:t>
            </a:r>
            <a:r>
              <a:rPr lang="en-US" sz="2400" dirty="0">
                <a:solidFill>
                  <a:srgbClr val="1F497D"/>
                </a:solidFill>
              </a:rPr>
              <a:t> </a:t>
            </a:r>
            <a:r>
              <a:rPr lang="en-US" sz="2400" dirty="0" smtClean="0">
                <a:solidFill>
                  <a:srgbClr val="1F497D"/>
                </a:solidFill>
              </a:rPr>
              <a:t>carotene as </a:t>
            </a:r>
            <a:r>
              <a:rPr lang="en-US" sz="2400" dirty="0">
                <a:solidFill>
                  <a:srgbClr val="1F497D"/>
                </a:solidFill>
              </a:rPr>
              <a:t>well </a:t>
            </a:r>
            <a:r>
              <a:rPr lang="en-US" sz="2400" dirty="0" smtClean="0">
                <a:solidFill>
                  <a:srgbClr val="1F497D"/>
                </a:solidFill>
              </a:rPr>
              <a:t>as phytochemicals. Many </a:t>
            </a:r>
            <a:r>
              <a:rPr lang="en-US" sz="2400" dirty="0">
                <a:solidFill>
                  <a:srgbClr val="1F497D"/>
                </a:solidFill>
              </a:rPr>
              <a:t>antioxidants and phytochemicals reduce damage</a:t>
            </a:r>
            <a:br>
              <a:rPr lang="en-US" sz="2400" dirty="0">
                <a:solidFill>
                  <a:srgbClr val="1F497D"/>
                </a:solidFill>
              </a:rPr>
            </a:br>
            <a:r>
              <a:rPr lang="en-US" sz="2400" dirty="0">
                <a:solidFill>
                  <a:srgbClr val="1F497D"/>
                </a:solidFill>
              </a:rPr>
              <a:t>to muscle and other tissue and enhance recovery after exercise. Vegetarians eat more plant foods, therefore can be expected to consume more phytochemicals. </a:t>
            </a:r>
          </a:p>
          <a:p>
            <a:endParaRPr lang="en-US" dirty="0">
              <a:solidFill>
                <a:srgbClr val="1F497D"/>
              </a:solidFill>
            </a:endParaRPr>
          </a:p>
        </p:txBody>
      </p:sp>
      <p:pic>
        <p:nvPicPr>
          <p:cNvPr id="4" name="Picture 3" descr="antioksidant-nedi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02503" y="2321697"/>
            <a:ext cx="4805406" cy="3200400"/>
          </a:xfrm>
          <a:prstGeom prst="rect">
            <a:avLst/>
          </a:prstGeom>
        </p:spPr>
      </p:pic>
    </p:spTree>
    <p:extLst>
      <p:ext uri="{BB962C8B-B14F-4D97-AF65-F5344CB8AC3E}">
        <p14:creationId xmlns:p14="http://schemas.microsoft.com/office/powerpoint/2010/main" val="3865244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55638"/>
          </a:xfrm>
        </p:spPr>
        <p:txBody>
          <a:bodyPr>
            <a:normAutofit fontScale="90000"/>
          </a:bodyPr>
          <a:lstStyle/>
          <a:p>
            <a:pPr algn="l"/>
            <a:r>
              <a:rPr lang="en-US" sz="5300" b="1" dirty="0">
                <a:solidFill>
                  <a:srgbClr val="1F497D"/>
                </a:solidFill>
              </a:rPr>
              <a:t>Calcium</a:t>
            </a:r>
            <a:r>
              <a:rPr lang="en-US" b="1" dirty="0">
                <a:solidFill>
                  <a:srgbClr val="1F497D"/>
                </a:solidFill>
              </a:rPr>
              <a:t> </a:t>
            </a:r>
            <a:endParaRPr lang="en-US" dirty="0">
              <a:solidFill>
                <a:srgbClr val="1F497D"/>
              </a:solidFill>
            </a:endParaRPr>
          </a:p>
        </p:txBody>
      </p:sp>
      <p:sp>
        <p:nvSpPr>
          <p:cNvPr id="3" name="Content Placeholder 2"/>
          <p:cNvSpPr>
            <a:spLocks noGrp="1"/>
          </p:cNvSpPr>
          <p:nvPr>
            <p:ph idx="1"/>
          </p:nvPr>
        </p:nvSpPr>
        <p:spPr>
          <a:xfrm>
            <a:off x="4343400" y="2057401"/>
            <a:ext cx="4800600" cy="3581400"/>
          </a:xfrm>
        </p:spPr>
        <p:txBody>
          <a:bodyPr>
            <a:normAutofit lnSpcReduction="10000"/>
          </a:bodyPr>
          <a:lstStyle/>
          <a:p>
            <a:pPr marL="0" indent="0">
              <a:lnSpc>
                <a:spcPct val="110000"/>
              </a:lnSpc>
              <a:buNone/>
            </a:pPr>
            <a:r>
              <a:rPr lang="en-US" sz="2400" dirty="0" smtClean="0">
                <a:solidFill>
                  <a:srgbClr val="1F497D"/>
                </a:solidFill>
              </a:rPr>
              <a:t>Calcium </a:t>
            </a:r>
            <a:r>
              <a:rPr lang="en-US" sz="2400" dirty="0">
                <a:solidFill>
                  <a:srgbClr val="1F497D"/>
                </a:solidFill>
              </a:rPr>
              <a:t>builds healthy bone </a:t>
            </a:r>
            <a:r>
              <a:rPr lang="en-US" sz="2400" dirty="0" smtClean="0">
                <a:solidFill>
                  <a:srgbClr val="1F497D"/>
                </a:solidFill>
              </a:rPr>
              <a:t>and muscles</a:t>
            </a:r>
            <a:r>
              <a:rPr lang="en-US" sz="2400" dirty="0">
                <a:solidFill>
                  <a:srgbClr val="1F497D"/>
                </a:solidFill>
              </a:rPr>
              <a:t>. Fortified soy or rice milk</a:t>
            </a:r>
            <a:r>
              <a:rPr lang="en-US" sz="2400" dirty="0" smtClean="0">
                <a:solidFill>
                  <a:srgbClr val="1F497D"/>
                </a:solidFill>
              </a:rPr>
              <a:t>,</a:t>
            </a:r>
            <a:r>
              <a:rPr lang="en-US" sz="2400" dirty="0">
                <a:solidFill>
                  <a:srgbClr val="1F497D"/>
                </a:solidFill>
              </a:rPr>
              <a:t> </a:t>
            </a:r>
            <a:r>
              <a:rPr lang="en-US" sz="2400" dirty="0" smtClean="0">
                <a:solidFill>
                  <a:srgbClr val="1F497D"/>
                </a:solidFill>
              </a:rPr>
              <a:t>calcium</a:t>
            </a:r>
            <a:r>
              <a:rPr lang="en-US" sz="2400" dirty="0">
                <a:solidFill>
                  <a:srgbClr val="1F497D"/>
                </a:solidFill>
              </a:rPr>
              <a:t>-set tofu, fortified fruit juice</a:t>
            </a:r>
            <a:r>
              <a:rPr lang="en-US" sz="2400" dirty="0" smtClean="0">
                <a:solidFill>
                  <a:srgbClr val="1F497D"/>
                </a:solidFill>
              </a:rPr>
              <a:t>, collards</a:t>
            </a:r>
            <a:r>
              <a:rPr lang="en-US" sz="2400" dirty="0">
                <a:solidFill>
                  <a:srgbClr val="1F497D"/>
                </a:solidFill>
              </a:rPr>
              <a:t>, broccoli, kale, mustard greens</a:t>
            </a:r>
            <a:r>
              <a:rPr lang="en-US" sz="2400" dirty="0" smtClean="0">
                <a:solidFill>
                  <a:srgbClr val="1F497D"/>
                </a:solidFill>
              </a:rPr>
              <a:t>, turnip </a:t>
            </a:r>
            <a:r>
              <a:rPr lang="en-US" sz="2400" dirty="0">
                <a:solidFill>
                  <a:srgbClr val="1F497D"/>
                </a:solidFill>
              </a:rPr>
              <a:t>greens, milk, cheese, yogurt, dried figs, and blackstrap molasses are good calcium sources that are easy to pack into an active lifestyle. </a:t>
            </a:r>
          </a:p>
          <a:p>
            <a:pPr>
              <a:lnSpc>
                <a:spcPct val="110000"/>
              </a:lnSpc>
            </a:pPr>
            <a:endParaRPr lang="en-US" dirty="0"/>
          </a:p>
        </p:txBody>
      </p:sp>
      <p:pic>
        <p:nvPicPr>
          <p:cNvPr id="4" name="Picture 3" descr="Calcium_Supplements_Should_You_Take_Them-732x549-Thumbna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800"/>
            <a:ext cx="4165600" cy="3124200"/>
          </a:xfrm>
          <a:prstGeom prst="rect">
            <a:avLst/>
          </a:prstGeom>
        </p:spPr>
      </p:pic>
    </p:spTree>
    <p:extLst>
      <p:ext uri="{BB962C8B-B14F-4D97-AF65-F5344CB8AC3E}">
        <p14:creationId xmlns:p14="http://schemas.microsoft.com/office/powerpoint/2010/main" val="361363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pPr algn="l"/>
            <a:r>
              <a:rPr lang="en-US" b="1" dirty="0" smtClean="0">
                <a:solidFill>
                  <a:srgbClr val="1F497D"/>
                </a:solidFill>
              </a:rPr>
              <a:t>Vitamin </a:t>
            </a:r>
            <a:r>
              <a:rPr lang="en-US" b="1" dirty="0">
                <a:solidFill>
                  <a:srgbClr val="1F497D"/>
                </a:solidFill>
              </a:rPr>
              <a:t>D </a:t>
            </a:r>
            <a:endParaRPr lang="en-US" dirty="0">
              <a:solidFill>
                <a:srgbClr val="1F497D"/>
              </a:solidFill>
            </a:endParaRPr>
          </a:p>
        </p:txBody>
      </p:sp>
      <p:sp>
        <p:nvSpPr>
          <p:cNvPr id="3" name="Content Placeholder 2"/>
          <p:cNvSpPr>
            <a:spLocks noGrp="1"/>
          </p:cNvSpPr>
          <p:nvPr>
            <p:ph idx="1"/>
          </p:nvPr>
        </p:nvSpPr>
        <p:spPr>
          <a:xfrm>
            <a:off x="228600" y="1447800"/>
            <a:ext cx="4800600" cy="4678363"/>
          </a:xfrm>
        </p:spPr>
        <p:txBody>
          <a:bodyPr>
            <a:normAutofit fontScale="62500" lnSpcReduction="20000"/>
          </a:bodyPr>
          <a:lstStyle/>
          <a:p>
            <a:pPr>
              <a:lnSpc>
                <a:spcPct val="110000"/>
              </a:lnSpc>
            </a:pPr>
            <a:r>
              <a:rPr lang="en-US" sz="3400" dirty="0" smtClean="0">
                <a:solidFill>
                  <a:srgbClr val="1F497D"/>
                </a:solidFill>
              </a:rPr>
              <a:t>Vitamin </a:t>
            </a:r>
            <a:r>
              <a:rPr lang="en-US" sz="3400" dirty="0">
                <a:solidFill>
                  <a:srgbClr val="1F497D"/>
                </a:solidFill>
              </a:rPr>
              <a:t>D is needed for healthy </a:t>
            </a:r>
            <a:r>
              <a:rPr lang="en-US" sz="3400" dirty="0" smtClean="0">
                <a:solidFill>
                  <a:srgbClr val="1F497D"/>
                </a:solidFill>
              </a:rPr>
              <a:t>bones and </a:t>
            </a:r>
            <a:r>
              <a:rPr lang="en-US" sz="3400" dirty="0">
                <a:solidFill>
                  <a:srgbClr val="1F497D"/>
                </a:solidFill>
              </a:rPr>
              <a:t>a healthy immune system. </a:t>
            </a:r>
            <a:r>
              <a:rPr lang="en-US" sz="3400" dirty="0" smtClean="0">
                <a:solidFill>
                  <a:srgbClr val="1F497D"/>
                </a:solidFill>
              </a:rPr>
              <a:t>Athletes who </a:t>
            </a:r>
            <a:r>
              <a:rPr lang="en-US" sz="3400" dirty="0">
                <a:solidFill>
                  <a:srgbClr val="1F497D"/>
                </a:solidFill>
              </a:rPr>
              <a:t>live in </a:t>
            </a:r>
            <a:r>
              <a:rPr lang="en-US" sz="3400" dirty="0" smtClean="0">
                <a:solidFill>
                  <a:srgbClr val="1F497D"/>
                </a:solidFill>
              </a:rPr>
              <a:t>northern latitudes</a:t>
            </a:r>
            <a:r>
              <a:rPr lang="en-US" sz="3400" dirty="0">
                <a:solidFill>
                  <a:srgbClr val="1F497D"/>
                </a:solidFill>
              </a:rPr>
              <a:t>, </a:t>
            </a:r>
            <a:r>
              <a:rPr lang="en-US" sz="3400" dirty="0" smtClean="0">
                <a:solidFill>
                  <a:srgbClr val="1F497D"/>
                </a:solidFill>
              </a:rPr>
              <a:t>train indoors</a:t>
            </a:r>
            <a:r>
              <a:rPr lang="en-US" sz="3400" dirty="0">
                <a:solidFill>
                  <a:srgbClr val="1F497D"/>
                </a:solidFill>
              </a:rPr>
              <a:t>, or </a:t>
            </a:r>
            <a:r>
              <a:rPr lang="en-US" sz="3400" dirty="0" smtClean="0">
                <a:solidFill>
                  <a:srgbClr val="1F497D"/>
                </a:solidFill>
              </a:rPr>
              <a:t>use sunscreen </a:t>
            </a:r>
            <a:r>
              <a:rPr lang="en-US" sz="3400" dirty="0">
                <a:solidFill>
                  <a:srgbClr val="1F497D"/>
                </a:solidFill>
              </a:rPr>
              <a:t>may </a:t>
            </a:r>
            <a:r>
              <a:rPr lang="en-US" sz="3400" dirty="0" smtClean="0">
                <a:solidFill>
                  <a:srgbClr val="1F497D"/>
                </a:solidFill>
              </a:rPr>
              <a:t>lack vitamin D. </a:t>
            </a:r>
          </a:p>
          <a:p>
            <a:pPr>
              <a:lnSpc>
                <a:spcPct val="110000"/>
              </a:lnSpc>
            </a:pPr>
            <a:r>
              <a:rPr lang="en-US" sz="3400" dirty="0" smtClean="0">
                <a:solidFill>
                  <a:srgbClr val="1F497D"/>
                </a:solidFill>
              </a:rPr>
              <a:t>Experts </a:t>
            </a:r>
            <a:r>
              <a:rPr lang="en-US" sz="3400" dirty="0">
                <a:solidFill>
                  <a:srgbClr val="1F497D"/>
                </a:solidFill>
              </a:rPr>
              <a:t>recommend 1000 to 2000 IU per day of vitamin D3 or vitamin D2 (vegan vitamin D). Spending just 10-30 minutes outside in exercise shorts several times a week will let athletes make enough vitamin D in their body. </a:t>
            </a:r>
            <a:endParaRPr lang="en-US" sz="3400" dirty="0" smtClean="0">
              <a:solidFill>
                <a:srgbClr val="1F497D"/>
              </a:solidFill>
            </a:endParaRPr>
          </a:p>
          <a:p>
            <a:pPr>
              <a:lnSpc>
                <a:spcPct val="110000"/>
              </a:lnSpc>
            </a:pPr>
            <a:r>
              <a:rPr lang="en-US" sz="3400" dirty="0" smtClean="0">
                <a:solidFill>
                  <a:srgbClr val="1F497D"/>
                </a:solidFill>
              </a:rPr>
              <a:t>Lighter</a:t>
            </a:r>
            <a:r>
              <a:rPr lang="en-US" sz="3400" dirty="0">
                <a:solidFill>
                  <a:srgbClr val="1F497D"/>
                </a:solidFill>
              </a:rPr>
              <a:t>-skinned athletes may require only about 10 minutes whereas darker-skinned athletes may need up to 30 minutes. </a:t>
            </a:r>
          </a:p>
          <a:p>
            <a:endParaRPr lang="en-US" dirty="0">
              <a:solidFill>
                <a:srgbClr val="1F497D"/>
              </a:solidFill>
            </a:endParaRPr>
          </a:p>
        </p:txBody>
      </p:sp>
      <p:pic>
        <p:nvPicPr>
          <p:cNvPr id="4" name="Picture 3" descr="cheese-salmon-sardines-heres-how-you-to-get-your-dose-of-vitamin-d-in-win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7892" y="2057401"/>
            <a:ext cx="4066108" cy="3048000"/>
          </a:xfrm>
          <a:prstGeom prst="rect">
            <a:avLst/>
          </a:prstGeom>
        </p:spPr>
      </p:pic>
    </p:spTree>
    <p:extLst>
      <p:ext uri="{BB962C8B-B14F-4D97-AF65-F5344CB8AC3E}">
        <p14:creationId xmlns:p14="http://schemas.microsoft.com/office/powerpoint/2010/main" val="2192869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731838"/>
          </a:xfrm>
        </p:spPr>
        <p:txBody>
          <a:bodyPr>
            <a:noAutofit/>
          </a:bodyPr>
          <a:lstStyle/>
          <a:p>
            <a:pPr algn="l"/>
            <a:r>
              <a:rPr lang="en-US" b="1" dirty="0">
                <a:solidFill>
                  <a:srgbClr val="1F497D"/>
                </a:solidFill>
              </a:rPr>
              <a:t>Iron </a:t>
            </a:r>
            <a:endParaRPr lang="en-US" dirty="0">
              <a:solidFill>
                <a:srgbClr val="1F497D"/>
              </a:solidFill>
            </a:endParaRPr>
          </a:p>
        </p:txBody>
      </p:sp>
      <p:sp>
        <p:nvSpPr>
          <p:cNvPr id="3" name="Content Placeholder 2"/>
          <p:cNvSpPr>
            <a:spLocks noGrp="1"/>
          </p:cNvSpPr>
          <p:nvPr>
            <p:ph idx="1"/>
          </p:nvPr>
        </p:nvSpPr>
        <p:spPr>
          <a:xfrm>
            <a:off x="4191000" y="685800"/>
            <a:ext cx="4953000" cy="5638800"/>
          </a:xfrm>
        </p:spPr>
        <p:txBody>
          <a:bodyPr>
            <a:noAutofit/>
          </a:bodyPr>
          <a:lstStyle/>
          <a:p>
            <a:pPr>
              <a:lnSpc>
                <a:spcPct val="90000"/>
              </a:lnSpc>
            </a:pPr>
            <a:r>
              <a:rPr lang="en-US" sz="2200" dirty="0" smtClean="0">
                <a:solidFill>
                  <a:srgbClr val="1F497D"/>
                </a:solidFill>
              </a:rPr>
              <a:t>Vegetarian </a:t>
            </a:r>
            <a:r>
              <a:rPr lang="en-US" sz="2200" dirty="0">
                <a:solidFill>
                  <a:srgbClr val="1F497D"/>
                </a:solidFill>
              </a:rPr>
              <a:t>athletes can meet their iron needs without supplements if they choose iron-rich </a:t>
            </a:r>
            <a:r>
              <a:rPr lang="en-US" sz="2200" dirty="0" smtClean="0">
                <a:solidFill>
                  <a:srgbClr val="1F497D"/>
                </a:solidFill>
              </a:rPr>
              <a:t>plant </a:t>
            </a:r>
            <a:r>
              <a:rPr lang="en-US" sz="2200" dirty="0">
                <a:solidFill>
                  <a:srgbClr val="1F497D"/>
                </a:solidFill>
              </a:rPr>
              <a:t>foods daily. </a:t>
            </a:r>
            <a:endParaRPr lang="en-US" sz="2200" dirty="0" smtClean="0">
              <a:solidFill>
                <a:srgbClr val="1F497D"/>
              </a:solidFill>
            </a:endParaRPr>
          </a:p>
          <a:p>
            <a:pPr>
              <a:lnSpc>
                <a:spcPct val="90000"/>
              </a:lnSpc>
            </a:pPr>
            <a:r>
              <a:rPr lang="en-US" sz="2200" dirty="0" smtClean="0">
                <a:solidFill>
                  <a:srgbClr val="1F497D"/>
                </a:solidFill>
              </a:rPr>
              <a:t>These </a:t>
            </a:r>
            <a:r>
              <a:rPr lang="en-US" sz="2200" dirty="0">
                <a:solidFill>
                  <a:srgbClr val="1F497D"/>
                </a:solidFill>
              </a:rPr>
              <a:t>foods include legumes, dark green vegetables, prunes, blackstrap molasses, and enriched breads. Combining these with foods high in vitamin C, such as tomatoes, citrus fruit, melon, kiwifruit, broccoli, or peppers, boosts iron absorption from </a:t>
            </a:r>
            <a:r>
              <a:rPr lang="en-US" sz="2200" dirty="0" smtClean="0">
                <a:solidFill>
                  <a:srgbClr val="1F497D"/>
                </a:solidFill>
              </a:rPr>
              <a:t>plant based </a:t>
            </a:r>
            <a:r>
              <a:rPr lang="en-US" sz="2200" dirty="0">
                <a:solidFill>
                  <a:srgbClr val="1F497D"/>
                </a:solidFill>
              </a:rPr>
              <a:t>sources. </a:t>
            </a:r>
            <a:endParaRPr lang="en-US" sz="2200" dirty="0" smtClean="0">
              <a:solidFill>
                <a:srgbClr val="1F497D"/>
              </a:solidFill>
            </a:endParaRPr>
          </a:p>
          <a:p>
            <a:pPr>
              <a:lnSpc>
                <a:spcPct val="90000"/>
              </a:lnSpc>
            </a:pPr>
            <a:r>
              <a:rPr lang="en-US" sz="2200" dirty="0" smtClean="0">
                <a:solidFill>
                  <a:srgbClr val="1F497D"/>
                </a:solidFill>
              </a:rPr>
              <a:t>Avoid </a:t>
            </a:r>
            <a:r>
              <a:rPr lang="en-US" sz="2200" dirty="0">
                <a:solidFill>
                  <a:srgbClr val="1F497D"/>
                </a:solidFill>
              </a:rPr>
              <a:t>tea with meals or large servings of whole wheat crackers and unleavened whole grain breads as these contain “</a:t>
            </a:r>
            <a:r>
              <a:rPr lang="en-US" sz="2200" b="1" dirty="0" err="1">
                <a:solidFill>
                  <a:srgbClr val="1F497D"/>
                </a:solidFill>
              </a:rPr>
              <a:t>phytate</a:t>
            </a:r>
            <a:r>
              <a:rPr lang="en-US" sz="2200" dirty="0">
                <a:solidFill>
                  <a:srgbClr val="1F497D"/>
                </a:solidFill>
              </a:rPr>
              <a:t>” which decreases iron absorption. A wise </a:t>
            </a:r>
            <a:r>
              <a:rPr lang="en-US" sz="2200" dirty="0" smtClean="0">
                <a:solidFill>
                  <a:srgbClr val="1F497D"/>
                </a:solidFill>
              </a:rPr>
              <a:t>tip cooking </a:t>
            </a:r>
            <a:r>
              <a:rPr lang="en-US" sz="2200" dirty="0">
                <a:solidFill>
                  <a:srgbClr val="1F497D"/>
                </a:solidFill>
              </a:rPr>
              <a:t>in cast iron skillets adds iron to certain foods like tomato sauce. </a:t>
            </a:r>
          </a:p>
        </p:txBody>
      </p:sp>
      <p:pic>
        <p:nvPicPr>
          <p:cNvPr id="5" name="Picture 4" descr="foods-boost-immunit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4191000" cy="2791206"/>
          </a:xfrm>
          <a:prstGeom prst="rect">
            <a:avLst/>
          </a:prstGeom>
        </p:spPr>
      </p:pic>
    </p:spTree>
    <p:extLst>
      <p:ext uri="{BB962C8B-B14F-4D97-AF65-F5344CB8AC3E}">
        <p14:creationId xmlns:p14="http://schemas.microsoft.com/office/powerpoint/2010/main" val="1724981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r>
              <a:rPr lang="en-US" b="1" dirty="0">
                <a:solidFill>
                  <a:srgbClr val="1F497D"/>
                </a:solidFill>
              </a:rPr>
              <a:t>Concluding Guidelines </a:t>
            </a:r>
            <a:endParaRPr lang="en-US" dirty="0">
              <a:solidFill>
                <a:srgbClr val="1F497D"/>
              </a:solidFill>
            </a:endParaRPr>
          </a:p>
        </p:txBody>
      </p:sp>
      <p:sp>
        <p:nvSpPr>
          <p:cNvPr id="3" name="Content Placeholder 2"/>
          <p:cNvSpPr>
            <a:spLocks noGrp="1"/>
          </p:cNvSpPr>
          <p:nvPr>
            <p:ph idx="1"/>
          </p:nvPr>
        </p:nvSpPr>
        <p:spPr>
          <a:xfrm>
            <a:off x="152400" y="1371600"/>
            <a:ext cx="8991600" cy="1981199"/>
          </a:xfrm>
        </p:spPr>
        <p:txBody>
          <a:bodyPr>
            <a:normAutofit/>
          </a:bodyPr>
          <a:lstStyle/>
          <a:p>
            <a:pPr marL="0" indent="0">
              <a:lnSpc>
                <a:spcPct val="110000"/>
              </a:lnSpc>
              <a:buNone/>
            </a:pPr>
            <a:r>
              <a:rPr lang="en-US" sz="2100" dirty="0" smtClean="0">
                <a:solidFill>
                  <a:srgbClr val="1F497D"/>
                </a:solidFill>
              </a:rPr>
              <a:t>To </a:t>
            </a:r>
            <a:r>
              <a:rPr lang="en-US" sz="2100" dirty="0">
                <a:solidFill>
                  <a:srgbClr val="1F497D"/>
                </a:solidFill>
              </a:rPr>
              <a:t>recap the health and possible performance advantages of a vegetarian diet, remember to select a diet containing a variety of mostly whole and minimally processed vegetarian foods which should include whole grains, pasta, rice, whole- grain bread, </a:t>
            </a:r>
            <a:r>
              <a:rPr lang="en-US" sz="2100" dirty="0" smtClean="0">
                <a:solidFill>
                  <a:srgbClr val="1F497D"/>
                </a:solidFill>
              </a:rPr>
              <a:t>cereal, </a:t>
            </a:r>
            <a:r>
              <a:rPr lang="en-US" sz="2100" dirty="0">
                <a:solidFill>
                  <a:srgbClr val="1F497D"/>
                </a:solidFill>
              </a:rPr>
              <a:t>fruit, vegetables, legumes, nuts and seeds, and if desired, dairy products and eggs. </a:t>
            </a:r>
          </a:p>
        </p:txBody>
      </p:sp>
      <p:pic>
        <p:nvPicPr>
          <p:cNvPr id="4" name="Picture 3" descr="health-and-nutrition-vetables-andi.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276600"/>
            <a:ext cx="4099035" cy="2971800"/>
          </a:xfrm>
          <a:prstGeom prst="rect">
            <a:avLst/>
          </a:prstGeom>
        </p:spPr>
      </p:pic>
    </p:spTree>
    <p:extLst>
      <p:ext uri="{BB962C8B-B14F-4D97-AF65-F5344CB8AC3E}">
        <p14:creationId xmlns:p14="http://schemas.microsoft.com/office/powerpoint/2010/main" val="1395899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153005-RTR339W0-1471501371-1000-894bc22edc-14716253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6488"/>
            <a:ext cx="9144000" cy="5239512"/>
          </a:xfrm>
          <a:prstGeom prst="rect">
            <a:avLst/>
          </a:prstGeom>
        </p:spPr>
      </p:pic>
    </p:spTree>
    <p:extLst>
      <p:ext uri="{BB962C8B-B14F-4D97-AF65-F5344CB8AC3E}">
        <p14:creationId xmlns:p14="http://schemas.microsoft.com/office/powerpoint/2010/main" val="3107370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153105-RTR339W6-1471501634-1000-894bc22edc-14716253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4" y="685800"/>
            <a:ext cx="9144000" cy="5669280"/>
          </a:xfrm>
          <a:prstGeom prst="rect">
            <a:avLst/>
          </a:prstGeom>
        </p:spPr>
      </p:pic>
    </p:spTree>
    <p:extLst>
      <p:ext uri="{BB962C8B-B14F-4D97-AF65-F5344CB8AC3E}">
        <p14:creationId xmlns:p14="http://schemas.microsoft.com/office/powerpoint/2010/main" val="757104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819400"/>
            <a:ext cx="6858000" cy="1107996"/>
          </a:xfrm>
          <a:prstGeom prst="rect">
            <a:avLst/>
          </a:prstGeom>
          <a:noFill/>
        </p:spPr>
        <p:txBody>
          <a:bodyPr wrap="square" rtlCol="0">
            <a:spAutoFit/>
          </a:bodyPr>
          <a:lstStyle/>
          <a:p>
            <a:r>
              <a:rPr lang="en-US" sz="6600" b="1" dirty="0" smtClean="0">
                <a:solidFill>
                  <a:srgbClr val="1F497D"/>
                </a:solidFill>
                <a:latin typeface="Calibri"/>
                <a:cs typeface="Calibri"/>
              </a:rPr>
              <a:t>TERIMA KASIH</a:t>
            </a:r>
            <a:endParaRPr lang="en-US" sz="6600" b="1" dirty="0">
              <a:solidFill>
                <a:srgbClr val="1F497D"/>
              </a:solidFill>
              <a:latin typeface="Calibri"/>
              <a:cs typeface="Calibri"/>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831019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r>
              <a:rPr lang="en-US" sz="5400" b="1" dirty="0">
                <a:solidFill>
                  <a:schemeClr val="tx2"/>
                </a:solidFill>
              </a:rPr>
              <a:t>The Vegetarian </a:t>
            </a:r>
            <a:r>
              <a:rPr lang="en-US" sz="5400" b="1" dirty="0" smtClean="0">
                <a:solidFill>
                  <a:schemeClr val="tx2"/>
                </a:solidFill>
              </a:rPr>
              <a:t>Athlete</a:t>
            </a:r>
            <a:endParaRPr lang="en-US" sz="5400" b="1" dirty="0">
              <a:solidFill>
                <a:schemeClr val="tx2"/>
              </a:solidFill>
            </a:endParaRPr>
          </a:p>
        </p:txBody>
      </p:sp>
    </p:spTree>
    <p:extLst>
      <p:ext uri="{BB962C8B-B14F-4D97-AF65-F5344CB8AC3E}">
        <p14:creationId xmlns:p14="http://schemas.microsoft.com/office/powerpoint/2010/main" val="29893028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4038600" cy="4906963"/>
          </a:xfrm>
        </p:spPr>
        <p:txBody>
          <a:bodyPr>
            <a:normAutofit/>
          </a:bodyPr>
          <a:lstStyle/>
          <a:p>
            <a:pPr marL="0" indent="0">
              <a:lnSpc>
                <a:spcPct val="110000"/>
              </a:lnSpc>
              <a:buNone/>
            </a:pPr>
            <a:r>
              <a:rPr lang="en-US" sz="2400" dirty="0">
                <a:solidFill>
                  <a:srgbClr val="1F497D"/>
                </a:solidFill>
              </a:rPr>
              <a:t>All athletes, vegetarian or </a:t>
            </a:r>
            <a:r>
              <a:rPr lang="en-US" sz="2400" dirty="0" smtClean="0">
                <a:solidFill>
                  <a:srgbClr val="1F497D"/>
                </a:solidFill>
              </a:rPr>
              <a:t>non-vegetarian</a:t>
            </a:r>
            <a:r>
              <a:rPr lang="en-US" sz="2400" dirty="0">
                <a:solidFill>
                  <a:srgbClr val="1F497D"/>
                </a:solidFill>
              </a:rPr>
              <a:t>, need to consume a diet that includes a wide variety of foods in moderation from all food groups in order to obtain the essential nutrients needed for health and sports performance </a:t>
            </a:r>
          </a:p>
          <a:p>
            <a:endParaRPr lang="en-US" sz="2800" dirty="0"/>
          </a:p>
        </p:txBody>
      </p:sp>
      <p:pic>
        <p:nvPicPr>
          <p:cNvPr id="4" name="Picture 3" descr="97814729230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990600"/>
            <a:ext cx="4162749" cy="47078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4410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Autofit/>
          </a:bodyPr>
          <a:lstStyle/>
          <a:p>
            <a:r>
              <a:rPr lang="en-US" sz="2800" dirty="0" smtClean="0"/>
              <a:t>Classification </a:t>
            </a:r>
            <a:r>
              <a:rPr lang="en-US" sz="2800" dirty="0"/>
              <a:t>of various vegetarian diets </a:t>
            </a:r>
          </a:p>
        </p:txBody>
      </p:sp>
      <p:graphicFrame>
        <p:nvGraphicFramePr>
          <p:cNvPr id="4" name="Table 3"/>
          <p:cNvGraphicFramePr>
            <a:graphicFrameLocks noGrp="1"/>
          </p:cNvGraphicFramePr>
          <p:nvPr>
            <p:extLst>
              <p:ext uri="{D42A27DB-BD31-4B8C-83A1-F6EECF244321}">
                <p14:modId xmlns:p14="http://schemas.microsoft.com/office/powerpoint/2010/main" val="3256977833"/>
              </p:ext>
            </p:extLst>
          </p:nvPr>
        </p:nvGraphicFramePr>
        <p:xfrm>
          <a:off x="533400" y="1524000"/>
          <a:ext cx="8305800" cy="4343402"/>
        </p:xfrm>
        <a:graphic>
          <a:graphicData uri="http://schemas.openxmlformats.org/drawingml/2006/table">
            <a:tbl>
              <a:tblPr firstRow="1" bandRow="1">
                <a:tableStyleId>{5C22544A-7EE6-4342-B048-85BDC9FD1C3A}</a:tableStyleId>
              </a:tblPr>
              <a:tblGrid>
                <a:gridCol w="2338526"/>
                <a:gridCol w="5967274"/>
              </a:tblGrid>
              <a:tr h="451022">
                <a:tc>
                  <a:txBody>
                    <a:bodyPr/>
                    <a:lstStyle/>
                    <a:p>
                      <a:pPr algn="ctr"/>
                      <a:r>
                        <a:rPr lang="en-US" dirty="0" smtClean="0"/>
                        <a:t>DIET</a:t>
                      </a:r>
                      <a:endParaRPr lang="en-US" dirty="0"/>
                    </a:p>
                  </a:txBody>
                  <a:tcPr/>
                </a:tc>
                <a:tc>
                  <a:txBody>
                    <a:bodyPr/>
                    <a:lstStyle/>
                    <a:p>
                      <a:pPr algn="ctr"/>
                      <a:r>
                        <a:rPr lang="en-US" dirty="0" smtClean="0"/>
                        <a:t>FOOD PATTERN</a:t>
                      </a:r>
                      <a:endParaRPr lang="en-US" dirty="0"/>
                    </a:p>
                  </a:txBody>
                  <a:tcPr/>
                </a:tc>
              </a:tr>
              <a:tr h="778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effectLst/>
                        </a:rPr>
                        <a:t>Semi-vegetarian </a:t>
                      </a:r>
                      <a:endParaRPr lang="en-US" b="1" dirty="0" smtClean="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Avoids some but not all groups of animal-derived food. Red meat is most often excluded or consumed in limited amounts </a:t>
                      </a:r>
                      <a:endParaRPr lang="en-US" dirty="0" smtClean="0"/>
                    </a:p>
                  </a:txBody>
                  <a:tcPr/>
                </a:tc>
              </a:tr>
              <a:tr h="778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effectLst/>
                        </a:rPr>
                        <a:t>Lacto-</a:t>
                      </a:r>
                      <a:r>
                        <a:rPr lang="en-US" sz="1800" b="1" kern="1200" dirty="0" err="1" smtClean="0">
                          <a:effectLst/>
                        </a:rPr>
                        <a:t>ovo</a:t>
                      </a:r>
                      <a:r>
                        <a:rPr lang="en-US" sz="1800" b="1" kern="1200" dirty="0" smtClean="0">
                          <a:effectLst/>
                        </a:rPr>
                        <a:t> vegetarian </a:t>
                      </a:r>
                      <a:endParaRPr lang="en-US" b="1" dirty="0" smtClean="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Consumes milk and milk products as well as eggs. Avoids meat, poultry, fish, and seafood </a:t>
                      </a:r>
                      <a:endParaRPr lang="en-US" dirty="0" smtClean="0"/>
                    </a:p>
                  </a:txBody>
                  <a:tcPr/>
                </a:tc>
              </a:tr>
              <a:tr h="778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err="1" smtClean="0">
                          <a:effectLst/>
                        </a:rPr>
                        <a:t>Ovo</a:t>
                      </a:r>
                      <a:r>
                        <a:rPr lang="en-US" sz="1800" b="1" kern="1200" dirty="0" smtClean="0">
                          <a:effectLst/>
                        </a:rPr>
                        <a:t> vegetarian </a:t>
                      </a:r>
                      <a:endParaRPr lang="en-US" b="1" dirty="0" smtClean="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Eggs are included but meat, poultry, fish, seafood, and dairy products are avoided </a:t>
                      </a:r>
                      <a:endParaRPr lang="en-US" dirty="0" smtClean="0"/>
                    </a:p>
                  </a:txBody>
                  <a:tcPr/>
                </a:tc>
              </a:tr>
              <a:tr h="778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effectLst/>
                        </a:rPr>
                        <a:t>Lacto vegetarian </a:t>
                      </a:r>
                      <a:endParaRPr lang="en-US" b="1" dirty="0" smtClean="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Dairy products are included but does not eat meat, poultry, fish, seafood, or eggs </a:t>
                      </a:r>
                      <a:endParaRPr lang="en-US" dirty="0" smtClean="0"/>
                    </a:p>
                  </a:txBody>
                  <a:tcPr/>
                </a:tc>
              </a:tr>
              <a:tr h="7784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effectLst/>
                        </a:rPr>
                        <a:t>Vegan </a:t>
                      </a:r>
                      <a:endParaRPr lang="en-US" b="1" dirty="0" smtClean="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Avoids all animal-derived foods including meat, poultry, fish, seafood, eggs, milk, and milk products </a:t>
                      </a:r>
                      <a:endParaRPr lang="en-US" dirty="0" smtClean="0"/>
                    </a:p>
                  </a:txBody>
                  <a:tcPr/>
                </a:tc>
              </a:tr>
            </a:tbl>
          </a:graphicData>
        </a:graphic>
      </p:graphicFrame>
    </p:spTree>
    <p:extLst>
      <p:ext uri="{BB962C8B-B14F-4D97-AF65-F5344CB8AC3E}">
        <p14:creationId xmlns:p14="http://schemas.microsoft.com/office/powerpoint/2010/main" val="375611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534400" cy="5287963"/>
          </a:xfrm>
        </p:spPr>
        <p:txBody>
          <a:bodyPr>
            <a:normAutofit/>
          </a:bodyPr>
          <a:lstStyle/>
          <a:p>
            <a:pPr marL="0" indent="0">
              <a:lnSpc>
                <a:spcPct val="110000"/>
              </a:lnSpc>
              <a:buNone/>
            </a:pPr>
            <a:r>
              <a:rPr lang="en-US" sz="2200" dirty="0" err="1">
                <a:solidFill>
                  <a:srgbClr val="1F497D"/>
                </a:solidFill>
              </a:rPr>
              <a:t>Untuk</a:t>
            </a:r>
            <a:r>
              <a:rPr lang="en-US" sz="2200" dirty="0">
                <a:solidFill>
                  <a:srgbClr val="1F497D"/>
                </a:solidFill>
              </a:rPr>
              <a:t> </a:t>
            </a:r>
            <a:r>
              <a:rPr lang="en-US" sz="2200" dirty="0" err="1">
                <a:solidFill>
                  <a:srgbClr val="1F497D"/>
                </a:solidFill>
              </a:rPr>
              <a:t>memenuhi</a:t>
            </a:r>
            <a:r>
              <a:rPr lang="en-US" sz="2200" dirty="0">
                <a:solidFill>
                  <a:srgbClr val="1F497D"/>
                </a:solidFill>
              </a:rPr>
              <a:t> </a:t>
            </a:r>
            <a:r>
              <a:rPr lang="en-US" sz="2200" dirty="0" err="1">
                <a:solidFill>
                  <a:srgbClr val="1F497D"/>
                </a:solidFill>
              </a:rPr>
              <a:t>kebutuhan</a:t>
            </a:r>
            <a:r>
              <a:rPr lang="en-US" sz="2200" dirty="0">
                <a:solidFill>
                  <a:srgbClr val="1F497D"/>
                </a:solidFill>
              </a:rPr>
              <a:t> </a:t>
            </a:r>
            <a:r>
              <a:rPr lang="en-US" sz="2200" dirty="0" err="1">
                <a:solidFill>
                  <a:srgbClr val="1F497D"/>
                </a:solidFill>
              </a:rPr>
              <a:t>zat</a:t>
            </a:r>
            <a:r>
              <a:rPr lang="en-US" sz="2200" dirty="0">
                <a:solidFill>
                  <a:srgbClr val="1F497D"/>
                </a:solidFill>
              </a:rPr>
              <a:t> </a:t>
            </a:r>
            <a:r>
              <a:rPr lang="en-US" sz="2200" dirty="0" err="1">
                <a:solidFill>
                  <a:srgbClr val="1F497D"/>
                </a:solidFill>
              </a:rPr>
              <a:t>gizi</a:t>
            </a:r>
            <a:r>
              <a:rPr lang="en-US" sz="2200" dirty="0">
                <a:solidFill>
                  <a:srgbClr val="1F497D"/>
                </a:solidFill>
              </a:rPr>
              <a:t> </a:t>
            </a:r>
            <a:r>
              <a:rPr lang="en-US" sz="2200" dirty="0" err="1">
                <a:solidFill>
                  <a:srgbClr val="1F497D"/>
                </a:solidFill>
              </a:rPr>
              <a:t>pada</a:t>
            </a:r>
            <a:r>
              <a:rPr lang="en-US" sz="2200" dirty="0">
                <a:solidFill>
                  <a:srgbClr val="1F497D"/>
                </a:solidFill>
              </a:rPr>
              <a:t> </a:t>
            </a:r>
            <a:r>
              <a:rPr lang="en-US" sz="2200" dirty="0" err="1">
                <a:solidFill>
                  <a:srgbClr val="1F497D"/>
                </a:solidFill>
              </a:rPr>
              <a:t>atlet</a:t>
            </a:r>
            <a:r>
              <a:rPr lang="en-US" sz="2200" dirty="0">
                <a:solidFill>
                  <a:srgbClr val="1F497D"/>
                </a:solidFill>
              </a:rPr>
              <a:t> vegetarian </a:t>
            </a:r>
            <a:r>
              <a:rPr lang="en-US" sz="2200" dirty="0" err="1">
                <a:solidFill>
                  <a:srgbClr val="1F497D"/>
                </a:solidFill>
              </a:rPr>
              <a:t>maka</a:t>
            </a:r>
            <a:r>
              <a:rPr lang="en-US" sz="2200" dirty="0">
                <a:solidFill>
                  <a:srgbClr val="1F497D"/>
                </a:solidFill>
              </a:rPr>
              <a:t> </a:t>
            </a:r>
            <a:r>
              <a:rPr lang="en-US" sz="2200" dirty="0" err="1">
                <a:solidFill>
                  <a:srgbClr val="1F497D"/>
                </a:solidFill>
              </a:rPr>
              <a:t>dalam</a:t>
            </a:r>
            <a:r>
              <a:rPr lang="en-US" sz="2200" dirty="0">
                <a:solidFill>
                  <a:srgbClr val="1F497D"/>
                </a:solidFill>
              </a:rPr>
              <a:t> </a:t>
            </a:r>
            <a:r>
              <a:rPr lang="en-US" sz="2200" dirty="0" err="1">
                <a:solidFill>
                  <a:srgbClr val="1F497D"/>
                </a:solidFill>
              </a:rPr>
              <a:t>perencanaan</a:t>
            </a:r>
            <a:r>
              <a:rPr lang="en-US" sz="2200" dirty="0">
                <a:solidFill>
                  <a:srgbClr val="1F497D"/>
                </a:solidFill>
              </a:rPr>
              <a:t> menu </a:t>
            </a:r>
            <a:r>
              <a:rPr lang="en-US" sz="2200" dirty="0" err="1">
                <a:solidFill>
                  <a:srgbClr val="1F497D"/>
                </a:solidFill>
              </a:rPr>
              <a:t>seorang</a:t>
            </a:r>
            <a:r>
              <a:rPr lang="en-US" sz="2200" dirty="0">
                <a:solidFill>
                  <a:srgbClr val="1F497D"/>
                </a:solidFill>
              </a:rPr>
              <a:t> vegetarian </a:t>
            </a:r>
            <a:r>
              <a:rPr lang="en-US" sz="2200" dirty="0" err="1">
                <a:solidFill>
                  <a:srgbClr val="1F497D"/>
                </a:solidFill>
              </a:rPr>
              <a:t>harus</a:t>
            </a:r>
            <a:r>
              <a:rPr lang="en-US" sz="2200" dirty="0">
                <a:solidFill>
                  <a:srgbClr val="1F497D"/>
                </a:solidFill>
              </a:rPr>
              <a:t> </a:t>
            </a:r>
            <a:r>
              <a:rPr lang="en-US" sz="2200" dirty="0" err="1">
                <a:solidFill>
                  <a:srgbClr val="1F497D"/>
                </a:solidFill>
              </a:rPr>
              <a:t>memperhatikan</a:t>
            </a:r>
            <a:r>
              <a:rPr lang="en-US" sz="2200" dirty="0">
                <a:solidFill>
                  <a:srgbClr val="1F497D"/>
                </a:solidFill>
              </a:rPr>
              <a:t> </a:t>
            </a:r>
            <a:r>
              <a:rPr lang="en-US" sz="2200" dirty="0" err="1">
                <a:solidFill>
                  <a:srgbClr val="1F497D"/>
                </a:solidFill>
              </a:rPr>
              <a:t>hal</a:t>
            </a:r>
            <a:r>
              <a:rPr lang="en-US" sz="2200" dirty="0">
                <a:solidFill>
                  <a:srgbClr val="1F497D"/>
                </a:solidFill>
              </a:rPr>
              <a:t> – </a:t>
            </a:r>
            <a:r>
              <a:rPr lang="en-US" sz="2200" dirty="0" err="1">
                <a:solidFill>
                  <a:srgbClr val="1F497D"/>
                </a:solidFill>
              </a:rPr>
              <a:t>hal</a:t>
            </a:r>
            <a:r>
              <a:rPr lang="en-US" sz="2200" dirty="0">
                <a:solidFill>
                  <a:srgbClr val="1F497D"/>
                </a:solidFill>
              </a:rPr>
              <a:t> </a:t>
            </a:r>
            <a:r>
              <a:rPr lang="en-US" sz="2200" dirty="0" err="1">
                <a:solidFill>
                  <a:srgbClr val="1F497D"/>
                </a:solidFill>
              </a:rPr>
              <a:t>berikut</a:t>
            </a:r>
            <a:r>
              <a:rPr lang="en-US" sz="2200" dirty="0">
                <a:solidFill>
                  <a:srgbClr val="1F497D"/>
                </a:solidFill>
              </a:rPr>
              <a:t> </a:t>
            </a:r>
            <a:r>
              <a:rPr lang="en-US" sz="2200" dirty="0" err="1">
                <a:solidFill>
                  <a:srgbClr val="1F497D"/>
                </a:solidFill>
              </a:rPr>
              <a:t>ini</a:t>
            </a:r>
            <a:r>
              <a:rPr lang="en-US" sz="2200" dirty="0">
                <a:solidFill>
                  <a:srgbClr val="1F497D"/>
                </a:solidFill>
              </a:rPr>
              <a:t>: </a:t>
            </a:r>
          </a:p>
          <a:p>
            <a:pPr marL="514350" indent="-514350">
              <a:lnSpc>
                <a:spcPct val="110000"/>
              </a:lnSpc>
              <a:buFont typeface="+mj-lt"/>
              <a:buAutoNum type="arabicPeriod"/>
            </a:pPr>
            <a:r>
              <a:rPr lang="en-US" sz="2200" dirty="0" err="1" smtClean="0">
                <a:solidFill>
                  <a:srgbClr val="1F497D"/>
                </a:solidFill>
              </a:rPr>
              <a:t>Memilih</a:t>
            </a:r>
            <a:r>
              <a:rPr lang="en-US" sz="2200" dirty="0" smtClean="0">
                <a:solidFill>
                  <a:srgbClr val="1F497D"/>
                </a:solidFill>
              </a:rPr>
              <a:t> </a:t>
            </a:r>
            <a:r>
              <a:rPr lang="en-US" sz="2200" dirty="0" err="1">
                <a:solidFill>
                  <a:srgbClr val="1F497D"/>
                </a:solidFill>
              </a:rPr>
              <a:t>bahan</a:t>
            </a:r>
            <a:r>
              <a:rPr lang="en-US" sz="2200" dirty="0">
                <a:solidFill>
                  <a:srgbClr val="1F497D"/>
                </a:solidFill>
              </a:rPr>
              <a:t> </a:t>
            </a:r>
            <a:r>
              <a:rPr lang="en-US" sz="2200" dirty="0" err="1">
                <a:solidFill>
                  <a:srgbClr val="1F497D"/>
                </a:solidFill>
              </a:rPr>
              <a:t>makanan</a:t>
            </a:r>
            <a:r>
              <a:rPr lang="en-US" sz="2200" dirty="0">
                <a:solidFill>
                  <a:srgbClr val="1F497D"/>
                </a:solidFill>
              </a:rPr>
              <a:t> yang </a:t>
            </a:r>
            <a:r>
              <a:rPr lang="en-US" sz="2200" dirty="0" err="1">
                <a:solidFill>
                  <a:srgbClr val="1F497D"/>
                </a:solidFill>
              </a:rPr>
              <a:t>bervariasi</a:t>
            </a:r>
            <a:r>
              <a:rPr lang="en-US" sz="2200" dirty="0">
                <a:solidFill>
                  <a:srgbClr val="1F497D"/>
                </a:solidFill>
              </a:rPr>
              <a:t> </a:t>
            </a:r>
            <a:r>
              <a:rPr lang="en-US" sz="2200" dirty="0" err="1">
                <a:solidFill>
                  <a:srgbClr val="1F497D"/>
                </a:solidFill>
              </a:rPr>
              <a:t>dan</a:t>
            </a:r>
            <a:r>
              <a:rPr lang="en-US" sz="2200" dirty="0">
                <a:solidFill>
                  <a:srgbClr val="1F497D"/>
                </a:solidFill>
              </a:rPr>
              <a:t> </a:t>
            </a:r>
            <a:r>
              <a:rPr lang="en-US" sz="2200" dirty="0" err="1">
                <a:solidFill>
                  <a:srgbClr val="1F497D"/>
                </a:solidFill>
              </a:rPr>
              <a:t>terdiri</a:t>
            </a:r>
            <a:r>
              <a:rPr lang="en-US" sz="2200" dirty="0">
                <a:solidFill>
                  <a:srgbClr val="1F497D"/>
                </a:solidFill>
              </a:rPr>
              <a:t> </a:t>
            </a:r>
            <a:r>
              <a:rPr lang="en-US" sz="2200" dirty="0" err="1">
                <a:solidFill>
                  <a:srgbClr val="1F497D"/>
                </a:solidFill>
              </a:rPr>
              <a:t>dari</a:t>
            </a:r>
            <a:r>
              <a:rPr lang="en-US" sz="2200" dirty="0">
                <a:solidFill>
                  <a:srgbClr val="1F497D"/>
                </a:solidFill>
              </a:rPr>
              <a:t> </a:t>
            </a:r>
            <a:r>
              <a:rPr lang="en-US" sz="2200" dirty="0" err="1">
                <a:solidFill>
                  <a:srgbClr val="1F497D"/>
                </a:solidFill>
              </a:rPr>
              <a:t>serealia</a:t>
            </a:r>
            <a:r>
              <a:rPr lang="en-US" sz="2200" dirty="0">
                <a:solidFill>
                  <a:srgbClr val="1F497D"/>
                </a:solidFill>
              </a:rPr>
              <a:t>, </a:t>
            </a:r>
            <a:r>
              <a:rPr lang="en-US" sz="2200" dirty="0" err="1" smtClean="0">
                <a:solidFill>
                  <a:srgbClr val="1F497D"/>
                </a:solidFill>
              </a:rPr>
              <a:t>kacang</a:t>
            </a:r>
            <a:r>
              <a:rPr lang="en-US" sz="2200" dirty="0" err="1">
                <a:solidFill>
                  <a:srgbClr val="1F497D"/>
                </a:solidFill>
              </a:rPr>
              <a:t>-kacangan</a:t>
            </a:r>
            <a:r>
              <a:rPr lang="en-US" sz="2200" dirty="0">
                <a:solidFill>
                  <a:srgbClr val="1F497D"/>
                </a:solidFill>
              </a:rPr>
              <a:t>, </a:t>
            </a:r>
            <a:r>
              <a:rPr lang="en-US" sz="2200" dirty="0" err="1">
                <a:solidFill>
                  <a:srgbClr val="1F497D"/>
                </a:solidFill>
              </a:rPr>
              <a:t>biji-bijian</a:t>
            </a:r>
            <a:r>
              <a:rPr lang="en-US" sz="2200" dirty="0">
                <a:solidFill>
                  <a:srgbClr val="1F497D"/>
                </a:solidFill>
              </a:rPr>
              <a:t>, </a:t>
            </a:r>
            <a:r>
              <a:rPr lang="en-US" sz="2200" dirty="0" err="1">
                <a:solidFill>
                  <a:srgbClr val="1F497D"/>
                </a:solidFill>
              </a:rPr>
              <a:t>sayur</a:t>
            </a:r>
            <a:r>
              <a:rPr lang="en-US" sz="2200" dirty="0">
                <a:solidFill>
                  <a:srgbClr val="1F497D"/>
                </a:solidFill>
              </a:rPr>
              <a:t> </a:t>
            </a:r>
            <a:r>
              <a:rPr lang="en-US" sz="2200" dirty="0" err="1">
                <a:solidFill>
                  <a:srgbClr val="1F497D"/>
                </a:solidFill>
              </a:rPr>
              <a:t>dan</a:t>
            </a:r>
            <a:r>
              <a:rPr lang="en-US" sz="2200" dirty="0">
                <a:solidFill>
                  <a:srgbClr val="1F497D"/>
                </a:solidFill>
              </a:rPr>
              <a:t> </a:t>
            </a:r>
            <a:r>
              <a:rPr lang="en-US" sz="2200" dirty="0" err="1">
                <a:solidFill>
                  <a:srgbClr val="1F497D"/>
                </a:solidFill>
              </a:rPr>
              <a:t>buah</a:t>
            </a:r>
            <a:r>
              <a:rPr lang="en-US" sz="2200" dirty="0">
                <a:solidFill>
                  <a:srgbClr val="1F497D"/>
                </a:solidFill>
              </a:rPr>
              <a:t>. </a:t>
            </a:r>
            <a:endParaRPr lang="en-US" sz="2200" dirty="0" smtClean="0">
              <a:solidFill>
                <a:srgbClr val="1F497D"/>
              </a:solidFill>
            </a:endParaRPr>
          </a:p>
          <a:p>
            <a:pPr marL="514350" indent="-514350">
              <a:lnSpc>
                <a:spcPct val="110000"/>
              </a:lnSpc>
              <a:buFont typeface="+mj-lt"/>
              <a:buAutoNum type="arabicPeriod"/>
            </a:pPr>
            <a:r>
              <a:rPr lang="en-US" sz="2200" dirty="0" err="1" smtClean="0">
                <a:solidFill>
                  <a:srgbClr val="1F497D"/>
                </a:solidFill>
              </a:rPr>
              <a:t>Kebutuhan</a:t>
            </a:r>
            <a:r>
              <a:rPr lang="en-US" sz="2200" dirty="0" smtClean="0">
                <a:solidFill>
                  <a:srgbClr val="1F497D"/>
                </a:solidFill>
              </a:rPr>
              <a:t> </a:t>
            </a:r>
            <a:r>
              <a:rPr lang="en-US" sz="2200" dirty="0" err="1" smtClean="0">
                <a:solidFill>
                  <a:srgbClr val="1F497D"/>
                </a:solidFill>
              </a:rPr>
              <a:t>asam</a:t>
            </a:r>
            <a:r>
              <a:rPr lang="en-US" sz="2200" dirty="0" smtClean="0">
                <a:solidFill>
                  <a:srgbClr val="1F497D"/>
                </a:solidFill>
              </a:rPr>
              <a:t> </a:t>
            </a:r>
            <a:r>
              <a:rPr lang="en-US" sz="2200" dirty="0" err="1" smtClean="0">
                <a:solidFill>
                  <a:srgbClr val="1F497D"/>
                </a:solidFill>
              </a:rPr>
              <a:t>lemak</a:t>
            </a:r>
            <a:r>
              <a:rPr lang="en-US" sz="2200" dirty="0" smtClean="0">
                <a:solidFill>
                  <a:srgbClr val="1F497D"/>
                </a:solidFill>
              </a:rPr>
              <a:t> </a:t>
            </a:r>
            <a:r>
              <a:rPr lang="en-US" sz="2200" dirty="0" err="1" smtClean="0">
                <a:solidFill>
                  <a:srgbClr val="1F497D"/>
                </a:solidFill>
              </a:rPr>
              <a:t>esensial</a:t>
            </a:r>
            <a:r>
              <a:rPr lang="en-US" sz="2200" dirty="0" smtClean="0">
                <a:solidFill>
                  <a:srgbClr val="1F497D"/>
                </a:solidFill>
              </a:rPr>
              <a:t> </a:t>
            </a:r>
            <a:r>
              <a:rPr lang="en-US" sz="2200" dirty="0" err="1" smtClean="0">
                <a:solidFill>
                  <a:srgbClr val="1F497D"/>
                </a:solidFill>
              </a:rPr>
              <a:t>dapat</a:t>
            </a:r>
            <a:r>
              <a:rPr lang="en-US" sz="2200" dirty="0" smtClean="0">
                <a:solidFill>
                  <a:srgbClr val="1F497D"/>
                </a:solidFill>
              </a:rPr>
              <a:t> </a:t>
            </a:r>
            <a:r>
              <a:rPr lang="en-US" sz="2200" dirty="0" err="1" smtClean="0">
                <a:solidFill>
                  <a:srgbClr val="1F497D"/>
                </a:solidFill>
              </a:rPr>
              <a:t>dipenuhi</a:t>
            </a:r>
            <a:r>
              <a:rPr lang="en-US" sz="2200" dirty="0" smtClean="0">
                <a:solidFill>
                  <a:srgbClr val="1F497D"/>
                </a:solidFill>
              </a:rPr>
              <a:t> </a:t>
            </a:r>
            <a:r>
              <a:rPr lang="en-US" sz="2200" dirty="0" err="1" smtClean="0">
                <a:solidFill>
                  <a:srgbClr val="1F497D"/>
                </a:solidFill>
              </a:rPr>
              <a:t>dengan</a:t>
            </a:r>
            <a:r>
              <a:rPr lang="en-US" sz="2200" dirty="0" smtClean="0">
                <a:solidFill>
                  <a:srgbClr val="1F497D"/>
                </a:solidFill>
              </a:rPr>
              <a:t> </a:t>
            </a:r>
            <a:r>
              <a:rPr lang="en-US" sz="2200" dirty="0" err="1" smtClean="0">
                <a:solidFill>
                  <a:srgbClr val="1F497D"/>
                </a:solidFill>
              </a:rPr>
              <a:t>mengutamakan</a:t>
            </a:r>
            <a:r>
              <a:rPr lang="en-US" sz="2200" dirty="0" smtClean="0">
                <a:solidFill>
                  <a:srgbClr val="1F497D"/>
                </a:solidFill>
              </a:rPr>
              <a:t> </a:t>
            </a:r>
            <a:r>
              <a:rPr lang="en-US" sz="2200" dirty="0" err="1" smtClean="0">
                <a:solidFill>
                  <a:srgbClr val="1F497D"/>
                </a:solidFill>
              </a:rPr>
              <a:t>pemilihan</a:t>
            </a:r>
            <a:r>
              <a:rPr lang="en-US" sz="2200" dirty="0" smtClean="0">
                <a:solidFill>
                  <a:srgbClr val="1F497D"/>
                </a:solidFill>
              </a:rPr>
              <a:t> </a:t>
            </a:r>
            <a:r>
              <a:rPr lang="en-US" sz="2200" dirty="0" err="1">
                <a:solidFill>
                  <a:srgbClr val="1F497D"/>
                </a:solidFill>
              </a:rPr>
              <a:t>bahan</a:t>
            </a:r>
            <a:r>
              <a:rPr lang="en-US" sz="2200" dirty="0">
                <a:solidFill>
                  <a:srgbClr val="1F497D"/>
                </a:solidFill>
              </a:rPr>
              <a:t> </a:t>
            </a:r>
            <a:r>
              <a:rPr lang="en-US" sz="2200" dirty="0" err="1">
                <a:solidFill>
                  <a:srgbClr val="1F497D"/>
                </a:solidFill>
              </a:rPr>
              <a:t>makanan</a:t>
            </a:r>
            <a:r>
              <a:rPr lang="en-US" sz="2200" dirty="0">
                <a:solidFill>
                  <a:srgbClr val="1F497D"/>
                </a:solidFill>
              </a:rPr>
              <a:t> </a:t>
            </a:r>
            <a:r>
              <a:rPr lang="en-US" sz="2200" dirty="0" err="1">
                <a:solidFill>
                  <a:srgbClr val="1F497D"/>
                </a:solidFill>
              </a:rPr>
              <a:t>seperti</a:t>
            </a:r>
            <a:r>
              <a:rPr lang="en-US" sz="2200" dirty="0">
                <a:solidFill>
                  <a:srgbClr val="1F497D"/>
                </a:solidFill>
              </a:rPr>
              <a:t> </a:t>
            </a:r>
            <a:r>
              <a:rPr lang="en-US" sz="2200" dirty="0" err="1">
                <a:solidFill>
                  <a:srgbClr val="1F497D"/>
                </a:solidFill>
              </a:rPr>
              <a:t>kacang-kacangan</a:t>
            </a:r>
            <a:r>
              <a:rPr lang="en-US" sz="2200" dirty="0">
                <a:solidFill>
                  <a:srgbClr val="1F497D"/>
                </a:solidFill>
              </a:rPr>
              <a:t>, </a:t>
            </a:r>
            <a:r>
              <a:rPr lang="en-US" sz="2200" dirty="0" err="1">
                <a:solidFill>
                  <a:srgbClr val="1F497D"/>
                </a:solidFill>
              </a:rPr>
              <a:t>biji-bijian</a:t>
            </a:r>
            <a:r>
              <a:rPr lang="en-US" sz="2200" dirty="0">
                <a:solidFill>
                  <a:srgbClr val="1F497D"/>
                </a:solidFill>
              </a:rPr>
              <a:t> </a:t>
            </a:r>
            <a:r>
              <a:rPr lang="en-US" sz="2200" dirty="0" err="1">
                <a:solidFill>
                  <a:srgbClr val="1F497D"/>
                </a:solidFill>
              </a:rPr>
              <a:t>dan</a:t>
            </a:r>
            <a:r>
              <a:rPr lang="en-US" sz="2200" dirty="0">
                <a:solidFill>
                  <a:srgbClr val="1F497D"/>
                </a:solidFill>
              </a:rPr>
              <a:t> </a:t>
            </a:r>
            <a:r>
              <a:rPr lang="en-US" sz="2200" dirty="0" err="1" smtClean="0">
                <a:solidFill>
                  <a:srgbClr val="1F497D"/>
                </a:solidFill>
              </a:rPr>
              <a:t>alpukat</a:t>
            </a:r>
            <a:r>
              <a:rPr lang="en-US" sz="2200" dirty="0">
                <a:solidFill>
                  <a:srgbClr val="1F497D"/>
                </a:solidFill>
              </a:rPr>
              <a:t>. </a:t>
            </a:r>
            <a:endParaRPr lang="en-US" sz="2200" dirty="0" smtClean="0">
              <a:solidFill>
                <a:srgbClr val="1F497D"/>
              </a:solidFill>
            </a:endParaRPr>
          </a:p>
          <a:p>
            <a:pPr marL="514350" indent="-514350">
              <a:lnSpc>
                <a:spcPct val="110000"/>
              </a:lnSpc>
              <a:buFont typeface="+mj-lt"/>
              <a:buAutoNum type="arabicPeriod"/>
            </a:pPr>
            <a:r>
              <a:rPr lang="en-US" sz="2200" dirty="0" err="1" smtClean="0">
                <a:solidFill>
                  <a:srgbClr val="1F497D"/>
                </a:solidFill>
              </a:rPr>
              <a:t>kebutuhan</a:t>
            </a:r>
            <a:r>
              <a:rPr lang="en-US" sz="2200" dirty="0" smtClean="0">
                <a:solidFill>
                  <a:srgbClr val="1F497D"/>
                </a:solidFill>
              </a:rPr>
              <a:t> </a:t>
            </a:r>
            <a:r>
              <a:rPr lang="en-US" sz="2200" dirty="0">
                <a:solidFill>
                  <a:srgbClr val="1F497D"/>
                </a:solidFill>
              </a:rPr>
              <a:t>vitamin B12, </a:t>
            </a:r>
            <a:r>
              <a:rPr lang="en-US" sz="2200" dirty="0" err="1">
                <a:solidFill>
                  <a:srgbClr val="1F497D"/>
                </a:solidFill>
              </a:rPr>
              <a:t>kalsium</a:t>
            </a:r>
            <a:r>
              <a:rPr lang="en-US" sz="2200" dirty="0">
                <a:solidFill>
                  <a:srgbClr val="1F497D"/>
                </a:solidFill>
              </a:rPr>
              <a:t>, </a:t>
            </a:r>
            <a:r>
              <a:rPr lang="en-US" sz="2200" dirty="0" err="1">
                <a:solidFill>
                  <a:srgbClr val="1F497D"/>
                </a:solidFill>
              </a:rPr>
              <a:t>zat</a:t>
            </a:r>
            <a:r>
              <a:rPr lang="en-US" sz="2200" dirty="0">
                <a:solidFill>
                  <a:srgbClr val="1F497D"/>
                </a:solidFill>
              </a:rPr>
              <a:t> </a:t>
            </a:r>
            <a:r>
              <a:rPr lang="en-US" sz="2200" dirty="0" err="1">
                <a:solidFill>
                  <a:srgbClr val="1F497D"/>
                </a:solidFill>
              </a:rPr>
              <a:t>besi</a:t>
            </a:r>
            <a:r>
              <a:rPr lang="en-US" sz="2200" dirty="0">
                <a:solidFill>
                  <a:srgbClr val="1F497D"/>
                </a:solidFill>
              </a:rPr>
              <a:t>, </a:t>
            </a:r>
            <a:r>
              <a:rPr lang="en-US" sz="2200" dirty="0" err="1">
                <a:solidFill>
                  <a:srgbClr val="1F497D"/>
                </a:solidFill>
              </a:rPr>
              <a:t>serta</a:t>
            </a:r>
            <a:r>
              <a:rPr lang="en-US" sz="2200" dirty="0">
                <a:solidFill>
                  <a:srgbClr val="1F497D"/>
                </a:solidFill>
              </a:rPr>
              <a:t> </a:t>
            </a:r>
            <a:r>
              <a:rPr lang="en-US" sz="2200" dirty="0" err="1">
                <a:solidFill>
                  <a:srgbClr val="1F497D"/>
                </a:solidFill>
              </a:rPr>
              <a:t>beberapa</a:t>
            </a:r>
            <a:r>
              <a:rPr lang="en-US" sz="2200" dirty="0">
                <a:solidFill>
                  <a:srgbClr val="1F497D"/>
                </a:solidFill>
              </a:rPr>
              <a:t> </a:t>
            </a:r>
            <a:r>
              <a:rPr lang="en-US" sz="2200" dirty="0" err="1">
                <a:solidFill>
                  <a:srgbClr val="1F497D"/>
                </a:solidFill>
              </a:rPr>
              <a:t>asam</a:t>
            </a:r>
            <a:r>
              <a:rPr lang="en-US" sz="2200" dirty="0">
                <a:solidFill>
                  <a:srgbClr val="1F497D"/>
                </a:solidFill>
              </a:rPr>
              <a:t> amino </a:t>
            </a:r>
            <a:r>
              <a:rPr lang="en-US" sz="2200" dirty="0" err="1" smtClean="0">
                <a:solidFill>
                  <a:srgbClr val="1F497D"/>
                </a:solidFill>
              </a:rPr>
              <a:t>esensial</a:t>
            </a:r>
            <a:r>
              <a:rPr lang="en-US" sz="2200" dirty="0">
                <a:solidFill>
                  <a:srgbClr val="1F497D"/>
                </a:solidFill>
              </a:rPr>
              <a:t>.</a:t>
            </a:r>
            <a:endParaRPr lang="en-US" sz="2200" dirty="0"/>
          </a:p>
        </p:txBody>
      </p:sp>
    </p:spTree>
    <p:extLst>
      <p:ext uri="{BB962C8B-B14F-4D97-AF65-F5344CB8AC3E}">
        <p14:creationId xmlns:p14="http://schemas.microsoft.com/office/powerpoint/2010/main" val="1703720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581400"/>
            <a:ext cx="8458200" cy="2544763"/>
          </a:xfrm>
        </p:spPr>
        <p:txBody>
          <a:bodyPr>
            <a:normAutofit/>
          </a:bodyPr>
          <a:lstStyle/>
          <a:p>
            <a:pPr marL="0" indent="0">
              <a:lnSpc>
                <a:spcPct val="110000"/>
              </a:lnSpc>
              <a:buNone/>
            </a:pPr>
            <a:r>
              <a:rPr lang="en-US" sz="2200" dirty="0" err="1">
                <a:solidFill>
                  <a:srgbClr val="1F497D"/>
                </a:solidFill>
              </a:rPr>
              <a:t>Pada</a:t>
            </a:r>
            <a:r>
              <a:rPr lang="en-US" sz="2200" dirty="0">
                <a:solidFill>
                  <a:srgbClr val="1F497D"/>
                </a:solidFill>
              </a:rPr>
              <a:t> </a:t>
            </a:r>
            <a:r>
              <a:rPr lang="en-US" sz="2200" dirty="0" err="1">
                <a:solidFill>
                  <a:srgbClr val="1F497D"/>
                </a:solidFill>
              </a:rPr>
              <a:t>atlet</a:t>
            </a:r>
            <a:r>
              <a:rPr lang="en-US" sz="2200" dirty="0">
                <a:solidFill>
                  <a:srgbClr val="1F497D"/>
                </a:solidFill>
              </a:rPr>
              <a:t> vegetarian yang </a:t>
            </a:r>
            <a:r>
              <a:rPr lang="en-US" sz="2200" dirty="0" err="1">
                <a:solidFill>
                  <a:srgbClr val="1F497D"/>
                </a:solidFill>
              </a:rPr>
              <a:t>membutuhkan</a:t>
            </a:r>
            <a:r>
              <a:rPr lang="en-US" sz="2200" dirty="0">
                <a:solidFill>
                  <a:srgbClr val="1F497D"/>
                </a:solidFill>
              </a:rPr>
              <a:t> </a:t>
            </a:r>
            <a:r>
              <a:rPr lang="en-US" sz="2200" dirty="0" err="1">
                <a:solidFill>
                  <a:srgbClr val="1F497D"/>
                </a:solidFill>
              </a:rPr>
              <a:t>energi</a:t>
            </a:r>
            <a:r>
              <a:rPr lang="en-US" sz="2200" dirty="0">
                <a:solidFill>
                  <a:srgbClr val="1F497D"/>
                </a:solidFill>
              </a:rPr>
              <a:t> </a:t>
            </a:r>
            <a:r>
              <a:rPr lang="en-US" sz="2200" dirty="0" err="1">
                <a:solidFill>
                  <a:srgbClr val="1F497D"/>
                </a:solidFill>
              </a:rPr>
              <a:t>dalam</a:t>
            </a:r>
            <a:r>
              <a:rPr lang="en-US" sz="2200" dirty="0">
                <a:solidFill>
                  <a:srgbClr val="1F497D"/>
                </a:solidFill>
              </a:rPr>
              <a:t> </a:t>
            </a:r>
            <a:r>
              <a:rPr lang="en-US" sz="2200" dirty="0" err="1">
                <a:solidFill>
                  <a:srgbClr val="1F497D"/>
                </a:solidFill>
              </a:rPr>
              <a:t>jumlah</a:t>
            </a:r>
            <a:r>
              <a:rPr lang="en-US" sz="2200" dirty="0">
                <a:solidFill>
                  <a:srgbClr val="1F497D"/>
                </a:solidFill>
              </a:rPr>
              <a:t> </a:t>
            </a:r>
            <a:r>
              <a:rPr lang="en-US" sz="2200" dirty="0" err="1">
                <a:solidFill>
                  <a:srgbClr val="1F497D"/>
                </a:solidFill>
              </a:rPr>
              <a:t>tinggi</a:t>
            </a:r>
            <a:r>
              <a:rPr lang="en-US" sz="2200" dirty="0">
                <a:solidFill>
                  <a:srgbClr val="1F497D"/>
                </a:solidFill>
              </a:rPr>
              <a:t>, </a:t>
            </a:r>
            <a:r>
              <a:rPr lang="en-US" sz="2200" dirty="0" err="1">
                <a:solidFill>
                  <a:srgbClr val="1F497D"/>
                </a:solidFill>
              </a:rPr>
              <a:t>jika</a:t>
            </a:r>
            <a:r>
              <a:rPr lang="en-US" sz="2200" dirty="0">
                <a:solidFill>
                  <a:srgbClr val="1F497D"/>
                </a:solidFill>
              </a:rPr>
              <a:t> </a:t>
            </a:r>
            <a:r>
              <a:rPr lang="en-US" sz="2200" dirty="0" err="1">
                <a:solidFill>
                  <a:srgbClr val="1F497D"/>
                </a:solidFill>
              </a:rPr>
              <a:t>semua</a:t>
            </a:r>
            <a:r>
              <a:rPr lang="en-US" sz="2200" dirty="0">
                <a:solidFill>
                  <a:srgbClr val="1F497D"/>
                </a:solidFill>
              </a:rPr>
              <a:t> </a:t>
            </a:r>
            <a:r>
              <a:rPr lang="en-US" sz="2200" dirty="0" err="1">
                <a:solidFill>
                  <a:srgbClr val="1F497D"/>
                </a:solidFill>
              </a:rPr>
              <a:t>kebutuhan</a:t>
            </a:r>
            <a:r>
              <a:rPr lang="en-US" sz="2200" dirty="0">
                <a:solidFill>
                  <a:srgbClr val="1F497D"/>
                </a:solidFill>
              </a:rPr>
              <a:t> </a:t>
            </a:r>
            <a:r>
              <a:rPr lang="en-US" sz="2200" dirty="0" err="1">
                <a:solidFill>
                  <a:srgbClr val="1F497D"/>
                </a:solidFill>
              </a:rPr>
              <a:t>dipenuhi</a:t>
            </a:r>
            <a:r>
              <a:rPr lang="en-US" sz="2200" dirty="0">
                <a:solidFill>
                  <a:srgbClr val="1F497D"/>
                </a:solidFill>
              </a:rPr>
              <a:t> </a:t>
            </a:r>
            <a:r>
              <a:rPr lang="en-US" sz="2200" dirty="0" err="1">
                <a:solidFill>
                  <a:srgbClr val="1F497D"/>
                </a:solidFill>
              </a:rPr>
              <a:t>dari</a:t>
            </a:r>
            <a:r>
              <a:rPr lang="en-US" sz="2200" dirty="0">
                <a:solidFill>
                  <a:srgbClr val="1F497D"/>
                </a:solidFill>
              </a:rPr>
              <a:t> </a:t>
            </a:r>
            <a:r>
              <a:rPr lang="en-US" sz="2200" dirty="0" err="1">
                <a:solidFill>
                  <a:srgbClr val="1F497D"/>
                </a:solidFill>
              </a:rPr>
              <a:t>makanan</a:t>
            </a:r>
            <a:r>
              <a:rPr lang="en-US" sz="2200" dirty="0">
                <a:solidFill>
                  <a:srgbClr val="1F497D"/>
                </a:solidFill>
              </a:rPr>
              <a:t> yang </a:t>
            </a:r>
            <a:r>
              <a:rPr lang="en-US" sz="2200" dirty="0" err="1">
                <a:solidFill>
                  <a:srgbClr val="1F497D"/>
                </a:solidFill>
              </a:rPr>
              <a:t>bersumber</a:t>
            </a:r>
            <a:r>
              <a:rPr lang="en-US" sz="2200" dirty="0">
                <a:solidFill>
                  <a:srgbClr val="1F497D"/>
                </a:solidFill>
              </a:rPr>
              <a:t> </a:t>
            </a:r>
            <a:r>
              <a:rPr lang="en-US" sz="2200" dirty="0" err="1">
                <a:solidFill>
                  <a:srgbClr val="1F497D"/>
                </a:solidFill>
              </a:rPr>
              <a:t>nabati</a:t>
            </a:r>
            <a:r>
              <a:rPr lang="en-US" sz="2200" dirty="0">
                <a:solidFill>
                  <a:srgbClr val="1F497D"/>
                </a:solidFill>
              </a:rPr>
              <a:t>, </a:t>
            </a:r>
            <a:r>
              <a:rPr lang="en-US" sz="2200" dirty="0" err="1">
                <a:solidFill>
                  <a:srgbClr val="1F497D"/>
                </a:solidFill>
              </a:rPr>
              <a:t>berisiko</a:t>
            </a:r>
            <a:r>
              <a:rPr lang="en-US" sz="2200" dirty="0">
                <a:solidFill>
                  <a:srgbClr val="1F497D"/>
                </a:solidFill>
              </a:rPr>
              <a:t> </a:t>
            </a:r>
            <a:r>
              <a:rPr lang="en-US" sz="2200" dirty="0" err="1">
                <a:solidFill>
                  <a:srgbClr val="1F497D"/>
                </a:solidFill>
              </a:rPr>
              <a:t>menyebabkan</a:t>
            </a:r>
            <a:r>
              <a:rPr lang="en-US" sz="2200" dirty="0">
                <a:solidFill>
                  <a:srgbClr val="1F497D"/>
                </a:solidFill>
              </a:rPr>
              <a:t> </a:t>
            </a:r>
            <a:r>
              <a:rPr lang="en-US" sz="2200" dirty="0" err="1">
                <a:solidFill>
                  <a:srgbClr val="1F497D"/>
                </a:solidFill>
              </a:rPr>
              <a:t>terjadinya</a:t>
            </a:r>
            <a:r>
              <a:rPr lang="en-US" sz="2200" dirty="0">
                <a:solidFill>
                  <a:srgbClr val="1F497D"/>
                </a:solidFill>
              </a:rPr>
              <a:t> </a:t>
            </a:r>
            <a:r>
              <a:rPr lang="en-US" sz="2200" b="1" i="1" dirty="0">
                <a:solidFill>
                  <a:srgbClr val="FF0000"/>
                </a:solidFill>
              </a:rPr>
              <a:t>bulky</a:t>
            </a:r>
            <a:r>
              <a:rPr lang="en-US" sz="2200" i="1" dirty="0">
                <a:solidFill>
                  <a:srgbClr val="1F497D"/>
                </a:solidFill>
              </a:rPr>
              <a:t>. </a:t>
            </a:r>
            <a:r>
              <a:rPr lang="en-US" sz="2200" dirty="0" err="1">
                <a:solidFill>
                  <a:srgbClr val="1F497D"/>
                </a:solidFill>
              </a:rPr>
              <a:t>Pada</a:t>
            </a:r>
            <a:r>
              <a:rPr lang="en-US" sz="2200" dirty="0">
                <a:solidFill>
                  <a:srgbClr val="1F497D"/>
                </a:solidFill>
              </a:rPr>
              <a:t> </a:t>
            </a:r>
            <a:r>
              <a:rPr lang="en-US" sz="2200" dirty="0" err="1">
                <a:solidFill>
                  <a:srgbClr val="1F497D"/>
                </a:solidFill>
              </a:rPr>
              <a:t>kondisi</a:t>
            </a:r>
            <a:r>
              <a:rPr lang="en-US" sz="2200" dirty="0">
                <a:solidFill>
                  <a:srgbClr val="1F497D"/>
                </a:solidFill>
              </a:rPr>
              <a:t> </a:t>
            </a:r>
            <a:r>
              <a:rPr lang="en-US" sz="2200" dirty="0" err="1">
                <a:solidFill>
                  <a:srgbClr val="1F497D"/>
                </a:solidFill>
              </a:rPr>
              <a:t>ini</a:t>
            </a:r>
            <a:r>
              <a:rPr lang="en-US" sz="2200" dirty="0">
                <a:solidFill>
                  <a:srgbClr val="1F497D"/>
                </a:solidFill>
              </a:rPr>
              <a:t> </a:t>
            </a:r>
            <a:r>
              <a:rPr lang="en-US" sz="2200" dirty="0" err="1">
                <a:solidFill>
                  <a:srgbClr val="1F497D"/>
                </a:solidFill>
              </a:rPr>
              <a:t>disarankan</a:t>
            </a:r>
            <a:r>
              <a:rPr lang="en-US" sz="2200" dirty="0">
                <a:solidFill>
                  <a:srgbClr val="1F497D"/>
                </a:solidFill>
              </a:rPr>
              <a:t> </a:t>
            </a:r>
            <a:r>
              <a:rPr lang="en-US" sz="2200" dirty="0" err="1">
                <a:solidFill>
                  <a:srgbClr val="1F497D"/>
                </a:solidFill>
              </a:rPr>
              <a:t>untuk</a:t>
            </a:r>
            <a:r>
              <a:rPr lang="en-US" sz="2200" dirty="0">
                <a:solidFill>
                  <a:srgbClr val="1F497D"/>
                </a:solidFill>
              </a:rPr>
              <a:t> </a:t>
            </a:r>
            <a:r>
              <a:rPr lang="en-US" sz="2200" dirty="0" err="1">
                <a:solidFill>
                  <a:srgbClr val="1F497D"/>
                </a:solidFill>
              </a:rPr>
              <a:t>mengatasi</a:t>
            </a:r>
            <a:r>
              <a:rPr lang="en-US" sz="2200" dirty="0">
                <a:solidFill>
                  <a:srgbClr val="1F497D"/>
                </a:solidFill>
              </a:rPr>
              <a:t> </a:t>
            </a:r>
            <a:r>
              <a:rPr lang="en-US" sz="2200" dirty="0" err="1">
                <a:solidFill>
                  <a:srgbClr val="1F497D"/>
                </a:solidFill>
              </a:rPr>
              <a:t>defisiensi</a:t>
            </a:r>
            <a:r>
              <a:rPr lang="en-US" sz="2200" dirty="0">
                <a:solidFill>
                  <a:srgbClr val="1F497D"/>
                </a:solidFill>
              </a:rPr>
              <a:t> </a:t>
            </a:r>
            <a:r>
              <a:rPr lang="en-US" sz="2200" dirty="0" err="1">
                <a:solidFill>
                  <a:srgbClr val="1F497D"/>
                </a:solidFill>
              </a:rPr>
              <a:t>beberapa</a:t>
            </a:r>
            <a:r>
              <a:rPr lang="en-US" sz="2200" dirty="0">
                <a:solidFill>
                  <a:srgbClr val="1F497D"/>
                </a:solidFill>
              </a:rPr>
              <a:t> </a:t>
            </a:r>
            <a:r>
              <a:rPr lang="en-US" sz="2200" dirty="0" err="1">
                <a:solidFill>
                  <a:srgbClr val="1F497D"/>
                </a:solidFill>
              </a:rPr>
              <a:t>zat</a:t>
            </a:r>
            <a:r>
              <a:rPr lang="en-US" sz="2200" dirty="0">
                <a:solidFill>
                  <a:srgbClr val="1F497D"/>
                </a:solidFill>
              </a:rPr>
              <a:t> </a:t>
            </a:r>
            <a:r>
              <a:rPr lang="en-US" sz="2200" dirty="0" err="1">
                <a:solidFill>
                  <a:srgbClr val="1F497D"/>
                </a:solidFill>
              </a:rPr>
              <a:t>gizi</a:t>
            </a:r>
            <a:r>
              <a:rPr lang="en-US" sz="2200" dirty="0">
                <a:solidFill>
                  <a:srgbClr val="1F497D"/>
                </a:solidFill>
              </a:rPr>
              <a:t> </a:t>
            </a:r>
            <a:r>
              <a:rPr lang="en-US" sz="2200" dirty="0" err="1">
                <a:solidFill>
                  <a:srgbClr val="1F497D"/>
                </a:solidFill>
              </a:rPr>
              <a:t>seperti</a:t>
            </a:r>
            <a:r>
              <a:rPr lang="en-US" sz="2200" dirty="0">
                <a:solidFill>
                  <a:srgbClr val="1F497D"/>
                </a:solidFill>
              </a:rPr>
              <a:t> </a:t>
            </a:r>
            <a:r>
              <a:rPr lang="en-US" sz="2200" dirty="0" err="1">
                <a:solidFill>
                  <a:srgbClr val="1F497D"/>
                </a:solidFill>
              </a:rPr>
              <a:t>tersebut</a:t>
            </a:r>
            <a:r>
              <a:rPr lang="en-US" sz="2200" dirty="0">
                <a:solidFill>
                  <a:srgbClr val="1F497D"/>
                </a:solidFill>
              </a:rPr>
              <a:t> </a:t>
            </a:r>
            <a:r>
              <a:rPr lang="en-US" sz="2200" dirty="0" err="1">
                <a:solidFill>
                  <a:srgbClr val="1F497D"/>
                </a:solidFill>
              </a:rPr>
              <a:t>diatas</a:t>
            </a:r>
            <a:r>
              <a:rPr lang="en-US" sz="2200" dirty="0">
                <a:solidFill>
                  <a:srgbClr val="1F497D"/>
                </a:solidFill>
              </a:rPr>
              <a:t> </a:t>
            </a:r>
            <a:r>
              <a:rPr lang="en-US" sz="2200" dirty="0" err="1">
                <a:solidFill>
                  <a:srgbClr val="1F497D"/>
                </a:solidFill>
              </a:rPr>
              <a:t>sebagian</a:t>
            </a:r>
            <a:r>
              <a:rPr lang="en-US" sz="2200" dirty="0">
                <a:solidFill>
                  <a:srgbClr val="1F497D"/>
                </a:solidFill>
              </a:rPr>
              <a:t> </a:t>
            </a:r>
            <a:r>
              <a:rPr lang="en-US" sz="2200" dirty="0" err="1">
                <a:solidFill>
                  <a:srgbClr val="1F497D"/>
                </a:solidFill>
              </a:rPr>
              <a:t>dapat</a:t>
            </a:r>
            <a:r>
              <a:rPr lang="en-US" sz="2200" dirty="0">
                <a:solidFill>
                  <a:srgbClr val="1F497D"/>
                </a:solidFill>
              </a:rPr>
              <a:t> </a:t>
            </a:r>
            <a:r>
              <a:rPr lang="en-US" sz="2200" dirty="0" err="1">
                <a:solidFill>
                  <a:srgbClr val="1F497D"/>
                </a:solidFill>
              </a:rPr>
              <a:t>dipenuhi</a:t>
            </a:r>
            <a:r>
              <a:rPr lang="en-US" sz="2200" dirty="0">
                <a:solidFill>
                  <a:srgbClr val="1F497D"/>
                </a:solidFill>
              </a:rPr>
              <a:t> </a:t>
            </a:r>
            <a:r>
              <a:rPr lang="en-US" sz="2200" dirty="0" err="1">
                <a:solidFill>
                  <a:srgbClr val="1F497D"/>
                </a:solidFill>
              </a:rPr>
              <a:t>dalam</a:t>
            </a:r>
            <a:r>
              <a:rPr lang="en-US" sz="2200" dirty="0">
                <a:solidFill>
                  <a:srgbClr val="1F497D"/>
                </a:solidFill>
              </a:rPr>
              <a:t> </a:t>
            </a:r>
            <a:r>
              <a:rPr lang="en-US" sz="2200" dirty="0" err="1">
                <a:solidFill>
                  <a:srgbClr val="1F497D"/>
                </a:solidFill>
              </a:rPr>
              <a:t>bentuk</a:t>
            </a:r>
            <a:r>
              <a:rPr lang="en-US" sz="2200" dirty="0">
                <a:solidFill>
                  <a:srgbClr val="1F497D"/>
                </a:solidFill>
              </a:rPr>
              <a:t> </a:t>
            </a:r>
            <a:r>
              <a:rPr lang="en-US" sz="2200" b="1" dirty="0" err="1">
                <a:solidFill>
                  <a:srgbClr val="FF0000"/>
                </a:solidFill>
              </a:rPr>
              <a:t>suplemen</a:t>
            </a:r>
            <a:r>
              <a:rPr lang="en-US" sz="2200" dirty="0">
                <a:solidFill>
                  <a:srgbClr val="1F497D"/>
                </a:solidFill>
              </a:rPr>
              <a:t>. </a:t>
            </a:r>
          </a:p>
        </p:txBody>
      </p:sp>
      <p:pic>
        <p:nvPicPr>
          <p:cNvPr id="4" name="Picture 3" descr="Screen Shot 2018-06-05 at 2.35.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38200"/>
            <a:ext cx="7788142" cy="2667000"/>
          </a:xfrm>
          <a:prstGeom prst="rect">
            <a:avLst/>
          </a:prstGeom>
        </p:spPr>
      </p:pic>
    </p:spTree>
    <p:extLst>
      <p:ext uri="{BB962C8B-B14F-4D97-AF65-F5344CB8AC3E}">
        <p14:creationId xmlns:p14="http://schemas.microsoft.com/office/powerpoint/2010/main" val="352079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03238"/>
          </a:xfrm>
        </p:spPr>
        <p:txBody>
          <a:bodyPr>
            <a:noAutofit/>
          </a:bodyPr>
          <a:lstStyle/>
          <a:p>
            <a:r>
              <a:rPr lang="en-US" sz="3200" b="1" dirty="0">
                <a:solidFill>
                  <a:srgbClr val="1F497D"/>
                </a:solidFill>
              </a:rPr>
              <a:t>Optimal exercise training and performance depend on good </a:t>
            </a:r>
            <a:r>
              <a:rPr lang="en-US" sz="3200" b="1" dirty="0" smtClean="0">
                <a:solidFill>
                  <a:srgbClr val="1F497D"/>
                </a:solidFill>
              </a:rPr>
              <a:t>nutrition</a:t>
            </a:r>
            <a:endParaRPr lang="en-US" sz="3200" dirty="0">
              <a:solidFill>
                <a:srgbClr val="1F497D"/>
              </a:solidFill>
            </a:endParaRPr>
          </a:p>
        </p:txBody>
      </p:sp>
      <p:sp>
        <p:nvSpPr>
          <p:cNvPr id="3" name="Content Placeholder 2"/>
          <p:cNvSpPr>
            <a:spLocks noGrp="1"/>
          </p:cNvSpPr>
          <p:nvPr>
            <p:ph idx="1"/>
          </p:nvPr>
        </p:nvSpPr>
        <p:spPr>
          <a:xfrm>
            <a:off x="152400" y="1905000"/>
            <a:ext cx="8763000" cy="4419600"/>
          </a:xfrm>
        </p:spPr>
        <p:txBody>
          <a:bodyPr>
            <a:normAutofit fontScale="62500" lnSpcReduction="20000"/>
          </a:bodyPr>
          <a:lstStyle/>
          <a:p>
            <a:pPr>
              <a:lnSpc>
                <a:spcPct val="120000"/>
              </a:lnSpc>
            </a:pPr>
            <a:r>
              <a:rPr lang="en-US" sz="3400" dirty="0" smtClean="0">
                <a:solidFill>
                  <a:srgbClr val="1F497D"/>
                </a:solidFill>
              </a:rPr>
              <a:t>For </a:t>
            </a:r>
            <a:r>
              <a:rPr lang="en-US" sz="3400" dirty="0">
                <a:solidFill>
                  <a:srgbClr val="1F497D"/>
                </a:solidFill>
              </a:rPr>
              <a:t>optimal performance, the athlete’s diet should contain mostly whole or minimally processed foods and be high</a:t>
            </a:r>
            <a:br>
              <a:rPr lang="en-US" sz="3400" dirty="0">
                <a:solidFill>
                  <a:srgbClr val="1F497D"/>
                </a:solidFill>
              </a:rPr>
            </a:br>
            <a:r>
              <a:rPr lang="en-US" sz="3400" dirty="0">
                <a:solidFill>
                  <a:srgbClr val="1F497D"/>
                </a:solidFill>
              </a:rPr>
              <a:t>in carbohydrate, low to moderate in fat and adequate in protein, vitamins, minerals and fluid. </a:t>
            </a:r>
            <a:endParaRPr lang="en-US" sz="3400" dirty="0" smtClean="0">
              <a:solidFill>
                <a:srgbClr val="1F497D"/>
              </a:solidFill>
            </a:endParaRPr>
          </a:p>
          <a:p>
            <a:pPr>
              <a:lnSpc>
                <a:spcPct val="120000"/>
              </a:lnSpc>
            </a:pPr>
            <a:r>
              <a:rPr lang="en-US" sz="3400" dirty="0" smtClean="0">
                <a:solidFill>
                  <a:srgbClr val="1F497D"/>
                </a:solidFill>
              </a:rPr>
              <a:t>A </a:t>
            </a:r>
            <a:r>
              <a:rPr lang="en-US" sz="3400" dirty="0">
                <a:solidFill>
                  <a:srgbClr val="1F497D"/>
                </a:solidFill>
              </a:rPr>
              <a:t>vegetarian diet easily meets these requirements and may offer additional health and even some performance advantages. For example, vegetarian diets are linked to </a:t>
            </a:r>
            <a:r>
              <a:rPr lang="en-US" sz="3400" b="1" dirty="0">
                <a:solidFill>
                  <a:srgbClr val="1F497D"/>
                </a:solidFill>
              </a:rPr>
              <a:t>decreased risk for chronic diseases including cardiovascular disease, type 2 diabetes, and certain cancers</a:t>
            </a:r>
            <a:r>
              <a:rPr lang="en-US" sz="3400" dirty="0">
                <a:solidFill>
                  <a:srgbClr val="1F497D"/>
                </a:solidFill>
              </a:rPr>
              <a:t>, while their naturally high carbohydrate and phytochemical content may help athletes optimize their training, performance and recovery. </a:t>
            </a:r>
            <a:endParaRPr lang="en-US" sz="3400" dirty="0" smtClean="0">
              <a:solidFill>
                <a:srgbClr val="1F497D"/>
              </a:solidFill>
            </a:endParaRPr>
          </a:p>
          <a:p>
            <a:pPr>
              <a:lnSpc>
                <a:spcPct val="120000"/>
              </a:lnSpc>
            </a:pPr>
            <a:r>
              <a:rPr lang="en-US" sz="3400" dirty="0" smtClean="0">
                <a:solidFill>
                  <a:srgbClr val="1F497D"/>
                </a:solidFill>
              </a:rPr>
              <a:t>The </a:t>
            </a:r>
            <a:r>
              <a:rPr lang="en-US" sz="3400" dirty="0">
                <a:solidFill>
                  <a:srgbClr val="1F497D"/>
                </a:solidFill>
              </a:rPr>
              <a:t>key is choosing a variety of whole- and minimally-processed grains and cereals, fruit, vegetables, legumes, soy products, nuts and seeds, and if desired, dairy and eggs. </a:t>
            </a:r>
          </a:p>
          <a:p>
            <a:endParaRPr lang="en-US" dirty="0">
              <a:solidFill>
                <a:srgbClr val="1F497D"/>
              </a:solidFill>
            </a:endParaRPr>
          </a:p>
        </p:txBody>
      </p:sp>
    </p:spTree>
    <p:extLst>
      <p:ext uri="{BB962C8B-B14F-4D97-AF65-F5344CB8AC3E}">
        <p14:creationId xmlns:p14="http://schemas.microsoft.com/office/powerpoint/2010/main" val="4153072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31838"/>
          </a:xfrm>
        </p:spPr>
        <p:txBody>
          <a:bodyPr>
            <a:normAutofit/>
          </a:bodyPr>
          <a:lstStyle/>
          <a:p>
            <a:pPr algn="l"/>
            <a:r>
              <a:rPr lang="en-US" sz="3600" b="1" dirty="0">
                <a:solidFill>
                  <a:srgbClr val="1F497D"/>
                </a:solidFill>
              </a:rPr>
              <a:t>Carbohydrate: The Fuel of Choice </a:t>
            </a:r>
            <a:endParaRPr lang="en-US" sz="3600" dirty="0">
              <a:solidFill>
                <a:srgbClr val="1F497D"/>
              </a:solidFill>
            </a:endParaRPr>
          </a:p>
        </p:txBody>
      </p:sp>
      <p:sp>
        <p:nvSpPr>
          <p:cNvPr id="3" name="Content Placeholder 2"/>
          <p:cNvSpPr>
            <a:spLocks noGrp="1"/>
          </p:cNvSpPr>
          <p:nvPr>
            <p:ph idx="1"/>
          </p:nvPr>
        </p:nvSpPr>
        <p:spPr>
          <a:xfrm>
            <a:off x="381000" y="1828801"/>
            <a:ext cx="8305800" cy="3657600"/>
          </a:xfrm>
        </p:spPr>
        <p:txBody>
          <a:bodyPr>
            <a:normAutofit/>
          </a:bodyPr>
          <a:lstStyle/>
          <a:p>
            <a:r>
              <a:rPr lang="en-US" sz="2300" dirty="0">
                <a:solidFill>
                  <a:srgbClr val="1F497D"/>
                </a:solidFill>
              </a:rPr>
              <a:t>Carbohydrate should make up the bulk of the athlete’s diet. Carbohydrate is needed to feed our muscles and brain. Research shows that carbohydrate—which is converted to instant fuel— helps athletes perform their best. </a:t>
            </a:r>
            <a:endParaRPr lang="en-US" sz="2300" dirty="0" smtClean="0">
              <a:solidFill>
                <a:srgbClr val="1F497D"/>
              </a:solidFill>
            </a:endParaRPr>
          </a:p>
          <a:p>
            <a:r>
              <a:rPr lang="en-US" sz="2300" dirty="0" smtClean="0">
                <a:solidFill>
                  <a:srgbClr val="1F497D"/>
                </a:solidFill>
              </a:rPr>
              <a:t>A </a:t>
            </a:r>
            <a:r>
              <a:rPr lang="en-US" sz="2300" dirty="0">
                <a:solidFill>
                  <a:srgbClr val="1F497D"/>
                </a:solidFill>
              </a:rPr>
              <a:t>vegetarian diet is naturally carbohydrate-rich with whole grains, pasta, rice, bread, cereal, vegetables (including high starch vegetables like corn, winter squash and sweet potatoes), and fresh and dried </a:t>
            </a:r>
            <a:r>
              <a:rPr lang="en-US" sz="2300" dirty="0" smtClean="0">
                <a:solidFill>
                  <a:srgbClr val="1F497D"/>
                </a:solidFill>
              </a:rPr>
              <a:t>fruit.</a:t>
            </a:r>
            <a:endParaRPr lang="en-US" sz="2300" dirty="0">
              <a:solidFill>
                <a:srgbClr val="1F497D"/>
              </a:solidFill>
            </a:endParaRPr>
          </a:p>
          <a:p>
            <a:endParaRPr lang="en-US" dirty="0"/>
          </a:p>
        </p:txBody>
      </p:sp>
    </p:spTree>
    <p:extLst>
      <p:ext uri="{BB962C8B-B14F-4D97-AF65-F5344CB8AC3E}">
        <p14:creationId xmlns:p14="http://schemas.microsoft.com/office/powerpoint/2010/main" val="2034440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57200"/>
          </a:xfrm>
        </p:spPr>
        <p:txBody>
          <a:bodyPr>
            <a:normAutofit fontScale="90000"/>
          </a:bodyPr>
          <a:lstStyle/>
          <a:p>
            <a:pPr algn="l"/>
            <a:r>
              <a:rPr lang="en-US" b="1" dirty="0" smtClean="0">
                <a:solidFill>
                  <a:srgbClr val="1F497D"/>
                </a:solidFill>
              </a:rPr>
              <a:t>Protein</a:t>
            </a:r>
            <a:endParaRPr lang="en-US" b="1" dirty="0">
              <a:solidFill>
                <a:srgbClr val="1F497D"/>
              </a:solidFill>
            </a:endParaRPr>
          </a:p>
        </p:txBody>
      </p:sp>
      <p:sp>
        <p:nvSpPr>
          <p:cNvPr id="3" name="Content Placeholder 2"/>
          <p:cNvSpPr>
            <a:spLocks noGrp="1"/>
          </p:cNvSpPr>
          <p:nvPr>
            <p:ph idx="1"/>
          </p:nvPr>
        </p:nvSpPr>
        <p:spPr>
          <a:xfrm>
            <a:off x="228600" y="1219201"/>
            <a:ext cx="8763000" cy="2971800"/>
          </a:xfrm>
        </p:spPr>
        <p:txBody>
          <a:bodyPr>
            <a:noAutofit/>
          </a:bodyPr>
          <a:lstStyle/>
          <a:p>
            <a:r>
              <a:rPr lang="en-US" sz="2000" dirty="0" smtClean="0">
                <a:solidFill>
                  <a:srgbClr val="1F497D"/>
                </a:solidFill>
              </a:rPr>
              <a:t>Vegetarian </a:t>
            </a:r>
            <a:r>
              <a:rPr lang="en-US" sz="2000" dirty="0">
                <a:solidFill>
                  <a:srgbClr val="1F497D"/>
                </a:solidFill>
              </a:rPr>
              <a:t>athletes can easily meet protein needs as long as the diet meets energy (calorie) needs and contains a variety of protein-rich plant foods such as legumes, soy foods, nuts, seeds and whole grains. Egg and dairy foods can be included as desired. </a:t>
            </a:r>
          </a:p>
          <a:p>
            <a:r>
              <a:rPr lang="en-US" sz="2000" dirty="0" smtClean="0">
                <a:solidFill>
                  <a:srgbClr val="1F497D"/>
                </a:solidFill>
              </a:rPr>
              <a:t>Vegetarian </a:t>
            </a:r>
            <a:r>
              <a:rPr lang="en-US" sz="2000" dirty="0">
                <a:solidFill>
                  <a:srgbClr val="1F497D"/>
                </a:solidFill>
              </a:rPr>
              <a:t>athletes who restrict calories to lose weight should include protein- rich foods at most meals. All athletes should eat a snack or meals rich in protein and carbohydrates after hard training to enhance recovery and replace glycogen stores. </a:t>
            </a:r>
            <a:r>
              <a:rPr lang="en-US" sz="2000" dirty="0" smtClean="0">
                <a:solidFill>
                  <a:srgbClr val="1F497D"/>
                </a:solidFill>
              </a:rPr>
              <a:t>Recommendations </a:t>
            </a:r>
            <a:r>
              <a:rPr lang="en-US" sz="2000" dirty="0">
                <a:solidFill>
                  <a:srgbClr val="1F497D"/>
                </a:solidFill>
              </a:rPr>
              <a:t>for endurance and strength-trained athletes range from 1.2-2.0 g/kg body weight per day</a:t>
            </a:r>
            <a:r>
              <a:rPr lang="en-US" sz="2000" dirty="0" smtClean="0">
                <a:solidFill>
                  <a:srgbClr val="1F497D"/>
                </a:solidFill>
              </a:rPr>
              <a:t>.</a:t>
            </a:r>
            <a:endParaRPr lang="en-US" sz="2000" dirty="0">
              <a:solidFill>
                <a:srgbClr val="1F497D"/>
              </a:solidFill>
            </a:endParaRPr>
          </a:p>
        </p:txBody>
      </p:sp>
      <p:pic>
        <p:nvPicPr>
          <p:cNvPr id="4" name="Picture 3" descr="Vegetarian_Athletes_b8hs0fnx.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4267200"/>
            <a:ext cx="4800600" cy="1963882"/>
          </a:xfrm>
          <a:prstGeom prst="rect">
            <a:avLst/>
          </a:prstGeom>
        </p:spPr>
      </p:pic>
    </p:spTree>
    <p:extLst>
      <p:ext uri="{BB962C8B-B14F-4D97-AF65-F5344CB8AC3E}">
        <p14:creationId xmlns:p14="http://schemas.microsoft.com/office/powerpoint/2010/main" val="394632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7248</TotalTime>
  <Words>933</Words>
  <Application>Microsoft Macintosh PowerPoint</Application>
  <PresentationFormat>On-screen Show (4:3)</PresentationFormat>
  <Paragraphs>51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The Vegetarian Athlete</vt:lpstr>
      <vt:lpstr>PowerPoint Presentation</vt:lpstr>
      <vt:lpstr>Classification of various vegetarian diets </vt:lpstr>
      <vt:lpstr>PowerPoint Presentation</vt:lpstr>
      <vt:lpstr>PowerPoint Presentation</vt:lpstr>
      <vt:lpstr>Optimal exercise training and performance depend on good nutrition</vt:lpstr>
      <vt:lpstr>Carbohydrate: The Fuel of Choice </vt:lpstr>
      <vt:lpstr>Protein</vt:lpstr>
      <vt:lpstr>B vitamins </vt:lpstr>
      <vt:lpstr>Antioxidant</vt:lpstr>
      <vt:lpstr>Calcium </vt:lpstr>
      <vt:lpstr>Vitamin D </vt:lpstr>
      <vt:lpstr>Iron </vt:lpstr>
      <vt:lpstr>Concluding Guidelines </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Nazhif Gifari</cp:lastModifiedBy>
  <cp:revision>208</cp:revision>
  <cp:lastPrinted>2018-06-03T16:36:28Z</cp:lastPrinted>
  <dcterms:created xsi:type="dcterms:W3CDTF">2018-03-13T02:49:38Z</dcterms:created>
  <dcterms:modified xsi:type="dcterms:W3CDTF">2019-05-20T02:50:09Z</dcterms:modified>
</cp:coreProperties>
</file>