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1" r:id="rId2"/>
    <p:sldId id="308" r:id="rId3"/>
    <p:sldId id="309" r:id="rId4"/>
    <p:sldId id="310" r:id="rId5"/>
    <p:sldId id="311" r:id="rId6"/>
    <p:sldId id="312" r:id="rId7"/>
    <p:sldId id="322" r:id="rId8"/>
    <p:sldId id="324" r:id="rId9"/>
    <p:sldId id="323" r:id="rId10"/>
    <p:sldId id="325" r:id="rId11"/>
    <p:sldId id="317" r:id="rId12"/>
    <p:sldId id="318" r:id="rId13"/>
    <p:sldId id="319" r:id="rId14"/>
    <p:sldId id="320" r:id="rId15"/>
    <p:sldId id="321" r:id="rId16"/>
    <p:sldId id="30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#1" csCatId="colorful" phldr="1"/>
      <dgm:spPr/>
      <dgm:t>
        <a:bodyPr/>
        <a:lstStyle>
          <a:extLst/>
        </a:lstStyle>
        <a:p>
          <a:endParaRPr lang="en-US"/>
        </a:p>
      </dgm:t>
    </dgm:pt>
    <dgm:pt modelId="{787546C1-DD5C-4D6E-BFDD-D95A52E781AD}">
      <dgm:prSet phldrT="[Text]"/>
      <dgm:spPr>
        <a:solidFill>
          <a:srgbClr val="92D050"/>
        </a:solidFill>
      </dgm:spPr>
      <dgm:t>
        <a:bodyPr/>
        <a:lstStyle>
          <a:extLst/>
        </a:lstStyle>
        <a:p>
          <a:r>
            <a:rPr lang="id-ID" dirty="0" smtClean="0"/>
            <a:t>Persepsi sosial</a:t>
          </a:r>
          <a:endParaRPr lang="en-US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en-US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en-US"/>
        </a:p>
      </dgm:t>
    </dgm:pt>
    <dgm:pt modelId="{AC5265C1-0BAB-4984-A634-E4518A8EC253}">
      <dgm:prSet phldrT="[Text]"/>
      <dgm:spPr>
        <a:solidFill>
          <a:schemeClr val="accent3">
            <a:lumMod val="50000"/>
          </a:schemeClr>
        </a:solidFill>
      </dgm:spPr>
      <dgm:t>
        <a:bodyPr/>
        <a:lstStyle>
          <a:extLst/>
        </a:lstStyle>
        <a:p>
          <a:r>
            <a:rPr lang="id-ID" dirty="0" smtClean="0"/>
            <a:t>Pengaruh Sosial</a:t>
          </a:r>
          <a:endParaRPr lang="en-US" dirty="0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en-US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en-US"/>
        </a:p>
      </dgm:t>
    </dgm:pt>
    <dgm:pt modelId="{F50BDB3E-817D-4A89-9D71-D9E0B029567B}">
      <dgm:prSet phldrT="[Text]"/>
      <dgm:spPr>
        <a:solidFill>
          <a:srgbClr val="7030A0"/>
        </a:solidFill>
      </dgm:spPr>
      <dgm:t>
        <a:bodyPr/>
        <a:lstStyle>
          <a:extLst/>
        </a:lstStyle>
        <a:p>
          <a:r>
            <a:rPr lang="id-ID" dirty="0" smtClean="0"/>
            <a:t>Agresi</a:t>
          </a:r>
          <a:endParaRPr lang="en-US" dirty="0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en-US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en-US"/>
        </a:p>
      </dgm:t>
    </dgm:pt>
    <dgm:pt modelId="{ECBD6B98-1CBE-4BAA-AB77-4873C9DB1799}">
      <dgm:prSet phldrT="[Text]"/>
      <dgm:spPr>
        <a:solidFill>
          <a:srgbClr val="0070C0"/>
        </a:solidFill>
      </dgm:spPr>
      <dgm:t>
        <a:bodyPr/>
        <a:lstStyle>
          <a:extLst/>
        </a:lstStyle>
        <a:p>
          <a:r>
            <a:rPr lang="id-ID" dirty="0" smtClean="0"/>
            <a:t>Prasangka</a:t>
          </a:r>
          <a:endParaRPr lang="en-US" dirty="0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en-US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en-US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en-US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en-US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en-US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en-US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en-US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en-US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en-US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en-US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</dgm:ptLst>
  <dgm:cxnLst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32083D1B-8CA9-47DC-9E37-36F6EE3AB569}" type="presOf" srcId="{F50BDB3E-817D-4A89-9D71-D9E0B029567B}" destId="{63AA2D3F-331D-492F-82D5-8A2B6C78BAAD}" srcOrd="0" destOrd="0" presId="urn:microsoft.com/office/officeart/2005/8/layout/list1#1"/>
    <dgm:cxn modelId="{7E44E88B-BD54-4D84-AFC8-002DF4812B1F}" type="presOf" srcId="{787546C1-DD5C-4D6E-BFDD-D95A52E781AD}" destId="{8BC4E78D-0D98-4ED2-B23A-71FEC19A6436}" srcOrd="1" destOrd="0" presId="urn:microsoft.com/office/officeart/2005/8/layout/list1#1"/>
    <dgm:cxn modelId="{C822757A-D0BB-480F-BA9C-ECB27F1C0BDE}" type="presOf" srcId="{8554BDF9-8515-4677-9942-0171F000F8EB}" destId="{9D58511D-D18C-46E6-ADFB-6CDE1389D37F}" srcOrd="0" destOrd="0" presId="urn:microsoft.com/office/officeart/2005/8/layout/list1#1"/>
    <dgm:cxn modelId="{1ADF8243-9F20-4950-B2FA-E8EAD1A84CBB}" type="presOf" srcId="{AC5265C1-0BAB-4984-A634-E4518A8EC253}" destId="{06B5F591-72E0-4CFF-9799-36D4050BD51D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8C6D17F6-0B88-4288-A592-7907669EF155}" type="presOf" srcId="{AC5265C1-0BAB-4984-A634-E4518A8EC253}" destId="{12E5634D-BCAA-48AB-BADB-754A15E9B7AC}" srcOrd="1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AFB8387C-6651-46F7-8D95-22B5CD169566}" type="presOf" srcId="{ECBD6B98-1CBE-4BAA-AB77-4873C9DB1799}" destId="{D2A5797B-20EE-4298-BA50-C968CEE241D4}" srcOrd="1" destOrd="0" presId="urn:microsoft.com/office/officeart/2005/8/layout/list1#1"/>
    <dgm:cxn modelId="{1DF6FA80-E5F7-49CE-94D8-CDFD8C6A8E62}" type="presOf" srcId="{ECBD6B98-1CBE-4BAA-AB77-4873C9DB1799}" destId="{CA895514-6C23-43E3-A15C-728A9EC10843}" srcOrd="0" destOrd="0" presId="urn:microsoft.com/office/officeart/2005/8/layout/list1#1"/>
    <dgm:cxn modelId="{E2DADA20-EA33-4BBD-B103-F1020EF47C2A}" type="presOf" srcId="{F50BDB3E-817D-4A89-9D71-D9E0B029567B}" destId="{2CFD44AC-C5B0-407B-B2EE-07415AFE4DC4}" srcOrd="1" destOrd="0" presId="urn:microsoft.com/office/officeart/2005/8/layout/list1#1"/>
    <dgm:cxn modelId="{18A554D4-E1B8-4168-B68F-D809375068EE}" type="presOf" srcId="{787546C1-DD5C-4D6E-BFDD-D95A52E781AD}" destId="{F4F466C7-208D-4B4A-A865-9D82D8E9F892}" srcOrd="0" destOrd="0" presId="urn:microsoft.com/office/officeart/2005/8/layout/list1#1"/>
    <dgm:cxn modelId="{169240DA-797D-4F98-9B0F-F46EE6770164}" type="presParOf" srcId="{9D58511D-D18C-46E6-ADFB-6CDE1389D37F}" destId="{29EC7F92-6143-4EC7-AD17-ECAF75C06DC8}" srcOrd="0" destOrd="0" presId="urn:microsoft.com/office/officeart/2005/8/layout/list1#1"/>
    <dgm:cxn modelId="{452FD64C-9B4F-495F-B247-83673825BB9D}" type="presParOf" srcId="{29EC7F92-6143-4EC7-AD17-ECAF75C06DC8}" destId="{F4F466C7-208D-4B4A-A865-9D82D8E9F892}" srcOrd="0" destOrd="0" presId="urn:microsoft.com/office/officeart/2005/8/layout/list1#1"/>
    <dgm:cxn modelId="{35DECF96-76CF-474A-8876-E72D98993432}" type="presParOf" srcId="{29EC7F92-6143-4EC7-AD17-ECAF75C06DC8}" destId="{8BC4E78D-0D98-4ED2-B23A-71FEC19A6436}" srcOrd="1" destOrd="0" presId="urn:microsoft.com/office/officeart/2005/8/layout/list1#1"/>
    <dgm:cxn modelId="{3BB70BF3-C489-419A-ABC0-DAA5AA7746C3}" type="presParOf" srcId="{9D58511D-D18C-46E6-ADFB-6CDE1389D37F}" destId="{129CDA7D-4C80-4698-AFD0-7208B5D9749E}" srcOrd="1" destOrd="0" presId="urn:microsoft.com/office/officeart/2005/8/layout/list1#1"/>
    <dgm:cxn modelId="{DB9997BD-E8BD-4840-8DCB-C95C46748085}" type="presParOf" srcId="{9D58511D-D18C-46E6-ADFB-6CDE1389D37F}" destId="{EBA8CF1F-3B4A-4B6A-8877-CB03CDDAB1E9}" srcOrd="2" destOrd="0" presId="urn:microsoft.com/office/officeart/2005/8/layout/list1#1"/>
    <dgm:cxn modelId="{227E96EE-1574-48D9-9A2D-2C789E1BB031}" type="presParOf" srcId="{9D58511D-D18C-46E6-ADFB-6CDE1389D37F}" destId="{8BC0D01A-9D98-495C-93AA-A7D9631CDDAD}" srcOrd="3" destOrd="0" presId="urn:microsoft.com/office/officeart/2005/8/layout/list1#1"/>
    <dgm:cxn modelId="{62A6EB31-72CF-486F-9608-B7262CA6661C}" type="presParOf" srcId="{9D58511D-D18C-46E6-ADFB-6CDE1389D37F}" destId="{D4434ECF-2146-46AC-B62E-87AB389C995A}" srcOrd="4" destOrd="0" presId="urn:microsoft.com/office/officeart/2005/8/layout/list1#1"/>
    <dgm:cxn modelId="{12AD68CF-426F-4213-8968-A0EFB6DE50EB}" type="presParOf" srcId="{D4434ECF-2146-46AC-B62E-87AB389C995A}" destId="{06B5F591-72E0-4CFF-9799-36D4050BD51D}" srcOrd="0" destOrd="0" presId="urn:microsoft.com/office/officeart/2005/8/layout/list1#1"/>
    <dgm:cxn modelId="{3C11A114-A84A-4A6A-A098-879C1801D94F}" type="presParOf" srcId="{D4434ECF-2146-46AC-B62E-87AB389C995A}" destId="{12E5634D-BCAA-48AB-BADB-754A15E9B7AC}" srcOrd="1" destOrd="0" presId="urn:microsoft.com/office/officeart/2005/8/layout/list1#1"/>
    <dgm:cxn modelId="{2CBEED08-1051-4BAD-BFD3-9E93082F4349}" type="presParOf" srcId="{9D58511D-D18C-46E6-ADFB-6CDE1389D37F}" destId="{3DAA9763-50F6-4CC4-B6DA-0A4C45FFB361}" srcOrd="5" destOrd="0" presId="urn:microsoft.com/office/officeart/2005/8/layout/list1#1"/>
    <dgm:cxn modelId="{1DDE2416-84A4-4722-9F62-B7A66D646BA6}" type="presParOf" srcId="{9D58511D-D18C-46E6-ADFB-6CDE1389D37F}" destId="{51228DB3-E7D4-486B-A0C1-9A59D129891F}" srcOrd="6" destOrd="0" presId="urn:microsoft.com/office/officeart/2005/8/layout/list1#1"/>
    <dgm:cxn modelId="{A5ADE7F4-49CC-4BE7-807A-6283BAF09351}" type="presParOf" srcId="{9D58511D-D18C-46E6-ADFB-6CDE1389D37F}" destId="{ECC02425-44D1-4F4C-B5D6-13442CA71F2A}" srcOrd="7" destOrd="0" presId="urn:microsoft.com/office/officeart/2005/8/layout/list1#1"/>
    <dgm:cxn modelId="{3BAF13DF-E813-4137-BBED-9EF30C30BD87}" type="presParOf" srcId="{9D58511D-D18C-46E6-ADFB-6CDE1389D37F}" destId="{98CD7476-6A48-4BD0-A0B1-E79081300878}" srcOrd="8" destOrd="0" presId="urn:microsoft.com/office/officeart/2005/8/layout/list1#1"/>
    <dgm:cxn modelId="{42CB5D73-7FD8-4045-A625-51CAFA092132}" type="presParOf" srcId="{98CD7476-6A48-4BD0-A0B1-E79081300878}" destId="{63AA2D3F-331D-492F-82D5-8A2B6C78BAAD}" srcOrd="0" destOrd="0" presId="urn:microsoft.com/office/officeart/2005/8/layout/list1#1"/>
    <dgm:cxn modelId="{1AF94086-7D96-4D6C-ACFB-BAAD0B0936BE}" type="presParOf" srcId="{98CD7476-6A48-4BD0-A0B1-E79081300878}" destId="{2CFD44AC-C5B0-407B-B2EE-07415AFE4DC4}" srcOrd="1" destOrd="0" presId="urn:microsoft.com/office/officeart/2005/8/layout/list1#1"/>
    <dgm:cxn modelId="{DBB64193-6A91-4ED5-8F0D-DE82E3CD06F1}" type="presParOf" srcId="{9D58511D-D18C-46E6-ADFB-6CDE1389D37F}" destId="{E27A153A-8ADD-4646-B3A3-509A74CD0695}" srcOrd="9" destOrd="0" presId="urn:microsoft.com/office/officeart/2005/8/layout/list1#1"/>
    <dgm:cxn modelId="{DA2A76B3-E29C-4436-8459-5E4F3ABF35EB}" type="presParOf" srcId="{9D58511D-D18C-46E6-ADFB-6CDE1389D37F}" destId="{2DB5D132-AB90-49A4-A479-F0988A86E33E}" srcOrd="10" destOrd="0" presId="urn:microsoft.com/office/officeart/2005/8/layout/list1#1"/>
    <dgm:cxn modelId="{068058B6-3B0B-4C02-AD59-F7A91F4CE568}" type="presParOf" srcId="{9D58511D-D18C-46E6-ADFB-6CDE1389D37F}" destId="{A5E75685-2820-438A-88AF-159553A570AE}" srcOrd="11" destOrd="0" presId="urn:microsoft.com/office/officeart/2005/8/layout/list1#1"/>
    <dgm:cxn modelId="{A72CB136-3A06-45C1-AA1A-68B25169AD69}" type="presParOf" srcId="{9D58511D-D18C-46E6-ADFB-6CDE1389D37F}" destId="{3936D63D-3BB5-4099-A097-CE176EB2ABE2}" srcOrd="12" destOrd="0" presId="urn:microsoft.com/office/officeart/2005/8/layout/list1#1"/>
    <dgm:cxn modelId="{0DF8A969-3FCC-4997-A0C6-28FC83F437C2}" type="presParOf" srcId="{3936D63D-3BB5-4099-A097-CE176EB2ABE2}" destId="{CA895514-6C23-43E3-A15C-728A9EC10843}" srcOrd="0" destOrd="0" presId="urn:microsoft.com/office/officeart/2005/8/layout/list1#1"/>
    <dgm:cxn modelId="{6AE94337-C9F1-46AA-B054-AA8BC488723A}" type="presParOf" srcId="{3936D63D-3BB5-4099-A097-CE176EB2ABE2}" destId="{D2A5797B-20EE-4298-BA50-C968CEE241D4}" srcOrd="1" destOrd="0" presId="urn:microsoft.com/office/officeart/2005/8/layout/list1#1"/>
    <dgm:cxn modelId="{A06149FF-EA3E-4ADD-8609-C80D558C0919}" type="presParOf" srcId="{9D58511D-D18C-46E6-ADFB-6CDE1389D37F}" destId="{AEA9E5FD-8F48-4CA8-8487-C530B0C74333}" srcOrd="13" destOrd="0" presId="urn:microsoft.com/office/officeart/2005/8/layout/list1#1"/>
    <dgm:cxn modelId="{E1D0F335-1836-422C-95C3-9D89ADFBE70C}" type="presParOf" srcId="{9D58511D-D18C-46E6-ADFB-6CDE1389D37F}" destId="{56015E43-931D-4CAD-85C0-E9EB84437182}" srcOrd="14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8CF1F-3B4A-4B6A-8877-CB03CDDAB1E9}">
      <dsp:nvSpPr>
        <dsp:cNvPr id="0" name=""/>
        <dsp:cNvSpPr/>
      </dsp:nvSpPr>
      <dsp:spPr>
        <a:xfrm>
          <a:off x="0" y="431481"/>
          <a:ext cx="441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4E78D-0D98-4ED2-B23A-71FEC19A6436}">
      <dsp:nvSpPr>
        <dsp:cNvPr id="0" name=""/>
        <dsp:cNvSpPr/>
      </dsp:nvSpPr>
      <dsp:spPr>
        <a:xfrm>
          <a:off x="241478" y="28253"/>
          <a:ext cx="3577361" cy="738000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Persepsi sosial</a:t>
          </a:r>
          <a:endParaRPr lang="en-US" sz="2500" kern="1200" dirty="0"/>
        </a:p>
      </dsp:txBody>
      <dsp:txXfrm>
        <a:off x="277504" y="64279"/>
        <a:ext cx="3505309" cy="665948"/>
      </dsp:txXfrm>
    </dsp:sp>
    <dsp:sp modelId="{51228DB3-E7D4-486B-A0C1-9A59D129891F}">
      <dsp:nvSpPr>
        <dsp:cNvPr id="0" name=""/>
        <dsp:cNvSpPr/>
      </dsp:nvSpPr>
      <dsp:spPr>
        <a:xfrm>
          <a:off x="0" y="1565481"/>
          <a:ext cx="441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5634D-BCAA-48AB-BADB-754A15E9B7AC}">
      <dsp:nvSpPr>
        <dsp:cNvPr id="0" name=""/>
        <dsp:cNvSpPr/>
      </dsp:nvSpPr>
      <dsp:spPr>
        <a:xfrm>
          <a:off x="241478" y="1176245"/>
          <a:ext cx="3618353" cy="738000"/>
        </a:xfrm>
        <a:prstGeom prst="roundRect">
          <a:avLst/>
        </a:prstGeom>
        <a:solidFill>
          <a:schemeClr val="accent3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Pengaruh Sosial</a:t>
          </a:r>
          <a:endParaRPr lang="en-US" sz="2500" kern="1200" dirty="0"/>
        </a:p>
      </dsp:txBody>
      <dsp:txXfrm>
        <a:off x="277504" y="1212271"/>
        <a:ext cx="3546301" cy="665948"/>
      </dsp:txXfrm>
    </dsp:sp>
    <dsp:sp modelId="{2DB5D132-AB90-49A4-A479-F0988A86E33E}">
      <dsp:nvSpPr>
        <dsp:cNvPr id="0" name=""/>
        <dsp:cNvSpPr/>
      </dsp:nvSpPr>
      <dsp:spPr>
        <a:xfrm>
          <a:off x="0" y="2677255"/>
          <a:ext cx="441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D44AC-C5B0-407B-B2EE-07415AFE4DC4}">
      <dsp:nvSpPr>
        <dsp:cNvPr id="0" name=""/>
        <dsp:cNvSpPr/>
      </dsp:nvSpPr>
      <dsp:spPr>
        <a:xfrm>
          <a:off x="220980" y="2296253"/>
          <a:ext cx="3618383" cy="738000"/>
        </a:xfrm>
        <a:prstGeom prst="roundRect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Agresi</a:t>
          </a:r>
          <a:endParaRPr lang="en-US" sz="2500" kern="1200" dirty="0"/>
        </a:p>
      </dsp:txBody>
      <dsp:txXfrm>
        <a:off x="257006" y="2332279"/>
        <a:ext cx="3546331" cy="665948"/>
      </dsp:txXfrm>
    </dsp:sp>
    <dsp:sp modelId="{56015E43-931D-4CAD-85C0-E9EB84437182}">
      <dsp:nvSpPr>
        <dsp:cNvPr id="0" name=""/>
        <dsp:cNvSpPr/>
      </dsp:nvSpPr>
      <dsp:spPr>
        <a:xfrm>
          <a:off x="0" y="3833481"/>
          <a:ext cx="441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5797B-20EE-4298-BA50-C968CEE241D4}">
      <dsp:nvSpPr>
        <dsp:cNvPr id="0" name=""/>
        <dsp:cNvSpPr/>
      </dsp:nvSpPr>
      <dsp:spPr>
        <a:xfrm>
          <a:off x="220980" y="3464481"/>
          <a:ext cx="3594067" cy="738000"/>
        </a:xfrm>
        <a:prstGeom prst="round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Prasangka</a:t>
          </a:r>
          <a:endParaRPr lang="en-US" sz="2500" kern="1200" dirty="0"/>
        </a:p>
      </dsp:txBody>
      <dsp:txXfrm>
        <a:off x="257006" y="3500507"/>
        <a:ext cx="3522015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650DB-F3C0-41AD-8E2C-ACB486CFF635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766EE-C145-4E27-B057-296F3ACCF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62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32AB8C-298B-4C4B-9336-A179EDE89826}" type="slidenum">
              <a:rPr lang="id-ID" smtClean="0">
                <a:solidFill>
                  <a:srgbClr val="000000"/>
                </a:solidFill>
              </a:rPr>
              <a:pPr/>
              <a:t>2</a:t>
            </a:fld>
            <a:endParaRPr lang="id-ID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FB3B20FF-466C-44F5-8267-0E0A41FA574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2DF080CC-CF12-4C68-B118-B0F2A98127F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0EAEB-86AA-45CB-B71C-4C38375F3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2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M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PSIKOLOGI SOSIAL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Grp="1" noChangeArrowheads="1"/>
          </p:cNvSpPr>
          <p:nvPr>
            <p:ph type="body" sz="quarter" idx="11"/>
          </p:nvPr>
        </p:nvSpPr>
        <p:spPr bwMode="auto">
          <a:xfrm>
            <a:off x="2590800" y="3962400"/>
            <a:ext cx="59975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latin typeface="Rockwell Extra Bold" pitchFamily="18" charset="0"/>
              </a:rPr>
              <a:t>PENGARUH </a:t>
            </a:r>
            <a:r>
              <a:rPr lang="en-US" sz="4000" dirty="0" smtClean="0">
                <a:solidFill>
                  <a:srgbClr val="FF0000"/>
                </a:solidFill>
                <a:latin typeface="Rockwell Extra Bold" pitchFamily="18" charset="0"/>
              </a:rPr>
              <a:t>SOSIAL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49362"/>
          </a:xfrm>
        </p:spPr>
        <p:txBody>
          <a:bodyPr/>
          <a:lstStyle/>
          <a:p>
            <a:r>
              <a:rPr lang="en-US" sz="3600" b="1" dirty="0" err="1">
                <a:latin typeface="Calibri" pitchFamily="34" charset="0"/>
              </a:rPr>
              <a:t>Pengaruh</a:t>
            </a: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>
                <a:latin typeface="Calibri" pitchFamily="34" charset="0"/>
              </a:rPr>
              <a:t>Minoritas</a:t>
            </a:r>
            <a:r>
              <a:rPr lang="en-US" sz="3600" b="1" dirty="0">
                <a:latin typeface="Calibri" pitchFamily="34" charset="0"/>
              </a:rPr>
              <a:t>: </a:t>
            </a:r>
            <a:r>
              <a:rPr lang="en-US" sz="3600" b="1" dirty="0" err="1">
                <a:latin typeface="Calibri" pitchFamily="34" charset="0"/>
              </a:rPr>
              <a:t>Apakah</a:t>
            </a: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>
                <a:latin typeface="Calibri" pitchFamily="34" charset="0"/>
              </a:rPr>
              <a:t>Mayoritas</a:t>
            </a: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>
                <a:latin typeface="Calibri" pitchFamily="34" charset="0"/>
              </a:rPr>
              <a:t>Selalu</a:t>
            </a: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>
                <a:latin typeface="Calibri" pitchFamily="34" charset="0"/>
              </a:rPr>
              <a:t>Menentukan</a:t>
            </a:r>
            <a:r>
              <a:rPr lang="en-US" sz="3600" b="1" dirty="0">
                <a:latin typeface="Calibri" pitchFamily="34" charset="0"/>
              </a:rPr>
              <a:t>?</a:t>
            </a:r>
            <a:br>
              <a:rPr lang="en-US" sz="3600" b="1" dirty="0">
                <a:latin typeface="Calibri" pitchFamily="34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Meskipun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tekanan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terhadap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konformitas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p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ada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kondisi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tertentu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membuat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mayoritas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mengubah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sikap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tingkah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laku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mereka</a:t>
            </a:r>
            <a:endParaRPr lang="en-US" sz="24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Karena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pandangan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mereka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terancam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seringkali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memperkirakan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secara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berlebihan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jumlah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orang-orang 	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memiliki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belief 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sama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Mayoritas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menjadi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mengalami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reaksi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negatif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kuat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;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sebaliknya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reaksi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positif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menjadi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mayoritas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agak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lebih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lemah</a:t>
            </a:r>
            <a:endParaRPr lang="en-US" sz="24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Salah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satu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efek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positif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adalah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bahwa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mereka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membuat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mayoritas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berpikir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secara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lebih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sistematis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mengenai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itchFamily="34" charset="0"/>
              </a:rPr>
              <a:t>isu-isu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yang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diangkat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oleh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kelompok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minoritas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4525963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pitchFamily="34" charset="0"/>
              <a:buNone/>
            </a:pPr>
            <a:r>
              <a:rPr lang="id-ID" sz="2100" dirty="0" smtClean="0"/>
              <a:t>		</a:t>
            </a:r>
            <a:r>
              <a:rPr lang="id-ID" sz="2100" dirty="0" smtClean="0">
                <a:solidFill>
                  <a:schemeClr val="tx1"/>
                </a:solidFill>
              </a:rPr>
              <a:t>Bahwa manusia itu merupakan makhluk sosial yang  jelas tidak dapat hidup senndiri dan membutuhkan orang lain, jadi secara otomatis manusia pasti melakukan atau menjalin relasi dengan manusia lainnya ditengah – tengah masyarakat, jalinan relasi sosial yang dibentuk masyarakat akhirnya pasti secara disadari atau tidak pasti memberikan pengaruh sosial kedalam diri masing – masing individu, dan pengaruh sosial itu akhirnya secara tidak langsung mengubah individu untuk bertingkah laku sesuai dengan norma yang berlaku dimasyarakat ( conformity). Hal ini terjadi karena individu takut akan penolakan dan ingin agar dirinya diterima.</a:t>
            </a:r>
          </a:p>
          <a:p>
            <a:pPr algn="just" eaLnBrk="1" hangingPunct="1">
              <a:buFont typeface="Arial" pitchFamily="34" charset="0"/>
              <a:buNone/>
            </a:pPr>
            <a:r>
              <a:rPr lang="id-ID" sz="2100" dirty="0" smtClean="0">
                <a:solidFill>
                  <a:schemeClr val="tx1"/>
                </a:solidFill>
              </a:rPr>
              <a:t>		Tetapi pada suatu ketika individu tersebut memilih  untuk berbeda dengan individu yang lain dalam beberapa hal, hal tersebut merupakn hal yang wajar, karena individu tersebut memerlukan kontrol atas dirinya sendiri.</a:t>
            </a:r>
          </a:p>
        </p:txBody>
      </p:sp>
      <p:pic>
        <p:nvPicPr>
          <p:cNvPr id="10245" name="Picture 5" descr="C:\Program Files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5700713"/>
            <a:ext cx="11430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3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3352800" cy="487363"/>
          </a:xfrm>
        </p:spPr>
        <p:txBody>
          <a:bodyPr/>
          <a:lstStyle/>
          <a:p>
            <a:pPr eaLnBrk="1" hangingPunct="1">
              <a:defRPr/>
            </a:pPr>
            <a:r>
              <a:rPr lang="id-ID" sz="4000" dirty="0" smtClean="0">
                <a:latin typeface="+mn-lt"/>
              </a:rPr>
              <a:t>Norma</a:t>
            </a:r>
            <a:endParaRPr lang="id-ID" sz="4000" dirty="0">
              <a:latin typeface="+mn-lt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493838"/>
            <a:ext cx="8229600" cy="5364162"/>
          </a:xfrm>
        </p:spPr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id-ID" sz="2800" dirty="0" smtClean="0">
                <a:solidFill>
                  <a:schemeClr val="tx1"/>
                </a:solidFill>
              </a:rPr>
              <a:t>		Norma merupakan alat tekanan sosial yang dibuat oleh masyarakat itu sendiri agar terciptanya keseimbangan dalam kehidupan bermasyarakat. Norma berisi mengenai rules atau peraturan – peraturan yang telah disepakati bersama oleh masyarakat. Norma yang berlaku ditengah – tengah masyarakat secara tidak langsung menjadi alat pendorong perubahan tingkah laku masyarakat untuk menyesuaikan perilakunya sesuai dengan norma yang ada atau yang </a:t>
            </a:r>
            <a:r>
              <a:rPr lang="id-ID" sz="2100" dirty="0" smtClean="0"/>
              <a:t>telah disepakati. </a:t>
            </a:r>
          </a:p>
        </p:txBody>
      </p:sp>
      <p:pic>
        <p:nvPicPr>
          <p:cNvPr id="11268" name="Picture 4" descr="C:\Program Files\Microsoft Office\MEDIA\CAGCAT10\j029889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16764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22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Complience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086600" cy="4525963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Pertemanan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atau</a:t>
            </a:r>
            <a:r>
              <a:rPr lang="en-US" sz="4000" dirty="0" smtClean="0">
                <a:solidFill>
                  <a:schemeClr val="tx1"/>
                </a:solidFill>
              </a:rPr>
              <a:t> rasa </a:t>
            </a:r>
            <a:r>
              <a:rPr lang="en-US" sz="4000" dirty="0" err="1" smtClean="0">
                <a:solidFill>
                  <a:schemeClr val="tx1"/>
                </a:solidFill>
              </a:rPr>
              <a:t>suka</a:t>
            </a:r>
            <a:endParaRPr lang="en-US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Komitmen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atau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konsistensi</a:t>
            </a:r>
            <a:endParaRPr lang="en-US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Kelangkaan</a:t>
            </a:r>
            <a:endParaRPr lang="en-US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Timbal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balik</a:t>
            </a:r>
            <a:endParaRPr lang="en-US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Validasi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sosial</a:t>
            </a:r>
            <a:endParaRPr lang="en-US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tx1"/>
                </a:solidFill>
              </a:rPr>
              <a:t>Otoritas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4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Taktik</a:t>
            </a:r>
            <a:r>
              <a:rPr lang="en-US" dirty="0" smtClean="0"/>
              <a:t> </a:t>
            </a:r>
            <a:r>
              <a:rPr lang="en-US" dirty="0" err="1" smtClean="0"/>
              <a:t>complience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The door on the face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That’s not all approach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Playing hard to get it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The fast approaching deadline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Obedience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Obedience toward authority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Destructive obedience : </a:t>
            </a:r>
            <a:r>
              <a:rPr lang="en-US" sz="2800" dirty="0" err="1" smtClean="0">
                <a:solidFill>
                  <a:schemeClr val="tx1"/>
                </a:solidFill>
              </a:rPr>
              <a:t>klu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klan</a:t>
            </a:r>
            <a:r>
              <a:rPr lang="en-US" sz="2800" dirty="0" smtClean="0">
                <a:solidFill>
                  <a:schemeClr val="tx1"/>
                </a:solidFill>
              </a:rPr>
              <a:t> di AS, Holocaust, </a:t>
            </a:r>
            <a:r>
              <a:rPr lang="en-US" sz="2800" dirty="0" err="1" smtClean="0">
                <a:solidFill>
                  <a:schemeClr val="tx1"/>
                </a:solidFill>
              </a:rPr>
              <a:t>tragedi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Trisakti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 err="1" smtClean="0">
                <a:solidFill>
                  <a:schemeClr val="tx1"/>
                </a:solidFill>
              </a:rPr>
              <a:t>Faktor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</a:p>
          <a:p>
            <a:pPr marL="514350" indent="-514350" algn="l"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Individu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melepas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tanggung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jawab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pribadi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Individu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memerintah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simbol-simbol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Hal-</a:t>
            </a:r>
            <a:r>
              <a:rPr lang="en-US" sz="2800" dirty="0" err="1" smtClean="0">
                <a:solidFill>
                  <a:schemeClr val="tx1"/>
                </a:solidFill>
              </a:rPr>
              <a:t>hal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terjadi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gradual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Proses yang </a:t>
            </a:r>
            <a:r>
              <a:rPr lang="en-US" sz="2800" dirty="0" err="1" smtClean="0">
                <a:solidFill>
                  <a:schemeClr val="tx1"/>
                </a:solidFill>
              </a:rPr>
              <a:t>terjadi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sangat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cepat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11188" y="2924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 smtClean="0">
                <a:latin typeface="Arial" charset="0"/>
                <a:cs typeface="Arial" charset="0"/>
              </a:rPr>
              <a:t>Terima kasih</a:t>
            </a:r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425824" y="2438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>
                <a:latin typeface="Comic Sans MS" pitchFamily="66" charset="0"/>
              </a:rPr>
              <a:t>Mahasiswa</a:t>
            </a:r>
            <a:r>
              <a:rPr lang="id-ID" dirty="0" smtClean="0">
                <a:latin typeface="Comic Sans MS" pitchFamily="66" charset="0"/>
              </a:rPr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: </a:t>
            </a:r>
            <a:r>
              <a:rPr lang="en-US" dirty="0" err="1" smtClean="0"/>
              <a:t>Konformitas</a:t>
            </a:r>
            <a:r>
              <a:rPr lang="en-US" dirty="0"/>
              <a:t>, </a:t>
            </a:r>
            <a:r>
              <a:rPr lang="en-US" dirty="0" err="1"/>
              <a:t>Complience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Obidience</a:t>
            </a:r>
            <a:endParaRPr lang="en-US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 bwMode="auto">
          <a:xfrm>
            <a:off x="452718" y="914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cs typeface="Arial" charset="0"/>
              </a:rPr>
              <a:t>KEMAMPUAN AKHIR YANG DIHARAPKAN</a:t>
            </a:r>
          </a:p>
        </p:txBody>
      </p:sp>
    </p:spTree>
    <p:extLst>
      <p:ext uri="{BB962C8B-B14F-4D97-AF65-F5344CB8AC3E}">
        <p14:creationId xmlns:p14="http://schemas.microsoft.com/office/powerpoint/2010/main" val="9950249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satMod val="200000"/>
                  </a:schemeClr>
                </a:solidFill>
              </a:rPr>
              <a:t>Lady Gaga</a:t>
            </a:r>
            <a:r>
              <a:rPr lang="id-ID" dirty="0" smtClean="0">
                <a:solidFill>
                  <a:schemeClr val="accent1"/>
                </a:solidFill>
              </a:rPr>
              <a:t> Fenomena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44" name="Picture 2" descr="lady gaga-habi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" y="1844675"/>
            <a:ext cx="3500437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0"/>
          <p:cNvSpPr txBox="1">
            <a:spLocks noChangeArrowheads="1"/>
          </p:cNvSpPr>
          <p:nvPr/>
        </p:nvSpPr>
        <p:spPr bwMode="auto">
          <a:xfrm>
            <a:off x="642938" y="5572125"/>
            <a:ext cx="3929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200" b="1">
                <a:latin typeface="Corbel" pitchFamily="34" charset="0"/>
              </a:rPr>
              <a:t>Note: Sumber dunia maya, hanya untuk</a:t>
            </a:r>
          </a:p>
          <a:p>
            <a:r>
              <a:rPr lang="id-ID" sz="1200" b="1">
                <a:latin typeface="Corbel" pitchFamily="34" charset="0"/>
              </a:rPr>
              <a:t>Kepentingan akademis*</a:t>
            </a:r>
          </a:p>
        </p:txBody>
      </p:sp>
    </p:spTree>
    <p:extLst>
      <p:ext uri="{BB962C8B-B14F-4D97-AF65-F5344CB8AC3E}">
        <p14:creationId xmlns:p14="http://schemas.microsoft.com/office/powerpoint/2010/main" val="36510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/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MENGUBAH TINGKAH LAKU ORANG LAIN</a:t>
            </a:r>
          </a:p>
        </p:txBody>
      </p:sp>
    </p:spTree>
    <p:extLst>
      <p:ext uri="{BB962C8B-B14F-4D97-AF65-F5344CB8AC3E}">
        <p14:creationId xmlns:p14="http://schemas.microsoft.com/office/powerpoint/2010/main" val="11185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928687"/>
          </a:xfrm>
          <a:solidFill>
            <a:schemeClr val="accent3">
              <a:lumMod val="50000"/>
            </a:schemeClr>
          </a:solidFill>
        </p:spPr>
        <p:txBody>
          <a:bodyPr/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Pengaruh</a:t>
            </a:r>
            <a:r>
              <a:rPr lang="id-ID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id-ID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Sosial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428625" y="1500188"/>
            <a:ext cx="40719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>
                <a:latin typeface="Corbel" pitchFamily="34" charset="0"/>
              </a:rPr>
              <a:t>Konformitas</a:t>
            </a: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Suatu bentuk pengaruh sosial dimana individu mengubah sikap dan tingkah lakunya agar sesuai dengan norma sosial</a:t>
            </a: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Ada tekanan dari kelompok untuk bertingkah laku dengan cara tertentu</a:t>
            </a: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4857750" y="1643063"/>
            <a:ext cx="37861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>
                <a:latin typeface="Corbel" pitchFamily="34" charset="0"/>
              </a:rPr>
              <a:t>Compliance</a:t>
            </a: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Individu melakukan tindakan atas permintaan orang lain</a:t>
            </a: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Tingkah laku atas dasar pemenuhan keinginan </a:t>
            </a: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2071688" y="3929063"/>
            <a:ext cx="54292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>
                <a:latin typeface="Corbel" pitchFamily="34" charset="0"/>
              </a:rPr>
              <a:t>Obedience (Kepatuhan)</a:t>
            </a:r>
            <a:endParaRPr lang="id-ID" b="1">
              <a:latin typeface="Corbel" pitchFamily="34" charset="0"/>
            </a:endParaRPr>
          </a:p>
          <a:p>
            <a:endParaRPr lang="id-ID" b="1">
              <a:latin typeface="Corbe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Individu melakukan tindakan atas perintah orang lain</a:t>
            </a:r>
          </a:p>
          <a:p>
            <a:pPr>
              <a:buFont typeface="Wingdings" pitchFamily="2" charset="2"/>
              <a:buChar char="ü"/>
            </a:pPr>
            <a:r>
              <a:rPr lang="id-ID" b="1">
                <a:latin typeface="Corbel" pitchFamily="34" charset="0"/>
              </a:rPr>
              <a:t>Cenderung sudah ada unsur pemaksaan atau keharusan</a:t>
            </a:r>
          </a:p>
        </p:txBody>
      </p:sp>
    </p:spTree>
    <p:extLst>
      <p:ext uri="{BB962C8B-B14F-4D97-AF65-F5344CB8AC3E}">
        <p14:creationId xmlns:p14="http://schemas.microsoft.com/office/powerpoint/2010/main" val="23338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00FF00"/>
                </a:solidFill>
              </a:rPr>
              <a:t>Konformitas</a:t>
            </a:r>
            <a:r>
              <a:rPr lang="en-US" b="1" dirty="0" smtClean="0">
                <a:solidFill>
                  <a:srgbClr val="00FF00"/>
                </a:solidFill>
              </a:rPr>
              <a:t>: </a:t>
            </a:r>
            <a:r>
              <a:rPr lang="en-US" b="1" dirty="0" err="1" smtClean="0">
                <a:solidFill>
                  <a:srgbClr val="00FF00"/>
                </a:solidFill>
              </a:rPr>
              <a:t>Pengaruh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Kelompok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di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Lapangan</a:t>
            </a:r>
            <a:endParaRPr lang="en-US" b="1" dirty="0">
              <a:solidFill>
                <a:srgbClr val="00FF00"/>
              </a:solidFill>
            </a:endParaRPr>
          </a:p>
        </p:txBody>
      </p:sp>
      <p:pic>
        <p:nvPicPr>
          <p:cNvPr id="5123" name="Content Placeholder 3" descr="ballon emo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600200"/>
            <a:ext cx="2743200" cy="5257800"/>
          </a:xfrm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86000" y="2819400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dirty="0" err="1">
                <a:solidFill>
                  <a:srgbClr val="0000CC"/>
                </a:solidFill>
                <a:latin typeface="Calibri" pitchFamily="34" charset="0"/>
              </a:rPr>
              <a:t>Situasi</a:t>
            </a:r>
            <a:r>
              <a:rPr lang="en-US" sz="4800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4800" dirty="0" err="1">
                <a:solidFill>
                  <a:srgbClr val="0000CC"/>
                </a:solidFill>
                <a:latin typeface="Calibri" pitchFamily="34" charset="0"/>
              </a:rPr>
              <a:t>konformitas</a:t>
            </a:r>
            <a:endParaRPr lang="id-ID" sz="4800" dirty="0">
              <a:solidFill>
                <a:srgbClr val="0000CC"/>
              </a:solidFill>
              <a:latin typeface="Calibri" pitchFamily="34" charset="0"/>
            </a:endParaRPr>
          </a:p>
          <a:p>
            <a:r>
              <a:rPr lang="id-ID" sz="4800" dirty="0">
                <a:solidFill>
                  <a:srgbClr val="0000CC"/>
                </a:solidFill>
                <a:latin typeface="Calibri" pitchFamily="34" charset="0"/>
              </a:rPr>
              <a:t>	Pengertian</a:t>
            </a:r>
            <a:endParaRPr lang="en-US" sz="4800" dirty="0">
              <a:solidFill>
                <a:srgbClr val="0000CC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4800" dirty="0">
                <a:solidFill>
                  <a:srgbClr val="0000CC"/>
                </a:solidFill>
                <a:latin typeface="Calibri" pitchFamily="34" charset="0"/>
              </a:rPr>
              <a:t>Norma-</a:t>
            </a:r>
            <a:r>
              <a:rPr lang="en-US" sz="4800" dirty="0" err="1">
                <a:solidFill>
                  <a:srgbClr val="0000CC"/>
                </a:solidFill>
                <a:latin typeface="Calibri" pitchFamily="34" charset="0"/>
              </a:rPr>
              <a:t>norma</a:t>
            </a:r>
            <a:r>
              <a:rPr lang="en-US" sz="4800" dirty="0">
                <a:solidFill>
                  <a:srgbClr val="0000CC"/>
                </a:solidFill>
                <a:latin typeface="Calibri" pitchFamily="34" charset="0"/>
              </a:rPr>
              <a:t> yang </a:t>
            </a:r>
            <a:r>
              <a:rPr lang="en-US" sz="4800" dirty="0" err="1">
                <a:solidFill>
                  <a:srgbClr val="0000CC"/>
                </a:solidFill>
                <a:latin typeface="Calibri" pitchFamily="34" charset="0"/>
              </a:rPr>
              <a:t>ada</a:t>
            </a:r>
            <a:endParaRPr lang="en-US" sz="4800" dirty="0">
              <a:solidFill>
                <a:srgbClr val="0000CC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1781"/>
      </p:ext>
    </p:extLst>
  </p:cSld>
  <p:clrMapOvr>
    <a:masterClrMapping/>
  </p:clrMapOvr>
  <p:transition>
    <p:wheel spokes="8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algn="l"/>
            <a:r>
              <a:rPr lang="en-US" sz="3200" b="1" dirty="0" err="1">
                <a:latin typeface="Calibri" pitchFamily="34" charset="0"/>
              </a:rPr>
              <a:t>Faktor-faktor</a:t>
            </a:r>
            <a:r>
              <a:rPr lang="en-US" sz="3200" b="1" dirty="0">
                <a:latin typeface="Calibri" pitchFamily="34" charset="0"/>
              </a:rPr>
              <a:t> yang </a:t>
            </a:r>
            <a:r>
              <a:rPr lang="en-US" sz="3200" b="1" dirty="0" err="1">
                <a:latin typeface="Calibri" pitchFamily="34" charset="0"/>
              </a:rPr>
              <a:t>Mempengaruhi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Konformitas</a:t>
            </a:r>
            <a:r>
              <a:rPr lang="en-US" sz="3200" b="1" dirty="0">
                <a:latin typeface="Calibri" pitchFamily="34" charset="0"/>
              </a:rPr>
              <a:t>: </a:t>
            </a:r>
            <a:r>
              <a:rPr lang="en-US" sz="3200" b="1" dirty="0" err="1">
                <a:latin typeface="Calibri" pitchFamily="34" charset="0"/>
              </a:rPr>
              <a:t>Variabel-variabel</a:t>
            </a:r>
            <a:r>
              <a:rPr lang="en-US" sz="3200" b="1" dirty="0">
                <a:latin typeface="Calibri" pitchFamily="34" charset="0"/>
              </a:rPr>
              <a:t> yang </a:t>
            </a:r>
            <a:r>
              <a:rPr lang="en-US" sz="3200" b="1" dirty="0" err="1">
                <a:latin typeface="Calibri" pitchFamily="34" charset="0"/>
              </a:rPr>
              <a:t>Menentukan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Sejauh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Mana</a:t>
            </a:r>
            <a:r>
              <a:rPr lang="en-US" sz="3200" b="1" dirty="0">
                <a:latin typeface="Calibri" pitchFamily="34" charset="0"/>
              </a:rPr>
              <a:t> Kita “</a:t>
            </a:r>
            <a:r>
              <a:rPr lang="en-US" sz="3200" b="1" dirty="0" err="1">
                <a:latin typeface="Calibri" pitchFamily="34" charset="0"/>
              </a:rPr>
              <a:t>Ikut</a:t>
            </a:r>
            <a:r>
              <a:rPr lang="en-US" sz="3200" b="1" dirty="0">
                <a:latin typeface="Calibri" pitchFamily="34" charset="0"/>
              </a:rPr>
              <a:t> Serta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algn="l"/>
            <a:endParaRPr lang="en-US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Kohesivitas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konformintas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Menerima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alibri" pitchFamily="34" charset="0"/>
              </a:rPr>
              <a:t>pengaruh</a:t>
            </a: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dari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orang-orang yang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kita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sukai</a:t>
            </a:r>
            <a:endParaRPr lang="en-US" sz="28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alibri" pitchFamily="34" charset="0"/>
              </a:rPr>
              <a:t>Konformitas</a:t>
            </a: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ukuran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kelompok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Mengapa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	yang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lebih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banyak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adalah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lebih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baik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dikaitkan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dengan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tekanan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sosial</a:t>
            </a:r>
            <a:endParaRPr lang="en-US" sz="28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Norma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sosial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deskriptif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norma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sosial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alibri" pitchFamily="34" charset="0"/>
              </a:rPr>
              <a:t>injungtif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saat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norma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mempengaruhi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atau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tidak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mempengaruhi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tingkah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</a:rPr>
              <a:t>laku</a:t>
            </a:r>
            <a:endParaRPr lang="en-US" sz="28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	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algn="l"/>
            <a:r>
              <a:rPr lang="en-US" sz="3600" b="1" dirty="0" err="1" smtClean="0">
                <a:latin typeface="Calibri" pitchFamily="34" charset="0"/>
              </a:rPr>
              <a:t>Dasar-Dasar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Konformitas</a:t>
            </a:r>
            <a:r>
              <a:rPr lang="en-US" sz="3600" b="1" dirty="0">
                <a:latin typeface="Calibri" pitchFamily="34" charset="0"/>
              </a:rPr>
              <a:t>: </a:t>
            </a:r>
            <a:r>
              <a:rPr lang="en-US" sz="3600" b="1" dirty="0" err="1" smtClean="0">
                <a:latin typeface="Calibri" pitchFamily="34" charset="0"/>
              </a:rPr>
              <a:t>Mengapa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Sering</a:t>
            </a:r>
            <a:r>
              <a:rPr lang="en-US" sz="3600" b="1" dirty="0" smtClean="0">
                <a:latin typeface="Calibri" pitchFamily="34" charset="0"/>
              </a:rPr>
              <a:t> kali </a:t>
            </a:r>
            <a:r>
              <a:rPr lang="en-US" sz="3600" b="1" dirty="0" err="1" smtClean="0">
                <a:latin typeface="Calibri" pitchFamily="34" charset="0"/>
              </a:rPr>
              <a:t>kita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memilih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untuk</a:t>
            </a:r>
            <a:r>
              <a:rPr lang="en-US" sz="3600" b="1" dirty="0" smtClean="0">
                <a:latin typeface="Calibri" pitchFamily="34" charset="0"/>
              </a:rPr>
              <a:t> “</a:t>
            </a:r>
            <a:r>
              <a:rPr lang="en-US" sz="3600" b="1" dirty="0" err="1" smtClean="0">
                <a:latin typeface="Calibri" pitchFamily="34" charset="0"/>
              </a:rPr>
              <a:t>Ikut</a:t>
            </a:r>
            <a:r>
              <a:rPr lang="en-US" sz="3600" b="1" dirty="0" smtClean="0">
                <a:latin typeface="Calibri" pitchFamily="34" charset="0"/>
              </a:rPr>
              <a:t> Serta</a:t>
            </a:r>
            <a:r>
              <a:rPr lang="en-US" sz="2400" b="1" dirty="0" smtClean="0">
                <a:latin typeface="Calibri" pitchFamily="34" charset="0"/>
              </a:rPr>
              <a:t>”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Pengaruh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sosial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normatif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Keinginan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untuk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di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sukai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rasa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takut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akan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penolakan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Keinginan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untuk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merasa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paling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benar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: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Pengaruh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sosial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informasional</a:t>
            </a:r>
            <a:endParaRPr lang="en-US" sz="3200" b="1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Membenarkan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konformitas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Konsekuensi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kognitif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dari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mengikuti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</a:rPr>
              <a:t>kelompok</a:t>
            </a:r>
            <a:endParaRPr lang="en-US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5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/>
          <a:lstStyle/>
          <a:p>
            <a:pPr algn="l"/>
            <a:r>
              <a:rPr lang="en-US" sz="3200" b="1" dirty="0" err="1">
                <a:latin typeface="Calibri" pitchFamily="34" charset="0"/>
              </a:rPr>
              <a:t>Menolak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Tekanan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Untuk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Melakukan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Konformitas</a:t>
            </a:r>
            <a:r>
              <a:rPr lang="en-US" sz="3200" b="1" dirty="0">
                <a:latin typeface="Calibri" pitchFamily="34" charset="0"/>
              </a:rPr>
              <a:t>: </a:t>
            </a:r>
            <a:r>
              <a:rPr lang="en-US" sz="3200" b="1" dirty="0" err="1">
                <a:latin typeface="Calibri" pitchFamily="34" charset="0"/>
              </a:rPr>
              <a:t>Mengapa</a:t>
            </a:r>
            <a:r>
              <a:rPr lang="en-US" sz="3200" b="1" dirty="0">
                <a:latin typeface="Calibri" pitchFamily="34" charset="0"/>
              </a:rPr>
              <a:t>, </a:t>
            </a:r>
            <a:r>
              <a:rPr lang="en-US" sz="3200" b="1" dirty="0" err="1">
                <a:latin typeface="Calibri" pitchFamily="34" charset="0"/>
              </a:rPr>
              <a:t>Terkadang</a:t>
            </a:r>
            <a:r>
              <a:rPr lang="en-US" sz="3200" b="1" dirty="0">
                <a:latin typeface="Calibri" pitchFamily="34" charset="0"/>
              </a:rPr>
              <a:t>, Kita </a:t>
            </a:r>
            <a:r>
              <a:rPr lang="en-US" sz="3200" b="1" dirty="0" err="1">
                <a:latin typeface="Calibri" pitchFamily="34" charset="0"/>
              </a:rPr>
              <a:t>Memilih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untuk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Tidak</a:t>
            </a:r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err="1">
                <a:latin typeface="Calibri" pitchFamily="34" charset="0"/>
              </a:rPr>
              <a:t>Ikut</a:t>
            </a:r>
            <a:r>
              <a:rPr lang="en-US" sz="3200" b="1" dirty="0">
                <a:latin typeface="Calibri" pitchFamily="34" charset="0"/>
              </a:rPr>
              <a:t> Serta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1"/>
            <a:ext cx="8229600" cy="16002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chemeClr val="tx1"/>
                </a:solidFill>
                <a:latin typeface="Calibri" pitchFamily="34" charset="0"/>
              </a:rPr>
              <a:t>Orang-orang yang </a:t>
            </a:r>
            <a:r>
              <a:rPr lang="en-US" sz="4000" b="1" dirty="0" err="1">
                <a:solidFill>
                  <a:schemeClr val="tx1"/>
                </a:solidFill>
                <a:latin typeface="Calibri" pitchFamily="34" charset="0"/>
              </a:rPr>
              <a:t>tidak</a:t>
            </a:r>
            <a:r>
              <a:rPr lang="en-US" sz="40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US" sz="4000" b="1" dirty="0">
                <a:solidFill>
                  <a:schemeClr val="tx1"/>
                </a:solidFill>
                <a:latin typeface="Calibri" pitchFamily="34" charset="0"/>
              </a:rPr>
              <a:t> 	</a:t>
            </a:r>
            <a:r>
              <a:rPr lang="en-US" sz="4000" b="1" dirty="0" err="1">
                <a:solidFill>
                  <a:schemeClr val="tx1"/>
                </a:solidFill>
                <a:latin typeface="Calibri" pitchFamily="34" charset="0"/>
              </a:rPr>
              <a:t>melakukan</a:t>
            </a:r>
            <a:r>
              <a:rPr lang="en-US" sz="40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Calibri" pitchFamily="34" charset="0"/>
              </a:rPr>
              <a:t>konformitas</a:t>
            </a:r>
            <a:r>
              <a:rPr lang="en-US" sz="4000" b="1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6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286</TotalTime>
  <Words>292</Words>
  <Application>Microsoft Office PowerPoint</Application>
  <PresentationFormat>On-screen Show (4:3)</PresentationFormat>
  <Paragraphs>75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0-Blanko-PPT-sesi-1 Baru (3)</vt:lpstr>
      <vt:lpstr>Dra Safitri  M  M.Si</vt:lpstr>
      <vt:lpstr>PowerPoint Presentation</vt:lpstr>
      <vt:lpstr>Lady Gaga Fenomena</vt:lpstr>
      <vt:lpstr>Pengaruh Sosial</vt:lpstr>
      <vt:lpstr>Pengaruh Sosial</vt:lpstr>
      <vt:lpstr>Konformitas: Pengaruh Kelompok di Lapangan</vt:lpstr>
      <vt:lpstr>Faktor-faktor yang Mempengaruhi Konformitas: Variabel-variabel yang Menentukan Sejauh Mana Kita “Ikut Serta</vt:lpstr>
      <vt:lpstr>Dasar-Dasar Konformitas: Mengapa Sering kali kita memilih untuk “Ikut Serta”</vt:lpstr>
      <vt:lpstr>Menolak Tekanan Untuk Melakukan Konformitas: Mengapa, Terkadang, Kita Memilih untuk Tidak Ikut Serta</vt:lpstr>
      <vt:lpstr>Pengaruh Minoritas: Apakah Mayoritas Selalu Menentukan? </vt:lpstr>
      <vt:lpstr>PowerPoint Presentation</vt:lpstr>
      <vt:lpstr>Norma</vt:lpstr>
      <vt:lpstr>Prinsip Complience</vt:lpstr>
      <vt:lpstr>Taktik complience</vt:lpstr>
      <vt:lpstr> Obedience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35</cp:revision>
  <dcterms:created xsi:type="dcterms:W3CDTF">2019-09-17T08:27:08Z</dcterms:created>
  <dcterms:modified xsi:type="dcterms:W3CDTF">2020-06-13T11:56:42Z</dcterms:modified>
</cp:coreProperties>
</file>