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16" r:id="rId2"/>
    <p:sldId id="335" r:id="rId3"/>
    <p:sldId id="516" r:id="rId4"/>
    <p:sldId id="515" r:id="rId5"/>
    <p:sldId id="413" r:id="rId6"/>
    <p:sldId id="414" r:id="rId7"/>
    <p:sldId id="539" r:id="rId8"/>
    <p:sldId id="540" r:id="rId9"/>
    <p:sldId id="541" r:id="rId10"/>
    <p:sldId id="542" r:id="rId11"/>
    <p:sldId id="543" r:id="rId12"/>
    <p:sldId id="544" r:id="rId13"/>
    <p:sldId id="545" r:id="rId14"/>
    <p:sldId id="548" r:id="rId15"/>
    <p:sldId id="549" r:id="rId16"/>
    <p:sldId id="550" r:id="rId17"/>
    <p:sldId id="551" r:id="rId18"/>
    <p:sldId id="552" r:id="rId19"/>
    <p:sldId id="553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3674" autoAdjust="0"/>
    <p:restoredTop sz="93190" autoAdjust="0"/>
  </p:normalViewPr>
  <p:slideViewPr>
    <p:cSldViewPr>
      <p:cViewPr>
        <p:scale>
          <a:sx n="87" d="100"/>
          <a:sy n="87" d="100"/>
        </p:scale>
        <p:origin x="-642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1BF2FCB-7984-4742-9161-16EB520D9C8E}" type="datetimeFigureOut">
              <a:rPr lang="id-ID"/>
              <a:pPr>
                <a:defRPr/>
              </a:pPr>
              <a:t>20/03/2020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E52FE0F-1F01-44C9-8FB3-0A1339DA1E3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52FE0F-1F01-44C9-8FB3-0A1339DA1E35}" type="slidenum">
              <a:rPr lang="id-ID" smtClean="0"/>
              <a:pPr>
                <a:defRPr/>
              </a:pPr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3D6D81-1123-48DE-A068-63E0A8A0B8C8}" type="slidenum">
              <a:rPr lang="en-US" smtClean="0">
                <a:latin typeface="Arial" charset="0"/>
              </a:rPr>
              <a:pPr/>
              <a:t>3</a:t>
            </a:fld>
            <a:endParaRPr lang="en-US" smtClean="0">
              <a:latin typeface="Arial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6A8E8D-A7E1-4C66-81DF-86190114F053}" type="slidenum">
              <a:rPr lang="en-US" smtClean="0">
                <a:latin typeface="Arial" charset="0"/>
              </a:rPr>
              <a:pPr/>
              <a:t>4</a:t>
            </a:fld>
            <a:endParaRPr lang="en-US" smtClean="0">
              <a:latin typeface="Arial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E4D04-C2AB-42A4-99DA-A1AC8F5C1B7F}" type="datetime1">
              <a:rPr lang="en-US" smtClean="0"/>
              <a:pPr>
                <a:defRPr/>
              </a:pPr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3E6DC-1CF7-470F-AD44-9264A2367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8EBED-5599-424C-B394-9F35EE5499D6}" type="datetime1">
              <a:rPr lang="en-US" smtClean="0"/>
              <a:pPr>
                <a:defRPr/>
              </a:pPr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C4AFC-14DB-4D5A-BB80-DA52215672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2D0D7-AF7C-49A6-9103-4B4256388549}" type="datetime1">
              <a:rPr lang="en-US" smtClean="0"/>
              <a:pPr>
                <a:defRPr/>
              </a:pPr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8A47E-14EE-43BC-993A-51ECD9BADE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4F6CD-0766-499B-A632-0E53E3D65048}" type="datetime1">
              <a:rPr lang="en-US" smtClean="0"/>
              <a:pPr>
                <a:defRPr/>
              </a:pPr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E91DE-6D91-417E-AAD5-296FB2409A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563FB-3BA3-457D-AD60-6409B7C85123}" type="datetime1">
              <a:rPr lang="en-US" smtClean="0"/>
              <a:pPr>
                <a:defRPr/>
              </a:pPr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AB5F3-6F9C-4098-AA7E-0B80DF4740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88902-6D88-4B1C-B304-6CE032F41736}" type="datetime1">
              <a:rPr lang="en-US" smtClean="0"/>
              <a:pPr>
                <a:defRPr/>
              </a:pPr>
              <a:t>3/20/2020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5C2A9-E9B2-44C2-94BD-EA7D4EC64E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F4E90-41B4-4429-A708-0B9B3B4D133E}" type="datetime1">
              <a:rPr lang="en-US" smtClean="0"/>
              <a:pPr>
                <a:defRPr/>
              </a:pPr>
              <a:t>3/20/2020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A98D3-ED51-4028-8686-319EDCBB03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42157-BD5A-4F44-9436-EEB4E3F6DBBA}" type="datetime1">
              <a:rPr lang="en-US" smtClean="0"/>
              <a:pPr>
                <a:defRPr/>
              </a:pPr>
              <a:t>3/20/2020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A8131-D08D-451B-8F06-0ED616C77E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759C8-953A-4C21-B1B7-93D9F517A33F}" type="datetime1">
              <a:rPr lang="en-US" smtClean="0"/>
              <a:pPr>
                <a:defRPr/>
              </a:pPr>
              <a:t>3/20/2020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CD2AA-1009-441A-B610-0CDFEECD49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AEA1C-E715-4796-B22D-B3500347F994}" type="datetime1">
              <a:rPr lang="en-US" smtClean="0"/>
              <a:pPr>
                <a:defRPr/>
              </a:pPr>
              <a:t>3/20/2020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F32BE-D371-42F7-8213-808C50F804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62F83-A9AC-4579-8453-9AE24D747DC5}" type="datetime1">
              <a:rPr lang="en-US" smtClean="0"/>
              <a:pPr>
                <a:defRPr/>
              </a:pPr>
              <a:t>3/20/2020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82249-EF8D-4EA8-AFD0-A922111E56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34BB05D-7667-46C9-BD55-8ED13BDDCC01}" type="datetime1">
              <a:rPr lang="en-US" smtClean="0"/>
              <a:pPr>
                <a:defRPr/>
              </a:pPr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DAAE9F20-E7A8-494A-97C1-27A46E940B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3" cstate="print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935849"/>
            <a:ext cx="5638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SISWATI</a:t>
            </a:r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PROGRAM STUDI  D3 REKAM MEDIS DAN INFORMASI KESEHATAN FAKULTAS ILMU-ILMU KESEHATAN 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UNIVERSITS  ESA  UNGGUL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52800" y="1524000"/>
            <a:ext cx="5410200" cy="2133600"/>
          </a:xfrm>
          <a:ln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PERTEMUAN 3</a:t>
            </a:r>
            <a:endParaRPr lang="en-US" sz="5100" b="1" dirty="0" smtClean="0">
              <a:solidFill>
                <a:schemeClr val="bg1"/>
              </a:solidFill>
            </a:endParaRPr>
          </a:p>
          <a:p>
            <a:pPr marL="609600" indent="-609600" algn="l">
              <a:buClrTx/>
              <a:buFontTx/>
              <a:buAutoNum type="arabicPeriod"/>
            </a:pP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Pengertian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sumber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daya</a:t>
            </a:r>
            <a:endParaRPr lang="en-US" sz="36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algn="l">
              <a:buClrTx/>
              <a:buFontTx/>
              <a:buAutoNum type="arabicPeriod"/>
            </a:pP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Kebutuhan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peralatan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di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unit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kerja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RMIK </a:t>
            </a:r>
            <a:endParaRPr lang="en-US" sz="36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algn="l">
              <a:buClrTx/>
            </a:pPr>
            <a:endParaRPr lang="en-US" sz="36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D720DA-0AB7-4C5B-90D8-7C4849146805}" type="datetime1">
              <a:rPr lang="en-US" smtClean="0"/>
              <a:pPr>
                <a:defRPr/>
              </a:pPr>
              <a:t>3/20/2020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F3E6DC-1CF7-470F-AD44-9264A23674B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RUANGAN KERJA</a:t>
            </a:r>
            <a:endParaRPr lang="en-US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3/20/2020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Tipe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kegiatan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akan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dilaksanakan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Jml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pasien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keluar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(H&amp;M)---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vol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RM</a:t>
            </a:r>
          </a:p>
          <a:p>
            <a:pPr marL="514350" indent="-51435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Jenis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RM &amp;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sistem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filing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diterapkan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Jenis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peralatan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digunakan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Jenis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jml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komputer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mendukung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Lama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penyimpanan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RM</a:t>
            </a:r>
          </a:p>
          <a:p>
            <a:pPr marL="514350" indent="-51435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Ukuran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disiapkan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?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PENTING DIPERHATIKAN</a:t>
            </a:r>
            <a:endParaRPr lang="en-US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3/20/2020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/>
          </a:bodyPr>
          <a:lstStyle/>
          <a:p>
            <a:pPr marL="742950" indent="-74295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Estimasi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kebutuhan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tahun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ukuran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742950" indent="-74295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Perkembangan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volume RM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utk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jangka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panjang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742950" indent="-74295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Waktu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penyimpanan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RM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inaktif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TATA RUANG</a:t>
            </a:r>
            <a:endParaRPr lang="en-US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3/20/2020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524000"/>
            <a:ext cx="8001000" cy="4467225"/>
          </a:xfrm>
        </p:spPr>
        <p:txBody>
          <a:bodyPr>
            <a:noAutofit/>
          </a:bodyPr>
          <a:lstStyle/>
          <a:p>
            <a:pPr marL="514350" indent="-514350">
              <a:buClrTx/>
              <a:buFont typeface="+mj-lt"/>
              <a:buAutoNum type="arabicPeriod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Manfaatkan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ruangan</a:t>
            </a:r>
            <a:r>
              <a:rPr lang="en-US" sz="32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efisiensi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Hindari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ggn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listrik</a:t>
            </a:r>
            <a:r>
              <a:rPr lang="en-US" sz="32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keselamatan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Suhu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ruangan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nyaman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Penerangan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optimal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Warna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tembok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serasi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menarik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Tata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meja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menghadap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arah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tepat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sesuai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alur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penyelenggaraan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RM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PERALATAN FILING</a:t>
            </a:r>
            <a:endParaRPr lang="en-US" sz="4800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3/20/2020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1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2057400"/>
            <a:ext cx="8534399" cy="3581400"/>
          </a:xfrm>
        </p:spPr>
        <p:txBody>
          <a:bodyPr>
            <a:noAutofit/>
          </a:bodyPr>
          <a:lstStyle/>
          <a:p>
            <a:pPr marL="514350" indent="-514350">
              <a:buClrTx/>
              <a:buFont typeface="+mj-lt"/>
              <a:buAutoNum type="arabicPeriod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Rak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besi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terbuka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3200" i="1" dirty="0" smtClean="0">
                <a:latin typeface="Tahoma" pitchFamily="34" charset="0"/>
                <a:cs typeface="Tahoma" pitchFamily="34" charset="0"/>
              </a:rPr>
              <a:t>Compact Rolling Shelving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Cocok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digunakan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Petugas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mudah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menyimpan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mengambil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RM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Cocok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utk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sistem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filing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apapun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Tertutup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aman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tdk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semua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orang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dapat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mengambil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RM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PERALATAN KHUSUS</a:t>
            </a:r>
            <a:endParaRPr lang="en-US" sz="4800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3/20/2020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Transportasi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RM</a:t>
            </a:r>
            <a:r>
              <a:rPr lang="en-US" sz="40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cepat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perlu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dipertimbangkan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:</a:t>
            </a:r>
          </a:p>
          <a:p>
            <a:pPr marL="1428750" lvl="2" indent="-74295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Troley</a:t>
            </a:r>
            <a:endParaRPr lang="en-US" sz="4000" dirty="0" smtClean="0">
              <a:latin typeface="Tahoma" pitchFamily="34" charset="0"/>
              <a:cs typeface="Tahoma" pitchFamily="34" charset="0"/>
            </a:endParaRPr>
          </a:p>
          <a:p>
            <a:pPr marL="1428750" lvl="2" indent="-74295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4000" dirty="0" smtClean="0">
                <a:latin typeface="Tahoma" pitchFamily="34" charset="0"/>
                <a:cs typeface="Tahoma" pitchFamily="34" charset="0"/>
              </a:rPr>
              <a:t>Lift</a:t>
            </a:r>
          </a:p>
          <a:p>
            <a:pPr marL="1428750" lvl="2" indent="-74295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4000" dirty="0" smtClean="0">
                <a:latin typeface="Tahoma" pitchFamily="34" charset="0"/>
                <a:cs typeface="Tahoma" pitchFamily="34" charset="0"/>
              </a:rPr>
              <a:t>Pneumatic tubes</a:t>
            </a:r>
          </a:p>
          <a:p>
            <a:pPr marL="1428750" lvl="2" indent="-74295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Sepeda</a:t>
            </a:r>
            <a:endParaRPr lang="en-US" sz="4000" dirty="0" smtClean="0">
              <a:latin typeface="Tahoma" pitchFamily="34" charset="0"/>
              <a:cs typeface="Tahoma" pitchFamily="34" charset="0"/>
            </a:endParaRP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endParaRPr lang="en-US" sz="40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FASILITAS UMUM</a:t>
            </a:r>
            <a:endParaRPr lang="en-US" sz="4800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3/20/2020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1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62000" y="1600200"/>
            <a:ext cx="7848600" cy="4953000"/>
          </a:xfrm>
        </p:spPr>
        <p:txBody>
          <a:bodyPr/>
          <a:lstStyle/>
          <a:p>
            <a:pPr marL="742950" indent="-74295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ATK</a:t>
            </a:r>
          </a:p>
          <a:p>
            <a:pPr marL="742950" indent="-74295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Alat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menyimpan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KIUP</a:t>
            </a:r>
          </a:p>
          <a:p>
            <a:pPr marL="742950" indent="-74295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Meja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Kursi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marL="742950" indent="-74295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Mesin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ketik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komputer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pencetak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foto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copy, scanner</a:t>
            </a:r>
          </a:p>
          <a:p>
            <a:pPr marL="742950" indent="-74295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Ruangan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untuk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RM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bermasalah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(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kasus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tdk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lengkap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)</a:t>
            </a:r>
          </a:p>
          <a:p>
            <a:pPr marL="742950" indent="-74295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Meja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tempat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file</a:t>
            </a:r>
            <a:r>
              <a:rPr lang="en-US" sz="36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efisien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FASILITAS UMUM</a:t>
            </a:r>
            <a:endParaRPr lang="en-US" sz="4800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3/20/2020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ClrTx/>
              <a:buFont typeface="+mj-lt"/>
              <a:buAutoNum type="arabicPeriod" startAt="7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Sirkulasi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udara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742950" indent="-742950">
              <a:buClrTx/>
              <a:buFont typeface="+mj-lt"/>
              <a:buAutoNum type="arabicPeriod" startAt="7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Peralatan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elektronik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742950" indent="-742950">
              <a:buClrTx/>
              <a:buFont typeface="+mj-lt"/>
              <a:buAutoNum type="arabicPeriod" startAt="7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Mesin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foto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copy ---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sangat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rahasia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742950" indent="-742950">
              <a:buClrTx/>
              <a:buFont typeface="+mj-lt"/>
              <a:buAutoNum type="arabicPeriod" startAt="7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Lampu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terang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utk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ruang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file,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staf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bekerja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742950" indent="-742950">
              <a:buClrTx/>
              <a:buFont typeface="+mj-lt"/>
              <a:buAutoNum type="arabicPeriod" startAt="7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Ruang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manajer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pengelola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PERALATAN RUANG PENGELOLAAN REKAM MEDIS</a:t>
            </a:r>
            <a:endParaRPr lang="en-US" sz="2800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3/20/2020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4038600" cy="3886200"/>
          </a:xfrm>
          <a:ln>
            <a:solidFill>
              <a:schemeClr val="accent1"/>
            </a:solidFill>
          </a:ln>
        </p:spPr>
        <p:txBody>
          <a:bodyPr/>
          <a:lstStyle/>
          <a:p>
            <a:pPr lvl="0"/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Meja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kerja</a:t>
            </a:r>
            <a:endParaRPr lang="en-US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/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Kursi</a:t>
            </a:r>
            <a:endParaRPr lang="en-US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/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Komputer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lvl="0"/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Printer</a:t>
            </a:r>
          </a:p>
          <a:p>
            <a:pPr lvl="0"/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Penyejuk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ruangan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US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/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Alat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tulis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kantor</a:t>
            </a:r>
            <a:endParaRPr lang="en-US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/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ALat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komunikasi</a:t>
            </a:r>
            <a:endParaRPr lang="en-US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>
              <a:buNone/>
            </a:pPr>
            <a:endParaRPr lang="en-US" sz="2800" dirty="0" smtClean="0"/>
          </a:p>
          <a:p>
            <a:pPr marL="742950" indent="-742950">
              <a:buClrTx/>
              <a:buFont typeface="+mj-lt"/>
              <a:buAutoNum type="arabicPeriod" startAt="7"/>
            </a:pPr>
            <a:endParaRPr lang="en-US" sz="36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4724400" y="1600201"/>
            <a:ext cx="4191000" cy="38862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Filing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Kabinet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APAR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APD (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masker,handscrub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Formulir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rekam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medis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Mesin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fotocopy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Rak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arsip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dokumen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742950" marR="0" lvl="0" indent="-7429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 startAt="7"/>
              <a:tabLst/>
              <a:defRPr/>
            </a:pP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KEBUTUHAN RAK</a:t>
            </a:r>
            <a:endParaRPr lang="en-US" sz="4800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3/20/2020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524000"/>
            <a:ext cx="8001000" cy="4648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MODEL RAK: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742950" indent="-742950"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Jarak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antara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baris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rak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: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ukuran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lebar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badan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petugas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. </a:t>
            </a:r>
          </a:p>
          <a:p>
            <a:pPr marL="742950" indent="-742950"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Tinggi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rak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sesuaikan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742950" indent="-742950"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Jumlah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: volume,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sistem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digunakan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waktu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penyimpanan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aktif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inaktif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PERHATIKAN</a:t>
            </a:r>
            <a:endParaRPr lang="en-US" sz="4800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3/20/2020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Jml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RM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periode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tertentu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742950" indent="-74295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Rata-rata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ketebalan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RM</a:t>
            </a:r>
          </a:p>
          <a:p>
            <a:pPr marL="742950" indent="-74295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Sistem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penyimpanan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digunakan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742950" indent="-74295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Ramalan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perkembangan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vol. RM</a:t>
            </a:r>
          </a:p>
          <a:p>
            <a:pPr marL="742950" indent="-74295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Ukuran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RM</a:t>
            </a:r>
          </a:p>
          <a:p>
            <a:pPr marL="742950" indent="-74295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Posisi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penyimpanan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RM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KEMAMPUAN YANG DIHARAPKAN</a:t>
            </a:r>
            <a:endParaRPr lang="en-US" sz="4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602163"/>
          </a:xfrm>
        </p:spPr>
        <p:txBody>
          <a:bodyPr/>
          <a:lstStyle/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UMUM:</a:t>
            </a:r>
          </a:p>
          <a:p>
            <a:pPr>
              <a:buNone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Mahasiswa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mampu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memahami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pengertian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sumber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daya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kebutuhan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peralatan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unit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RMIK  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KHUSUS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MEMAHAMI: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609600" indent="-609600">
              <a:buFontTx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Pengertian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sumber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daya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609600" indent="-609600">
              <a:buFontTx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Kebutuhan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peralatan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unit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RMIK </a:t>
            </a: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3/20/2020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685800" y="1524000"/>
            <a:ext cx="1981200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dirty="0"/>
              <a:t> </a:t>
            </a:r>
            <a:r>
              <a:rPr lang="en-US" sz="2400" b="1" u="sng" dirty="0">
                <a:latin typeface="Tahoma" pitchFamily="34" charset="0"/>
                <a:cs typeface="Tahoma" pitchFamily="34" charset="0"/>
              </a:rPr>
              <a:t>INPUT</a:t>
            </a:r>
            <a:r>
              <a:rPr lang="en-US" sz="2400" u="sng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Struktur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    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SDM          Data               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Sist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prosedur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     Dana   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Dukungan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600200" y="381000"/>
            <a:ext cx="5867400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UNIT KERJA RMIK</a:t>
            </a:r>
            <a:endParaRPr lang="en-US" sz="4800" b="1" dirty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124200" y="1524000"/>
            <a:ext cx="2514600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u="sng" dirty="0">
                <a:latin typeface="Tahoma" pitchFamily="34" charset="0"/>
                <a:cs typeface="Tahoma" pitchFamily="34" charset="0"/>
              </a:rPr>
              <a:t>PROSES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Mengumpulkan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Mengolah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Memproses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Menghasilkan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keluaran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Menyampaikan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info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6096000" y="1590675"/>
            <a:ext cx="1981200" cy="22955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u="sng" dirty="0">
                <a:latin typeface="Tahoma" pitchFamily="34" charset="0"/>
                <a:cs typeface="Tahoma" pitchFamily="34" charset="0"/>
              </a:rPr>
              <a:t>OUTPUT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b="1" dirty="0">
                <a:latin typeface="Tahoma" pitchFamily="34" charset="0"/>
                <a:cs typeface="Tahoma" pitchFamily="34" charset="0"/>
              </a:rPr>
              <a:t>INFORMASI: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Komprehensif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Lengkap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      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Akurat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    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Dipercaya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Tersedia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3124200" y="4724400"/>
            <a:ext cx="2514600" cy="83099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PENGAMBILAN KEPUTUSAN</a:t>
            </a:r>
            <a:endParaRPr lang="en-US" sz="2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auto">
          <a:xfrm>
            <a:off x="2667000" y="2438400"/>
            <a:ext cx="457200" cy="609600"/>
          </a:xfrm>
          <a:custGeom>
            <a:avLst/>
            <a:gdLst>
              <a:gd name="T0" fmla="*/ 7258050 w 21600"/>
              <a:gd name="T1" fmla="*/ 0 h 21600"/>
              <a:gd name="T2" fmla="*/ 0 w 21600"/>
              <a:gd name="T3" fmla="*/ 8602134 h 21600"/>
              <a:gd name="T4" fmla="*/ 7258050 w 21600"/>
              <a:gd name="T5" fmla="*/ 17204267 h 21600"/>
              <a:gd name="T6" fmla="*/ 9677399 w 21600"/>
              <a:gd name="T7" fmla="*/ 8602134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auto">
          <a:xfrm>
            <a:off x="5638800" y="2438400"/>
            <a:ext cx="457200" cy="685800"/>
          </a:xfrm>
          <a:custGeom>
            <a:avLst/>
            <a:gdLst>
              <a:gd name="T0" fmla="*/ 7258050 w 21600"/>
              <a:gd name="T1" fmla="*/ 0 h 21600"/>
              <a:gd name="T2" fmla="*/ 0 w 21600"/>
              <a:gd name="T3" fmla="*/ 10887075 h 21600"/>
              <a:gd name="T4" fmla="*/ 7258050 w 21600"/>
              <a:gd name="T5" fmla="*/ 21774150 h 21600"/>
              <a:gd name="T6" fmla="*/ 9677399 w 21600"/>
              <a:gd name="T7" fmla="*/ 10887075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Text Box 10"/>
          <p:cNvSpPr txBox="1">
            <a:spLocks noChangeArrowheads="1"/>
          </p:cNvSpPr>
          <p:nvPr/>
        </p:nvSpPr>
        <p:spPr bwMode="auto">
          <a:xfrm>
            <a:off x="685800" y="3962400"/>
            <a:ext cx="1981200" cy="254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 u="sng" dirty="0">
                <a:latin typeface="Tahoma" pitchFamily="34" charset="0"/>
                <a:cs typeface="Tahoma" pitchFamily="34" charset="0"/>
              </a:rPr>
              <a:t>PENGGUNA: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Administrator 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Logistik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           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Gizi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   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Keperawatan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Pembelian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obat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Pemasaran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Perencanaan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322" name="AutoShape 11"/>
          <p:cNvSpPr>
            <a:spLocks noChangeArrowheads="1"/>
          </p:cNvSpPr>
          <p:nvPr/>
        </p:nvSpPr>
        <p:spPr bwMode="auto">
          <a:xfrm>
            <a:off x="2667000" y="4724400"/>
            <a:ext cx="457200" cy="762000"/>
          </a:xfrm>
          <a:prstGeom prst="leftArrow">
            <a:avLst>
              <a:gd name="adj1" fmla="val 50000"/>
              <a:gd name="adj2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12"/>
          <p:cNvSpPr>
            <a:spLocks noChangeShapeType="1"/>
          </p:cNvSpPr>
          <p:nvPr/>
        </p:nvSpPr>
        <p:spPr bwMode="auto">
          <a:xfrm>
            <a:off x="7010400" y="3886200"/>
            <a:ext cx="0" cy="1219200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3324" name="Line 13"/>
          <p:cNvSpPr>
            <a:spLocks noChangeShapeType="1"/>
          </p:cNvSpPr>
          <p:nvPr/>
        </p:nvSpPr>
        <p:spPr bwMode="auto">
          <a:xfrm flipH="1">
            <a:off x="5715000" y="5105400"/>
            <a:ext cx="1295400" cy="0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3D6476-4CEE-4847-B548-1EEA2A6A30EE}" type="datetime1">
              <a:rPr lang="en-US" smtClean="0"/>
              <a:pPr>
                <a:defRPr/>
              </a:pPr>
              <a:t>3/20/2020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B2D762-0E32-413C-8DCD-2F3989D81883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667000" y="228600"/>
            <a:ext cx="5486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UNIT KERJA REKAM MEDIS                   SEBUAH ORGANISASI</a:t>
            </a:r>
          </a:p>
        </p:txBody>
      </p:sp>
      <p:sp>
        <p:nvSpPr>
          <p:cNvPr id="12291" name="Oval 3"/>
          <p:cNvSpPr>
            <a:spLocks noChangeArrowheads="1"/>
          </p:cNvSpPr>
          <p:nvPr/>
        </p:nvSpPr>
        <p:spPr bwMode="auto">
          <a:xfrm>
            <a:off x="2209800" y="1143000"/>
            <a:ext cx="1600200" cy="1143000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Oval 4"/>
          <p:cNvSpPr>
            <a:spLocks noChangeArrowheads="1"/>
          </p:cNvSpPr>
          <p:nvPr/>
        </p:nvSpPr>
        <p:spPr bwMode="auto">
          <a:xfrm>
            <a:off x="1981200" y="1752600"/>
            <a:ext cx="1676400" cy="990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Oval 5"/>
          <p:cNvSpPr>
            <a:spLocks noChangeArrowheads="1"/>
          </p:cNvSpPr>
          <p:nvPr/>
        </p:nvSpPr>
        <p:spPr bwMode="auto">
          <a:xfrm>
            <a:off x="1905000" y="2514600"/>
            <a:ext cx="1828800" cy="914400"/>
          </a:xfrm>
          <a:prstGeom prst="ellipse">
            <a:avLst/>
          </a:prstGeom>
          <a:solidFill>
            <a:srgbClr val="CC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Oval 6"/>
          <p:cNvSpPr>
            <a:spLocks noChangeArrowheads="1"/>
          </p:cNvSpPr>
          <p:nvPr/>
        </p:nvSpPr>
        <p:spPr bwMode="auto">
          <a:xfrm>
            <a:off x="2438400" y="3124200"/>
            <a:ext cx="1828800" cy="990600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Oval 7"/>
          <p:cNvSpPr>
            <a:spLocks noChangeArrowheads="1"/>
          </p:cNvSpPr>
          <p:nvPr/>
        </p:nvSpPr>
        <p:spPr bwMode="auto">
          <a:xfrm>
            <a:off x="3048000" y="3810000"/>
            <a:ext cx="1676400" cy="91440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2590800" y="1295400"/>
            <a:ext cx="91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MAN</a:t>
            </a:r>
            <a:endParaRPr lang="en-US" sz="24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2209800" y="1981200"/>
            <a:ext cx="1447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MONEY</a:t>
            </a:r>
            <a:endParaRPr lang="en-US" sz="24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1981200" y="2667000"/>
            <a:ext cx="1828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MATERIAL</a:t>
            </a:r>
            <a:endParaRPr lang="en-US" sz="24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2590800" y="3352800"/>
            <a:ext cx="1752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METHOD</a:t>
            </a:r>
            <a:endParaRPr lang="en-US" sz="24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3124200" y="4034135"/>
            <a:ext cx="1600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MARKET</a:t>
            </a:r>
            <a:endParaRPr lang="en-US" sz="24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2306" name="Oval 18"/>
          <p:cNvSpPr>
            <a:spLocks noChangeArrowheads="1"/>
          </p:cNvSpPr>
          <p:nvPr/>
        </p:nvSpPr>
        <p:spPr bwMode="auto">
          <a:xfrm>
            <a:off x="5562600" y="1600200"/>
            <a:ext cx="1752600" cy="1676400"/>
          </a:xfrm>
          <a:prstGeom prst="ellipse">
            <a:avLst/>
          </a:prstGeom>
          <a:solidFill>
            <a:srgbClr val="99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5715000" y="2173069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/>
              <a:t> </a:t>
            </a: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GOAL</a:t>
            </a:r>
            <a:endParaRPr lang="en-US" sz="32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1143000" y="228600"/>
            <a:ext cx="6781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SUMBER DAYA DI UNIT KERJA RMIK</a:t>
            </a:r>
            <a:endParaRPr lang="en-US" sz="32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E10AF5-93BE-4730-99B0-25365C9F64AC}" type="datetime1">
              <a:rPr lang="en-US" smtClean="0"/>
              <a:pPr>
                <a:defRPr/>
              </a:pPr>
              <a:t>3/20/2020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DC151-8702-4A43-B9B3-EE4E639D2847}" type="slidenum">
              <a:rPr lang="en-US"/>
              <a:pPr>
                <a:defRPr/>
              </a:pPr>
              <a:t>4</a:t>
            </a:fld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3810000" y="1905000"/>
            <a:ext cx="1752600" cy="38100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2306" idx="2"/>
          </p:cNvCxnSpPr>
          <p:nvPr/>
        </p:nvCxnSpPr>
        <p:spPr>
          <a:xfrm>
            <a:off x="3657600" y="2362200"/>
            <a:ext cx="1905000" cy="7620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3657600" y="2590800"/>
            <a:ext cx="1905000" cy="22860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4114800" y="2743200"/>
            <a:ext cx="1524000" cy="60960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4572000" y="2895600"/>
            <a:ext cx="1143000" cy="114300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1430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PERENCANAAN</a:t>
            </a: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b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SARANA DAN FASILITAS</a:t>
            </a:r>
            <a:endParaRPr lang="en-US" sz="4000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3/20/2020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219200" y="1981200"/>
            <a:ext cx="7391400" cy="384968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STANDAR UNIT KERJA RMIK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: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LOKASI</a:t>
            </a:r>
            <a:r>
              <a:rPr lang="en-US" sz="2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Pendistribusian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cepat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	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LUAS 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Tempat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cukup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utk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Staf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RUANG 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Menampung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RM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aktif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inaktif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KEAMANAN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2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RM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tdk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rusak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tdk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hilang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aman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048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6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LOKASI</a:t>
            </a:r>
            <a:r>
              <a:rPr lang="en-US" sz="6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en-US" sz="6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4267200" y="1600200"/>
            <a:ext cx="533400" cy="457200"/>
          </a:xfrm>
          <a:prstGeom prst="downArrow">
            <a:avLst/>
          </a:prstGeom>
          <a:solidFill>
            <a:srgbClr val="0070C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F4E673-8ED8-46FC-B9B0-B7A06B04BA99}" type="datetime1">
              <a:rPr lang="en-US" smtClean="0"/>
              <a:pPr>
                <a:defRPr/>
              </a:pPr>
              <a:t>3/20/2020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2209800"/>
            <a:ext cx="8385048" cy="4038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HARUS BENAR-BENAR:</a:t>
            </a:r>
            <a:endParaRPr lang="en-US" sz="3600" b="1" dirty="0" smtClean="0">
              <a:latin typeface="Tahoma" pitchFamily="34" charset="0"/>
              <a:cs typeface="Tahoma" pitchFamily="34" charset="0"/>
            </a:endParaRPr>
          </a:p>
          <a:p>
            <a:pPr marL="742950" indent="-74295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Mendukung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pelayanan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RM</a:t>
            </a:r>
            <a:r>
              <a:rPr lang="en-US" sz="36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pasien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742950" indent="-74295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Memungkinkan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bagi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pemberi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pelayanan</a:t>
            </a:r>
            <a:r>
              <a:rPr lang="en-US" sz="36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catatan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LENGKAP</a:t>
            </a:r>
          </a:p>
          <a:p>
            <a:pPr marL="742950" indent="-74295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Mudah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menemukan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kembali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RM,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indeks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pasien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data</a:t>
            </a:r>
            <a:r>
              <a:rPr lang="en-US" sz="36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kepentingan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adm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manajemen</a:t>
            </a:r>
            <a:endParaRPr lang="en-US" sz="24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5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LOKASI</a:t>
            </a:r>
            <a:endParaRPr lang="en-US" sz="5400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3/20/2020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752600"/>
            <a:ext cx="8382000" cy="4495800"/>
          </a:xfrm>
        </p:spPr>
        <p:txBody>
          <a:bodyPr>
            <a:noAutofit/>
          </a:bodyPr>
          <a:lstStyle/>
          <a:p>
            <a:pPr marL="742950" indent="-742950">
              <a:lnSpc>
                <a:spcPct val="90000"/>
              </a:lnSpc>
              <a:buClrTx/>
              <a:buFont typeface="+mj-lt"/>
              <a:buAutoNum type="arabicPeriod" startAt="4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Dekat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dengan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penerimaan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pasien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742950" indent="-742950">
              <a:lnSpc>
                <a:spcPct val="90000"/>
              </a:lnSpc>
              <a:buClrTx/>
              <a:buFont typeface="+mj-lt"/>
              <a:buAutoNum type="arabicPeriod" startAt="4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Dekat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mudah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dijangkau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marL="742950" indent="-742950">
              <a:lnSpc>
                <a:spcPct val="90000"/>
              </a:lnSpc>
              <a:buClrTx/>
              <a:buFont typeface="+mj-lt"/>
              <a:buAutoNum type="arabicPeriod" startAt="4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Cukup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utk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staf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bekerja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menyimpan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RM &amp;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peralatan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742950" indent="-742950">
              <a:lnSpc>
                <a:spcPct val="90000"/>
              </a:lnSpc>
              <a:buClrTx/>
              <a:buFont typeface="+mj-lt"/>
              <a:buAutoNum type="arabicPeriod" startAt="4"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Tata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ruang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baik</a:t>
            </a:r>
            <a:r>
              <a:rPr lang="en-US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staf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bekerja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nyaman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tenang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efisien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efektif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742950" indent="-742950">
              <a:lnSpc>
                <a:spcPct val="90000"/>
              </a:lnSpc>
              <a:buClrTx/>
              <a:buFont typeface="+mj-lt"/>
              <a:buAutoNum type="arabicPeriod" startAt="4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Sistem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komunikasi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baik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marL="742950" indent="-742950">
              <a:lnSpc>
                <a:spcPct val="90000"/>
              </a:lnSpc>
              <a:buClrTx/>
              <a:buFont typeface="+mj-lt"/>
              <a:buAutoNum type="arabicPeriod" startAt="4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Alur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transportasi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keluar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masuk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RM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LUAS AREAL</a:t>
            </a:r>
            <a:endParaRPr lang="en-US" sz="4800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3/20/2020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62000" y="1524000"/>
            <a:ext cx="8001000" cy="495300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>
              <a:buClrTx/>
              <a:buNone/>
            </a:pP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MEMPERHATIKAN: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Wilayah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cakupan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pelayanan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RS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Jml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jenis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tempat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tidur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Jml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pasien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rawat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jalan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inap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UGD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Fungsi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utama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UKRM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Jumlah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personil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--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menjalankan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fungsinya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Peralatan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tepat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LUAS AREAL</a:t>
            </a:r>
            <a:endParaRPr lang="en-US" sz="4800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3/20/2020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lnSpc>
                <a:spcPct val="90000"/>
              </a:lnSpc>
              <a:buClrTx/>
              <a:buFont typeface="+mj-lt"/>
              <a:buAutoNum type="arabicPeriod" startAt="7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Pengembangan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jaringan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komputer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lnSpc>
                <a:spcPct val="90000"/>
              </a:lnSpc>
              <a:buClrTx/>
              <a:buFont typeface="+mj-lt"/>
              <a:buAutoNum type="arabicPeriod" startAt="7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Sistem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filing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digunakan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lnSpc>
                <a:spcPct val="90000"/>
              </a:lnSpc>
              <a:buClrTx/>
              <a:buFont typeface="+mj-lt"/>
              <a:buAutoNum type="arabicPeriod" startAt="7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Sistem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penomoran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digunakan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lnSpc>
                <a:spcPct val="90000"/>
              </a:lnSpc>
              <a:buClrTx/>
              <a:buFont typeface="+mj-lt"/>
              <a:buAutoNum type="arabicPeriod" startAt="7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Pengelolaan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RM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sentral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desentral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lnSpc>
                <a:spcPct val="90000"/>
              </a:lnSpc>
              <a:buClrTx/>
              <a:buFont typeface="+mj-lt"/>
              <a:buAutoNum type="arabicPeriod" startAt="7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Jml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tahun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penyimpanan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RM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aktif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lnSpc>
                <a:spcPct val="90000"/>
              </a:lnSpc>
              <a:buClrTx/>
              <a:buFont typeface="+mj-lt"/>
              <a:buAutoNum type="arabicPeriod" startAt="7"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Lama RM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inaktif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disimpan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marL="514350" indent="-514350">
              <a:lnSpc>
                <a:spcPct val="90000"/>
              </a:lnSpc>
              <a:buClrTx/>
              <a:buFont typeface="+mj-lt"/>
              <a:buAutoNum type="arabicPeriod" startAt="7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Pelayanan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khusus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diberikan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1625</TotalTime>
  <Words>559</Words>
  <Application>Microsoft Office PowerPoint</Application>
  <PresentationFormat>On-screen Show (4:3)</PresentationFormat>
  <Paragraphs>188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KEMAMPUAN YANG DIHARAPKAN</vt:lpstr>
      <vt:lpstr>Slide 3</vt:lpstr>
      <vt:lpstr>Slide 4</vt:lpstr>
      <vt:lpstr>PERENCANAAN  SARANA DAN FASILITAS</vt:lpstr>
      <vt:lpstr>LOKASI </vt:lpstr>
      <vt:lpstr>LOKASI</vt:lpstr>
      <vt:lpstr>LUAS AREAL</vt:lpstr>
      <vt:lpstr>LUAS AREAL</vt:lpstr>
      <vt:lpstr>RUANGAN KERJA</vt:lpstr>
      <vt:lpstr>PENTING DIPERHATIKAN</vt:lpstr>
      <vt:lpstr>TATA RUANG</vt:lpstr>
      <vt:lpstr>PERALATAN FILING</vt:lpstr>
      <vt:lpstr>PERALATAN KHUSUS</vt:lpstr>
      <vt:lpstr>FASILITAS UMUM</vt:lpstr>
      <vt:lpstr>FASILITAS UMUM</vt:lpstr>
      <vt:lpstr>PERALATAN RUANG PENGELOLAAN REKAM MEDIS</vt:lpstr>
      <vt:lpstr>KEBUTUHAN RAK</vt:lpstr>
      <vt:lpstr>PERHATIKAN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AKREDITASI</cp:lastModifiedBy>
  <cp:revision>297</cp:revision>
  <dcterms:created xsi:type="dcterms:W3CDTF">2010-08-24T06:47:44Z</dcterms:created>
  <dcterms:modified xsi:type="dcterms:W3CDTF">2020-03-20T10:35:09Z</dcterms:modified>
</cp:coreProperties>
</file>