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7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9E5EB8-8306-45CC-8C34-E307B5DDE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7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3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7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8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D8D9-DA8E-415A-81F9-CF684C7CCF5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14D7-15C3-47D9-ABD9-10255A2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5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 err="1"/>
              <a:t>Kuliah</a:t>
            </a:r>
            <a:r>
              <a:rPr lang="en-US" sz="3200" b="1" i="1" dirty="0"/>
              <a:t> </a:t>
            </a:r>
            <a:r>
              <a:rPr lang="en-US" sz="3200" b="1" i="1" dirty="0" err="1"/>
              <a:t>Ke</a:t>
            </a:r>
            <a:r>
              <a:rPr lang="en-US" sz="3200" b="1" i="1" dirty="0"/>
              <a:t> </a:t>
            </a:r>
            <a:r>
              <a:rPr lang="en-US" sz="3200" b="1" i="1" dirty="0" smtClean="0"/>
              <a:t>12</a:t>
            </a:r>
            <a:r>
              <a:rPr lang="en-US" sz="3200" b="1" i="1" dirty="0">
                <a:solidFill>
                  <a:srgbClr val="FF3300"/>
                </a:solidFill>
              </a:rPr>
              <a:t/>
            </a:r>
            <a:br>
              <a:rPr lang="en-US" sz="3200" b="1" i="1" dirty="0">
                <a:solidFill>
                  <a:srgbClr val="FF3300"/>
                </a:solidFill>
              </a:rPr>
            </a:br>
            <a:r>
              <a:rPr lang="en-US" sz="3200" dirty="0">
                <a:solidFill>
                  <a:srgbClr val="FF3300"/>
                </a:solidFill>
              </a:rPr>
              <a:t>STRESS &amp; PEKERJAAN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816100"/>
            <a:ext cx="8229600" cy="3629025"/>
          </a:xfrm>
          <a:ln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Pemahaman &amp; Pengertian Stress di Tempat Pekerjaan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Stressor di Tempat Kerja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Mederator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Konsekuensi/Dampak Stress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Stress &amp; Prestasi Kerja</a:t>
            </a:r>
          </a:p>
        </p:txBody>
      </p:sp>
    </p:spTree>
    <p:extLst>
      <p:ext uri="{BB962C8B-B14F-4D97-AF65-F5344CB8AC3E}">
        <p14:creationId xmlns:p14="http://schemas.microsoft.com/office/powerpoint/2010/main" val="1867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tabLst>
                <a:tab pos="7089775" algn="l"/>
              </a:tabLst>
            </a:pPr>
            <a:r>
              <a:rPr lang="en-US"/>
              <a:t>STRESS &amp; PEKERJAAN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/>
              <a:t> </a:t>
            </a:r>
            <a:endParaRPr lang="en-US" sz="2000" b="1" i="1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b="1" i="1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b="1" i="1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b="1" i="1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b="1" i="1"/>
          </a:p>
          <a:p>
            <a:pPr marL="0" indent="0">
              <a:lnSpc>
                <a:spcPct val="80000"/>
              </a:lnSpc>
              <a:buFontTx/>
              <a:buAutoNum type="arabicPeriod"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AutoNum type="arabicPeriod"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AutoNum type="arabicPeriod"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AutoNum type="arabicPeriod"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900"/>
              <a:t> </a:t>
            </a:r>
          </a:p>
        </p:txBody>
      </p:sp>
      <p:pic>
        <p:nvPicPr>
          <p:cNvPr id="2057" name="Picture 9" descr="Foto(096)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412875"/>
            <a:ext cx="4319587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95288" y="1341438"/>
            <a:ext cx="3816350" cy="161607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 i="1">
                <a:solidFill>
                  <a:schemeClr val="tx2"/>
                </a:solidFill>
              </a:rPr>
              <a:t>Stress :</a:t>
            </a:r>
          </a:p>
          <a:p>
            <a:pPr algn="l"/>
            <a:r>
              <a:rPr lang="en-US" sz="2000">
                <a:solidFill>
                  <a:schemeClr val="tx2"/>
                </a:solidFill>
              </a:rPr>
              <a:t>Suatu tanggapan/reaksi individu akibat dari suatu tekanan (stressor) yang berlebihan terhdp individu pekerja.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68313" y="3179763"/>
            <a:ext cx="3598862" cy="91598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Reaksi pertahanan stress disebut:  General Adaptation Syndrom – GAS = </a:t>
            </a:r>
            <a:r>
              <a:rPr lang="en-US" b="1" i="1">
                <a:solidFill>
                  <a:schemeClr val="tx2"/>
                </a:solidFill>
              </a:rPr>
              <a:t>Hans selye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95288" y="4437063"/>
            <a:ext cx="3671887" cy="1220787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tx2"/>
                </a:solidFill>
              </a:rPr>
              <a:t>3 Phase GAS</a:t>
            </a:r>
          </a:p>
          <a:p>
            <a:r>
              <a:rPr lang="en-US" b="1">
                <a:solidFill>
                  <a:schemeClr val="tx2"/>
                </a:solidFill>
              </a:rPr>
              <a:t>1. Peringatan (Alarm)</a:t>
            </a:r>
          </a:p>
          <a:p>
            <a:r>
              <a:rPr lang="en-US" b="1">
                <a:solidFill>
                  <a:schemeClr val="tx2"/>
                </a:solidFill>
              </a:rPr>
              <a:t>2. Perlawanan (Resistance)</a:t>
            </a:r>
          </a:p>
          <a:p>
            <a:r>
              <a:rPr lang="en-US" b="1">
                <a:solidFill>
                  <a:schemeClr val="tx2"/>
                </a:solidFill>
              </a:rPr>
              <a:t>3. Peredaan (Exhaustion)</a:t>
            </a:r>
          </a:p>
        </p:txBody>
      </p:sp>
    </p:spTree>
    <p:extLst>
      <p:ext uri="{BB962C8B-B14F-4D97-AF65-F5344CB8AC3E}">
        <p14:creationId xmlns:p14="http://schemas.microsoft.com/office/powerpoint/2010/main" val="28342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5" grpId="0" animBg="1"/>
      <p:bldP spid="20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468313" y="1557338"/>
            <a:ext cx="8207375" cy="4752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719137"/>
          </a:xfr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STRESS &amp; PEKERJAAN</a:t>
            </a:r>
            <a:br>
              <a:rPr lang="en-US" sz="4000"/>
            </a:br>
            <a:endParaRPr lang="en-US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824413"/>
          </a:xfr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3575" y="2008188"/>
            <a:ext cx="2036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28700" y="1557338"/>
            <a:ext cx="131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i="1">
                <a:solidFill>
                  <a:srgbClr val="FF0066"/>
                </a:solidFill>
              </a:rPr>
              <a:t>Tahap 1 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3789363"/>
            <a:ext cx="8135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32138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011863" y="1557338"/>
            <a:ext cx="0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708400" y="1557338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0066"/>
                </a:solidFill>
              </a:rPr>
              <a:t>Tahap</a:t>
            </a:r>
            <a:r>
              <a:rPr lang="en-US"/>
              <a:t> </a:t>
            </a:r>
            <a:r>
              <a:rPr lang="en-US" b="1" i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732588" y="162877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0066"/>
                </a:solidFill>
              </a:rPr>
              <a:t>Tahap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 b="1" i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27088" y="4149725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0066"/>
                </a:solidFill>
              </a:rPr>
              <a:t>Reaksi Alarm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635375" y="41417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0066"/>
                </a:solidFill>
              </a:rPr>
              <a:t>Perlawanan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372225" y="41497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0066"/>
                </a:solidFill>
              </a:rPr>
              <a:t>Peredaan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84213" y="4797425"/>
            <a:ext cx="2303462" cy="1069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Tubuh menunjukkan perubahan karak-      teristik pd eksposur pertama thd stressor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276600" y="4806950"/>
            <a:ext cx="2590800" cy="1079500"/>
          </a:xfrm>
          <a:prstGeom prst="rect">
            <a:avLst/>
          </a:prstGeom>
          <a:solidFill>
            <a:srgbClr val="FF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Thp ke 2 terjadi jika kelanjutan eksposur thd stressor sejalan dg adaptasi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157913" y="4865688"/>
            <a:ext cx="2517775" cy="1155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Dgn mengikuti eksposur berljt yg lama thd eksposur yg sama dimana tbh tlh menyesuaikan diri. Akhirnya energi adaptasi mereda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468313" y="915988"/>
            <a:ext cx="3527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FF00"/>
                </a:solidFill>
              </a:rPr>
              <a:t>General Adaptation Syndrom (GAS)</a:t>
            </a:r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>
            <a:off x="684213" y="3068638"/>
            <a:ext cx="2374900" cy="984250"/>
          </a:xfrm>
          <a:custGeom>
            <a:avLst/>
            <a:gdLst>
              <a:gd name="T0" fmla="*/ 0 w 1496"/>
              <a:gd name="T1" fmla="*/ 318 h 620"/>
              <a:gd name="T2" fmla="*/ 272 w 1496"/>
              <a:gd name="T3" fmla="*/ 590 h 620"/>
              <a:gd name="T4" fmla="*/ 816 w 1496"/>
              <a:gd name="T5" fmla="*/ 499 h 620"/>
              <a:gd name="T6" fmla="*/ 1496 w 1496"/>
              <a:gd name="T7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6" h="620">
                <a:moveTo>
                  <a:pt x="0" y="318"/>
                </a:moveTo>
                <a:cubicBezTo>
                  <a:pt x="68" y="439"/>
                  <a:pt x="136" y="560"/>
                  <a:pt x="272" y="590"/>
                </a:cubicBezTo>
                <a:cubicBezTo>
                  <a:pt x="408" y="620"/>
                  <a:pt x="612" y="597"/>
                  <a:pt x="816" y="499"/>
                </a:cubicBezTo>
                <a:cubicBezTo>
                  <a:pt x="1020" y="401"/>
                  <a:pt x="1390" y="83"/>
                  <a:pt x="14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3059113" y="2565400"/>
            <a:ext cx="2952750" cy="503238"/>
          </a:xfrm>
          <a:custGeom>
            <a:avLst/>
            <a:gdLst>
              <a:gd name="T0" fmla="*/ 0 w 1860"/>
              <a:gd name="T1" fmla="*/ 317 h 317"/>
              <a:gd name="T2" fmla="*/ 454 w 1860"/>
              <a:gd name="T3" fmla="*/ 45 h 317"/>
              <a:gd name="T4" fmla="*/ 1588 w 1860"/>
              <a:gd name="T5" fmla="*/ 45 h 317"/>
              <a:gd name="T6" fmla="*/ 1860 w 1860"/>
              <a:gd name="T7" fmla="*/ 181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0" h="317">
                <a:moveTo>
                  <a:pt x="0" y="317"/>
                </a:moveTo>
                <a:cubicBezTo>
                  <a:pt x="94" y="203"/>
                  <a:pt x="189" y="90"/>
                  <a:pt x="454" y="45"/>
                </a:cubicBezTo>
                <a:cubicBezTo>
                  <a:pt x="719" y="0"/>
                  <a:pt x="1354" y="22"/>
                  <a:pt x="1588" y="45"/>
                </a:cubicBezTo>
                <a:cubicBezTo>
                  <a:pt x="1822" y="68"/>
                  <a:pt x="1815" y="158"/>
                  <a:pt x="1860" y="181"/>
                </a:cubicBezTo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>
            <a:off x="6011863" y="2852738"/>
            <a:ext cx="2447925" cy="1223962"/>
          </a:xfrm>
          <a:custGeom>
            <a:avLst/>
            <a:gdLst>
              <a:gd name="T0" fmla="*/ 0 w 1542"/>
              <a:gd name="T1" fmla="*/ 0 h 771"/>
              <a:gd name="T2" fmla="*/ 907 w 1542"/>
              <a:gd name="T3" fmla="*/ 635 h 771"/>
              <a:gd name="T4" fmla="*/ 1542 w 1542"/>
              <a:gd name="T5" fmla="*/ 77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771">
                <a:moveTo>
                  <a:pt x="0" y="0"/>
                </a:moveTo>
                <a:cubicBezTo>
                  <a:pt x="325" y="253"/>
                  <a:pt x="650" y="507"/>
                  <a:pt x="907" y="635"/>
                </a:cubicBezTo>
                <a:cubicBezTo>
                  <a:pt x="1164" y="763"/>
                  <a:pt x="1436" y="748"/>
                  <a:pt x="1542" y="7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9" grpId="0"/>
      <p:bldP spid="13330" grpId="0"/>
      <p:bldP spid="13331" grpId="0"/>
      <p:bldP spid="13332" grpId="0"/>
      <p:bldP spid="13334" grpId="0" animBg="1"/>
      <p:bldP spid="13336" grpId="0" animBg="1"/>
      <p:bldP spid="13338" grpId="0" animBg="1"/>
      <p:bldP spid="13342" grpId="0" animBg="1"/>
      <p:bldP spid="13343" grpId="0" animBg="1"/>
      <p:bldP spid="133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92163"/>
          </a:xfr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STRESS &amp; PEKERJAAN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sz="2400" b="1" i="1"/>
              <a:t>I. Stressor di tempat kerja</a:t>
            </a:r>
          </a:p>
          <a:p>
            <a:pPr marL="533400" indent="-533400">
              <a:buFontTx/>
              <a:buAutoNum type="arabicPeriod"/>
            </a:pPr>
            <a:r>
              <a:rPr lang="en-US" sz="2400"/>
              <a:t>Stressor lingkungan phisik </a:t>
            </a:r>
            <a:r>
              <a:rPr lang="en-US" sz="1600" b="1" i="1"/>
              <a:t>(sinar, kebisingan, temperatur, kesejahteraan phisik)</a:t>
            </a:r>
          </a:p>
          <a:p>
            <a:pPr marL="533400" indent="-533400">
              <a:buFontTx/>
              <a:buAutoNum type="arabicPeriod"/>
            </a:pPr>
            <a:r>
              <a:rPr lang="en-US" sz="2400"/>
              <a:t>Stressor Individu </a:t>
            </a:r>
            <a:r>
              <a:rPr lang="en-US" sz="1600" b="1" i="1"/>
              <a:t>(karier, tgg jwb, rancangan pekerjaan)</a:t>
            </a:r>
          </a:p>
          <a:p>
            <a:pPr marL="533400" indent="-533400">
              <a:buFontTx/>
              <a:buAutoNum type="arabicPeriod"/>
            </a:pPr>
            <a:r>
              <a:rPr lang="en-US" sz="2400"/>
              <a:t>Stressor kelompok </a:t>
            </a:r>
            <a:r>
              <a:rPr lang="en-US" sz="1600" b="1" i="1"/>
              <a:t>(Hubungan buruk = atasan, sejawat, bawahan)</a:t>
            </a:r>
          </a:p>
          <a:p>
            <a:pPr marL="533400" indent="-533400">
              <a:buFontTx/>
              <a:buAutoNum type="arabicPeriod"/>
            </a:pPr>
            <a:r>
              <a:rPr lang="en-US" sz="2400"/>
              <a:t>Stressor keorganisa-sian </a:t>
            </a:r>
            <a:r>
              <a:rPr lang="en-US" sz="1600" b="1" i="1"/>
              <a:t>(Struktur organisasi, Jabatan, ketiadaan peraturan yg jelas)</a:t>
            </a:r>
          </a:p>
          <a:p>
            <a:pPr marL="533400" indent="-533400">
              <a:buFontTx/>
              <a:buNone/>
            </a:pPr>
            <a:endParaRPr lang="en-US" sz="1600" b="1" i="1"/>
          </a:p>
        </p:txBody>
      </p:sp>
      <p:pic>
        <p:nvPicPr>
          <p:cNvPr id="16390" name="Picture 6" descr="DSCN281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412875"/>
            <a:ext cx="4259262" cy="482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81088"/>
          </a:xfr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STRESS &amp; PEKERJAAN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4988" indent="-534988">
              <a:lnSpc>
                <a:spcPct val="90000"/>
              </a:lnSpc>
              <a:buFontTx/>
              <a:buNone/>
            </a:pPr>
            <a:r>
              <a:rPr lang="en-US" sz="2800" b="1" i="1"/>
              <a:t>II. Mederator</a:t>
            </a:r>
          </a:p>
          <a:p>
            <a:pPr marL="534988" indent="-534988">
              <a:lnSpc>
                <a:spcPct val="90000"/>
              </a:lnSpc>
              <a:buFontTx/>
              <a:buNone/>
            </a:pPr>
            <a:r>
              <a:rPr lang="en-US" sz="1600" b="1" i="1"/>
              <a:t>(Variabel yg mempengaruhi hubungan</a:t>
            </a:r>
          </a:p>
          <a:p>
            <a:pPr marL="534988" indent="-534988">
              <a:lnSpc>
                <a:spcPct val="90000"/>
              </a:lnSpc>
              <a:buFontTx/>
              <a:buNone/>
            </a:pPr>
            <a:r>
              <a:rPr lang="en-US" sz="1600" b="1" i="1"/>
              <a:t> antar 2 variabel):</a:t>
            </a:r>
          </a:p>
          <a:p>
            <a:pPr marL="534988" indent="-534988">
              <a:lnSpc>
                <a:spcPct val="90000"/>
              </a:lnSpc>
              <a:buFontTx/>
              <a:buNone/>
            </a:pPr>
            <a:endParaRPr lang="en-US" sz="1600" b="1" i="1"/>
          </a:p>
          <a:p>
            <a:pPr marL="534988" indent="-534988">
              <a:lnSpc>
                <a:spcPct val="90000"/>
              </a:lnSpc>
              <a:buFontTx/>
              <a:buAutoNum type="arabicPeriod"/>
            </a:pPr>
            <a:r>
              <a:rPr lang="en-US" sz="2000"/>
              <a:t>Kependudukan/keperilakuan </a:t>
            </a:r>
            <a:r>
              <a:rPr lang="en-US" sz="1800" b="1" i="1"/>
              <a:t>(Umur, Sex, pendidikan, fisik)</a:t>
            </a:r>
          </a:p>
          <a:p>
            <a:pPr marL="534988" indent="-534988">
              <a:lnSpc>
                <a:spcPct val="90000"/>
              </a:lnSpc>
              <a:buFontTx/>
              <a:buNone/>
            </a:pPr>
            <a:endParaRPr lang="en-US" sz="1800" b="1" i="1"/>
          </a:p>
          <a:p>
            <a:pPr marL="534988" indent="-534988">
              <a:lnSpc>
                <a:spcPct val="90000"/>
              </a:lnSpc>
              <a:buFontTx/>
              <a:buAutoNum type="arabicPeriod" startAt="2"/>
            </a:pPr>
            <a:r>
              <a:rPr lang="en-US" sz="2000"/>
              <a:t>Pengalaman Psikologis </a:t>
            </a:r>
            <a:r>
              <a:rPr lang="en-US" sz="1600" b="1"/>
              <a:t> </a:t>
            </a:r>
          </a:p>
          <a:p>
            <a:pPr marL="534988" indent="-534988">
              <a:lnSpc>
                <a:spcPct val="90000"/>
              </a:lnSpc>
              <a:buFontTx/>
              <a:buNone/>
            </a:pPr>
            <a:r>
              <a:rPr lang="en-US" sz="1600" b="1" i="1"/>
              <a:t>         (Persepsi, tuntutan thd org yg berlebihan)</a:t>
            </a:r>
          </a:p>
          <a:p>
            <a:pPr marL="534988" indent="-534988">
              <a:lnSpc>
                <a:spcPct val="90000"/>
              </a:lnSpc>
              <a:buFontTx/>
              <a:buNone/>
            </a:pPr>
            <a:r>
              <a:rPr lang="en-US" sz="1800" b="1" i="1"/>
              <a:t> </a:t>
            </a:r>
          </a:p>
          <a:p>
            <a:pPr marL="534988" indent="-534988">
              <a:lnSpc>
                <a:spcPct val="90000"/>
              </a:lnSpc>
              <a:buFontTx/>
              <a:buAutoNum type="arabicPeriod" startAt="3"/>
            </a:pPr>
            <a:r>
              <a:rPr lang="en-US" sz="2000"/>
              <a:t>Kognitif, Afektif</a:t>
            </a:r>
          </a:p>
          <a:p>
            <a:pPr marL="534988" indent="-534988">
              <a:lnSpc>
                <a:spcPct val="90000"/>
              </a:lnSpc>
              <a:buFontTx/>
              <a:buNone/>
            </a:pPr>
            <a:r>
              <a:rPr lang="en-US" sz="2000"/>
              <a:t>        </a:t>
            </a:r>
            <a:r>
              <a:rPr lang="en-US" sz="1600" b="1" i="1"/>
              <a:t>(Perubahan kehidupan, dukungan sosial) </a:t>
            </a:r>
          </a:p>
        </p:txBody>
      </p:sp>
      <p:pic>
        <p:nvPicPr>
          <p:cNvPr id="19462" name="Picture 6" descr="DSCN280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12875"/>
            <a:ext cx="403860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4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STRESS &amp; PEKERJAAN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sz="2400" b="1"/>
              <a:t>III. Konsekuensi/Dampak</a:t>
            </a:r>
          </a:p>
          <a:p>
            <a:pPr marL="533400" indent="-533400">
              <a:buFontTx/>
              <a:buAutoNum type="arabicPeriod"/>
            </a:pPr>
            <a:r>
              <a:rPr lang="en-US" sz="1800" b="1"/>
              <a:t>Subyektif </a:t>
            </a:r>
          </a:p>
          <a:p>
            <a:pPr marL="533400" indent="-533400">
              <a:buFontTx/>
              <a:buNone/>
            </a:pPr>
            <a:r>
              <a:rPr lang="en-US" sz="1600" b="1" i="1"/>
              <a:t>        </a:t>
            </a:r>
            <a:r>
              <a:rPr lang="en-US" sz="1400" i="1"/>
              <a:t>(Kecemasan, rasa takut, rendah diri dll)</a:t>
            </a:r>
          </a:p>
          <a:p>
            <a:pPr marL="533400" indent="-533400">
              <a:buFontTx/>
              <a:buAutoNum type="arabicPeriod" startAt="2"/>
            </a:pPr>
            <a:r>
              <a:rPr lang="en-US" sz="1800" b="1"/>
              <a:t>Keperilakuan </a:t>
            </a:r>
          </a:p>
          <a:p>
            <a:pPr marL="533400" indent="-533400">
              <a:buFontTx/>
              <a:buNone/>
            </a:pPr>
            <a:r>
              <a:rPr lang="en-US" sz="1600" b="1" i="1"/>
              <a:t>         </a:t>
            </a:r>
            <a:r>
              <a:rPr lang="en-US" sz="1400" i="1"/>
              <a:t>(Mdh mendpt kecelakaan, mangkir, dll)</a:t>
            </a:r>
          </a:p>
          <a:p>
            <a:pPr marL="533400" indent="-533400">
              <a:buFontTx/>
              <a:buAutoNum type="arabicPeriod" startAt="3"/>
            </a:pPr>
            <a:r>
              <a:rPr lang="en-US" sz="1800" b="1"/>
              <a:t>Kognitif</a:t>
            </a:r>
          </a:p>
          <a:p>
            <a:pPr marL="533400" indent="-533400">
              <a:buFontTx/>
              <a:buNone/>
            </a:pPr>
            <a:r>
              <a:rPr lang="en-US" sz="1600"/>
              <a:t>        </a:t>
            </a:r>
            <a:r>
              <a:rPr lang="en-US" sz="1400" i="1"/>
              <a:t>(Ketidak mampuan menyelesaikan pekerjaan)</a:t>
            </a:r>
          </a:p>
          <a:p>
            <a:pPr marL="533400" indent="-533400">
              <a:buFontTx/>
              <a:buAutoNum type="arabicPeriod" startAt="4"/>
            </a:pPr>
            <a:r>
              <a:rPr lang="en-US" sz="1800" b="1"/>
              <a:t>Fisiologis</a:t>
            </a:r>
          </a:p>
          <a:p>
            <a:pPr marL="533400" indent="-533400">
              <a:buFontTx/>
              <a:buNone/>
            </a:pPr>
            <a:r>
              <a:rPr lang="en-US" sz="1600"/>
              <a:t>         </a:t>
            </a:r>
            <a:r>
              <a:rPr lang="en-US" sz="1400" i="1"/>
              <a:t>(meningkatkan tekanan darah)</a:t>
            </a:r>
            <a:r>
              <a:rPr lang="en-US" sz="1600"/>
              <a:t>  </a:t>
            </a:r>
          </a:p>
          <a:p>
            <a:pPr marL="533400" indent="-533400">
              <a:buFontTx/>
              <a:buAutoNum type="arabicPeriod" startAt="5"/>
            </a:pPr>
            <a:r>
              <a:rPr lang="en-US" sz="1800" b="1"/>
              <a:t>Kesehatan phisik &amp; mental</a:t>
            </a:r>
          </a:p>
          <a:p>
            <a:pPr marL="533400" indent="-533400">
              <a:buFontTx/>
              <a:buNone/>
            </a:pPr>
            <a:r>
              <a:rPr lang="en-US" sz="1600" b="1"/>
              <a:t>        </a:t>
            </a:r>
            <a:r>
              <a:rPr lang="en-US" sz="1400" i="1"/>
              <a:t>(Penyakit jantung koroner)</a:t>
            </a:r>
          </a:p>
          <a:p>
            <a:pPr marL="533400" indent="-533400">
              <a:buFontTx/>
              <a:buAutoNum type="arabicPeriod" startAt="6"/>
            </a:pPr>
            <a:r>
              <a:rPr lang="en-US" sz="1800" b="1"/>
              <a:t>Keorganisasian</a:t>
            </a:r>
          </a:p>
          <a:p>
            <a:pPr marL="533400" indent="-533400">
              <a:buFontTx/>
              <a:buNone/>
            </a:pPr>
            <a:r>
              <a:rPr lang="en-US" sz="1600" b="1"/>
              <a:t>        </a:t>
            </a:r>
            <a:r>
              <a:rPr lang="en-US" sz="1400" i="1"/>
              <a:t>(Produktivitas rendah)</a:t>
            </a:r>
          </a:p>
        </p:txBody>
      </p:sp>
      <p:pic>
        <p:nvPicPr>
          <p:cNvPr id="22534" name="Picture 6" descr="DSCN281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28775"/>
            <a:ext cx="4186237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/>
        </p:spPr>
        <p:txBody>
          <a:bodyPr/>
          <a:lstStyle/>
          <a:p>
            <a:r>
              <a:rPr lang="en-US"/>
              <a:t>STRESS &amp; PEKERJAAN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00113" y="1628775"/>
            <a:ext cx="2520950" cy="47529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42988" y="2703513"/>
            <a:ext cx="2016125" cy="58102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Stressor lingkungan phisik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042988" y="3709988"/>
            <a:ext cx="2016125" cy="36671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Stressor individu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042988" y="4502150"/>
            <a:ext cx="2089150" cy="366713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Stressor kelompok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116013" y="5235575"/>
            <a:ext cx="1943100" cy="64135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Stressor keorganisasian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068763" y="1773238"/>
            <a:ext cx="2232025" cy="417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042988" y="1900238"/>
            <a:ext cx="2016125" cy="3048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>
                <a:solidFill>
                  <a:schemeClr val="bg1"/>
                </a:solidFill>
              </a:rPr>
              <a:t>Stressor di tmpt kerja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284663" y="2349500"/>
            <a:ext cx="1800225" cy="64135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Kependudukan/ keperilakuan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356100" y="3716338"/>
            <a:ext cx="1655763" cy="64135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Pengalaman Psikologis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356100" y="5300663"/>
            <a:ext cx="1655763" cy="36671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Koknitif/Afektif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419475" y="4005263"/>
            <a:ext cx="7921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3779838" y="2708275"/>
            <a:ext cx="431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779838" y="2708275"/>
            <a:ext cx="0" cy="12255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3779838" y="5516563"/>
            <a:ext cx="431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3779838" y="4005263"/>
            <a:ext cx="0" cy="15113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6804025" y="1628775"/>
            <a:ext cx="1871663" cy="48244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356100" y="1916113"/>
            <a:ext cx="1584325" cy="31432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chemeClr val="bg1"/>
                </a:solidFill>
              </a:rPr>
              <a:t>Moderator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7019925" y="1844675"/>
            <a:ext cx="1584325" cy="3048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chemeClr val="bg1"/>
                </a:solidFill>
              </a:rPr>
              <a:t>Konsekuensi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948488" y="2492375"/>
            <a:ext cx="1511300" cy="366713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Subyektif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948488" y="3068638"/>
            <a:ext cx="1584325" cy="36671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Keperilakuan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948488" y="3709988"/>
            <a:ext cx="1584325" cy="36671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Kognitif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6948488" y="4292600"/>
            <a:ext cx="1584325" cy="366713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Fisiologis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6948488" y="5008563"/>
            <a:ext cx="1584325" cy="58102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Kesehatan fisik &amp; mental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948488" y="5949950"/>
            <a:ext cx="1584325" cy="336550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Keorganisasian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6227763" y="4005263"/>
            <a:ext cx="5048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0" grpId="0" animBg="1"/>
      <p:bldP spid="25611" grpId="0" animBg="1"/>
      <p:bldP spid="25612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4" grpId="0" animBg="1"/>
      <p:bldP spid="25625" grpId="0" animBg="1"/>
      <p:bldP spid="25626" grpId="0" animBg="1"/>
      <p:bldP spid="25628" grpId="0" animBg="1"/>
      <p:bldP spid="25629" grpId="0" animBg="1"/>
      <p:bldP spid="25630" grpId="0" animBg="1"/>
      <p:bldP spid="25631" grpId="0" animBg="1"/>
      <p:bldP spid="25632" grpId="0" animBg="1"/>
      <p:bldP spid="256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/>
        </p:spPr>
        <p:txBody>
          <a:bodyPr/>
          <a:lstStyle/>
          <a:p>
            <a:r>
              <a:rPr lang="en-US"/>
              <a:t>STRESS &amp; PEKERJAAN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 rot="16200000">
            <a:off x="3151188" y="280988"/>
            <a:ext cx="2984500" cy="4895850"/>
          </a:xfrm>
          <a:prstGeom prst="flowChartDelay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Text Box 20"/>
          <p:cNvSpPr txBox="1">
            <a:spLocks noChangeArrowheads="1"/>
          </p:cNvSpPr>
          <p:nvPr>
            <p:ph type="body" idx="1"/>
          </p:nvPr>
        </p:nvSpPr>
        <p:spPr>
          <a:xfrm>
            <a:off x="468313" y="1125538"/>
            <a:ext cx="8229600" cy="53276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4408488" y="1262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3779838" y="1341438"/>
            <a:ext cx="1512887" cy="2857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  <a:p>
            <a:pPr>
              <a:spcBef>
                <a:spcPct val="50000"/>
              </a:spcBef>
            </a:pPr>
            <a:endParaRPr lang="en-US" sz="1400"/>
          </a:p>
          <a:p>
            <a:pPr>
              <a:spcBef>
                <a:spcPct val="50000"/>
              </a:spcBef>
            </a:pPr>
            <a:endParaRPr lang="en-US" sz="1400"/>
          </a:p>
          <a:p>
            <a:pPr>
              <a:spcBef>
                <a:spcPct val="50000"/>
              </a:spcBef>
            </a:pPr>
            <a:r>
              <a:rPr lang="en-US" sz="1400" b="1" i="1"/>
              <a:t>Prestasi </a:t>
            </a:r>
          </a:p>
          <a:p>
            <a:pPr>
              <a:spcBef>
                <a:spcPct val="50000"/>
              </a:spcBef>
            </a:pPr>
            <a:r>
              <a:rPr lang="en-US" sz="1400" b="1" i="1"/>
              <a:t>Yg</a:t>
            </a:r>
          </a:p>
          <a:p>
            <a:pPr>
              <a:spcBef>
                <a:spcPct val="50000"/>
              </a:spcBef>
            </a:pPr>
            <a:r>
              <a:rPr lang="en-US" sz="1400" b="1" i="1"/>
              <a:t> optimal</a:t>
            </a:r>
          </a:p>
          <a:p>
            <a:pPr>
              <a:spcBef>
                <a:spcPct val="50000"/>
              </a:spcBef>
            </a:pPr>
            <a:endParaRPr lang="en-US" sz="1400" b="1" i="1"/>
          </a:p>
          <a:p>
            <a:pPr>
              <a:spcBef>
                <a:spcPct val="50000"/>
              </a:spcBef>
            </a:pPr>
            <a:endParaRPr lang="en-US" sz="1400"/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755650" y="4276725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Beban kurang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3708400" y="4221163"/>
            <a:ext cx="172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</a:rPr>
              <a:t>Beban optimal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6588125" y="4221163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Beban lebih</a:t>
            </a:r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 rot="16200000">
            <a:off x="396081" y="2277270"/>
            <a:ext cx="2016125" cy="1871662"/>
          </a:xfrm>
          <a:prstGeom prst="rtTriangle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6877050" y="2060575"/>
            <a:ext cx="1725613" cy="2160588"/>
          </a:xfrm>
          <a:prstGeom prst="rtTriangle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b="1" i="1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971550" y="3933825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</a:rPr>
              <a:t>Prestai rendah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6948488" y="3789363"/>
            <a:ext cx="1439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</a:rPr>
              <a:t>Prestasi rendah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611188" y="4724400"/>
            <a:ext cx="1657350" cy="15367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algn="l">
              <a:defRPr>
                <a:solidFill>
                  <a:schemeClr val="tx1"/>
                </a:solidFill>
                <a:latin typeface="Arial" charset="0"/>
              </a:defRPr>
            </a:lvl1pPr>
            <a:lvl2pPr marL="54451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1400" b="1">
                <a:solidFill>
                  <a:schemeClr val="bg1"/>
                </a:solidFill>
              </a:rPr>
              <a:t>Kebosanan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chemeClr val="bg1"/>
                </a:solidFill>
              </a:rPr>
              <a:t> Motivasi yg       menurun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chemeClr val="bg1"/>
                </a:solidFill>
              </a:rPr>
              <a:t>Keabsenan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chemeClr val="bg1"/>
                </a:solidFill>
              </a:rPr>
              <a:t>Sikap acuh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3779838" y="4724400"/>
            <a:ext cx="1512887" cy="1560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1300" b="1"/>
              <a:t>Motivasi tinggi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300" b="1"/>
              <a:t> Tenaga kuat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300" b="1"/>
              <a:t> Persepsi tajam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300" b="1"/>
              <a:t> Ketenangan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300" b="1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6804025" y="4652963"/>
            <a:ext cx="1728788" cy="164306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1400" b="1">
                <a:solidFill>
                  <a:schemeClr val="bg1"/>
                </a:solidFill>
              </a:rPr>
              <a:t>Sukar tidur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chemeClr val="bg1"/>
                </a:solidFill>
              </a:rPr>
              <a:t>  sikap cpt marah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chemeClr val="bg1"/>
                </a:solidFill>
              </a:rPr>
              <a:t>  Kesalahann</a:t>
            </a:r>
          </a:p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   meningkat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chemeClr val="bg1"/>
                </a:solidFill>
              </a:rPr>
              <a:t>  Ragu-ragu</a:t>
            </a:r>
          </a:p>
        </p:txBody>
      </p:sp>
    </p:spTree>
    <p:extLst>
      <p:ext uri="{BB962C8B-B14F-4D97-AF65-F5344CB8AC3E}">
        <p14:creationId xmlns:p14="http://schemas.microsoft.com/office/powerpoint/2010/main" val="35024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animBg="1"/>
      <p:bldP spid="28700" grpId="0" animBg="1"/>
      <p:bldP spid="28701" grpId="0"/>
      <p:bldP spid="28702" grpId="0"/>
      <p:bldP spid="28703" grpId="0"/>
      <p:bldP spid="28704" grpId="0" animBg="1"/>
      <p:bldP spid="28705" grpId="0" animBg="1"/>
      <p:bldP spid="28706" grpId="0"/>
      <p:bldP spid="28707" grpId="0"/>
      <p:bldP spid="28708" grpId="0" animBg="1"/>
      <p:bldP spid="28709" grpId="0" animBg="1"/>
      <p:bldP spid="287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388</Words>
  <Application>Microsoft Office PowerPoint</Application>
  <PresentationFormat>On-screen Show (4:3)</PresentationFormat>
  <Paragraphs>120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Kuliah Ke 12 STRESS &amp; PEKERJAAN</vt:lpstr>
      <vt:lpstr>STRESS &amp; PEKERJAAN</vt:lpstr>
      <vt:lpstr> STRESS &amp; PEKERJAAN </vt:lpstr>
      <vt:lpstr>STRESS &amp; PEKERJAAN</vt:lpstr>
      <vt:lpstr>STRESS &amp; PEKERJAAN</vt:lpstr>
      <vt:lpstr>STRESS &amp; PEKERJAAN</vt:lpstr>
      <vt:lpstr>STRESS &amp; PEKERJAAN</vt:lpstr>
      <vt:lpstr>STRESS &amp; PEKERJAAN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Ke 12 STRESS &amp; PEKERJAAN</dc:title>
  <dc:creator>Karnadi</dc:creator>
  <cp:lastModifiedBy>Karnadi</cp:lastModifiedBy>
  <cp:revision>1</cp:revision>
  <dcterms:created xsi:type="dcterms:W3CDTF">2018-12-05T07:27:46Z</dcterms:created>
  <dcterms:modified xsi:type="dcterms:W3CDTF">2018-12-05T07:31:20Z</dcterms:modified>
</cp:coreProperties>
</file>