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303" r:id="rId3"/>
    <p:sldId id="304" r:id="rId4"/>
    <p:sldId id="389" r:id="rId5"/>
    <p:sldId id="305" r:id="rId6"/>
    <p:sldId id="306" r:id="rId7"/>
    <p:sldId id="308" r:id="rId8"/>
    <p:sldId id="310" r:id="rId9"/>
    <p:sldId id="312" r:id="rId10"/>
    <p:sldId id="314" r:id="rId11"/>
    <p:sldId id="315" r:id="rId12"/>
    <p:sldId id="316" r:id="rId13"/>
    <p:sldId id="390" r:id="rId14"/>
    <p:sldId id="317" r:id="rId15"/>
    <p:sldId id="321" r:id="rId16"/>
    <p:sldId id="322" r:id="rId17"/>
    <p:sldId id="333" r:id="rId18"/>
    <p:sldId id="391" r:id="rId19"/>
    <p:sldId id="332" r:id="rId20"/>
    <p:sldId id="334" r:id="rId21"/>
    <p:sldId id="329" r:id="rId22"/>
    <p:sldId id="338" r:id="rId23"/>
    <p:sldId id="339" r:id="rId24"/>
    <p:sldId id="340" r:id="rId25"/>
    <p:sldId id="346" r:id="rId26"/>
    <p:sldId id="347" r:id="rId27"/>
    <p:sldId id="348" r:id="rId28"/>
    <p:sldId id="349" r:id="rId29"/>
    <p:sldId id="392" r:id="rId30"/>
    <p:sldId id="350" r:id="rId31"/>
    <p:sldId id="393" r:id="rId32"/>
    <p:sldId id="395" r:id="rId33"/>
    <p:sldId id="351" r:id="rId34"/>
    <p:sldId id="394" r:id="rId35"/>
    <p:sldId id="396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02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3B033B-45BE-4649-AEE9-33FAAAF33B5D}" type="datetimeFigureOut">
              <a:rPr lang="en-US"/>
              <a:pPr>
                <a:defRPr/>
              </a:pPr>
              <a:t>12/18/16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0A29B-CA1B-454C-BEE8-C696BD532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ABE591-98DF-744A-A9A4-B004775A6A2B}" type="datetimeFigureOut">
              <a:rPr lang="en-US"/>
              <a:pPr>
                <a:defRPr/>
              </a:pPr>
              <a:t>12/18/16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FEA164-0503-5D42-BC52-E6C392418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588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883B844-76DB-184C-B27A-109F881FA161}" type="slidenum">
              <a:rPr lang="en-US" altLang="en-US"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6384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4A050C-9DDC-1942-B754-48498483D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86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FC526-97CA-F54E-8C89-36A922FEC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02F411-5C0F-3245-9146-C51D85F78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6759" y="5513948"/>
            <a:ext cx="7759700" cy="833437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15900" y="6492875"/>
            <a:ext cx="8672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5873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076B9C-15DD-094A-AB4F-0F8849323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82053D-FCA7-E64C-8091-441A88B4C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BB996E-60E2-8649-A375-8667DD9C8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2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D78B5B-FCFC-7543-9944-49241F8E8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1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B21E29-1D25-A84C-9E42-5D06F2D55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7314A0-12BE-E348-8F00-45198F3E6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3557AE-5A2F-B94F-AF92-B2257DFC6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" y="6356350"/>
            <a:ext cx="836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1: </a:t>
            </a:r>
            <a:br>
              <a:rPr lang="en-US" altLang="en-US"/>
            </a:br>
            <a:r>
              <a:rPr lang="en-US" altLang="en-US"/>
              <a:t>Linux and Android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Implementation of Processes and Threads in Linux 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924050" y="1600200"/>
            <a:ext cx="676275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/>
              <a:t>Process descriptors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Scheduling parameters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Memory image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Signals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Machine registers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System call state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File descriptor table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Accounting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Kernel stack</a:t>
            </a:r>
          </a:p>
          <a:p>
            <a:pPr marL="914400" lvl="1" indent="-457200">
              <a:buFont typeface="Calibri" charset="0"/>
              <a:buAutoNum type="arabicPeriod"/>
            </a:pPr>
            <a:r>
              <a:rPr lang="en-US" altLang="en-US" sz="2400"/>
              <a:t>Miscellaneous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Implementation of Processes and Threads in Linux  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58838" y="5705475"/>
            <a:ext cx="7759700" cy="833438"/>
          </a:xfrm>
        </p:spPr>
        <p:txBody>
          <a:bodyPr/>
          <a:lstStyle/>
          <a:p>
            <a:r>
              <a:rPr lang="en-US" altLang="en-US"/>
              <a:t>The steps in executing the </a:t>
            </a:r>
            <a:br>
              <a:rPr lang="en-US" altLang="en-US"/>
            </a:br>
            <a:r>
              <a:rPr lang="en-US" altLang="en-US"/>
              <a:t>command </a:t>
            </a:r>
            <a:r>
              <a:rPr lang="en-US" altLang="en-US" i="1"/>
              <a:t>ls</a:t>
            </a:r>
            <a:r>
              <a:rPr lang="en-US" altLang="en-US"/>
              <a:t> typed to the shell.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92275"/>
            <a:ext cx="61531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Threads in Linux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Bits in the sharing flags bitmap.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476625"/>
            <a:ext cx="82486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92138" y="1519238"/>
            <a:ext cx="71072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Native POSIX Thread Library</a:t>
            </a:r>
            <a:r>
              <a:rPr lang="en-US" altLang="en-US" sz="1800"/>
              <a:t> (</a:t>
            </a:r>
            <a:r>
              <a:rPr lang="en-US" altLang="en-US" sz="1800" b="1"/>
              <a:t>NPTL</a:t>
            </a:r>
            <a:r>
              <a:rPr lang="en-US" altLang="en-US" sz="1800"/>
              <a:t>) is a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software feature that enables the Linux kernel to efficiently run programs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written to use POSIX Threads.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New threads are created with the clone() system call.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Threads in Linux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Linux does not distinguish between processes or threads</a:t>
            </a:r>
          </a:p>
          <a:p>
            <a:r>
              <a:rPr lang="en-US" altLang="en-US"/>
              <a:t>Uses </a:t>
            </a:r>
            <a:r>
              <a:rPr lang="en-US" altLang="en-US" i="1"/>
              <a:t>tasks</a:t>
            </a:r>
            <a:r>
              <a:rPr lang="en-US" altLang="en-US"/>
              <a:t>  to refer to a flow of control within a program.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Scheduling in Linux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63" y="1733550"/>
            <a:ext cx="7145337" cy="43926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Three classes of threads for scheduling purposes: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Real-time FIFO.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Real-time round robin.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Timesharing.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 Management</a:t>
            </a:r>
            <a:br>
              <a:rPr lang="en-US" altLang="en-US"/>
            </a:br>
            <a:r>
              <a:rPr lang="en-US" altLang="en-US"/>
              <a:t>Fundamental Concepts  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(a) Process A’s virtual address space. </a:t>
            </a:r>
            <a:br>
              <a:rPr lang="en-US" altLang="en-US"/>
            </a:br>
            <a:r>
              <a:rPr lang="en-US" altLang="en-US"/>
              <a:t>(b) Physical memory. (c) Process B’s virtual address space.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546225"/>
            <a:ext cx="72977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 Management</a:t>
            </a:r>
            <a:br>
              <a:rPr lang="en-US" altLang="en-US"/>
            </a:br>
            <a:r>
              <a:rPr lang="en-US" altLang="en-US"/>
              <a:t>Fundamental Concepts  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42963" y="5718175"/>
            <a:ext cx="7759700" cy="833438"/>
          </a:xfrm>
        </p:spPr>
        <p:txBody>
          <a:bodyPr/>
          <a:lstStyle/>
          <a:p>
            <a:r>
              <a:rPr lang="en-US" altLang="en-US"/>
              <a:t>Two processes can share a mapped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38275"/>
            <a:ext cx="7458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altLang="en-US"/>
              <a:t>Implementation of I/O in Linux  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5634038"/>
            <a:ext cx="7759700" cy="833437"/>
          </a:xfrm>
        </p:spPr>
        <p:txBody>
          <a:bodyPr/>
          <a:lstStyle/>
          <a:p>
            <a:r>
              <a:rPr lang="en-US" altLang="en-US"/>
              <a:t> The Linux I/O system showing </a:t>
            </a:r>
            <a:br>
              <a:rPr lang="en-US" altLang="en-US"/>
            </a:br>
            <a:r>
              <a:rPr lang="en-US" altLang="en-US"/>
              <a:t>one file system in detail.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223963"/>
            <a:ext cx="52482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Linux Virtual File System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 File system abstractions supported by the VFS.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14613"/>
            <a:ext cx="7477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Implementation of I/O in Linux 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 Some of the file operations supported for typical character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60613"/>
            <a:ext cx="82534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UNIX and Linux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2921000" y="1600200"/>
            <a:ext cx="5765800" cy="4525963"/>
          </a:xfrm>
        </p:spPr>
        <p:txBody>
          <a:bodyPr/>
          <a:lstStyle/>
          <a:p>
            <a:r>
              <a:rPr lang="en-US" altLang="en-US"/>
              <a:t>UNICS</a:t>
            </a:r>
          </a:p>
          <a:p>
            <a:r>
              <a:rPr lang="en-US" altLang="en-US"/>
              <a:t>PDP-11 UNIX</a:t>
            </a:r>
          </a:p>
          <a:p>
            <a:r>
              <a:rPr lang="en-US" altLang="en-US"/>
              <a:t>Portable UNIX</a:t>
            </a:r>
          </a:p>
          <a:p>
            <a:r>
              <a:rPr lang="en-US" altLang="en-US"/>
              <a:t>Berkeley UNIX</a:t>
            </a:r>
          </a:p>
          <a:p>
            <a:r>
              <a:rPr lang="en-US" altLang="en-US"/>
              <a:t>Standard UNIX</a:t>
            </a:r>
          </a:p>
          <a:p>
            <a:r>
              <a:rPr lang="en-US" altLang="en-US"/>
              <a:t>MINIX</a:t>
            </a:r>
          </a:p>
          <a:p>
            <a:r>
              <a:rPr lang="en-US" altLang="en-US"/>
              <a:t>Linux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Linux File System:</a:t>
            </a:r>
            <a:br>
              <a:rPr lang="en-US" altLang="en-US"/>
            </a:br>
            <a:r>
              <a:rPr lang="en-US" altLang="en-US"/>
              <a:t>Fundamental Concepts (1)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Some important directories </a:t>
            </a:r>
            <a:br>
              <a:rPr lang="en-US" altLang="en-US"/>
            </a:br>
            <a:r>
              <a:rPr lang="en-US" altLang="en-US"/>
              <a:t>found in most Linux systems.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19313"/>
            <a:ext cx="55054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63513" y="274638"/>
            <a:ext cx="8775700" cy="1143000"/>
          </a:xfrm>
        </p:spPr>
        <p:txBody>
          <a:bodyPr/>
          <a:lstStyle/>
          <a:p>
            <a:r>
              <a:rPr lang="en-US" altLang="en-US"/>
              <a:t>I/O in Linux – Networking  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 The uses of sockets for networking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706563"/>
            <a:ext cx="65976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 System Calls in Linux  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6100" y="5337175"/>
            <a:ext cx="8434388" cy="833438"/>
          </a:xfrm>
        </p:spPr>
        <p:txBody>
          <a:bodyPr/>
          <a:lstStyle/>
          <a:p>
            <a:r>
              <a:rPr lang="en-US" altLang="en-US"/>
              <a:t> Some system calls relating to files.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74800"/>
            <a:ext cx="6600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 System Calls in Linux  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9113" y="5581650"/>
            <a:ext cx="8434387" cy="833438"/>
          </a:xfrm>
        </p:spPr>
        <p:txBody>
          <a:bodyPr/>
          <a:lstStyle/>
          <a:p>
            <a:r>
              <a:rPr lang="en-US" altLang="en-US"/>
              <a:t>The fields returned by the stat system call.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898650"/>
            <a:ext cx="4210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Placeholder 2"/>
          <p:cNvSpPr txBox="1">
            <a:spLocks/>
          </p:cNvSpPr>
          <p:nvPr/>
        </p:nvSpPr>
        <p:spPr bwMode="auto">
          <a:xfrm>
            <a:off x="519113" y="1077913"/>
            <a:ext cx="84343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400"/>
              <a:t>  </a:t>
            </a:r>
            <a:r>
              <a:rPr lang="en-US" altLang="en-US" sz="2400" b="1"/>
              <a:t>stat</a:t>
            </a:r>
            <a:r>
              <a:rPr lang="en-US" altLang="en-US" sz="2400"/>
              <a:t>()  </a:t>
            </a:r>
            <a:r>
              <a:rPr lang="en-US" altLang="en-US" sz="2400" b="1"/>
              <a:t>system call</a:t>
            </a:r>
            <a:r>
              <a:rPr lang="en-US" altLang="en-US" sz="2400"/>
              <a:t> that returns file attributes about an inode.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 System Calls in Linux  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4872038"/>
            <a:ext cx="7759700" cy="1298575"/>
          </a:xfrm>
        </p:spPr>
        <p:txBody>
          <a:bodyPr/>
          <a:lstStyle/>
          <a:p>
            <a:r>
              <a:rPr lang="en-US" altLang="en-US"/>
              <a:t>Some system calls relating to directories.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20825"/>
            <a:ext cx="62388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NFS Architecture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825" y="5513388"/>
            <a:ext cx="8237538" cy="833437"/>
          </a:xfrm>
        </p:spPr>
        <p:txBody>
          <a:bodyPr/>
          <a:lstStyle/>
          <a:p>
            <a:r>
              <a:rPr lang="en-US" altLang="en-US"/>
              <a:t>Figure 10-35. Examples of remote mounted file systems. Directories are shown as squares and files are shown as circles.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257300"/>
            <a:ext cx="6296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143000"/>
            <a:ext cx="6905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/>
              <a:t>NFS Implementation</a:t>
            </a:r>
          </a:p>
        </p:txBody>
      </p:sp>
      <p:sp>
        <p:nvSpPr>
          <p:cNvPr id="4198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715000"/>
            <a:ext cx="7759700" cy="631825"/>
          </a:xfrm>
        </p:spPr>
        <p:txBody>
          <a:bodyPr/>
          <a:lstStyle/>
          <a:p>
            <a:r>
              <a:rPr lang="en-US" altLang="en-US"/>
              <a:t>The NFS layer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Linux Security </a:t>
            </a:r>
            <a:br>
              <a:rPr lang="en-US" altLang="en-US"/>
            </a:br>
            <a:r>
              <a:rPr lang="en-US" altLang="en-US"/>
              <a:t>Fundamental Concepts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Some example file protection modes.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257425"/>
            <a:ext cx="82550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System Calls in Linux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800" y="5091113"/>
            <a:ext cx="8183563" cy="1255712"/>
          </a:xfrm>
        </p:spPr>
        <p:txBody>
          <a:bodyPr/>
          <a:lstStyle/>
          <a:p>
            <a:r>
              <a:rPr lang="en-US" altLang="en-US"/>
              <a:t>Some system calls relating to security.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41463"/>
            <a:ext cx="705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Android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Linux Goals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33550" y="2116138"/>
            <a:ext cx="6953250" cy="4010025"/>
          </a:xfrm>
        </p:spPr>
        <p:txBody>
          <a:bodyPr/>
          <a:lstStyle/>
          <a:p>
            <a:r>
              <a:rPr lang="en-US" altLang="en-US"/>
              <a:t>Simplicity, elegance, consistency</a:t>
            </a:r>
          </a:p>
          <a:p>
            <a:r>
              <a:rPr lang="en-US" altLang="en-US"/>
              <a:t>Power and flexibility</a:t>
            </a:r>
          </a:p>
          <a:p>
            <a:r>
              <a:rPr lang="en-US" altLang="en-US"/>
              <a:t>Lack of useless 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– Design Goals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Open-source platform for mobile devices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Support 3</a:t>
            </a:r>
            <a:r>
              <a:rPr lang="en-US" altLang="en-US" baseline="30000"/>
              <a:t>rd</a:t>
            </a:r>
            <a:r>
              <a:rPr lang="en-US" altLang="en-US"/>
              <a:t> party apps with robust, stable API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party apps compete on level playing field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Users need not deeply trust 3</a:t>
            </a:r>
            <a:r>
              <a:rPr lang="en-US" altLang="en-US" baseline="30000"/>
              <a:t>rd</a:t>
            </a:r>
            <a:r>
              <a:rPr lang="en-US" altLang="en-US"/>
              <a:t> party apps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Support mobile user interaction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Manage app processes for users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Encourage apps to interoperate, collaborate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/>
              <a:t>Full general-purpose 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Architecture Overview</a:t>
            </a:r>
          </a:p>
        </p:txBody>
      </p:sp>
      <p:pic>
        <p:nvPicPr>
          <p:cNvPr id="471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813" y="1600200"/>
            <a:ext cx="630237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Dalvik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Process virtual machine with just-in-time compilation</a:t>
            </a:r>
          </a:p>
          <a:p>
            <a:r>
              <a:rPr lang="en-US" altLang="en-US"/>
              <a:t>.dex files (Dalvik executables)</a:t>
            </a:r>
          </a:p>
          <a:p>
            <a:pPr lvl="1"/>
            <a:r>
              <a:rPr lang="en-US" altLang="en-US"/>
              <a:t>Translated from java bytecode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Architecture  </a:t>
            </a:r>
          </a:p>
        </p:txBody>
      </p:sp>
      <p:sp>
        <p:nvSpPr>
          <p:cNvPr id="4915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50913" y="5764213"/>
            <a:ext cx="7759700" cy="833437"/>
          </a:xfrm>
        </p:spPr>
        <p:txBody>
          <a:bodyPr/>
          <a:lstStyle/>
          <a:p>
            <a:r>
              <a:rPr lang="en-US" altLang="en-US"/>
              <a:t>Android process hierarchy.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41438"/>
            <a:ext cx="678815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Runtime (ART)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Ahead-of-time (AOT) compilation</a:t>
            </a:r>
          </a:p>
          <a:p>
            <a:pPr lvl="1"/>
            <a:r>
              <a:rPr lang="en-US" altLang="en-US"/>
              <a:t>Compiles into machine code at installation </a:t>
            </a:r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Sandboxes</a:t>
            </a:r>
            <a:br>
              <a:rPr lang="en-US" altLang="en-US"/>
            </a:br>
            <a:r>
              <a:rPr lang="en-US" altLang="en-US" sz="4000"/>
              <a:t>Security  </a:t>
            </a:r>
            <a:endParaRPr lang="en-US" altLang="en-US"/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354888" cy="639762"/>
          </a:xfrm>
        </p:spPr>
        <p:txBody>
          <a:bodyPr/>
          <a:lstStyle/>
          <a:p>
            <a:r>
              <a:rPr lang="en-US" altLang="en-US"/>
              <a:t>Runs applications in a sandbox</a:t>
            </a:r>
          </a:p>
        </p:txBody>
      </p:sp>
      <p:sp>
        <p:nvSpPr>
          <p:cNvPr id="51204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560638"/>
            <a:ext cx="58054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Architecture (2)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986463"/>
            <a:ext cx="7759700" cy="833437"/>
          </a:xfrm>
        </p:spPr>
        <p:txBody>
          <a:bodyPr/>
          <a:lstStyle/>
          <a:p>
            <a:r>
              <a:rPr lang="en-US" altLang="en-US"/>
              <a:t>Publishing and interacting with system services.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23975"/>
            <a:ext cx="58864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Wake 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Contrast idle CPU, true sleep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Idle state may use more power than true sleep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Idle CPU can wake up at any moment if work becomes available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Idle CPU does not tell you that you can turn off other hardware not needed in true sleep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Dalvik</a:t>
            </a:r>
          </a:p>
        </p:txBody>
      </p:sp>
      <p:sp>
        <p:nvSpPr>
          <p:cNvPr id="5427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10-41. Creating a new </a:t>
            </a:r>
            <a:r>
              <a:rPr lang="en-US" altLang="en-US" i="1"/>
              <a:t>Dalvik</a:t>
            </a:r>
            <a:r>
              <a:rPr lang="en-US" altLang="en-US"/>
              <a:t> process from </a:t>
            </a:r>
            <a:r>
              <a:rPr lang="en-US" altLang="en-US" i="1"/>
              <a:t>zygote</a:t>
            </a:r>
            <a:r>
              <a:rPr lang="en-US" altLang="en-US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604838"/>
            <a:ext cx="4303713" cy="1457325"/>
          </a:xfrm>
        </p:spPr>
        <p:txBody>
          <a:bodyPr/>
          <a:lstStyle/>
          <a:p>
            <a:r>
              <a:rPr lang="en-US" altLang="en-US"/>
              <a:t>Binder IPC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913313"/>
            <a:ext cx="2895600" cy="1666875"/>
          </a:xfrm>
        </p:spPr>
        <p:txBody>
          <a:bodyPr/>
          <a:lstStyle/>
          <a:p>
            <a:r>
              <a:rPr lang="nl-NL" altLang="en-US" i="1"/>
              <a:t>Binder</a:t>
            </a:r>
            <a:r>
              <a:rPr lang="nl-NL" altLang="en-US"/>
              <a:t> IPC architecture.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04838"/>
            <a:ext cx="48482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Linux Kernel Structure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27100" y="5773738"/>
            <a:ext cx="7759700" cy="833437"/>
          </a:xfrm>
        </p:spPr>
        <p:txBody>
          <a:bodyPr/>
          <a:lstStyle/>
          <a:p>
            <a:r>
              <a:rPr lang="en-US" altLang="en-US"/>
              <a:t>Structure of the Linux kernel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0925"/>
            <a:ext cx="63912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Kernel Module (1)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86413"/>
            <a:ext cx="7759700" cy="833437"/>
          </a:xfrm>
        </p:spPr>
        <p:txBody>
          <a:bodyPr/>
          <a:lstStyle/>
          <a:p>
            <a:r>
              <a:rPr lang="en-US" altLang="en-US"/>
              <a:t>Basic Binder IPC transaction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57363"/>
            <a:ext cx="68961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Kernel Module (2)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86413"/>
            <a:ext cx="7759700" cy="833437"/>
          </a:xfrm>
        </p:spPr>
        <p:txBody>
          <a:bodyPr/>
          <a:lstStyle/>
          <a:p>
            <a:r>
              <a:rPr lang="en-US" altLang="en-US"/>
              <a:t>Binder cross-process object mapping.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000250"/>
            <a:ext cx="7734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Kernel Module (3)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86413"/>
            <a:ext cx="7759700" cy="833437"/>
          </a:xfrm>
        </p:spPr>
        <p:txBody>
          <a:bodyPr/>
          <a:lstStyle/>
          <a:p>
            <a:r>
              <a:rPr lang="en-US" altLang="en-US"/>
              <a:t>Transferring Binder objects between processes.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95450"/>
            <a:ext cx="7848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User-Space API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User-space object-oriented library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i="1" dirty="0" err="1" smtClean="0"/>
              <a:t>IBinder</a:t>
            </a:r>
            <a:r>
              <a:rPr lang="en-US" dirty="0" smtClean="0"/>
              <a:t> is an abstract interface for a Binder object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i="1" dirty="0" smtClean="0"/>
              <a:t>Binder</a:t>
            </a:r>
            <a:r>
              <a:rPr lang="nl-NL" dirty="0" smtClean="0"/>
              <a:t> is a concrete Binder object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i="1" dirty="0" smtClean="0"/>
              <a:t>Parcel</a:t>
            </a:r>
            <a:r>
              <a:rPr lang="en-US" dirty="0" smtClean="0"/>
              <a:t> is a container for reading and writing data that is in a Binder transaction.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User-Space API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Three classes </a:t>
            </a:r>
            <a:r>
              <a:rPr lang="en-US" dirty="0"/>
              <a:t>now make it fairly easy to write IPC </a:t>
            </a:r>
            <a:r>
              <a:rPr lang="en-US" dirty="0" smtClean="0"/>
              <a:t>code:</a:t>
            </a:r>
          </a:p>
          <a:p>
            <a:pPr>
              <a:defRPr/>
            </a:pPr>
            <a:r>
              <a:rPr lang="en-US" dirty="0"/>
              <a:t>Subclass from </a:t>
            </a:r>
            <a:r>
              <a:rPr lang="en-US" i="1" dirty="0"/>
              <a:t>Binder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Implement </a:t>
            </a:r>
            <a:r>
              <a:rPr lang="en-US" i="1" dirty="0" err="1"/>
              <a:t>onTransact</a:t>
            </a:r>
            <a:r>
              <a:rPr lang="en-US" i="1" dirty="0"/>
              <a:t> </a:t>
            </a:r>
            <a:r>
              <a:rPr lang="en-US" dirty="0"/>
              <a:t>to decode and execute incoming calls.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Implement corresponding code to create a </a:t>
            </a:r>
            <a:r>
              <a:rPr lang="en-US" i="1" dirty="0"/>
              <a:t>Parcel </a:t>
            </a:r>
            <a:r>
              <a:rPr lang="en-US" dirty="0"/>
              <a:t>that can be </a:t>
            </a:r>
            <a:r>
              <a:rPr lang="en-US" dirty="0" smtClean="0"/>
              <a:t>passed to </a:t>
            </a:r>
            <a:r>
              <a:rPr lang="en-US" dirty="0"/>
              <a:t>that object’s </a:t>
            </a:r>
            <a:r>
              <a:rPr lang="en-US" i="1" dirty="0"/>
              <a:t>transact </a:t>
            </a:r>
            <a:r>
              <a:rPr lang="en-US" dirty="0"/>
              <a:t>method.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User-Space API (3)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10-46. Binder user-space API.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811338"/>
            <a:ext cx="72993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Interfaces and AIDL (1)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10-47. Simple interface described in AIDL.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276475"/>
            <a:ext cx="34067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Interfaces and AIDL (2)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10-48. Binder interface inheritance hierarchy.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328863"/>
            <a:ext cx="7915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Binder Interfaces and AIDL (3)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65175" y="5764213"/>
            <a:ext cx="7759700" cy="833437"/>
          </a:xfrm>
        </p:spPr>
        <p:txBody>
          <a:bodyPr/>
          <a:lstStyle/>
          <a:p>
            <a:r>
              <a:rPr lang="en-US" altLang="en-US"/>
              <a:t>Figure 10-49. Full path of an AIDL-based Binder IPC.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09700"/>
            <a:ext cx="7905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Applications (1)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10-50. Basic service manager AIDL interface.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633663"/>
            <a:ext cx="6426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Interfaces to Linux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The layers in a Linux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66850"/>
            <a:ext cx="74866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Applications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Contents of </a:t>
            </a:r>
            <a:r>
              <a:rPr lang="en-US" dirty="0"/>
              <a:t>an </a:t>
            </a:r>
            <a:r>
              <a:rPr lang="en-US" i="1" dirty="0" err="1" smtClean="0"/>
              <a:t>apk</a:t>
            </a:r>
            <a:endParaRPr lang="en-US" i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A manifest describing what the application is, what it does, and </a:t>
            </a:r>
            <a:r>
              <a:rPr lang="en-US" dirty="0" smtClean="0"/>
              <a:t>how to </a:t>
            </a:r>
            <a:r>
              <a:rPr lang="en-US" dirty="0"/>
              <a:t>run </a:t>
            </a:r>
            <a:r>
              <a:rPr lang="en-US" dirty="0" smtClean="0"/>
              <a:t>it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Resources needed by the </a:t>
            </a:r>
            <a:r>
              <a:rPr lang="en-US" dirty="0" smtClean="0"/>
              <a:t>application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code </a:t>
            </a:r>
            <a:r>
              <a:rPr lang="en-US" dirty="0" smtClean="0"/>
              <a:t>itself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Signing information, securely identifying the author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Applications (3)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773738"/>
            <a:ext cx="7759700" cy="573087"/>
          </a:xfrm>
        </p:spPr>
        <p:txBody>
          <a:bodyPr/>
          <a:lstStyle/>
          <a:p>
            <a:r>
              <a:rPr lang="en-US" altLang="en-US"/>
              <a:t>Figure 10-51. Basic structure of AndroidManifest.xml.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66825"/>
            <a:ext cx="59245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Android Applications (4)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773738"/>
            <a:ext cx="7759700" cy="573087"/>
          </a:xfrm>
        </p:spPr>
        <p:txBody>
          <a:bodyPr/>
          <a:lstStyle/>
          <a:p>
            <a:r>
              <a:rPr lang="en-US" altLang="en-US"/>
              <a:t>Figure 10-51. Basic structure of AndroidManifest.xml.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300163"/>
            <a:ext cx="65246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Activities (1)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10-52. Starting an email application’s main activity.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081213"/>
            <a:ext cx="7362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Activities (2)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9175" y="5692775"/>
            <a:ext cx="7759700" cy="833438"/>
          </a:xfrm>
        </p:spPr>
        <p:txBody>
          <a:bodyPr/>
          <a:lstStyle/>
          <a:p>
            <a:r>
              <a:rPr lang="en-US" altLang="en-US"/>
              <a:t>Figure 10-53. Starting the camera application after email.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76363"/>
            <a:ext cx="71056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Activities (3)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9175" y="5692775"/>
            <a:ext cx="7759700" cy="833438"/>
          </a:xfrm>
        </p:spPr>
        <p:txBody>
          <a:bodyPr/>
          <a:lstStyle/>
          <a:p>
            <a:r>
              <a:rPr lang="en-US" altLang="en-US"/>
              <a:t>Figure 10-54. Removing the email process to </a:t>
            </a:r>
            <a:br>
              <a:rPr lang="en-US" altLang="en-US"/>
            </a:br>
            <a:r>
              <a:rPr lang="en-US" altLang="en-US"/>
              <a:t>reclaim RAM for the camera.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319213"/>
            <a:ext cx="70389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204913"/>
            <a:ext cx="70199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Activities (4)</a:t>
            </a:r>
          </a:p>
        </p:txBody>
      </p:sp>
      <p:sp>
        <p:nvSpPr>
          <p:cNvPr id="7270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35575" y="4948238"/>
            <a:ext cx="3506788" cy="1452562"/>
          </a:xfrm>
        </p:spPr>
        <p:txBody>
          <a:bodyPr/>
          <a:lstStyle/>
          <a:p>
            <a:r>
              <a:rPr lang="en-US" altLang="en-US"/>
              <a:t>Figure 10-55. Sharing a camera picture </a:t>
            </a:r>
            <a:br>
              <a:rPr lang="en-US" altLang="en-US"/>
            </a:br>
            <a:r>
              <a:rPr lang="en-US" altLang="en-US"/>
              <a:t>through the email application.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Activities (5)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138" y="5791200"/>
            <a:ext cx="8150225" cy="700088"/>
          </a:xfrm>
        </p:spPr>
        <p:txBody>
          <a:bodyPr/>
          <a:lstStyle/>
          <a:p>
            <a:r>
              <a:rPr lang="en-US" altLang="en-US"/>
              <a:t>Figure 10-56. Returning to the email application.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28725"/>
            <a:ext cx="5999163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Services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 service has two distinct identities: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It </a:t>
            </a:r>
            <a:r>
              <a:rPr lang="en-US" dirty="0"/>
              <a:t>can be a self-contained long-running background operation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It can serve as a connection point for other applications or the </a:t>
            </a:r>
            <a:r>
              <a:rPr lang="en-US" dirty="0" smtClean="0"/>
              <a:t>system to </a:t>
            </a:r>
            <a:r>
              <a:rPr lang="en-US" dirty="0"/>
              <a:t>perform rich interaction with the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Services (2)</a:t>
            </a:r>
          </a:p>
        </p:txBody>
      </p:sp>
      <p:sp>
        <p:nvSpPr>
          <p:cNvPr id="7577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10-57. Starting an application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481263"/>
            <a:ext cx="6981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The Shell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4525962"/>
          </a:xfrm>
        </p:spPr>
        <p:txBody>
          <a:bodyPr/>
          <a:lstStyle/>
          <a:p>
            <a:r>
              <a:rPr lang="en-US" altLang="en-US"/>
              <a:t>Command line interface</a:t>
            </a:r>
          </a:p>
          <a:p>
            <a:pPr lvl="1"/>
            <a:r>
              <a:rPr lang="en-US" altLang="en-US"/>
              <a:t>Faster</a:t>
            </a:r>
          </a:p>
          <a:p>
            <a:pPr lvl="1"/>
            <a:r>
              <a:rPr lang="en-US" altLang="en-US"/>
              <a:t>More powerful</a:t>
            </a:r>
          </a:p>
          <a:p>
            <a:pPr lvl="1"/>
            <a:r>
              <a:rPr lang="en-US" altLang="en-US"/>
              <a:t>Easily extensible</a:t>
            </a:r>
          </a:p>
          <a:p>
            <a:r>
              <a:rPr lang="en-US" altLang="en-US"/>
              <a:t>First word entered will be a program name</a:t>
            </a:r>
          </a:p>
          <a:p>
            <a:pPr lvl="1"/>
            <a:r>
              <a:rPr lang="en-US" altLang="en-US"/>
              <a:t>Commands take arguments</a:t>
            </a:r>
          </a:p>
          <a:p>
            <a:pPr lvl="1"/>
            <a:r>
              <a:rPr lang="en-US" altLang="en-US"/>
              <a:t>Wild card characters used</a:t>
            </a:r>
          </a:p>
          <a:p>
            <a:pPr lvl="1"/>
            <a:r>
              <a:rPr lang="en-US" altLang="en-US"/>
              <a:t>Filters, pipes used</a:t>
            </a:r>
          </a:p>
          <a:p>
            <a:r>
              <a:rPr lang="en-US" altLang="en-US"/>
              <a:t>Shell scripts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Services (3)</a:t>
            </a:r>
          </a:p>
        </p:txBody>
      </p:sp>
      <p:sp>
        <p:nvSpPr>
          <p:cNvPr id="7680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10-58. Interface for controlling a sync service’s sync interval.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116138"/>
            <a:ext cx="562451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Services (4)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10-59. Binding to an application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33538"/>
            <a:ext cx="74485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Receivers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5350" y="5692775"/>
            <a:ext cx="7759700" cy="833438"/>
          </a:xfrm>
        </p:spPr>
        <p:txBody>
          <a:bodyPr/>
          <a:lstStyle/>
          <a:p>
            <a:r>
              <a:rPr lang="en-US" altLang="en-US"/>
              <a:t>Figure 10-60. Sending a broadcast to application receivers.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38263"/>
            <a:ext cx="73533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 Providers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09650" y="5675313"/>
            <a:ext cx="7759700" cy="833437"/>
          </a:xfrm>
        </p:spPr>
        <p:txBody>
          <a:bodyPr/>
          <a:lstStyle/>
          <a:p>
            <a:r>
              <a:rPr lang="en-US" altLang="en-US"/>
              <a:t>Figure 10-61. Interacting with a content provider.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38288"/>
            <a:ext cx="71247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altLang="en-US"/>
              <a:t>Security (2)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7738" y="5734050"/>
            <a:ext cx="7759700" cy="833438"/>
          </a:xfrm>
        </p:spPr>
        <p:txBody>
          <a:bodyPr/>
          <a:lstStyle/>
          <a:p>
            <a:r>
              <a:rPr lang="en-US" altLang="en-US"/>
              <a:t>Figure 10-63. Requesting and using a permission.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123950"/>
            <a:ext cx="72485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57200" y="-42863"/>
            <a:ext cx="8229600" cy="1143001"/>
          </a:xfrm>
        </p:spPr>
        <p:txBody>
          <a:bodyPr/>
          <a:lstStyle/>
          <a:p>
            <a:r>
              <a:rPr lang="en-US" altLang="en-US"/>
              <a:t>Security (3)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5825" y="5761038"/>
            <a:ext cx="7759700" cy="833437"/>
          </a:xfrm>
        </p:spPr>
        <p:txBody>
          <a:bodyPr/>
          <a:lstStyle/>
          <a:p>
            <a:r>
              <a:rPr lang="en-US" altLang="en-US"/>
              <a:t>Figure 10-64. Accessing data without a permission.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00138"/>
            <a:ext cx="7372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85813"/>
            <a:ext cx="72485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457200" y="-42863"/>
            <a:ext cx="8229600" cy="1143001"/>
          </a:xfrm>
        </p:spPr>
        <p:txBody>
          <a:bodyPr/>
          <a:lstStyle/>
          <a:p>
            <a:r>
              <a:rPr lang="en-US" altLang="en-US"/>
              <a:t>Security (4)</a:t>
            </a:r>
          </a:p>
        </p:txBody>
      </p:sp>
      <p:sp>
        <p:nvSpPr>
          <p:cNvPr id="8294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4963" y="5014913"/>
            <a:ext cx="3248025" cy="1843087"/>
          </a:xfrm>
        </p:spPr>
        <p:txBody>
          <a:bodyPr/>
          <a:lstStyle/>
          <a:p>
            <a:r>
              <a:rPr lang="en-US" altLang="en-US"/>
              <a:t>Figure 10-65. Sharing a picture using a content provider.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336675"/>
            <a:ext cx="661511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(5)</a:t>
            </a:r>
          </a:p>
        </p:txBody>
      </p:sp>
      <p:sp>
        <p:nvSpPr>
          <p:cNvPr id="8397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8113" y="5056188"/>
            <a:ext cx="3429000" cy="1290637"/>
          </a:xfrm>
        </p:spPr>
        <p:txBody>
          <a:bodyPr/>
          <a:lstStyle/>
          <a:p>
            <a:r>
              <a:rPr lang="en-US" altLang="en-US"/>
              <a:t>Figure 10-66. Adding a picture attachment </a:t>
            </a:r>
            <a:br>
              <a:rPr lang="en-US" altLang="en-US"/>
            </a:br>
            <a:r>
              <a:rPr lang="en-US" altLang="en-US"/>
              <a:t>using a content provider.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20688" y="44450"/>
            <a:ext cx="8229600" cy="1143000"/>
          </a:xfrm>
        </p:spPr>
        <p:txBody>
          <a:bodyPr/>
          <a:lstStyle/>
          <a:p>
            <a:r>
              <a:rPr lang="en-US" altLang="en-US"/>
              <a:t>Starting Processes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773738"/>
            <a:ext cx="7759700" cy="573087"/>
          </a:xfrm>
        </p:spPr>
        <p:txBody>
          <a:bodyPr/>
          <a:lstStyle/>
          <a:p>
            <a:r>
              <a:rPr lang="en-US" altLang="en-US"/>
              <a:t>Figure 10-67. Steps in launching a new application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11263"/>
            <a:ext cx="62928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Lifecycle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10-68. Process importance categories.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976438"/>
            <a:ext cx="6534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4421188" cy="2127250"/>
          </a:xfrm>
        </p:spPr>
        <p:txBody>
          <a:bodyPr/>
          <a:lstStyle/>
          <a:p>
            <a:pPr algn="l"/>
            <a:r>
              <a:rPr lang="en-US" altLang="en-US"/>
              <a:t>Linux Utility Programs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8300" y="4722813"/>
            <a:ext cx="3262313" cy="1487487"/>
          </a:xfrm>
        </p:spPr>
        <p:txBody>
          <a:bodyPr/>
          <a:lstStyle/>
          <a:p>
            <a:pPr algn="l"/>
            <a:r>
              <a:rPr lang="en-US" altLang="en-US"/>
              <a:t>A few of the common Linux utility programs required by POSIX.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57188"/>
            <a:ext cx="50101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Dependencies (1)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10-69. Typical state of process importance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862138"/>
            <a:ext cx="7305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Dependencies (2)</a:t>
            </a:r>
          </a:p>
        </p:txBody>
      </p:sp>
      <p:sp>
        <p:nvSpPr>
          <p:cNvPr id="8806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Figure 10-70. Process state after email stops using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 &amp; Bo, Modern  Operating Systems:4th ed., (c) 2013 Prentice-Hall, Inc. All rights reserved. </a:t>
            </a:r>
            <a:endParaRPr lang="en-US"/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8325"/>
            <a:ext cx="7315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</a:t>
            </a:r>
          </a:p>
        </p:txBody>
      </p:sp>
      <p:sp>
        <p:nvSpPr>
          <p:cNvPr id="890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Chapter 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36525" y="274638"/>
            <a:ext cx="8843963" cy="1143000"/>
          </a:xfrm>
        </p:spPr>
        <p:txBody>
          <a:bodyPr/>
          <a:lstStyle/>
          <a:p>
            <a:r>
              <a:rPr lang="en-US" altLang="en-US"/>
              <a:t>Processes: Fundamental Concepts  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87413" y="5513388"/>
            <a:ext cx="7759700" cy="833437"/>
          </a:xfrm>
        </p:spPr>
        <p:txBody>
          <a:bodyPr/>
          <a:lstStyle/>
          <a:p>
            <a:r>
              <a:rPr lang="en-US" altLang="en-US"/>
              <a:t> Process creation in Linux.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347913"/>
            <a:ext cx="7505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Management </a:t>
            </a:r>
            <a:br>
              <a:rPr lang="en-US" altLang="en-US"/>
            </a:br>
            <a:r>
              <a:rPr lang="en-US" altLang="en-US"/>
              <a:t>System Calls in Linux 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288" y="4981575"/>
            <a:ext cx="8502650" cy="833438"/>
          </a:xfrm>
        </p:spPr>
        <p:txBody>
          <a:bodyPr/>
          <a:lstStyle/>
          <a:p>
            <a:r>
              <a:rPr lang="en-US" altLang="en-US"/>
              <a:t>Some system calls relating to processes.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Tanenbaum &amp; Bo, Modern  Operating Systems:4th ed., (c) 2013 Prentice-Hall, Inc. All rights reserved. </a:t>
            </a:r>
          </a:p>
        </p:txBody>
      </p:sp>
      <p:grpSp>
        <p:nvGrpSpPr>
          <p:cNvPr id="24581" name="Group 1"/>
          <p:cNvGrpSpPr>
            <a:grpSpLocks/>
          </p:cNvGrpSpPr>
          <p:nvPr/>
        </p:nvGrpSpPr>
        <p:grpSpPr bwMode="auto">
          <a:xfrm>
            <a:off x="1089025" y="1936750"/>
            <a:ext cx="6654800" cy="2525713"/>
            <a:chOff x="1573305" y="1686532"/>
            <a:chExt cx="6654614" cy="2526237"/>
          </a:xfrm>
        </p:grpSpPr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5" t="73219" r="815" b="2399"/>
            <a:stretch>
              <a:fillRect/>
            </a:stretch>
          </p:blipFill>
          <p:spPr bwMode="auto">
            <a:xfrm>
              <a:off x="1573305" y="3393012"/>
              <a:ext cx="6600825" cy="81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6"/>
            <a:stretch>
              <a:fillRect/>
            </a:stretch>
          </p:blipFill>
          <p:spPr bwMode="auto">
            <a:xfrm>
              <a:off x="1627094" y="1686532"/>
              <a:ext cx="6600825" cy="181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417</TotalTime>
  <Words>2596</Words>
  <Application>Microsoft Macintosh PowerPoint</Application>
  <PresentationFormat>On-screen Show (4:3)</PresentationFormat>
  <Paragraphs>274</Paragraphs>
  <Slides>72</Slides>
  <Notes>1</Notes>
  <HiddenSlides>37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Calibri</vt:lpstr>
      <vt:lpstr>Arial</vt:lpstr>
      <vt:lpstr>Presentation2</vt:lpstr>
      <vt:lpstr>CASE STUDY 1:  Linux and Android</vt:lpstr>
      <vt:lpstr>History of UNIX and Linux</vt:lpstr>
      <vt:lpstr>Linux Goals</vt:lpstr>
      <vt:lpstr>Linux Kernel Structure</vt:lpstr>
      <vt:lpstr>Interfaces to Linux</vt:lpstr>
      <vt:lpstr>The Shell</vt:lpstr>
      <vt:lpstr>Linux Utility Programs</vt:lpstr>
      <vt:lpstr>Processes: Fundamental Concepts  </vt:lpstr>
      <vt:lpstr>Process Management  System Calls in Linux </vt:lpstr>
      <vt:lpstr>Implementation of Processes and Threads in Linux  </vt:lpstr>
      <vt:lpstr>Implementation of Processes and Threads in Linux  </vt:lpstr>
      <vt:lpstr>Threads in Linux</vt:lpstr>
      <vt:lpstr>Threads in Linux</vt:lpstr>
      <vt:lpstr>Scheduling in Linux  </vt:lpstr>
      <vt:lpstr>Memory Management Fundamental Concepts  </vt:lpstr>
      <vt:lpstr>Memory Management Fundamental Concepts  </vt:lpstr>
      <vt:lpstr>Implementation of I/O in Linux  </vt:lpstr>
      <vt:lpstr>The Linux Virtual File System</vt:lpstr>
      <vt:lpstr>Implementation of I/O in Linux  </vt:lpstr>
      <vt:lpstr>Linux File System: Fundamental Concepts (1)</vt:lpstr>
      <vt:lpstr>I/O in Linux – Networking  </vt:lpstr>
      <vt:lpstr>File System Calls in Linux  </vt:lpstr>
      <vt:lpstr>File System Calls in Linux  </vt:lpstr>
      <vt:lpstr>File System Calls in Linux  </vt:lpstr>
      <vt:lpstr>NFS Architecture</vt:lpstr>
      <vt:lpstr>NFS Implementation</vt:lpstr>
      <vt:lpstr>Linux Security  Fundamental Concepts</vt:lpstr>
      <vt:lpstr>Security System Calls in Linux</vt:lpstr>
      <vt:lpstr>Android</vt:lpstr>
      <vt:lpstr>Android – Design Goals</vt:lpstr>
      <vt:lpstr>Android Architecture Overview</vt:lpstr>
      <vt:lpstr>Dalvik</vt:lpstr>
      <vt:lpstr>Android Architecture  </vt:lpstr>
      <vt:lpstr>Android Runtime (ART)</vt:lpstr>
      <vt:lpstr>Application Sandboxes Security  </vt:lpstr>
      <vt:lpstr>Android Architecture (2)</vt:lpstr>
      <vt:lpstr>Wake Locks</vt:lpstr>
      <vt:lpstr>Dalvik</vt:lpstr>
      <vt:lpstr>Binder IPC</vt:lpstr>
      <vt:lpstr>Binder Kernel Module (1)</vt:lpstr>
      <vt:lpstr>Binder Kernel Module (2)</vt:lpstr>
      <vt:lpstr>Binder Kernel Module (3)</vt:lpstr>
      <vt:lpstr>Binder User-Space API (1)</vt:lpstr>
      <vt:lpstr>Binder User-Space API (2)</vt:lpstr>
      <vt:lpstr>Binder User-Space API (3)</vt:lpstr>
      <vt:lpstr>Binder Interfaces and AIDL (1)</vt:lpstr>
      <vt:lpstr>Binder Interfaces and AIDL (2)</vt:lpstr>
      <vt:lpstr>Binder Interfaces and AIDL (3)</vt:lpstr>
      <vt:lpstr>Android Applications (1)</vt:lpstr>
      <vt:lpstr>Android Applications (2)</vt:lpstr>
      <vt:lpstr>Android Applications (3)</vt:lpstr>
      <vt:lpstr>Android Applications (4)</vt:lpstr>
      <vt:lpstr>Activities (1)</vt:lpstr>
      <vt:lpstr>Activities (2)</vt:lpstr>
      <vt:lpstr>Activities (3)</vt:lpstr>
      <vt:lpstr>Activities (4)</vt:lpstr>
      <vt:lpstr>Activities (5)</vt:lpstr>
      <vt:lpstr>Services (1)</vt:lpstr>
      <vt:lpstr>Services (2)</vt:lpstr>
      <vt:lpstr>Services (3)</vt:lpstr>
      <vt:lpstr>Services (4)</vt:lpstr>
      <vt:lpstr>Receivers</vt:lpstr>
      <vt:lpstr>Content Providers</vt:lpstr>
      <vt:lpstr>Security (2)</vt:lpstr>
      <vt:lpstr>Security (3)</vt:lpstr>
      <vt:lpstr>Security (4)</vt:lpstr>
      <vt:lpstr>Security (5)</vt:lpstr>
      <vt:lpstr>Starting Processes</vt:lpstr>
      <vt:lpstr>Process Lifecycle</vt:lpstr>
      <vt:lpstr>Process Dependencies (1)</vt:lpstr>
      <vt:lpstr>Process Dependencies (2)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Armstrong</dc:creator>
  <cp:lastModifiedBy>Microsoft Office User</cp:lastModifiedBy>
  <cp:revision>38</cp:revision>
  <cp:lastPrinted>2015-04-22T14:58:58Z</cp:lastPrinted>
  <dcterms:created xsi:type="dcterms:W3CDTF">2013-11-11T15:55:01Z</dcterms:created>
  <dcterms:modified xsi:type="dcterms:W3CDTF">2016-12-18T02:39:34Z</dcterms:modified>
</cp:coreProperties>
</file>