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5" r:id="rId3"/>
    <p:sldId id="306" r:id="rId4"/>
    <p:sldId id="307" r:id="rId5"/>
    <p:sldId id="310" r:id="rId6"/>
    <p:sldId id="311" r:id="rId7"/>
    <p:sldId id="309" r:id="rId8"/>
    <p:sldId id="312" r:id="rId9"/>
    <p:sldId id="313" r:id="rId10"/>
    <p:sldId id="314" r:id="rId11"/>
    <p:sldId id="308" r:id="rId12"/>
    <p:sldId id="315" r:id="rId13"/>
    <p:sldId id="317" r:id="rId14"/>
    <p:sldId id="318" r:id="rId15"/>
    <p:sldId id="319" r:id="rId16"/>
    <p:sldId id="316" r:id="rId17"/>
    <p:sldId id="304" r:id="rId18"/>
    <p:sldId id="28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4" autoAdjust="0"/>
    <p:restoredTop sz="94660"/>
  </p:normalViewPr>
  <p:slideViewPr>
    <p:cSldViewPr showGuides="1">
      <p:cViewPr varScale="1">
        <p:scale>
          <a:sx n="91" d="100"/>
          <a:sy n="91" d="100"/>
        </p:scale>
        <p:origin x="-112"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2D7BD-AF62-0C4F-93E7-C8DD61015D94}" type="datetimeFigureOut">
              <a:rPr lang="en-US" smtClean="0"/>
              <a:t>6/10/20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3D2B-BB6F-9046-9648-31DA315E6268}" type="slidenum">
              <a:rPr lang="en-US" smtClean="0"/>
              <a:t>‹#›</a:t>
            </a:fld>
            <a:endParaRPr lang="en-US"/>
          </a:p>
        </p:txBody>
      </p:sp>
    </p:spTree>
    <p:extLst>
      <p:ext uri="{BB962C8B-B14F-4D97-AF65-F5344CB8AC3E}">
        <p14:creationId xmlns:p14="http://schemas.microsoft.com/office/powerpoint/2010/main" val="149269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47854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9115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903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5175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FB87D-38D7-4FEC-AC0F-7D539262653F}" type="datetimeFigureOut">
              <a:rPr lang="en-US" smtClean="0"/>
              <a:t>6/10/20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819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FB87D-38D7-4FEC-AC0F-7D539262653F}" type="datetimeFigureOut">
              <a:rPr lang="en-US" smtClean="0"/>
              <a:t>6/10/20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5238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FB87D-38D7-4FEC-AC0F-7D539262653F}" type="datetimeFigureOut">
              <a:rPr lang="en-US" smtClean="0"/>
              <a:t>6/10/20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568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FB87D-38D7-4FEC-AC0F-7D539262653F}" type="datetimeFigureOut">
              <a:rPr lang="en-US" smtClean="0"/>
              <a:t>6/10/20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787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B87D-38D7-4FEC-AC0F-7D539262653F}" type="datetimeFigureOut">
              <a:rPr lang="en-US" smtClean="0"/>
              <a:t>6/10/20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2434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6/10/20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414546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6/10/20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67233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FB87D-38D7-4FEC-AC0F-7D539262653F}" type="datetimeFigureOut">
              <a:rPr lang="en-US" smtClean="0"/>
              <a:t>6/10/20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8C16-3685-40E2-B16C-428ED1DC65B6}" type="slidenum">
              <a:rPr lang="en-US" smtClean="0"/>
              <a:t>‹#›</a:t>
            </a:fld>
            <a:endParaRPr lang="en-US"/>
          </a:p>
        </p:txBody>
      </p:sp>
    </p:spTree>
    <p:extLst>
      <p:ext uri="{BB962C8B-B14F-4D97-AF65-F5344CB8AC3E}">
        <p14:creationId xmlns:p14="http://schemas.microsoft.com/office/powerpoint/2010/main" val="392703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276600" y="3352800"/>
            <a:ext cx="563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dirty="0" smtClean="0">
                <a:solidFill>
                  <a:schemeClr val="bg1"/>
                </a:solidFill>
              </a:rPr>
              <a:t>GIZI DAN FISIOLOGI OLAHRAGA</a:t>
            </a:r>
          </a:p>
          <a:p>
            <a:pPr algn="ctr" eaLnBrk="1" hangingPunct="1"/>
            <a:r>
              <a:rPr lang="en-US" sz="2200" b="1" dirty="0" smtClean="0">
                <a:solidFill>
                  <a:schemeClr val="bg1"/>
                </a:solidFill>
              </a:rPr>
              <a:t>PERTEMUAN </a:t>
            </a:r>
            <a:r>
              <a:rPr lang="en-US" sz="2200" b="1" dirty="0" smtClean="0">
                <a:solidFill>
                  <a:schemeClr val="bg1"/>
                </a:solidFill>
              </a:rPr>
              <a:t>11</a:t>
            </a:r>
            <a:endParaRPr lang="en-US" sz="2200" b="1" dirty="0">
              <a:solidFill>
                <a:schemeClr val="bg1"/>
              </a:solidFill>
            </a:endParaRPr>
          </a:p>
          <a:p>
            <a:pPr algn="ctr" eaLnBrk="1" hangingPunct="1"/>
            <a:r>
              <a:rPr lang="en-US" sz="2200" b="1" dirty="0" smtClean="0">
                <a:solidFill>
                  <a:schemeClr val="bg1"/>
                </a:solidFill>
              </a:rPr>
              <a:t>Program </a:t>
            </a:r>
            <a:r>
              <a:rPr lang="en-US" sz="2200" b="1" dirty="0" err="1" smtClean="0">
                <a:solidFill>
                  <a:schemeClr val="bg1"/>
                </a:solidFill>
              </a:rPr>
              <a:t>Studi</a:t>
            </a:r>
            <a:r>
              <a:rPr lang="en-US" sz="2200" b="1" dirty="0" smtClean="0">
                <a:solidFill>
                  <a:schemeClr val="bg1"/>
                </a:solidFill>
              </a:rPr>
              <a:t> </a:t>
            </a:r>
            <a:r>
              <a:rPr lang="en-US" sz="2200" b="1" dirty="0" err="1">
                <a:solidFill>
                  <a:schemeClr val="bg1"/>
                </a:solidFill>
              </a:rPr>
              <a:t>Gizi</a:t>
            </a:r>
            <a:r>
              <a:rPr lang="en-US" sz="2200" b="1" dirty="0">
                <a:solidFill>
                  <a:schemeClr val="bg1"/>
                </a:solidFill>
              </a:rPr>
              <a:t> </a:t>
            </a:r>
            <a:endParaRPr lang="en-US" sz="2200" b="1" dirty="0" smtClean="0">
              <a:solidFill>
                <a:schemeClr val="bg1"/>
              </a:solidFill>
            </a:endParaRPr>
          </a:p>
          <a:p>
            <a:pPr algn="ctr" eaLnBrk="1" hangingPunct="1"/>
            <a:r>
              <a:rPr lang="en-US" sz="2200" b="1" dirty="0" err="1" smtClean="0">
                <a:solidFill>
                  <a:schemeClr val="bg1"/>
                </a:solidFill>
              </a:rPr>
              <a:t>Fakultas</a:t>
            </a:r>
            <a:r>
              <a:rPr lang="en-US" sz="2200" b="1" dirty="0" smtClean="0">
                <a:solidFill>
                  <a:schemeClr val="bg1"/>
                </a:solidFill>
              </a:rPr>
              <a:t> </a:t>
            </a:r>
            <a:r>
              <a:rPr lang="en-US" sz="2200" b="1" dirty="0" err="1" smtClean="0">
                <a:solidFill>
                  <a:schemeClr val="bg1"/>
                </a:solidFill>
              </a:rPr>
              <a:t>Ilmu-ilmu</a:t>
            </a:r>
            <a:r>
              <a:rPr lang="en-US" sz="2200" b="1" dirty="0" smtClean="0">
                <a:solidFill>
                  <a:schemeClr val="bg1"/>
                </a:solidFill>
              </a:rPr>
              <a:t> </a:t>
            </a:r>
            <a:r>
              <a:rPr lang="en-US" sz="2200" b="1" dirty="0" err="1" smtClean="0">
                <a:solidFill>
                  <a:schemeClr val="bg1"/>
                </a:solidFill>
              </a:rPr>
              <a:t>Kesehatan</a:t>
            </a:r>
            <a:endParaRPr lang="en-US" sz="2200" b="1" dirty="0">
              <a:solidFill>
                <a:schemeClr val="bg1"/>
              </a:solidFill>
            </a:endParaRPr>
          </a:p>
        </p:txBody>
      </p:sp>
    </p:spTree>
    <p:extLst>
      <p:ext uri="{BB962C8B-B14F-4D97-AF65-F5344CB8AC3E}">
        <p14:creationId xmlns:p14="http://schemas.microsoft.com/office/powerpoint/2010/main" val="69926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91600" cy="731838"/>
          </a:xfrm>
        </p:spPr>
        <p:txBody>
          <a:bodyPr>
            <a:noAutofit/>
          </a:bodyPr>
          <a:lstStyle/>
          <a:p>
            <a:r>
              <a:rPr lang="en-US" sz="2800" b="1" dirty="0"/>
              <a:t>Regulatory Roles of Muscle-</a:t>
            </a:r>
            <a:r>
              <a:rPr lang="en-US" sz="2800" b="1" dirty="0" smtClean="0"/>
              <a:t>Derived</a:t>
            </a:r>
            <a:r>
              <a:rPr lang="en-US" sz="2800" b="1" dirty="0"/>
              <a:t> </a:t>
            </a:r>
            <a:r>
              <a:rPr lang="en-US" sz="2800" b="1" dirty="0" smtClean="0"/>
              <a:t>Interleukin</a:t>
            </a:r>
            <a:r>
              <a:rPr lang="en-US" sz="2800" b="1" dirty="0"/>
              <a:t>-6 (IL-6</a:t>
            </a:r>
            <a:r>
              <a:rPr lang="en-US" sz="2800" b="1" dirty="0" smtClean="0"/>
              <a:t>)</a:t>
            </a:r>
            <a:endParaRPr lang="en-US" sz="2800" dirty="0"/>
          </a:p>
        </p:txBody>
      </p:sp>
      <p:pic>
        <p:nvPicPr>
          <p:cNvPr id="4" name="Picture 3" descr="Screen Shot 2019-07-03 at 1.50.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93907"/>
            <a:ext cx="6298802" cy="4859293"/>
          </a:xfrm>
          <a:prstGeom prst="rect">
            <a:avLst/>
          </a:prstGeom>
        </p:spPr>
      </p:pic>
    </p:spTree>
    <p:extLst>
      <p:ext uri="{BB962C8B-B14F-4D97-AF65-F5344CB8AC3E}">
        <p14:creationId xmlns:p14="http://schemas.microsoft.com/office/powerpoint/2010/main" val="9092894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295400"/>
            <a:ext cx="3505200" cy="3505200"/>
          </a:xfrm>
        </p:spPr>
        <p:txBody>
          <a:bodyPr>
            <a:noAutofit/>
          </a:bodyPr>
          <a:lstStyle/>
          <a:p>
            <a:r>
              <a:rPr lang="en-US" sz="3200" b="1" dirty="0">
                <a:latin typeface="Tw Cen MT"/>
                <a:cs typeface="Tw Cen MT"/>
              </a:rPr>
              <a:t>Neuroendocrine Regulation of Immune </a:t>
            </a:r>
            <a:r>
              <a:rPr lang="en-US" sz="3200" b="1" dirty="0" smtClean="0">
                <a:latin typeface="Tw Cen MT"/>
                <a:cs typeface="Tw Cen MT"/>
              </a:rPr>
              <a:t>Function</a:t>
            </a:r>
            <a:endParaRPr lang="en-US" sz="3200" dirty="0">
              <a:latin typeface="Tw Cen MT"/>
              <a:cs typeface="Tw Cen MT"/>
            </a:endParaRPr>
          </a:p>
        </p:txBody>
      </p:sp>
      <p:pic>
        <p:nvPicPr>
          <p:cNvPr id="4" name="Picture 3" descr="Screen Shot 2019-07-03 at 1.51.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88"/>
            <a:ext cx="3955744" cy="6858000"/>
          </a:xfrm>
          <a:prstGeom prst="rect">
            <a:avLst/>
          </a:prstGeom>
        </p:spPr>
      </p:pic>
    </p:spTree>
    <p:extLst>
      <p:ext uri="{BB962C8B-B14F-4D97-AF65-F5344CB8AC3E}">
        <p14:creationId xmlns:p14="http://schemas.microsoft.com/office/powerpoint/2010/main" val="26797015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737721526"/>
              </p:ext>
            </p:extLst>
          </p:nvPr>
        </p:nvGraphicFramePr>
        <p:xfrm>
          <a:off x="533400" y="1143000"/>
          <a:ext cx="8073238" cy="4726720"/>
        </p:xfrm>
        <a:graphic>
          <a:graphicData uri="http://schemas.openxmlformats.org/presentationml/2006/ole">
            <mc:AlternateContent xmlns:mc="http://schemas.openxmlformats.org/markup-compatibility/2006">
              <mc:Choice xmlns:v="urn:schemas-microsoft-com:vml" Requires="v">
                <p:oleObj spid="_x0000_s1033" name="Document" r:id="rId3" imgW="5422900" imgH="3175000" progId="Word.Document.12">
                  <p:embed/>
                </p:oleObj>
              </mc:Choice>
              <mc:Fallback>
                <p:oleObj name="Document" r:id="rId3" imgW="5422900" imgH="3175000" progId="Word.Document.12">
                  <p:embed/>
                  <p:pic>
                    <p:nvPicPr>
                      <p:cNvPr id="0" name=""/>
                      <p:cNvPicPr/>
                      <p:nvPr/>
                    </p:nvPicPr>
                    <p:blipFill>
                      <a:blip r:embed="rId4"/>
                      <a:stretch>
                        <a:fillRect/>
                      </a:stretch>
                    </p:blipFill>
                    <p:spPr>
                      <a:xfrm>
                        <a:off x="533400" y="1143000"/>
                        <a:ext cx="8073238" cy="4726720"/>
                      </a:xfrm>
                      <a:prstGeom prst="rect">
                        <a:avLst/>
                      </a:prstGeom>
                    </p:spPr>
                  </p:pic>
                </p:oleObj>
              </mc:Fallback>
            </mc:AlternateContent>
          </a:graphicData>
        </a:graphic>
      </p:graphicFrame>
    </p:spTree>
    <p:extLst>
      <p:ext uri="{BB962C8B-B14F-4D97-AF65-F5344CB8AC3E}">
        <p14:creationId xmlns:p14="http://schemas.microsoft.com/office/powerpoint/2010/main" val="397851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sz="2800" b="1" dirty="0" err="1" smtClean="0"/>
              <a:t>Latihan</a:t>
            </a:r>
            <a:r>
              <a:rPr lang="en-US" sz="2800" b="1" dirty="0" smtClean="0"/>
              <a:t> </a:t>
            </a:r>
            <a:r>
              <a:rPr lang="en-US" sz="2800" b="1" dirty="0" err="1" smtClean="0"/>
              <a:t>Intensitas</a:t>
            </a:r>
            <a:r>
              <a:rPr lang="en-US" sz="2800" b="1" dirty="0" smtClean="0"/>
              <a:t> </a:t>
            </a:r>
            <a:r>
              <a:rPr lang="en-US" sz="2800" b="1" dirty="0" err="1" smtClean="0"/>
              <a:t>Tinggi</a:t>
            </a:r>
            <a:r>
              <a:rPr lang="en-US" sz="2800" b="1" dirty="0" smtClean="0"/>
              <a:t> </a:t>
            </a:r>
            <a:r>
              <a:rPr lang="en-US" sz="2800" b="1" dirty="0" err="1" smtClean="0"/>
              <a:t>Berkepanjangan</a:t>
            </a:r>
            <a:r>
              <a:rPr lang="en-US" sz="2800" b="1" dirty="0" smtClean="0"/>
              <a:t> </a:t>
            </a:r>
            <a:r>
              <a:rPr lang="en-US" sz="2800" b="1" dirty="0" err="1" smtClean="0"/>
              <a:t>Dapat</a:t>
            </a:r>
            <a:r>
              <a:rPr lang="en-US" sz="2800" b="1" dirty="0" smtClean="0"/>
              <a:t> </a:t>
            </a:r>
            <a:r>
              <a:rPr lang="en-US" sz="2800" b="1" dirty="0" err="1" smtClean="0"/>
              <a:t>Merusak</a:t>
            </a:r>
            <a:r>
              <a:rPr lang="en-US" sz="2800" b="1" dirty="0" smtClean="0"/>
              <a:t> </a:t>
            </a:r>
            <a:r>
              <a:rPr lang="en-US" sz="2800" b="1" dirty="0" err="1" smtClean="0"/>
              <a:t>Fungsi</a:t>
            </a:r>
            <a:r>
              <a:rPr lang="en-US" sz="2800" b="1" dirty="0" smtClean="0"/>
              <a:t> </a:t>
            </a:r>
            <a:r>
              <a:rPr lang="en-US" sz="2800" b="1" dirty="0" err="1" smtClean="0"/>
              <a:t>Kekebalan</a:t>
            </a:r>
            <a:r>
              <a:rPr lang="en-US" sz="2800" b="1" dirty="0" smtClean="0"/>
              <a:t> </a:t>
            </a:r>
            <a:r>
              <a:rPr lang="en-US" sz="2800" b="1" dirty="0" err="1" smtClean="0"/>
              <a:t>Tubuh</a:t>
            </a:r>
            <a:endParaRPr lang="en-US" sz="2800" b="1" dirty="0"/>
          </a:p>
        </p:txBody>
      </p:sp>
      <p:pic>
        <p:nvPicPr>
          <p:cNvPr id="4" name="Picture 3"/>
          <p:cNvPicPr>
            <a:picLocks noChangeAspect="1"/>
          </p:cNvPicPr>
          <p:nvPr/>
        </p:nvPicPr>
        <p:blipFill>
          <a:blip r:embed="rId2"/>
          <a:stretch>
            <a:fillRect/>
          </a:stretch>
        </p:blipFill>
        <p:spPr>
          <a:xfrm>
            <a:off x="685800" y="1905000"/>
            <a:ext cx="7890126" cy="3914000"/>
          </a:xfrm>
          <a:prstGeom prst="rect">
            <a:avLst/>
          </a:prstGeom>
        </p:spPr>
      </p:pic>
    </p:spTree>
    <p:extLst>
      <p:ext uri="{BB962C8B-B14F-4D97-AF65-F5344CB8AC3E}">
        <p14:creationId xmlns:p14="http://schemas.microsoft.com/office/powerpoint/2010/main" val="455821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756" b="14118"/>
          <a:stretch/>
        </p:blipFill>
        <p:spPr>
          <a:xfrm>
            <a:off x="685800" y="914400"/>
            <a:ext cx="7411772" cy="5105400"/>
          </a:xfrm>
          <a:prstGeom prst="rect">
            <a:avLst/>
          </a:prstGeom>
        </p:spPr>
      </p:pic>
    </p:spTree>
    <p:extLst>
      <p:ext uri="{BB962C8B-B14F-4D97-AF65-F5344CB8AC3E}">
        <p14:creationId xmlns:p14="http://schemas.microsoft.com/office/powerpoint/2010/main" val="3248548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Teori</a:t>
            </a:r>
            <a:r>
              <a:rPr lang="en-US" b="1" dirty="0"/>
              <a:t> </a:t>
            </a:r>
            <a:r>
              <a:rPr lang="en-US" b="1" dirty="0" err="1"/>
              <a:t>jendela</a:t>
            </a:r>
            <a:r>
              <a:rPr lang="en-US" b="1" dirty="0"/>
              <a:t> </a:t>
            </a:r>
            <a:r>
              <a:rPr lang="en-US" b="1" dirty="0" err="1" smtClean="0"/>
              <a:t>terbuka</a:t>
            </a:r>
            <a:endParaRPr lang="en-US" dirty="0"/>
          </a:p>
        </p:txBody>
      </p:sp>
      <p:pic>
        <p:nvPicPr>
          <p:cNvPr id="4" name="Picture 3"/>
          <p:cNvPicPr>
            <a:picLocks noChangeAspect="1"/>
          </p:cNvPicPr>
          <p:nvPr/>
        </p:nvPicPr>
        <p:blipFill>
          <a:blip r:embed="rId2"/>
          <a:stretch>
            <a:fillRect/>
          </a:stretch>
        </p:blipFill>
        <p:spPr>
          <a:xfrm>
            <a:off x="533400" y="1600200"/>
            <a:ext cx="8561294" cy="4572000"/>
          </a:xfrm>
          <a:prstGeom prst="rect">
            <a:avLst/>
          </a:prstGeom>
        </p:spPr>
      </p:pic>
    </p:spTree>
    <p:extLst>
      <p:ext uri="{BB962C8B-B14F-4D97-AF65-F5344CB8AC3E}">
        <p14:creationId xmlns:p14="http://schemas.microsoft.com/office/powerpoint/2010/main" val="3739333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4983163"/>
          </a:xfrm>
        </p:spPr>
        <p:txBody>
          <a:bodyPr>
            <a:normAutofit/>
          </a:bodyPr>
          <a:lstStyle/>
          <a:p>
            <a:r>
              <a:rPr lang="en-US" sz="2800" dirty="0" err="1">
                <a:latin typeface="Tw Cen MT"/>
                <a:cs typeface="Tw Cen MT"/>
              </a:rPr>
              <a:t>Latihan</a:t>
            </a:r>
            <a:r>
              <a:rPr lang="en-US" sz="2800" dirty="0">
                <a:latin typeface="Tw Cen MT"/>
                <a:cs typeface="Tw Cen MT"/>
              </a:rPr>
              <a:t> </a:t>
            </a:r>
            <a:r>
              <a:rPr lang="en-US" sz="2800" dirty="0" err="1">
                <a:latin typeface="Tw Cen MT"/>
                <a:cs typeface="Tw Cen MT"/>
              </a:rPr>
              <a:t>dengan</a:t>
            </a:r>
            <a:r>
              <a:rPr lang="en-US" sz="2800" dirty="0">
                <a:latin typeface="Tw Cen MT"/>
                <a:cs typeface="Tw Cen MT"/>
              </a:rPr>
              <a:t> </a:t>
            </a:r>
            <a:r>
              <a:rPr lang="en-US" sz="2800" dirty="0" err="1">
                <a:latin typeface="Tw Cen MT"/>
                <a:cs typeface="Tw Cen MT"/>
              </a:rPr>
              <a:t>intensitas</a:t>
            </a:r>
            <a:r>
              <a:rPr lang="en-US" sz="2800" dirty="0">
                <a:latin typeface="Tw Cen MT"/>
                <a:cs typeface="Tw Cen MT"/>
              </a:rPr>
              <a:t> </a:t>
            </a:r>
            <a:r>
              <a:rPr lang="en-US" sz="2800" dirty="0" err="1">
                <a:latin typeface="Tw Cen MT"/>
                <a:cs typeface="Tw Cen MT"/>
              </a:rPr>
              <a:t>ringin-menengah</a:t>
            </a:r>
            <a:r>
              <a:rPr lang="en-US" sz="2800" dirty="0">
                <a:latin typeface="Tw Cen MT"/>
                <a:cs typeface="Tw Cen MT"/>
              </a:rPr>
              <a:t> </a:t>
            </a:r>
            <a:r>
              <a:rPr lang="en-US" sz="2800" dirty="0" err="1">
                <a:latin typeface="Tw Cen MT"/>
                <a:cs typeface="Tw Cen MT"/>
              </a:rPr>
              <a:t>dapat</a:t>
            </a:r>
            <a:r>
              <a:rPr lang="en-US" sz="2800" dirty="0">
                <a:latin typeface="Tw Cen MT"/>
                <a:cs typeface="Tw Cen MT"/>
              </a:rPr>
              <a:t> </a:t>
            </a:r>
            <a:r>
              <a:rPr lang="en-US" sz="2800" dirty="0" err="1">
                <a:latin typeface="Tw Cen MT"/>
                <a:cs typeface="Tw Cen MT"/>
              </a:rPr>
              <a:t>berdampak</a:t>
            </a:r>
            <a:r>
              <a:rPr lang="en-US" sz="2800" dirty="0">
                <a:latin typeface="Tw Cen MT"/>
                <a:cs typeface="Tw Cen MT"/>
              </a:rPr>
              <a:t> </a:t>
            </a:r>
            <a:r>
              <a:rPr lang="en-US" sz="2800" dirty="0" err="1">
                <a:latin typeface="Tw Cen MT"/>
                <a:cs typeface="Tw Cen MT"/>
              </a:rPr>
              <a:t>positif</a:t>
            </a:r>
            <a:r>
              <a:rPr lang="en-US" sz="2800" dirty="0">
                <a:latin typeface="Tw Cen MT"/>
                <a:cs typeface="Tw Cen MT"/>
              </a:rPr>
              <a:t> </a:t>
            </a:r>
            <a:r>
              <a:rPr lang="en-US" sz="2800" dirty="0" err="1">
                <a:latin typeface="Tw Cen MT"/>
                <a:cs typeface="Tw Cen MT"/>
              </a:rPr>
              <a:t>pada</a:t>
            </a:r>
            <a:r>
              <a:rPr lang="en-US" sz="2800" dirty="0">
                <a:latin typeface="Tw Cen MT"/>
                <a:cs typeface="Tw Cen MT"/>
              </a:rPr>
              <a:t> </a:t>
            </a:r>
            <a:r>
              <a:rPr lang="en-US" sz="2800" dirty="0" err="1">
                <a:latin typeface="Tw Cen MT"/>
                <a:cs typeface="Tw Cen MT"/>
              </a:rPr>
              <a:t>sistem</a:t>
            </a:r>
            <a:r>
              <a:rPr lang="en-US" sz="2800" dirty="0">
                <a:latin typeface="Tw Cen MT"/>
                <a:cs typeface="Tw Cen MT"/>
              </a:rPr>
              <a:t> </a:t>
            </a:r>
            <a:r>
              <a:rPr lang="en-US" sz="2800" dirty="0" err="1">
                <a:latin typeface="Tw Cen MT"/>
                <a:cs typeface="Tw Cen MT"/>
              </a:rPr>
              <a:t>kekebalan</a:t>
            </a:r>
            <a:r>
              <a:rPr lang="en-US" sz="2800" dirty="0">
                <a:latin typeface="Tw Cen MT"/>
                <a:cs typeface="Tw Cen MT"/>
              </a:rPr>
              <a:t> </a:t>
            </a:r>
            <a:r>
              <a:rPr lang="en-US" sz="2800" dirty="0" err="1">
                <a:latin typeface="Tw Cen MT"/>
                <a:cs typeface="Tw Cen MT"/>
              </a:rPr>
              <a:t>tubuh</a:t>
            </a:r>
            <a:r>
              <a:rPr lang="en-US" sz="2800" dirty="0">
                <a:latin typeface="Tw Cen MT"/>
                <a:cs typeface="Tw Cen MT"/>
              </a:rPr>
              <a:t> </a:t>
            </a:r>
            <a:r>
              <a:rPr lang="en-US" sz="2800" dirty="0" err="1">
                <a:latin typeface="Tw Cen MT"/>
                <a:cs typeface="Tw Cen MT"/>
              </a:rPr>
              <a:t>melalui</a:t>
            </a:r>
            <a:r>
              <a:rPr lang="en-US" sz="2800" dirty="0">
                <a:latin typeface="Tw Cen MT"/>
                <a:cs typeface="Tw Cen MT"/>
              </a:rPr>
              <a:t> </a:t>
            </a:r>
            <a:r>
              <a:rPr lang="en-US" sz="2800" dirty="0" err="1">
                <a:latin typeface="Tw Cen MT"/>
                <a:cs typeface="Tw Cen MT"/>
              </a:rPr>
              <a:t>keterlambatan</a:t>
            </a:r>
            <a:r>
              <a:rPr lang="en-US" sz="2800" dirty="0">
                <a:latin typeface="Tw Cen MT"/>
                <a:cs typeface="Tw Cen MT"/>
              </a:rPr>
              <a:t> </a:t>
            </a:r>
            <a:r>
              <a:rPr lang="en-US" sz="2800" dirty="0" err="1">
                <a:latin typeface="Tw Cen MT"/>
                <a:cs typeface="Tw Cen MT"/>
              </a:rPr>
              <a:t>ekspresi</a:t>
            </a:r>
            <a:r>
              <a:rPr lang="en-US" sz="2800" dirty="0">
                <a:latin typeface="Tw Cen MT"/>
                <a:cs typeface="Tw Cen MT"/>
              </a:rPr>
              <a:t> </a:t>
            </a:r>
            <a:r>
              <a:rPr lang="en-US" sz="2800" dirty="0" err="1">
                <a:latin typeface="Tw Cen MT"/>
                <a:cs typeface="Tw Cen MT"/>
              </a:rPr>
              <a:t>sitokin</a:t>
            </a:r>
            <a:r>
              <a:rPr lang="en-US" sz="2800" dirty="0">
                <a:latin typeface="Tw Cen MT"/>
                <a:cs typeface="Tw Cen MT"/>
              </a:rPr>
              <a:t> </a:t>
            </a:r>
            <a:r>
              <a:rPr lang="en-US" sz="2800" dirty="0" err="1">
                <a:latin typeface="Tw Cen MT"/>
                <a:cs typeface="Tw Cen MT"/>
              </a:rPr>
              <a:t>pada</a:t>
            </a:r>
            <a:r>
              <a:rPr lang="en-US" sz="2800" dirty="0">
                <a:latin typeface="Tw Cen MT"/>
                <a:cs typeface="Tw Cen MT"/>
              </a:rPr>
              <a:t> </a:t>
            </a:r>
            <a:r>
              <a:rPr lang="en-US" sz="2800" dirty="0" err="1">
                <a:latin typeface="Tw Cen MT"/>
                <a:cs typeface="Tw Cen MT"/>
              </a:rPr>
              <a:t>pasien</a:t>
            </a:r>
            <a:r>
              <a:rPr lang="en-US" sz="2800" dirty="0">
                <a:latin typeface="Tw Cen MT"/>
                <a:cs typeface="Tw Cen MT"/>
              </a:rPr>
              <a:t> </a:t>
            </a:r>
            <a:r>
              <a:rPr lang="en-US" sz="2800" dirty="0" err="1">
                <a:latin typeface="Tw Cen MT"/>
                <a:cs typeface="Tw Cen MT"/>
              </a:rPr>
              <a:t>anak-anak</a:t>
            </a:r>
            <a:r>
              <a:rPr lang="en-US" sz="2800" dirty="0">
                <a:latin typeface="Tw Cen MT"/>
                <a:cs typeface="Tw Cen MT"/>
              </a:rPr>
              <a:t> yang </a:t>
            </a:r>
            <a:r>
              <a:rPr lang="en-US" sz="2800" dirty="0" err="1">
                <a:latin typeface="Tw Cen MT"/>
                <a:cs typeface="Tw Cen MT"/>
              </a:rPr>
              <a:t>menderita</a:t>
            </a:r>
            <a:r>
              <a:rPr lang="en-US" sz="2800" dirty="0">
                <a:latin typeface="Tw Cen MT"/>
                <a:cs typeface="Tw Cen MT"/>
              </a:rPr>
              <a:t> </a:t>
            </a:r>
            <a:r>
              <a:rPr lang="en-US" sz="2800" dirty="0" err="1" smtClean="0">
                <a:latin typeface="Tw Cen MT"/>
                <a:cs typeface="Tw Cen MT"/>
              </a:rPr>
              <a:t>kanker</a:t>
            </a:r>
            <a:r>
              <a:rPr lang="en-US" sz="2800" dirty="0" smtClean="0">
                <a:latin typeface="Tw Cen MT"/>
                <a:cs typeface="Tw Cen MT"/>
              </a:rPr>
              <a:t>.</a:t>
            </a:r>
          </a:p>
          <a:p>
            <a:r>
              <a:rPr lang="en-US" sz="2800" dirty="0" err="1" smtClean="0">
                <a:latin typeface="Tw Cen MT"/>
                <a:cs typeface="Tw Cen MT"/>
              </a:rPr>
              <a:t>Latihan</a:t>
            </a:r>
            <a:r>
              <a:rPr lang="en-US" sz="2800" dirty="0" smtClean="0">
                <a:latin typeface="Tw Cen MT"/>
                <a:cs typeface="Tw Cen MT"/>
              </a:rPr>
              <a:t> </a:t>
            </a:r>
            <a:r>
              <a:rPr lang="en-US" sz="2800" dirty="0" err="1">
                <a:latin typeface="Tw Cen MT"/>
                <a:cs typeface="Tw Cen MT"/>
              </a:rPr>
              <a:t>dengan</a:t>
            </a:r>
            <a:r>
              <a:rPr lang="en-US" sz="2800" dirty="0">
                <a:latin typeface="Tw Cen MT"/>
                <a:cs typeface="Tw Cen MT"/>
              </a:rPr>
              <a:t> </a:t>
            </a:r>
            <a:r>
              <a:rPr lang="en-US" sz="2800" dirty="0" err="1">
                <a:latin typeface="Tw Cen MT"/>
                <a:cs typeface="Tw Cen MT"/>
              </a:rPr>
              <a:t>intensitas</a:t>
            </a:r>
            <a:r>
              <a:rPr lang="en-US" sz="2800" dirty="0">
                <a:latin typeface="Tw Cen MT"/>
                <a:cs typeface="Tw Cen MT"/>
              </a:rPr>
              <a:t> </a:t>
            </a:r>
            <a:r>
              <a:rPr lang="en-US" sz="2800" dirty="0" err="1">
                <a:latin typeface="Tw Cen MT"/>
                <a:cs typeface="Tw Cen MT"/>
              </a:rPr>
              <a:t>sedang-kuat</a:t>
            </a:r>
            <a:r>
              <a:rPr lang="en-US" sz="2800" dirty="0">
                <a:latin typeface="Tw Cen MT"/>
                <a:cs typeface="Tw Cen MT"/>
              </a:rPr>
              <a:t> </a:t>
            </a:r>
            <a:r>
              <a:rPr lang="en-US" sz="2800" dirty="0" err="1">
                <a:latin typeface="Tw Cen MT"/>
                <a:cs typeface="Tw Cen MT"/>
              </a:rPr>
              <a:t>pada</a:t>
            </a:r>
            <a:r>
              <a:rPr lang="en-US" sz="2800" dirty="0">
                <a:latin typeface="Tw Cen MT"/>
                <a:cs typeface="Tw Cen MT"/>
              </a:rPr>
              <a:t> </a:t>
            </a:r>
            <a:r>
              <a:rPr lang="en-US" sz="2800" dirty="0" err="1">
                <a:latin typeface="Tw Cen MT"/>
                <a:cs typeface="Tw Cen MT"/>
              </a:rPr>
              <a:t>anak-anak</a:t>
            </a:r>
            <a:r>
              <a:rPr lang="en-US" sz="2800" dirty="0">
                <a:latin typeface="Tw Cen MT"/>
                <a:cs typeface="Tw Cen MT"/>
              </a:rPr>
              <a:t> yang </a:t>
            </a:r>
            <a:r>
              <a:rPr lang="en-US" sz="2800" dirty="0" err="1">
                <a:latin typeface="Tw Cen MT"/>
                <a:cs typeface="Tw Cen MT"/>
              </a:rPr>
              <a:t>menerima</a:t>
            </a:r>
            <a:r>
              <a:rPr lang="en-US" sz="2800" dirty="0">
                <a:latin typeface="Tw Cen MT"/>
                <a:cs typeface="Tw Cen MT"/>
              </a:rPr>
              <a:t> </a:t>
            </a:r>
            <a:r>
              <a:rPr lang="en-US" sz="2800" dirty="0" err="1">
                <a:latin typeface="Tw Cen MT"/>
                <a:cs typeface="Tw Cen MT"/>
              </a:rPr>
              <a:t>terapi</a:t>
            </a:r>
            <a:r>
              <a:rPr lang="en-US" sz="2800" dirty="0">
                <a:latin typeface="Tw Cen MT"/>
                <a:cs typeface="Tw Cen MT"/>
              </a:rPr>
              <a:t> leukemia </a:t>
            </a:r>
            <a:r>
              <a:rPr lang="en-US" sz="2800" dirty="0" err="1">
                <a:latin typeface="Tw Cen MT"/>
                <a:cs typeface="Tw Cen MT"/>
              </a:rPr>
              <a:t>dapat</a:t>
            </a:r>
            <a:r>
              <a:rPr lang="en-US" sz="2800" dirty="0">
                <a:latin typeface="Tw Cen MT"/>
                <a:cs typeface="Tw Cen MT"/>
              </a:rPr>
              <a:t> </a:t>
            </a:r>
            <a:r>
              <a:rPr lang="en-US" sz="2800" dirty="0" err="1">
                <a:latin typeface="Tw Cen MT"/>
                <a:cs typeface="Tw Cen MT"/>
              </a:rPr>
              <a:t>meningkatkan</a:t>
            </a:r>
            <a:r>
              <a:rPr lang="en-US" sz="2800" dirty="0">
                <a:latin typeface="Tw Cen MT"/>
                <a:cs typeface="Tw Cen MT"/>
              </a:rPr>
              <a:t> </a:t>
            </a:r>
            <a:r>
              <a:rPr lang="en-US" sz="2800" dirty="0" err="1">
                <a:latin typeface="Tw Cen MT"/>
                <a:cs typeface="Tw Cen MT"/>
              </a:rPr>
              <a:t>jumlah</a:t>
            </a:r>
            <a:r>
              <a:rPr lang="en-US" sz="2800" dirty="0">
                <a:latin typeface="Tw Cen MT"/>
                <a:cs typeface="Tw Cen MT"/>
              </a:rPr>
              <a:t> </a:t>
            </a:r>
            <a:r>
              <a:rPr lang="en-US" sz="2800" dirty="0" err="1">
                <a:latin typeface="Tw Cen MT"/>
                <a:cs typeface="Tw Cen MT"/>
              </a:rPr>
              <a:t>neutrofil</a:t>
            </a:r>
            <a:r>
              <a:rPr lang="en-US" sz="2800" dirty="0">
                <a:latin typeface="Tw Cen MT"/>
                <a:cs typeface="Tw Cen MT"/>
              </a:rPr>
              <a:t> </a:t>
            </a:r>
            <a:r>
              <a:rPr lang="en-US" sz="2800" dirty="0" err="1">
                <a:latin typeface="Tw Cen MT"/>
                <a:cs typeface="Tw Cen MT"/>
              </a:rPr>
              <a:t>dan</a:t>
            </a:r>
            <a:r>
              <a:rPr lang="en-US" sz="2800" dirty="0">
                <a:latin typeface="Tw Cen MT"/>
                <a:cs typeface="Tw Cen MT"/>
              </a:rPr>
              <a:t> </a:t>
            </a:r>
            <a:r>
              <a:rPr lang="en-US" sz="2800" dirty="0" err="1">
                <a:latin typeface="Tw Cen MT"/>
                <a:cs typeface="Tw Cen MT"/>
              </a:rPr>
              <a:t>kapasitas</a:t>
            </a:r>
            <a:r>
              <a:rPr lang="en-US" sz="2800" dirty="0">
                <a:latin typeface="Tw Cen MT"/>
                <a:cs typeface="Tw Cen MT"/>
              </a:rPr>
              <a:t> </a:t>
            </a:r>
            <a:r>
              <a:rPr lang="en-US" sz="2800" dirty="0" err="1">
                <a:latin typeface="Tw Cen MT"/>
                <a:cs typeface="Tw Cen MT"/>
              </a:rPr>
              <a:t>oksidatif</a:t>
            </a:r>
            <a:r>
              <a:rPr lang="en-US" sz="2800" dirty="0">
                <a:latin typeface="Tw Cen MT"/>
                <a:cs typeface="Tw Cen MT"/>
              </a:rPr>
              <a:t> yang </a:t>
            </a:r>
            <a:r>
              <a:rPr lang="en-US" sz="2800" dirty="0" err="1">
                <a:latin typeface="Tw Cen MT"/>
                <a:cs typeface="Tw Cen MT"/>
              </a:rPr>
              <a:t>merupakan</a:t>
            </a:r>
            <a:r>
              <a:rPr lang="en-US" sz="2800" dirty="0">
                <a:latin typeface="Tw Cen MT"/>
                <a:cs typeface="Tw Cen MT"/>
              </a:rPr>
              <a:t> parameter </a:t>
            </a:r>
            <a:r>
              <a:rPr lang="en-US" sz="2800" dirty="0" err="1">
                <a:latin typeface="Tw Cen MT"/>
                <a:cs typeface="Tw Cen MT"/>
              </a:rPr>
              <a:t>kekebalan</a:t>
            </a:r>
            <a:r>
              <a:rPr lang="en-US" sz="2800" dirty="0">
                <a:latin typeface="Tw Cen MT"/>
                <a:cs typeface="Tw Cen MT"/>
              </a:rPr>
              <a:t> </a:t>
            </a:r>
            <a:r>
              <a:rPr lang="en-US" sz="2800" dirty="0" err="1">
                <a:latin typeface="Tw Cen MT"/>
                <a:cs typeface="Tw Cen MT"/>
              </a:rPr>
              <a:t>tubuh</a:t>
            </a:r>
            <a:r>
              <a:rPr lang="en-US" sz="2800" dirty="0">
                <a:latin typeface="Tw Cen MT"/>
                <a:cs typeface="Tw Cen MT"/>
              </a:rPr>
              <a:t> </a:t>
            </a:r>
            <a:r>
              <a:rPr lang="en-US" sz="2800" dirty="0" err="1">
                <a:latin typeface="Tw Cen MT"/>
                <a:cs typeface="Tw Cen MT"/>
              </a:rPr>
              <a:t>lainnya</a:t>
            </a:r>
            <a:r>
              <a:rPr lang="en-ID" sz="2800" dirty="0">
                <a:latin typeface="Tw Cen MT"/>
                <a:cs typeface="Tw Cen MT"/>
              </a:rPr>
              <a:t> (Luces </a:t>
            </a:r>
            <a:r>
              <a:rPr lang="en-ID" sz="2800" i="1" dirty="0">
                <a:latin typeface="Tw Cen MT"/>
                <a:cs typeface="Tw Cen MT"/>
              </a:rPr>
              <a:t>et al, </a:t>
            </a:r>
            <a:r>
              <a:rPr lang="en-ID" sz="2800" dirty="0">
                <a:latin typeface="Tw Cen MT"/>
                <a:cs typeface="Tw Cen MT"/>
              </a:rPr>
              <a:t>2018).</a:t>
            </a:r>
            <a:endParaRPr lang="en-ID" sz="2800" dirty="0">
              <a:latin typeface="Tw Cen MT"/>
              <a:cs typeface="Tw Cen MT"/>
            </a:endParaRPr>
          </a:p>
          <a:p>
            <a:endParaRPr lang="en-US" sz="2800" dirty="0">
              <a:latin typeface="Tw Cen MT"/>
              <a:cs typeface="Tw Cen MT"/>
            </a:endParaRPr>
          </a:p>
        </p:txBody>
      </p:sp>
    </p:spTree>
    <p:extLst>
      <p:ext uri="{BB962C8B-B14F-4D97-AF65-F5344CB8AC3E}">
        <p14:creationId xmlns:p14="http://schemas.microsoft.com/office/powerpoint/2010/main" val="2339559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algn="l"/>
            <a:r>
              <a:rPr lang="en-US" b="1" dirty="0" smtClean="0">
                <a:latin typeface="Tw Cen MT"/>
                <a:cs typeface="Tw Cen MT"/>
              </a:rPr>
              <a:t>Summary</a:t>
            </a:r>
            <a:endParaRPr lang="en-US" b="1" dirty="0">
              <a:latin typeface="Tw Cen MT"/>
              <a:cs typeface="Tw Cen MT"/>
            </a:endParaRPr>
          </a:p>
        </p:txBody>
      </p:sp>
      <p:sp>
        <p:nvSpPr>
          <p:cNvPr id="3" name="Content Placeholder 2"/>
          <p:cNvSpPr>
            <a:spLocks noGrp="1"/>
          </p:cNvSpPr>
          <p:nvPr>
            <p:ph idx="1"/>
          </p:nvPr>
        </p:nvSpPr>
        <p:spPr>
          <a:xfrm>
            <a:off x="228600" y="1600200"/>
            <a:ext cx="8534400" cy="4525963"/>
          </a:xfrm>
        </p:spPr>
        <p:txBody>
          <a:bodyPr>
            <a:noAutofit/>
          </a:bodyPr>
          <a:lstStyle/>
          <a:p>
            <a:pPr marL="457200" indent="-457200" algn="just">
              <a:buFont typeface="+mj-lt"/>
              <a:buAutoNum type="arabicPeriod"/>
            </a:pPr>
            <a:r>
              <a:rPr lang="en-US" sz="2400" dirty="0">
                <a:latin typeface="Tw Cen MT"/>
                <a:cs typeface="Tw Cen MT"/>
              </a:rPr>
              <a:t>he immune system can be functionally divided into the innate and the adaptive branches. The innate branch protects against foreign substances or cells without having to recognize them. In the adaptive branch of the immune system, immune cells </a:t>
            </a:r>
            <a:r>
              <a:rPr lang="en-US" sz="2400" dirty="0" smtClean="0">
                <a:latin typeface="Tw Cen MT"/>
                <a:cs typeface="Tw Cen MT"/>
              </a:rPr>
              <a:t>recognize </a:t>
            </a:r>
            <a:r>
              <a:rPr lang="en-US" sz="2400" dirty="0">
                <a:latin typeface="Tw Cen MT"/>
                <a:cs typeface="Tw Cen MT"/>
              </a:rPr>
              <a:t>a foreign material and react specifically and selectively to destroy it. </a:t>
            </a:r>
          </a:p>
          <a:p>
            <a:pPr marL="457200" indent="-457200" algn="just">
              <a:buFont typeface="+mj-lt"/>
              <a:buAutoNum type="arabicPeriod"/>
            </a:pPr>
            <a:r>
              <a:rPr lang="en-US" sz="2400" dirty="0" smtClean="0">
                <a:latin typeface="Tw Cen MT"/>
                <a:cs typeface="Tw Cen MT"/>
              </a:rPr>
              <a:t>Moderate </a:t>
            </a:r>
            <a:r>
              <a:rPr lang="en-US" sz="2400" dirty="0">
                <a:latin typeface="Tw Cen MT"/>
                <a:cs typeface="Tw Cen MT"/>
              </a:rPr>
              <a:t>aerobic exercise leads to an increase in the number and activity of neutrophils; an increase in the number, percentage, and activity of NK cells; an increase in phagocytic activity and secretion of cytokines from macrophages; an increase in the </a:t>
            </a:r>
            <a:r>
              <a:rPr lang="en-US" sz="2400" dirty="0" smtClean="0">
                <a:latin typeface="Tw Cen MT"/>
                <a:cs typeface="Tw Cen MT"/>
              </a:rPr>
              <a:t>number </a:t>
            </a:r>
            <a:r>
              <a:rPr lang="en-US" sz="2400" dirty="0">
                <a:latin typeface="Tw Cen MT"/>
                <a:cs typeface="Tw Cen MT"/>
              </a:rPr>
              <a:t>of acute phase proteins; and an increase in the number of B and T cells. </a:t>
            </a:r>
          </a:p>
          <a:p>
            <a:pPr marL="457200" indent="-457200" algn="just">
              <a:buFont typeface="+mj-lt"/>
              <a:buAutoNum type="arabicPeriod"/>
            </a:pPr>
            <a:endParaRPr lang="en-US" sz="2400" dirty="0">
              <a:latin typeface="Tw Cen MT"/>
              <a:cs typeface="Tw Cen MT"/>
            </a:endParaRPr>
          </a:p>
        </p:txBody>
      </p:sp>
    </p:spTree>
    <p:extLst>
      <p:ext uri="{BB962C8B-B14F-4D97-AF65-F5344CB8AC3E}">
        <p14:creationId xmlns:p14="http://schemas.microsoft.com/office/powerpoint/2010/main" val="2898753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676400"/>
            <a:ext cx="6553200" cy="1107996"/>
          </a:xfrm>
          <a:prstGeom prst="rect">
            <a:avLst/>
          </a:prstGeom>
          <a:noFill/>
        </p:spPr>
        <p:txBody>
          <a:bodyPr wrap="square" rtlCol="0">
            <a:spAutoFit/>
          </a:bodyPr>
          <a:lstStyle/>
          <a:p>
            <a:r>
              <a:rPr lang="en-US" sz="6600" b="1" dirty="0" smtClean="0">
                <a:solidFill>
                  <a:srgbClr val="1F497D"/>
                </a:solidFill>
                <a:latin typeface="Calibri"/>
                <a:cs typeface="Calibri"/>
              </a:rPr>
              <a:t>TERIMA KASIH</a:t>
            </a:r>
            <a:endParaRPr lang="en-US" sz="6600" b="1" dirty="0">
              <a:solidFill>
                <a:srgbClr val="1F497D"/>
              </a:solidFill>
              <a:latin typeface="Calibri"/>
              <a:cs typeface="Calibri"/>
            </a:endParaRPr>
          </a:p>
        </p:txBody>
      </p:sp>
    </p:spTree>
    <p:extLst>
      <p:ext uri="{BB962C8B-B14F-4D97-AF65-F5344CB8AC3E}">
        <p14:creationId xmlns:p14="http://schemas.microsoft.com/office/powerpoint/2010/main" val="2831019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200" b="1" dirty="0">
                <a:latin typeface="Tw Cen MT"/>
                <a:cs typeface="Tw Cen MT"/>
              </a:rPr>
              <a:t>The Immune System, Exercise, Training, </a:t>
            </a:r>
            <a:r>
              <a:rPr lang="en-US" sz="3200" b="1" dirty="0" smtClean="0">
                <a:latin typeface="Tw Cen MT"/>
                <a:cs typeface="Tw Cen MT"/>
              </a:rPr>
              <a:t/>
            </a:r>
            <a:br>
              <a:rPr lang="en-US" sz="3200" b="1" dirty="0" smtClean="0">
                <a:latin typeface="Tw Cen MT"/>
                <a:cs typeface="Tw Cen MT"/>
              </a:rPr>
            </a:br>
            <a:r>
              <a:rPr lang="en-US" sz="3200" b="1" dirty="0" smtClean="0">
                <a:latin typeface="Tw Cen MT"/>
                <a:cs typeface="Tw Cen MT"/>
              </a:rPr>
              <a:t>and </a:t>
            </a:r>
            <a:r>
              <a:rPr lang="en-US" sz="3200" b="1" dirty="0">
                <a:latin typeface="Tw Cen MT"/>
                <a:cs typeface="Tw Cen MT"/>
              </a:rPr>
              <a:t>Illness </a:t>
            </a:r>
          </a:p>
        </p:txBody>
      </p:sp>
      <p:sp>
        <p:nvSpPr>
          <p:cNvPr id="3" name="Content Placeholder 2"/>
          <p:cNvSpPr>
            <a:spLocks noGrp="1"/>
          </p:cNvSpPr>
          <p:nvPr>
            <p:ph idx="1"/>
          </p:nvPr>
        </p:nvSpPr>
        <p:spPr>
          <a:xfrm>
            <a:off x="457200" y="2103437"/>
            <a:ext cx="8458200" cy="4373563"/>
          </a:xfrm>
        </p:spPr>
        <p:txBody>
          <a:bodyPr>
            <a:normAutofit/>
          </a:bodyPr>
          <a:lstStyle/>
          <a:p>
            <a:pPr marL="0" indent="0">
              <a:buNone/>
            </a:pPr>
            <a:r>
              <a:rPr lang="en-US" sz="2600" dirty="0">
                <a:latin typeface="Tw Cen MT"/>
                <a:cs typeface="Tw Cen MT"/>
              </a:rPr>
              <a:t>Exercise training has many health benefits. Often active individuals, perhaps yourself included, claim they feel </a:t>
            </a:r>
            <a:r>
              <a:rPr lang="en-US" sz="2600" dirty="0" smtClean="0">
                <a:latin typeface="Tw Cen MT"/>
                <a:cs typeface="Tw Cen MT"/>
              </a:rPr>
              <a:t>better </a:t>
            </a:r>
            <a:r>
              <a:rPr lang="en-US" sz="2600" dirty="0">
                <a:latin typeface="Tw Cen MT"/>
                <a:cs typeface="Tw Cen MT"/>
              </a:rPr>
              <a:t>and are healthier than their sedentary </a:t>
            </a:r>
            <a:r>
              <a:rPr lang="en-US" sz="2600" dirty="0" smtClean="0">
                <a:latin typeface="Tw Cen MT"/>
                <a:cs typeface="Tw Cen MT"/>
              </a:rPr>
              <a:t>friends.</a:t>
            </a:r>
          </a:p>
          <a:p>
            <a:pPr marL="0" indent="0">
              <a:buNone/>
            </a:pPr>
            <a:endParaRPr lang="en-US" sz="2600" dirty="0">
              <a:latin typeface="Tw Cen MT"/>
              <a:cs typeface="Tw Cen MT"/>
            </a:endParaRPr>
          </a:p>
          <a:p>
            <a:pPr marL="0" indent="0">
              <a:buNone/>
            </a:pPr>
            <a:r>
              <a:rPr lang="en-US" sz="2600" dirty="0" smtClean="0">
                <a:latin typeface="Tw Cen MT"/>
                <a:cs typeface="Tw Cen MT"/>
              </a:rPr>
              <a:t>They </a:t>
            </a:r>
            <a:r>
              <a:rPr lang="en-US" sz="2600" dirty="0">
                <a:latin typeface="Tw Cen MT"/>
                <a:cs typeface="Tw Cen MT"/>
              </a:rPr>
              <a:t>claim these benefits not just because they have altered their risk factors for major diseases, but also because they have colds, flu, sore throats, and other common </a:t>
            </a:r>
            <a:r>
              <a:rPr lang="en-US" sz="2600" dirty="0" smtClean="0">
                <a:latin typeface="Tw Cen MT"/>
                <a:cs typeface="Tw Cen MT"/>
              </a:rPr>
              <a:t>illnesses </a:t>
            </a:r>
            <a:r>
              <a:rPr lang="en-US" sz="2600" dirty="0">
                <a:latin typeface="Tw Cen MT"/>
                <a:cs typeface="Tw Cen MT"/>
              </a:rPr>
              <a:t>less often. </a:t>
            </a:r>
          </a:p>
          <a:p>
            <a:pPr marL="0" indent="0">
              <a:buNone/>
            </a:pPr>
            <a:endParaRPr lang="en-US" sz="2600" dirty="0">
              <a:latin typeface="Tw Cen MT"/>
              <a:cs typeface="Tw Cen MT"/>
            </a:endParaRPr>
          </a:p>
        </p:txBody>
      </p:sp>
    </p:spTree>
    <p:extLst>
      <p:ext uri="{BB962C8B-B14F-4D97-AF65-F5344CB8AC3E}">
        <p14:creationId xmlns:p14="http://schemas.microsoft.com/office/powerpoint/2010/main" val="22800661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pPr algn="l"/>
            <a:r>
              <a:rPr lang="en-US" b="1" dirty="0" err="1" smtClean="0">
                <a:latin typeface="Tw Cen MT"/>
                <a:cs typeface="Tw Cen MT"/>
              </a:rPr>
              <a:t>Imun</a:t>
            </a:r>
            <a:r>
              <a:rPr lang="en-US" b="1" dirty="0" smtClean="0">
                <a:latin typeface="Tw Cen MT"/>
                <a:cs typeface="Tw Cen MT"/>
              </a:rPr>
              <a:t> System</a:t>
            </a:r>
            <a:endParaRPr lang="en-US" b="1" dirty="0">
              <a:latin typeface="Tw Cen MT"/>
              <a:cs typeface="Tw Cen MT"/>
            </a:endParaRPr>
          </a:p>
        </p:txBody>
      </p:sp>
      <p:sp>
        <p:nvSpPr>
          <p:cNvPr id="3" name="Content Placeholder 2"/>
          <p:cNvSpPr>
            <a:spLocks noGrp="1"/>
          </p:cNvSpPr>
          <p:nvPr>
            <p:ph idx="1"/>
          </p:nvPr>
        </p:nvSpPr>
        <p:spPr>
          <a:xfrm>
            <a:off x="304800" y="1600200"/>
            <a:ext cx="8382000" cy="4525963"/>
          </a:xfrm>
        </p:spPr>
        <p:txBody>
          <a:bodyPr>
            <a:noAutofit/>
          </a:bodyPr>
          <a:lstStyle/>
          <a:p>
            <a:r>
              <a:rPr lang="en-US" sz="2500" dirty="0">
                <a:latin typeface="Tw Cen MT"/>
                <a:cs typeface="Tw Cen MT"/>
              </a:rPr>
              <a:t>Humans are constantly exposed to bacteria, viruses, and parasites capable of causing mild to serious disease. The fact that most of the time these foreign invaders do not over- come us is a testimony to the importance and efficiency of the body’s defense mechanisms, comprised primarily of the immune </a:t>
            </a:r>
            <a:r>
              <a:rPr lang="en-US" sz="2500" dirty="0" smtClean="0">
                <a:latin typeface="Tw Cen MT"/>
                <a:cs typeface="Tw Cen MT"/>
              </a:rPr>
              <a:t>system.</a:t>
            </a:r>
          </a:p>
          <a:p>
            <a:r>
              <a:rPr lang="en-US" sz="2500" dirty="0" smtClean="0">
                <a:latin typeface="Tw Cen MT"/>
                <a:cs typeface="Tw Cen MT"/>
              </a:rPr>
              <a:t>The </a:t>
            </a:r>
            <a:r>
              <a:rPr lang="en-US" sz="2500" b="1" dirty="0">
                <a:latin typeface="Tw Cen MT"/>
                <a:cs typeface="Tw Cen MT"/>
              </a:rPr>
              <a:t>immune system </a:t>
            </a:r>
            <a:r>
              <a:rPr lang="en-US" sz="2500" dirty="0">
                <a:latin typeface="Tw Cen MT"/>
                <a:cs typeface="Tw Cen MT"/>
              </a:rPr>
              <a:t>is a complex and precisely ordered system of cells, hormones, and </a:t>
            </a:r>
            <a:r>
              <a:rPr lang="en-US" sz="2500" dirty="0" smtClean="0">
                <a:latin typeface="Tw Cen MT"/>
                <a:cs typeface="Tw Cen MT"/>
              </a:rPr>
              <a:t>chemicals </a:t>
            </a:r>
            <a:r>
              <a:rPr lang="en-US" sz="2500" dirty="0">
                <a:latin typeface="Tw Cen MT"/>
                <a:cs typeface="Tw Cen MT"/>
              </a:rPr>
              <a:t>that regulate susceptibility to, severity of, and </a:t>
            </a:r>
            <a:r>
              <a:rPr lang="en-US" sz="2500" dirty="0" smtClean="0">
                <a:latin typeface="Tw Cen MT"/>
                <a:cs typeface="Tw Cen MT"/>
              </a:rPr>
              <a:t>recovery </a:t>
            </a:r>
            <a:r>
              <a:rPr lang="en-US" sz="2500" dirty="0">
                <a:latin typeface="Tw Cen MT"/>
                <a:cs typeface="Tw Cen MT"/>
              </a:rPr>
              <a:t>from infection and illness </a:t>
            </a:r>
          </a:p>
          <a:p>
            <a:endParaRPr lang="en-US" sz="2500" dirty="0">
              <a:latin typeface="Tw Cen MT"/>
              <a:cs typeface="Tw Cen MT"/>
            </a:endParaRPr>
          </a:p>
        </p:txBody>
      </p:sp>
    </p:spTree>
    <p:extLst>
      <p:ext uri="{BB962C8B-B14F-4D97-AF65-F5344CB8AC3E}">
        <p14:creationId xmlns:p14="http://schemas.microsoft.com/office/powerpoint/2010/main" val="5763355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a:bodyPr>
          <a:lstStyle/>
          <a:p>
            <a:r>
              <a:rPr lang="en-US" sz="3600" b="1" dirty="0" smtClean="0">
                <a:latin typeface="Tw Cen MT"/>
                <a:cs typeface="Tw Cen MT"/>
              </a:rPr>
              <a:t>Components of the Immune System</a:t>
            </a:r>
            <a:endParaRPr lang="en-US" sz="3600" dirty="0">
              <a:latin typeface="Tw Cen MT"/>
              <a:cs typeface="Tw Cen MT"/>
            </a:endParaRPr>
          </a:p>
        </p:txBody>
      </p:sp>
      <p:pic>
        <p:nvPicPr>
          <p:cNvPr id="4" name="Picture 3" descr="Screen Shot 2019-07-03 at 1.30.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970"/>
            <a:ext cx="9144000" cy="3671840"/>
          </a:xfrm>
          <a:prstGeom prst="rect">
            <a:avLst/>
          </a:prstGeom>
        </p:spPr>
      </p:pic>
    </p:spTree>
    <p:extLst>
      <p:ext uri="{BB962C8B-B14F-4D97-AF65-F5344CB8AC3E}">
        <p14:creationId xmlns:p14="http://schemas.microsoft.com/office/powerpoint/2010/main" val="15340541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534400" cy="5059363"/>
          </a:xfrm>
        </p:spPr>
        <p:txBody>
          <a:bodyPr>
            <a:normAutofit/>
          </a:bodyPr>
          <a:lstStyle/>
          <a:p>
            <a:r>
              <a:rPr lang="en-US" sz="2600" b="1" dirty="0">
                <a:latin typeface="Tw Cen MT"/>
                <a:cs typeface="Tw Cen MT"/>
              </a:rPr>
              <a:t>Cytokines </a:t>
            </a:r>
            <a:r>
              <a:rPr lang="en-US" sz="2600" dirty="0">
                <a:latin typeface="Tw Cen MT"/>
                <a:cs typeface="Tw Cen MT"/>
              </a:rPr>
              <a:t>are proteins or peptides that are released from immune cells and other tissues </a:t>
            </a:r>
            <a:r>
              <a:rPr lang="en-US" sz="2600" dirty="0" smtClean="0">
                <a:latin typeface="Tw Cen MT"/>
                <a:cs typeface="Tw Cen MT"/>
              </a:rPr>
              <a:t>(skeletal </a:t>
            </a:r>
            <a:r>
              <a:rPr lang="en-US" sz="2600" dirty="0">
                <a:latin typeface="Tw Cen MT"/>
                <a:cs typeface="Tw Cen MT"/>
              </a:rPr>
              <a:t>muscle and adipose tissue). </a:t>
            </a:r>
            <a:r>
              <a:rPr lang="en-US" sz="2600" b="1" dirty="0">
                <a:latin typeface="Tw Cen MT"/>
                <a:cs typeface="Tw Cen MT"/>
              </a:rPr>
              <a:t>Cytokines are involved in communication between immune cells </a:t>
            </a:r>
            <a:r>
              <a:rPr lang="en-US" sz="2600" dirty="0">
                <a:latin typeface="Tw Cen MT"/>
                <a:cs typeface="Tw Cen MT"/>
              </a:rPr>
              <a:t>(</a:t>
            </a:r>
            <a:r>
              <a:rPr lang="en-US" sz="2600" dirty="0" smtClean="0">
                <a:latin typeface="Tw Cen MT"/>
                <a:cs typeface="Tw Cen MT"/>
              </a:rPr>
              <a:t>especially </a:t>
            </a:r>
            <a:r>
              <a:rPr lang="en-US" sz="2600" dirty="0">
                <a:latin typeface="Tw Cen MT"/>
                <a:cs typeface="Tw Cen MT"/>
              </a:rPr>
              <a:t>lymphocytes and phagocytes) and </a:t>
            </a:r>
            <a:r>
              <a:rPr lang="en-US" sz="2600" b="1" dirty="0">
                <a:latin typeface="Tw Cen MT"/>
                <a:cs typeface="Tw Cen MT"/>
              </a:rPr>
              <a:t>other cells of the </a:t>
            </a:r>
            <a:r>
              <a:rPr lang="en-US" sz="2600" b="1" dirty="0" smtClean="0">
                <a:latin typeface="Tw Cen MT"/>
                <a:cs typeface="Tw Cen MT"/>
              </a:rPr>
              <a:t>body</a:t>
            </a:r>
            <a:r>
              <a:rPr lang="en-US" sz="2600" dirty="0" smtClean="0">
                <a:latin typeface="Tw Cen MT"/>
                <a:cs typeface="Tw Cen MT"/>
              </a:rPr>
              <a:t>.</a:t>
            </a:r>
          </a:p>
          <a:p>
            <a:r>
              <a:rPr lang="en-US" sz="2600" dirty="0">
                <a:latin typeface="Tw Cen MT"/>
                <a:cs typeface="Tw Cen MT"/>
              </a:rPr>
              <a:t>Cytokines are thought to be important in the exercise immune response because certain ones (IL-1, IL-6, </a:t>
            </a:r>
            <a:r>
              <a:rPr lang="en-US" sz="2600" dirty="0" err="1">
                <a:latin typeface="Tw Cen MT"/>
                <a:cs typeface="Tw Cen MT"/>
              </a:rPr>
              <a:t>IFNγ</a:t>
            </a:r>
            <a:r>
              <a:rPr lang="en-US" sz="2600" dirty="0">
                <a:latin typeface="Tw Cen MT"/>
                <a:cs typeface="Tw Cen MT"/>
              </a:rPr>
              <a:t>, and TNFα) are </a:t>
            </a:r>
            <a:r>
              <a:rPr lang="en-US" sz="2600" dirty="0" smtClean="0">
                <a:latin typeface="Tw Cen MT"/>
                <a:cs typeface="Tw Cen MT"/>
              </a:rPr>
              <a:t>pro-inflammatory </a:t>
            </a:r>
            <a:r>
              <a:rPr lang="en-US" sz="2600" dirty="0">
                <a:latin typeface="Tw Cen MT"/>
                <a:cs typeface="Tw Cen MT"/>
              </a:rPr>
              <a:t>factors that probably play a role in coordinating the responses to muscle damage that may result from strenuous exercise </a:t>
            </a:r>
          </a:p>
          <a:p>
            <a:endParaRPr lang="en-US" sz="2600" dirty="0">
              <a:latin typeface="Tw Cen MT"/>
              <a:cs typeface="Tw Cen MT"/>
            </a:endParaRPr>
          </a:p>
          <a:p>
            <a:endParaRPr lang="en-US" sz="2600" dirty="0">
              <a:latin typeface="Tw Cen MT"/>
              <a:cs typeface="Tw Cen MT"/>
            </a:endParaRPr>
          </a:p>
        </p:txBody>
      </p:sp>
    </p:spTree>
    <p:extLst>
      <p:ext uri="{BB962C8B-B14F-4D97-AF65-F5344CB8AC3E}">
        <p14:creationId xmlns:p14="http://schemas.microsoft.com/office/powerpoint/2010/main" val="39037655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r>
              <a:rPr lang="en-US" sz="4000" b="1" dirty="0" smtClean="0">
                <a:latin typeface="Tw Cen MT"/>
                <a:cs typeface="Tw Cen MT"/>
              </a:rPr>
              <a:t>Over view of the Immune System</a:t>
            </a:r>
            <a:endParaRPr lang="en-US" sz="4000" dirty="0">
              <a:latin typeface="Tw Cen MT"/>
              <a:cs typeface="Tw Cen MT"/>
            </a:endParaRPr>
          </a:p>
        </p:txBody>
      </p:sp>
      <p:pic>
        <p:nvPicPr>
          <p:cNvPr id="4" name="Picture 3" descr="Screen Shot 2019-07-03 at 1.39.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295400"/>
            <a:ext cx="7086600" cy="5205129"/>
          </a:xfrm>
          <a:prstGeom prst="rect">
            <a:avLst/>
          </a:prstGeom>
        </p:spPr>
      </p:pic>
    </p:spTree>
    <p:extLst>
      <p:ext uri="{BB962C8B-B14F-4D97-AF65-F5344CB8AC3E}">
        <p14:creationId xmlns:p14="http://schemas.microsoft.com/office/powerpoint/2010/main" val="4824195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828800"/>
            <a:ext cx="3657600" cy="685800"/>
          </a:xfrm>
        </p:spPr>
        <p:txBody>
          <a:bodyPr>
            <a:noAutofit/>
          </a:bodyPr>
          <a:lstStyle/>
          <a:p>
            <a:r>
              <a:rPr lang="en-US" sz="3600" b="1" dirty="0">
                <a:latin typeface="Tw Cen MT"/>
                <a:cs typeface="Tw Cen MT"/>
              </a:rPr>
              <a:t>Sequence of Events in </a:t>
            </a:r>
            <a:r>
              <a:rPr lang="en-US" sz="3600" b="1" dirty="0" smtClean="0">
                <a:latin typeface="Tw Cen MT"/>
                <a:cs typeface="Tw Cen MT"/>
              </a:rPr>
              <a:t>Inflammation</a:t>
            </a:r>
            <a:endParaRPr lang="en-US" sz="3600" dirty="0">
              <a:latin typeface="Tw Cen MT"/>
              <a:cs typeface="Tw Cen MT"/>
            </a:endParaRPr>
          </a:p>
        </p:txBody>
      </p:sp>
      <p:pic>
        <p:nvPicPr>
          <p:cNvPr id="5" name="Picture 4" descr="Screen Shot 2019-07-03 at 1.42.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2" y="685800"/>
            <a:ext cx="5003928" cy="6003021"/>
          </a:xfrm>
          <a:prstGeom prst="rect">
            <a:avLst/>
          </a:prstGeom>
        </p:spPr>
      </p:pic>
    </p:spTree>
    <p:extLst>
      <p:ext uri="{BB962C8B-B14F-4D97-AF65-F5344CB8AC3E}">
        <p14:creationId xmlns:p14="http://schemas.microsoft.com/office/powerpoint/2010/main" val="5111749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08038"/>
          </a:xfrm>
        </p:spPr>
        <p:txBody>
          <a:bodyPr>
            <a:noAutofit/>
          </a:bodyPr>
          <a:lstStyle/>
          <a:p>
            <a:r>
              <a:rPr lang="en-US" sz="2800" b="1" dirty="0" smtClean="0">
                <a:latin typeface="Tw Cen MT"/>
                <a:cs typeface="Tw Cen MT"/>
              </a:rPr>
              <a:t>Events by Which Tissue Damage Leads to Increased Leukocytes in Tissues </a:t>
            </a:r>
            <a:endParaRPr lang="en-US" sz="2800" dirty="0">
              <a:latin typeface="Tw Cen MT"/>
              <a:cs typeface="Tw Cen MT"/>
            </a:endParaRPr>
          </a:p>
        </p:txBody>
      </p:sp>
      <p:sp>
        <p:nvSpPr>
          <p:cNvPr id="3" name="Content Placeholder 2"/>
          <p:cNvSpPr>
            <a:spLocks noGrp="1"/>
          </p:cNvSpPr>
          <p:nvPr>
            <p:ph idx="1"/>
          </p:nvPr>
        </p:nvSpPr>
        <p:spPr>
          <a:xfrm>
            <a:off x="5029200" y="2179637"/>
            <a:ext cx="4191000" cy="4144963"/>
          </a:xfrm>
        </p:spPr>
        <p:txBody>
          <a:bodyPr>
            <a:noAutofit/>
          </a:bodyPr>
          <a:lstStyle/>
          <a:p>
            <a:pPr marL="457200" indent="-457200">
              <a:buFont typeface="+mj-lt"/>
              <a:buAutoNum type="arabicPeriod"/>
            </a:pPr>
            <a:r>
              <a:rPr lang="en-US" sz="2300" dirty="0" smtClean="0">
                <a:latin typeface="Tw Cen MT"/>
                <a:cs typeface="Tw Cen MT"/>
              </a:rPr>
              <a:t>Muscle damage</a:t>
            </a:r>
          </a:p>
          <a:p>
            <a:pPr marL="457200" indent="-457200">
              <a:buFont typeface="+mj-lt"/>
              <a:buAutoNum type="arabicPeriod"/>
            </a:pPr>
            <a:r>
              <a:rPr lang="en-US" sz="2300" dirty="0" smtClean="0">
                <a:latin typeface="Tw Cen MT"/>
                <a:cs typeface="Tw Cen MT"/>
              </a:rPr>
              <a:t>Produces </a:t>
            </a:r>
            <a:r>
              <a:rPr lang="en-US" sz="2300" dirty="0">
                <a:latin typeface="Tw Cen MT"/>
                <a:cs typeface="Tw Cen MT"/>
              </a:rPr>
              <a:t>a chemical signal that attacks neutrophils and monocytes to the </a:t>
            </a:r>
            <a:r>
              <a:rPr lang="en-US" sz="2300" dirty="0" smtClean="0">
                <a:latin typeface="Tw Cen MT"/>
                <a:cs typeface="Tw Cen MT"/>
              </a:rPr>
              <a:t>area</a:t>
            </a:r>
          </a:p>
          <a:p>
            <a:pPr marL="457200" indent="-457200">
              <a:buFont typeface="+mj-lt"/>
              <a:buAutoNum type="arabicPeriod"/>
            </a:pPr>
            <a:r>
              <a:rPr lang="en-US" sz="2300" dirty="0" smtClean="0">
                <a:latin typeface="Tw Cen MT"/>
                <a:cs typeface="Tw Cen MT"/>
              </a:rPr>
              <a:t>The </a:t>
            </a:r>
            <a:r>
              <a:rPr lang="en-US" sz="2300" dirty="0">
                <a:latin typeface="Tw Cen MT"/>
                <a:cs typeface="Tw Cen MT"/>
              </a:rPr>
              <a:t>immune cells then adhere to the capillary </a:t>
            </a:r>
            <a:r>
              <a:rPr lang="en-US" sz="2300" dirty="0" smtClean="0">
                <a:latin typeface="Tw Cen MT"/>
                <a:cs typeface="Tw Cen MT"/>
              </a:rPr>
              <a:t>wall </a:t>
            </a:r>
          </a:p>
          <a:p>
            <a:pPr marL="457200" indent="-457200">
              <a:buFont typeface="+mj-lt"/>
              <a:buAutoNum type="arabicPeriod"/>
            </a:pPr>
            <a:r>
              <a:rPr lang="en-US" sz="2300" dirty="0" smtClean="0">
                <a:latin typeface="Tw Cen MT"/>
                <a:cs typeface="Tw Cen MT"/>
              </a:rPr>
              <a:t>Move </a:t>
            </a:r>
            <a:r>
              <a:rPr lang="en-US" sz="2300" dirty="0">
                <a:latin typeface="Tw Cen MT"/>
                <a:cs typeface="Tw Cen MT"/>
              </a:rPr>
              <a:t>into the tissue area through the process of </a:t>
            </a:r>
            <a:r>
              <a:rPr lang="en-US" sz="2300" dirty="0" err="1" smtClean="0">
                <a:latin typeface="Tw Cen MT"/>
                <a:cs typeface="Tw Cen MT"/>
              </a:rPr>
              <a:t>diapedesis</a:t>
            </a:r>
            <a:r>
              <a:rPr lang="en-US" sz="2300" dirty="0" smtClean="0">
                <a:latin typeface="Tw Cen MT"/>
                <a:cs typeface="Tw Cen MT"/>
              </a:rPr>
              <a:t> </a:t>
            </a:r>
            <a:endParaRPr lang="en-US" sz="2300" dirty="0">
              <a:latin typeface="Tw Cen MT"/>
              <a:cs typeface="Tw Cen MT"/>
            </a:endParaRPr>
          </a:p>
          <a:p>
            <a:pPr marL="457200" indent="-457200">
              <a:buFont typeface="+mj-lt"/>
              <a:buAutoNum type="arabicPeriod"/>
            </a:pPr>
            <a:endParaRPr lang="en-US" sz="2300" dirty="0">
              <a:latin typeface="Tw Cen MT"/>
              <a:cs typeface="Tw Cen MT"/>
            </a:endParaRPr>
          </a:p>
        </p:txBody>
      </p:sp>
      <p:pic>
        <p:nvPicPr>
          <p:cNvPr id="4" name="Picture 3" descr="Screen Shot 2019-07-03 at 1.44.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43282"/>
            <a:ext cx="4696554" cy="4505118"/>
          </a:xfrm>
          <a:prstGeom prst="rect">
            <a:avLst/>
          </a:prstGeom>
        </p:spPr>
      </p:pic>
    </p:spTree>
    <p:extLst>
      <p:ext uri="{BB962C8B-B14F-4D97-AF65-F5344CB8AC3E}">
        <p14:creationId xmlns:p14="http://schemas.microsoft.com/office/powerpoint/2010/main" val="38165122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1600200"/>
            <a:ext cx="2209800" cy="3429000"/>
          </a:xfrm>
        </p:spPr>
        <p:txBody>
          <a:bodyPr>
            <a:noAutofit/>
          </a:bodyPr>
          <a:lstStyle/>
          <a:p>
            <a:r>
              <a:rPr lang="en-US" sz="2800" b="1" dirty="0">
                <a:latin typeface="Tw Cen MT"/>
                <a:cs typeface="Tw Cen MT"/>
              </a:rPr>
              <a:t>Relationships Among Exercise, Immune Function, </a:t>
            </a:r>
            <a:r>
              <a:rPr lang="en-US" sz="2800" b="1" dirty="0" smtClean="0">
                <a:latin typeface="Tw Cen MT"/>
                <a:cs typeface="Tw Cen MT"/>
              </a:rPr>
              <a:t/>
            </a:r>
            <a:br>
              <a:rPr lang="en-US" sz="2800" b="1" dirty="0" smtClean="0">
                <a:latin typeface="Tw Cen MT"/>
                <a:cs typeface="Tw Cen MT"/>
              </a:rPr>
            </a:br>
            <a:r>
              <a:rPr lang="en-US" sz="2800" b="1" dirty="0" smtClean="0">
                <a:latin typeface="Tw Cen MT"/>
                <a:cs typeface="Tw Cen MT"/>
              </a:rPr>
              <a:t>and Health</a:t>
            </a:r>
            <a:endParaRPr lang="en-US" sz="2800" dirty="0">
              <a:latin typeface="Tw Cen MT"/>
              <a:cs typeface="Tw Cen MT"/>
            </a:endParaRPr>
          </a:p>
        </p:txBody>
      </p:sp>
      <p:pic>
        <p:nvPicPr>
          <p:cNvPr id="4" name="Picture 3" descr="Screen Shot 2019-07-03 at 1.48.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06576"/>
            <a:ext cx="6324600" cy="6063454"/>
          </a:xfrm>
          <a:prstGeom prst="rect">
            <a:avLst/>
          </a:prstGeom>
        </p:spPr>
      </p:pic>
    </p:spTree>
    <p:extLst>
      <p:ext uri="{BB962C8B-B14F-4D97-AF65-F5344CB8AC3E}">
        <p14:creationId xmlns:p14="http://schemas.microsoft.com/office/powerpoint/2010/main" val="18174862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9427</TotalTime>
  <Words>547</Words>
  <Application>Microsoft Macintosh PowerPoint</Application>
  <PresentationFormat>On-screen Show (4:3)</PresentationFormat>
  <Paragraphs>32</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Microsoft Word Document</vt:lpstr>
      <vt:lpstr>PowerPoint Presentation</vt:lpstr>
      <vt:lpstr>The Immune System, Exercise, Training,  and Illness </vt:lpstr>
      <vt:lpstr>Imun System</vt:lpstr>
      <vt:lpstr>Components of the Immune System</vt:lpstr>
      <vt:lpstr>PowerPoint Presentation</vt:lpstr>
      <vt:lpstr>Over view of the Immune System</vt:lpstr>
      <vt:lpstr>Sequence of Events in Inflammation</vt:lpstr>
      <vt:lpstr>Events by Which Tissue Damage Leads to Increased Leukocytes in Tissues </vt:lpstr>
      <vt:lpstr>Relationships Among Exercise, Immune Function,  and Health</vt:lpstr>
      <vt:lpstr>Regulatory Roles of Muscle-Derived Interleukin-6 (IL-6)</vt:lpstr>
      <vt:lpstr>Neuroendocrine Regulation of Immune Function</vt:lpstr>
      <vt:lpstr>PowerPoint Presentation</vt:lpstr>
      <vt:lpstr>Latihan Intensitas Tinggi Berkepanjangan Dapat Merusak Fungsi Kekebalan Tubuh</vt:lpstr>
      <vt:lpstr>PowerPoint Presentation</vt:lpstr>
      <vt:lpstr>Teori jendela terbuka</vt:lpstr>
      <vt:lpstr>PowerPoint Presentation</vt:lpstr>
      <vt:lpstr>Summary</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Nazhif Gifari</cp:lastModifiedBy>
  <cp:revision>263</cp:revision>
  <cp:lastPrinted>2018-06-03T16:36:28Z</cp:lastPrinted>
  <dcterms:created xsi:type="dcterms:W3CDTF">2018-03-13T02:49:38Z</dcterms:created>
  <dcterms:modified xsi:type="dcterms:W3CDTF">2020-06-10T11:00:29Z</dcterms:modified>
</cp:coreProperties>
</file>