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5" r:id="rId9"/>
    <p:sldId id="266" r:id="rId10"/>
    <p:sldId id="267" r:id="rId11"/>
    <p:sldId id="269" r:id="rId12"/>
    <p:sldId id="270" r:id="rId13"/>
    <p:sldId id="268" r:id="rId14"/>
    <p:sldId id="272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5E1C4-A137-4092-AD25-7A5D9FC7089D}" type="doc">
      <dgm:prSet loTypeId="urn:microsoft.com/office/officeart/2005/8/layout/vList3#1" loCatId="list" qsTypeId="urn:microsoft.com/office/officeart/2005/8/quickstyle/simple2" qsCatId="simple" csTypeId="urn:microsoft.com/office/officeart/2005/8/colors/colorful5" csCatId="colorful" phldr="1"/>
      <dgm:spPr/>
    </dgm:pt>
    <dgm:pt modelId="{B7A7BBAD-14F8-4977-800D-72BF237A7B94}">
      <dgm:prSet phldrT="[Text]" custT="1"/>
      <dgm:spPr/>
      <dgm:t>
        <a:bodyPr/>
        <a:lstStyle/>
        <a:p>
          <a:r>
            <a:rPr lang="id-ID" sz="3000" b="1" i="1" dirty="0" smtClean="0"/>
            <a:t>Anthropometric Measurement</a:t>
          </a:r>
          <a:endParaRPr lang="id-ID" sz="3000" b="1" i="1" dirty="0"/>
        </a:p>
      </dgm:t>
    </dgm:pt>
    <dgm:pt modelId="{97271539-204A-43DC-B946-2D2B61AC21D7}" type="parTrans" cxnId="{09FEAE92-E4DE-4476-A492-149C4BB8103B}">
      <dgm:prSet/>
      <dgm:spPr/>
      <dgm:t>
        <a:bodyPr/>
        <a:lstStyle/>
        <a:p>
          <a:endParaRPr lang="id-ID"/>
        </a:p>
      </dgm:t>
    </dgm:pt>
    <dgm:pt modelId="{C522C8A2-4DC2-49B5-BECA-FA699E644150}" type="sibTrans" cxnId="{09FEAE92-E4DE-4476-A492-149C4BB8103B}">
      <dgm:prSet/>
      <dgm:spPr/>
      <dgm:t>
        <a:bodyPr/>
        <a:lstStyle/>
        <a:p>
          <a:endParaRPr lang="id-ID"/>
        </a:p>
      </dgm:t>
    </dgm:pt>
    <dgm:pt modelId="{AF8552BF-D476-44AD-BF27-C50FE3D526D2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3000" b="1" i="1" dirty="0" smtClean="0"/>
            <a:t>Biochemichal Assesment</a:t>
          </a:r>
          <a:endParaRPr lang="id-ID" sz="3000" b="1" i="1" dirty="0"/>
        </a:p>
      </dgm:t>
    </dgm:pt>
    <dgm:pt modelId="{9B288C17-F724-4B0E-A3CA-DA87E2CF3E70}" type="parTrans" cxnId="{A74E2179-3FFC-4489-833B-F88D912145BA}">
      <dgm:prSet/>
      <dgm:spPr/>
      <dgm:t>
        <a:bodyPr/>
        <a:lstStyle/>
        <a:p>
          <a:endParaRPr lang="id-ID"/>
        </a:p>
      </dgm:t>
    </dgm:pt>
    <dgm:pt modelId="{727D7EFB-B16F-4457-8C77-EB22DCBBD5A3}" type="sibTrans" cxnId="{A74E2179-3FFC-4489-833B-F88D912145BA}">
      <dgm:prSet/>
      <dgm:spPr/>
      <dgm:t>
        <a:bodyPr/>
        <a:lstStyle/>
        <a:p>
          <a:endParaRPr lang="id-ID"/>
        </a:p>
      </dgm:t>
    </dgm:pt>
    <dgm:pt modelId="{B47CC102-8C57-4EE6-864B-886D0A98FE02}">
      <dgm:prSet phldrT="[Text]" custT="1"/>
      <dgm:spPr/>
      <dgm:t>
        <a:bodyPr/>
        <a:lstStyle/>
        <a:p>
          <a:r>
            <a:rPr lang="id-ID" sz="3000" b="1" i="1" dirty="0" smtClean="0"/>
            <a:t>Clinical Assesment</a:t>
          </a:r>
          <a:endParaRPr lang="id-ID" sz="3000" b="1" i="1" dirty="0"/>
        </a:p>
      </dgm:t>
    </dgm:pt>
    <dgm:pt modelId="{83A28CB7-F3A9-4029-82FB-54A58C127D6C}" type="parTrans" cxnId="{DE66BE08-6B0F-46CD-A363-E157A4F688F5}">
      <dgm:prSet/>
      <dgm:spPr/>
      <dgm:t>
        <a:bodyPr/>
        <a:lstStyle/>
        <a:p>
          <a:endParaRPr lang="id-ID"/>
        </a:p>
      </dgm:t>
    </dgm:pt>
    <dgm:pt modelId="{FF7679C0-17AC-465C-8DC5-F072CC5CB53F}" type="sibTrans" cxnId="{DE66BE08-6B0F-46CD-A363-E157A4F688F5}">
      <dgm:prSet/>
      <dgm:spPr/>
      <dgm:t>
        <a:bodyPr/>
        <a:lstStyle/>
        <a:p>
          <a:endParaRPr lang="id-ID"/>
        </a:p>
      </dgm:t>
    </dgm:pt>
    <dgm:pt modelId="{2454BB59-0F5E-4632-9C89-5C61AB7E21C6}" type="pres">
      <dgm:prSet presAssocID="{2DD5E1C4-A137-4092-AD25-7A5D9FC7089D}" presName="linearFlow" presStyleCnt="0">
        <dgm:presLayoutVars>
          <dgm:dir/>
          <dgm:resizeHandles val="exact"/>
        </dgm:presLayoutVars>
      </dgm:prSet>
      <dgm:spPr/>
    </dgm:pt>
    <dgm:pt modelId="{8AFF8D11-45BF-4069-A1BA-EB7DCE2E0FAA}" type="pres">
      <dgm:prSet presAssocID="{B7A7BBAD-14F8-4977-800D-72BF237A7B94}" presName="composite" presStyleCnt="0"/>
      <dgm:spPr/>
    </dgm:pt>
    <dgm:pt modelId="{926B3C1E-1E91-4D6C-A704-079E995C938B}" type="pres">
      <dgm:prSet presAssocID="{B7A7BBAD-14F8-4977-800D-72BF237A7B9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51A2F8-DD07-4340-B537-CC0FCDD0D031}" type="pres">
      <dgm:prSet presAssocID="{B7A7BBAD-14F8-4977-800D-72BF237A7B9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D8A1E5-D3A4-49F9-9392-CD2A465BD435}" type="pres">
      <dgm:prSet presAssocID="{C522C8A2-4DC2-49B5-BECA-FA699E644150}" presName="spacing" presStyleCnt="0"/>
      <dgm:spPr/>
    </dgm:pt>
    <dgm:pt modelId="{F6CB1034-19FA-41E5-963E-389E86409A65}" type="pres">
      <dgm:prSet presAssocID="{AF8552BF-D476-44AD-BF27-C50FE3D526D2}" presName="composite" presStyleCnt="0"/>
      <dgm:spPr/>
    </dgm:pt>
    <dgm:pt modelId="{7573B312-19BD-4D7F-A344-755BB856C538}" type="pres">
      <dgm:prSet presAssocID="{AF8552BF-D476-44AD-BF27-C50FE3D526D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73B23F-AC6E-4CA0-A2C6-4809FC32E20A}" type="pres">
      <dgm:prSet presAssocID="{AF8552BF-D476-44AD-BF27-C50FE3D526D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7711A7-658F-43E1-A421-2DF01F820458}" type="pres">
      <dgm:prSet presAssocID="{727D7EFB-B16F-4457-8C77-EB22DCBBD5A3}" presName="spacing" presStyleCnt="0"/>
      <dgm:spPr/>
    </dgm:pt>
    <dgm:pt modelId="{AF39FB78-447E-4B24-8575-4B9C69B4650F}" type="pres">
      <dgm:prSet presAssocID="{B47CC102-8C57-4EE6-864B-886D0A98FE02}" presName="composite" presStyleCnt="0"/>
      <dgm:spPr/>
    </dgm:pt>
    <dgm:pt modelId="{504C8816-3160-462A-B222-B50B435021E3}" type="pres">
      <dgm:prSet presAssocID="{B47CC102-8C57-4EE6-864B-886D0A98FE0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B6A9FF-1DD4-46B3-A523-061783F485AA}" type="pres">
      <dgm:prSet presAssocID="{B47CC102-8C57-4EE6-864B-886D0A98FE0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345D50-5356-9F4D-ACF5-2363E452E9BA}" type="presOf" srcId="{2DD5E1C4-A137-4092-AD25-7A5D9FC7089D}" destId="{2454BB59-0F5E-4632-9C89-5C61AB7E21C6}" srcOrd="0" destOrd="0" presId="urn:microsoft.com/office/officeart/2005/8/layout/vList3#1"/>
    <dgm:cxn modelId="{43480E71-7350-0546-AFD5-5608EBFB8CCF}" type="presOf" srcId="{B7A7BBAD-14F8-4977-800D-72BF237A7B94}" destId="{9751A2F8-DD07-4340-B537-CC0FCDD0D031}" srcOrd="0" destOrd="0" presId="urn:microsoft.com/office/officeart/2005/8/layout/vList3#1"/>
    <dgm:cxn modelId="{09FEAE92-E4DE-4476-A492-149C4BB8103B}" srcId="{2DD5E1C4-A137-4092-AD25-7A5D9FC7089D}" destId="{B7A7BBAD-14F8-4977-800D-72BF237A7B94}" srcOrd="0" destOrd="0" parTransId="{97271539-204A-43DC-B946-2D2B61AC21D7}" sibTransId="{C522C8A2-4DC2-49B5-BECA-FA699E644150}"/>
    <dgm:cxn modelId="{A74E2179-3FFC-4489-833B-F88D912145BA}" srcId="{2DD5E1C4-A137-4092-AD25-7A5D9FC7089D}" destId="{AF8552BF-D476-44AD-BF27-C50FE3D526D2}" srcOrd="1" destOrd="0" parTransId="{9B288C17-F724-4B0E-A3CA-DA87E2CF3E70}" sibTransId="{727D7EFB-B16F-4457-8C77-EB22DCBBD5A3}"/>
    <dgm:cxn modelId="{DE66BE08-6B0F-46CD-A363-E157A4F688F5}" srcId="{2DD5E1C4-A137-4092-AD25-7A5D9FC7089D}" destId="{B47CC102-8C57-4EE6-864B-886D0A98FE02}" srcOrd="2" destOrd="0" parTransId="{83A28CB7-F3A9-4029-82FB-54A58C127D6C}" sibTransId="{FF7679C0-17AC-465C-8DC5-F072CC5CB53F}"/>
    <dgm:cxn modelId="{9BC790CE-5A8F-DB4B-9943-19891FBE8E0E}" type="presOf" srcId="{B47CC102-8C57-4EE6-864B-886D0A98FE02}" destId="{05B6A9FF-1DD4-46B3-A523-061783F485AA}" srcOrd="0" destOrd="0" presId="urn:microsoft.com/office/officeart/2005/8/layout/vList3#1"/>
    <dgm:cxn modelId="{9B9735DB-DABF-E046-8DD3-484B4E8359F7}" type="presOf" srcId="{AF8552BF-D476-44AD-BF27-C50FE3D526D2}" destId="{1873B23F-AC6E-4CA0-A2C6-4809FC32E20A}" srcOrd="0" destOrd="0" presId="urn:microsoft.com/office/officeart/2005/8/layout/vList3#1"/>
    <dgm:cxn modelId="{E86B3ACF-987F-FC4D-BD28-37C76849FEA1}" type="presParOf" srcId="{2454BB59-0F5E-4632-9C89-5C61AB7E21C6}" destId="{8AFF8D11-45BF-4069-A1BA-EB7DCE2E0FAA}" srcOrd="0" destOrd="0" presId="urn:microsoft.com/office/officeart/2005/8/layout/vList3#1"/>
    <dgm:cxn modelId="{CD5DE567-779A-504C-92D2-CE4B287C608D}" type="presParOf" srcId="{8AFF8D11-45BF-4069-A1BA-EB7DCE2E0FAA}" destId="{926B3C1E-1E91-4D6C-A704-079E995C938B}" srcOrd="0" destOrd="0" presId="urn:microsoft.com/office/officeart/2005/8/layout/vList3#1"/>
    <dgm:cxn modelId="{7D35A86F-9EF1-B94E-8C84-921AA54AA8FC}" type="presParOf" srcId="{8AFF8D11-45BF-4069-A1BA-EB7DCE2E0FAA}" destId="{9751A2F8-DD07-4340-B537-CC0FCDD0D031}" srcOrd="1" destOrd="0" presId="urn:microsoft.com/office/officeart/2005/8/layout/vList3#1"/>
    <dgm:cxn modelId="{9621011D-8075-7F49-8537-CB4AF3A38035}" type="presParOf" srcId="{2454BB59-0F5E-4632-9C89-5C61AB7E21C6}" destId="{21D8A1E5-D3A4-49F9-9392-CD2A465BD435}" srcOrd="1" destOrd="0" presId="urn:microsoft.com/office/officeart/2005/8/layout/vList3#1"/>
    <dgm:cxn modelId="{8F577677-D8AF-FF41-A32E-8C03AD1FBC8B}" type="presParOf" srcId="{2454BB59-0F5E-4632-9C89-5C61AB7E21C6}" destId="{F6CB1034-19FA-41E5-963E-389E86409A65}" srcOrd="2" destOrd="0" presId="urn:microsoft.com/office/officeart/2005/8/layout/vList3#1"/>
    <dgm:cxn modelId="{823DE46B-0344-F04B-A65E-2C6B567D7951}" type="presParOf" srcId="{F6CB1034-19FA-41E5-963E-389E86409A65}" destId="{7573B312-19BD-4D7F-A344-755BB856C538}" srcOrd="0" destOrd="0" presId="urn:microsoft.com/office/officeart/2005/8/layout/vList3#1"/>
    <dgm:cxn modelId="{96971A26-5791-B84E-9573-0FBDF1D0D43E}" type="presParOf" srcId="{F6CB1034-19FA-41E5-963E-389E86409A65}" destId="{1873B23F-AC6E-4CA0-A2C6-4809FC32E20A}" srcOrd="1" destOrd="0" presId="urn:microsoft.com/office/officeart/2005/8/layout/vList3#1"/>
    <dgm:cxn modelId="{7A7BD6C8-0FA3-0B42-AB83-F72BF1E82382}" type="presParOf" srcId="{2454BB59-0F5E-4632-9C89-5C61AB7E21C6}" destId="{CE7711A7-658F-43E1-A421-2DF01F820458}" srcOrd="3" destOrd="0" presId="urn:microsoft.com/office/officeart/2005/8/layout/vList3#1"/>
    <dgm:cxn modelId="{B23A4CE4-E456-384A-98A0-8A531795AB4E}" type="presParOf" srcId="{2454BB59-0F5E-4632-9C89-5C61AB7E21C6}" destId="{AF39FB78-447E-4B24-8575-4B9C69B4650F}" srcOrd="4" destOrd="0" presId="urn:microsoft.com/office/officeart/2005/8/layout/vList3#1"/>
    <dgm:cxn modelId="{6F8C2334-A0A9-4942-9A8D-80AF6C5F5DB5}" type="presParOf" srcId="{AF39FB78-447E-4B24-8575-4B9C69B4650F}" destId="{504C8816-3160-462A-B222-B50B435021E3}" srcOrd="0" destOrd="0" presId="urn:microsoft.com/office/officeart/2005/8/layout/vList3#1"/>
    <dgm:cxn modelId="{371526C9-2AA7-164F-8533-99EBF71A0E34}" type="presParOf" srcId="{AF39FB78-447E-4B24-8575-4B9C69B4650F}" destId="{05B6A9FF-1DD4-46B3-A523-061783F485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1A2F8-DD07-4340-B537-CC0FCDD0D031}">
      <dsp:nvSpPr>
        <dsp:cNvPr id="0" name=""/>
        <dsp:cNvSpPr/>
      </dsp:nvSpPr>
      <dsp:spPr>
        <a:xfrm rot="10800000">
          <a:off x="1555200" y="40"/>
          <a:ext cx="5101928" cy="108051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47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i="1" kern="1200" dirty="0" smtClean="0"/>
            <a:t>Anthropometric Measurement</a:t>
          </a:r>
          <a:endParaRPr lang="id-ID" sz="3000" b="1" i="1" kern="1200" dirty="0"/>
        </a:p>
      </dsp:txBody>
      <dsp:txXfrm rot="10800000">
        <a:off x="1825328" y="40"/>
        <a:ext cx="4831800" cy="1080514"/>
      </dsp:txXfrm>
    </dsp:sp>
    <dsp:sp modelId="{926B3C1E-1E91-4D6C-A704-079E995C938B}">
      <dsp:nvSpPr>
        <dsp:cNvPr id="0" name=""/>
        <dsp:cNvSpPr/>
      </dsp:nvSpPr>
      <dsp:spPr>
        <a:xfrm>
          <a:off x="1014943" y="40"/>
          <a:ext cx="1080514" cy="10805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73B23F-AC6E-4CA0-A2C6-4809FC32E20A}">
      <dsp:nvSpPr>
        <dsp:cNvPr id="0" name=""/>
        <dsp:cNvSpPr/>
      </dsp:nvSpPr>
      <dsp:spPr>
        <a:xfrm rot="10800000">
          <a:off x="1555200" y="1403096"/>
          <a:ext cx="5101928" cy="1080514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47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i="1" kern="1200" dirty="0" smtClean="0"/>
            <a:t>Biochemichal Assesment</a:t>
          </a:r>
          <a:endParaRPr lang="id-ID" sz="3000" b="1" i="1" kern="1200" dirty="0"/>
        </a:p>
      </dsp:txBody>
      <dsp:txXfrm rot="10800000">
        <a:off x="1825328" y="1403096"/>
        <a:ext cx="4831800" cy="1080514"/>
      </dsp:txXfrm>
    </dsp:sp>
    <dsp:sp modelId="{7573B312-19BD-4D7F-A344-755BB856C538}">
      <dsp:nvSpPr>
        <dsp:cNvPr id="0" name=""/>
        <dsp:cNvSpPr/>
      </dsp:nvSpPr>
      <dsp:spPr>
        <a:xfrm>
          <a:off x="1014943" y="1403096"/>
          <a:ext cx="1080514" cy="10805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B6A9FF-1DD4-46B3-A523-061783F485AA}">
      <dsp:nvSpPr>
        <dsp:cNvPr id="0" name=""/>
        <dsp:cNvSpPr/>
      </dsp:nvSpPr>
      <dsp:spPr>
        <a:xfrm rot="10800000">
          <a:off x="1555200" y="2806153"/>
          <a:ext cx="5101928" cy="108051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47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i="1" kern="1200" dirty="0" smtClean="0"/>
            <a:t>Clinical Assesment</a:t>
          </a:r>
          <a:endParaRPr lang="id-ID" sz="3000" b="1" i="1" kern="1200" dirty="0"/>
        </a:p>
      </dsp:txBody>
      <dsp:txXfrm rot="10800000">
        <a:off x="1825328" y="2806153"/>
        <a:ext cx="4831800" cy="1080514"/>
      </dsp:txXfrm>
    </dsp:sp>
    <dsp:sp modelId="{504C8816-3160-462A-B222-B50B435021E3}">
      <dsp:nvSpPr>
        <dsp:cNvPr id="0" name=""/>
        <dsp:cNvSpPr/>
      </dsp:nvSpPr>
      <dsp:spPr>
        <a:xfrm>
          <a:off x="1014943" y="2806153"/>
          <a:ext cx="1080514" cy="10805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55" y="1509118"/>
            <a:ext cx="8410521" cy="1967441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PENGUKURAN </a:t>
            </a:r>
            <a:br>
              <a:rPr lang="en-US" sz="6000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</a:br>
            <a:r>
              <a:rPr lang="en-US" sz="6000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STATUS GIZI ANTROPOMETRI</a:t>
            </a:r>
            <a:endParaRPr lang="en-US" sz="6000" dirty="0">
              <a:solidFill>
                <a:schemeClr val="tx2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362" y="5016373"/>
            <a:ext cx="5302956" cy="9370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Nazhif Gifari, </a:t>
            </a:r>
            <a:r>
              <a:rPr lang="en-US" sz="2400" b="1" dirty="0" err="1" smtClean="0">
                <a:solidFill>
                  <a:srgbClr val="1F497D"/>
                </a:solidFill>
              </a:rPr>
              <a:t>SGz</a:t>
            </a:r>
            <a:r>
              <a:rPr lang="en-US" sz="2400" b="1" dirty="0" smtClean="0">
                <a:solidFill>
                  <a:srgbClr val="1F497D"/>
                </a:solidFill>
              </a:rPr>
              <a:t>, </a:t>
            </a:r>
            <a:r>
              <a:rPr lang="en-US" sz="2400" b="1" dirty="0" err="1" smtClean="0">
                <a:solidFill>
                  <a:srgbClr val="1F497D"/>
                </a:solidFill>
              </a:rPr>
              <a:t>MSi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2019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64" y="349617"/>
            <a:ext cx="55167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BASIC SPORTS NUTRITION GUIDLINESS FOR FITNESS PROFESSIONAL</a:t>
            </a:r>
            <a:endParaRPr lang="en-US" sz="2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7001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18194"/>
            <a:ext cx="5300133" cy="1143000"/>
          </a:xfrm>
        </p:spPr>
        <p:txBody>
          <a:bodyPr>
            <a:noAutofit/>
          </a:bodyPr>
          <a:lstStyle/>
          <a:p>
            <a:pPr algn="l"/>
            <a:r>
              <a:rPr lang="en-US" sz="2300" b="1" dirty="0" smtClean="0">
                <a:solidFill>
                  <a:srgbClr val="FFFFFF"/>
                </a:solidFill>
              </a:rPr>
              <a:t>The sumo wrestler and the bodybuilder have similar body weight yet dramatically different body composition. </a:t>
            </a:r>
            <a:endParaRPr lang="en-US" sz="23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5-10-22 at 2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478022"/>
            <a:ext cx="6857999" cy="45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b="1" i="1" dirty="0" smtClean="0">
                <a:solidFill>
                  <a:srgbClr val="FFFFFF"/>
                </a:solidFill>
              </a:rPr>
              <a:t>How to Measure it?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111" y="1594292"/>
            <a:ext cx="3572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i="1" dirty="0" smtClean="0">
                <a:solidFill>
                  <a:schemeClr val="tx2"/>
                </a:solidFill>
              </a:rPr>
              <a:t>UNDERWATER WEIGHING</a:t>
            </a:r>
            <a:endParaRPr lang="id-ID" sz="2400" i="1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13861" y="1768284"/>
            <a:ext cx="5214974" cy="14642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000" i="1" dirty="0" smtClean="0"/>
              <a:t>B</a:t>
            </a:r>
            <a:r>
              <a:rPr lang="en-US" sz="2000" i="1" dirty="0" err="1" smtClean="0"/>
              <a:t>ody</a:t>
            </a:r>
            <a:r>
              <a:rPr lang="en-US" sz="2000" i="1" dirty="0" smtClean="0"/>
              <a:t> density</a:t>
            </a:r>
            <a:r>
              <a:rPr lang="id-ID" sz="2000" i="1" dirty="0" smtClean="0"/>
              <a:t> </a:t>
            </a:r>
            <a:r>
              <a:rPr lang="en-US" sz="2000" i="1" dirty="0" smtClean="0"/>
              <a:t>can be determined by completely submerging</a:t>
            </a:r>
            <a:r>
              <a:rPr lang="id-ID" sz="2000" i="1" dirty="0" smtClean="0"/>
              <a:t> </a:t>
            </a:r>
            <a:r>
              <a:rPr lang="en-US" sz="2000" i="1" dirty="0" smtClean="0"/>
              <a:t>a person in water and calculating the volume of</a:t>
            </a:r>
            <a:r>
              <a:rPr lang="id-ID" sz="2000" i="1" dirty="0" smtClean="0"/>
              <a:t> </a:t>
            </a:r>
            <a:r>
              <a:rPr lang="en-US" sz="2000" i="1" dirty="0" smtClean="0"/>
              <a:t>the displaced water from the weight of the displaced water.</a:t>
            </a:r>
            <a:endParaRPr lang="id-ID" sz="2000" i="1" dirty="0"/>
          </a:p>
        </p:txBody>
      </p:sp>
      <p:pic>
        <p:nvPicPr>
          <p:cNvPr id="8" name="Picture 7" descr="Screen Shot 2015-10-22 at 3.0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3" y="2272283"/>
            <a:ext cx="2665986" cy="3694092"/>
          </a:xfrm>
          <a:prstGeom prst="rect">
            <a:avLst/>
          </a:prstGeom>
        </p:spPr>
      </p:pic>
      <p:pic>
        <p:nvPicPr>
          <p:cNvPr id="9" name="Picture 8" descr="watert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19" y="3397274"/>
            <a:ext cx="3513981" cy="2540879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6068636" y="3115052"/>
            <a:ext cx="3357586" cy="2286016"/>
          </a:xfrm>
          <a:prstGeom prst="irregularSeal1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 smtClean="0"/>
              <a:t>Gold Standard</a:t>
            </a:r>
            <a:endParaRPr lang="id-ID" sz="2800" b="1" i="1" dirty="0"/>
          </a:p>
        </p:txBody>
      </p:sp>
    </p:spTree>
    <p:extLst>
      <p:ext uri="{BB962C8B-B14F-4D97-AF65-F5344CB8AC3E}">
        <p14:creationId xmlns:p14="http://schemas.microsoft.com/office/powerpoint/2010/main" val="45176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8" y="26052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3000" b="1" i="1" dirty="0" smtClean="0">
                <a:solidFill>
                  <a:srgbClr val="FFFFFF"/>
                </a:solidFill>
              </a:rPr>
              <a:t>Bioelectrical Impendance Analysis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icture 3" descr="b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4" y="1471952"/>
            <a:ext cx="3143272" cy="1714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1933" y="1719775"/>
            <a:ext cx="4930955" cy="435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id-ID" sz="2100" dirty="0" smtClean="0">
                <a:solidFill>
                  <a:schemeClr val="tx2"/>
                </a:solidFill>
              </a:rPr>
              <a:t>T</a:t>
            </a:r>
            <a:r>
              <a:rPr lang="en-US" sz="2100" dirty="0" err="1" smtClean="0">
                <a:solidFill>
                  <a:schemeClr val="tx2"/>
                </a:solidFill>
              </a:rPr>
              <a:t>wo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or more </a:t>
            </a:r>
            <a:r>
              <a:rPr lang="en-US" sz="2100" b="1" i="1" dirty="0" smtClean="0">
                <a:solidFill>
                  <a:schemeClr val="tx2"/>
                </a:solidFill>
              </a:rPr>
              <a:t>conductors are attached to a person’s body</a:t>
            </a:r>
            <a:r>
              <a:rPr lang="en-US" sz="2100" dirty="0" smtClean="0">
                <a:solidFill>
                  <a:schemeClr val="tx2"/>
                </a:solidFill>
              </a:rPr>
              <a:t> and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a small electric current is sent through the body. </a:t>
            </a:r>
            <a:endParaRPr lang="id-ID" sz="2100" dirty="0" smtClean="0">
              <a:solidFill>
                <a:schemeClr val="tx2"/>
              </a:solidFill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b="1" i="1" dirty="0" smtClean="0">
                <a:solidFill>
                  <a:schemeClr val="tx2"/>
                </a:solidFill>
              </a:rPr>
              <a:t>The resistance</a:t>
            </a:r>
            <a:r>
              <a:rPr lang="id-ID" sz="2100" b="1" i="1" dirty="0" smtClean="0">
                <a:solidFill>
                  <a:schemeClr val="tx2"/>
                </a:solidFill>
              </a:rPr>
              <a:t> </a:t>
            </a:r>
            <a:r>
              <a:rPr lang="en-US" sz="2100" b="1" i="1" dirty="0" smtClean="0">
                <a:solidFill>
                  <a:schemeClr val="tx2"/>
                </a:solidFill>
              </a:rPr>
              <a:t>between the conductors will provide a measure</a:t>
            </a:r>
            <a:r>
              <a:rPr lang="id-ID" sz="2100" b="1" i="1" dirty="0" smtClean="0">
                <a:solidFill>
                  <a:schemeClr val="tx2"/>
                </a:solidFill>
              </a:rPr>
              <a:t> </a:t>
            </a:r>
            <a:r>
              <a:rPr lang="en-US" sz="2100" b="1" i="1" dirty="0" smtClean="0">
                <a:solidFill>
                  <a:schemeClr val="tx2"/>
                </a:solidFill>
              </a:rPr>
              <a:t>of body fat </a:t>
            </a:r>
            <a:r>
              <a:rPr lang="en-US" sz="2100" dirty="0" smtClean="0">
                <a:solidFill>
                  <a:schemeClr val="tx2"/>
                </a:solidFill>
              </a:rPr>
              <a:t>between a pair of electrodes, since the resistance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to electricity varies between adipose, muscular and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skeletal tissue. </a:t>
            </a:r>
            <a:endParaRPr lang="id-ID" sz="2100" dirty="0" smtClean="0">
              <a:solidFill>
                <a:schemeClr val="tx2"/>
              </a:solidFill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b="1" i="1" dirty="0" smtClean="0">
                <a:solidFill>
                  <a:schemeClr val="tx2"/>
                </a:solidFill>
              </a:rPr>
              <a:t>Fat-free mass (muscle) is a good conductor</a:t>
            </a:r>
            <a:r>
              <a:rPr lang="id-ID" sz="2100" b="1" i="1" dirty="0" smtClean="0">
                <a:solidFill>
                  <a:schemeClr val="tx2"/>
                </a:solidFill>
              </a:rPr>
              <a:t> </a:t>
            </a:r>
            <a:r>
              <a:rPr lang="en-US" sz="2100" b="1" i="1" dirty="0" smtClean="0">
                <a:solidFill>
                  <a:schemeClr val="tx2"/>
                </a:solidFill>
              </a:rPr>
              <a:t>as it contains a large amount of water </a:t>
            </a:r>
            <a:r>
              <a:rPr lang="en-US" sz="2100" dirty="0" smtClean="0">
                <a:solidFill>
                  <a:schemeClr val="tx2"/>
                </a:solidFill>
              </a:rPr>
              <a:t>(approximately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73%) and electrolytes</a:t>
            </a:r>
            <a:endParaRPr lang="id-ID" sz="2100" b="1" i="1" dirty="0">
              <a:solidFill>
                <a:schemeClr val="tx2"/>
              </a:solidFill>
            </a:endParaRPr>
          </a:p>
        </p:txBody>
      </p:sp>
      <p:pic>
        <p:nvPicPr>
          <p:cNvPr id="6" name="Picture 5" descr="Screen Shot 2015-10-22 at 3.1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" y="3245038"/>
            <a:ext cx="1998133" cy="3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3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9532"/>
            <a:ext cx="8229601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The </a:t>
            </a:r>
            <a:r>
              <a:rPr lang="en-US" sz="2400" b="1" dirty="0" smtClean="0">
                <a:solidFill>
                  <a:srgbClr val="1F497D"/>
                </a:solidFill>
              </a:rPr>
              <a:t>body fat percentage </a:t>
            </a:r>
            <a:r>
              <a:rPr lang="en-US" sz="2400" dirty="0" smtClean="0">
                <a:solidFill>
                  <a:srgbClr val="1F497D"/>
                </a:solidFill>
              </a:rPr>
              <a:t>(BFP) </a:t>
            </a:r>
            <a:r>
              <a:rPr lang="en-US" sz="2400" dirty="0" err="1" smtClean="0">
                <a:solidFill>
                  <a:srgbClr val="1F497D"/>
                </a:solidFill>
              </a:rPr>
              <a:t>adalah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jumlah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kandungan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lemak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dalam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seseorang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dari</a:t>
            </a:r>
            <a:r>
              <a:rPr lang="en-US" sz="2400" dirty="0" smtClean="0">
                <a:solidFill>
                  <a:srgbClr val="1F497D"/>
                </a:solidFill>
              </a:rPr>
              <a:t> total </a:t>
            </a:r>
            <a:r>
              <a:rPr lang="en-US" sz="2400" dirty="0" err="1" smtClean="0">
                <a:solidFill>
                  <a:srgbClr val="1F497D"/>
                </a:solidFill>
              </a:rPr>
              <a:t>berat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tubuhnya</a:t>
            </a:r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Free Fat Mass</a:t>
            </a:r>
            <a:r>
              <a:rPr lang="en-US" sz="2400" dirty="0" smtClean="0">
                <a:solidFill>
                  <a:srgbClr val="1F497D"/>
                </a:solidFill>
              </a:rPr>
              <a:t> (FFM) </a:t>
            </a:r>
            <a:r>
              <a:rPr lang="en-US" sz="2400" dirty="0" err="1" smtClean="0">
                <a:solidFill>
                  <a:srgbClr val="1F497D"/>
                </a:solidFill>
              </a:rPr>
              <a:t>adalah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semua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bagian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dari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 yang </a:t>
            </a:r>
            <a:r>
              <a:rPr lang="en-US" sz="2400" dirty="0" err="1" smtClean="0">
                <a:solidFill>
                  <a:srgbClr val="1F497D"/>
                </a:solidFill>
              </a:rPr>
              <a:t>bukan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lemak</a:t>
            </a:r>
            <a:r>
              <a:rPr lang="en-US" sz="2400" dirty="0" smtClean="0">
                <a:solidFill>
                  <a:srgbClr val="1F497D"/>
                </a:solidFill>
              </a:rPr>
              <a:t> (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tulang</a:t>
            </a:r>
            <a:r>
              <a:rPr lang="en-US" sz="2400" dirty="0" smtClean="0">
                <a:solidFill>
                  <a:srgbClr val="1F497D"/>
                </a:solidFill>
              </a:rPr>
              <a:t>, air, </a:t>
            </a:r>
            <a:r>
              <a:rPr lang="en-US" sz="2400" dirty="0" err="1" smtClean="0">
                <a:solidFill>
                  <a:srgbClr val="1F497D"/>
                </a:solidFill>
              </a:rPr>
              <a:t>jaringan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dsbnya</a:t>
            </a:r>
            <a:r>
              <a:rPr lang="en-US" sz="2400" dirty="0" smtClean="0">
                <a:solidFill>
                  <a:srgbClr val="1F497D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Muscle Mass </a:t>
            </a:r>
            <a:r>
              <a:rPr lang="en-US" sz="2400" dirty="0" err="1" smtClean="0">
                <a:solidFill>
                  <a:srgbClr val="1F497D"/>
                </a:solidFill>
              </a:rPr>
              <a:t>adalah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berat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dalam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seseorang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termasuk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rangka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maupun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dalam</a:t>
            </a:r>
            <a:r>
              <a:rPr lang="en-US" sz="2400" dirty="0" smtClean="0">
                <a:solidFill>
                  <a:srgbClr val="1F497D"/>
                </a:solidFill>
              </a:rPr>
              <a:t> organ-organ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Total body water</a:t>
            </a:r>
            <a:r>
              <a:rPr lang="en-US" sz="2400" dirty="0" smtClean="0">
                <a:solidFill>
                  <a:srgbClr val="1F497D"/>
                </a:solidFill>
              </a:rPr>
              <a:t> percentage (TBW%) is the </a:t>
            </a:r>
            <a:r>
              <a:rPr lang="en-US" sz="2400" b="1" dirty="0" smtClean="0">
                <a:solidFill>
                  <a:srgbClr val="1F497D"/>
                </a:solidFill>
              </a:rPr>
              <a:t>total</a:t>
            </a:r>
            <a:r>
              <a:rPr lang="en-US" sz="2400" dirty="0" smtClean="0">
                <a:solidFill>
                  <a:srgbClr val="1F497D"/>
                </a:solidFill>
              </a:rPr>
              <a:t> amount of fluid in the </a:t>
            </a:r>
            <a:r>
              <a:rPr lang="en-US" sz="2400" b="1" dirty="0" smtClean="0">
                <a:solidFill>
                  <a:srgbClr val="1F497D"/>
                </a:solidFill>
              </a:rPr>
              <a:t>body</a:t>
            </a:r>
            <a:r>
              <a:rPr lang="en-US" sz="2400" dirty="0" smtClean="0">
                <a:solidFill>
                  <a:srgbClr val="1F497D"/>
                </a:solidFill>
              </a:rPr>
              <a:t> expressed as a percentage of your </a:t>
            </a:r>
            <a:r>
              <a:rPr lang="en-US" sz="2400" b="1" dirty="0" smtClean="0">
                <a:solidFill>
                  <a:srgbClr val="1F497D"/>
                </a:solidFill>
              </a:rPr>
              <a:t>total body</a:t>
            </a:r>
            <a:r>
              <a:rPr lang="en-US" sz="2400" dirty="0" smtClean="0">
                <a:solidFill>
                  <a:srgbClr val="1F497D"/>
                </a:solidFill>
              </a:rPr>
              <a:t> weight</a:t>
            </a:r>
          </a:p>
          <a:p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i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89" y="1461912"/>
            <a:ext cx="2779889" cy="1800937"/>
          </a:xfrm>
          <a:prstGeom prst="rect">
            <a:avLst/>
          </a:prstGeom>
        </p:spPr>
      </p:pic>
      <p:pic>
        <p:nvPicPr>
          <p:cNvPr id="6" name="Picture 5" descr="skinf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57" y="3225140"/>
            <a:ext cx="2835640" cy="2025457"/>
          </a:xfrm>
          <a:prstGeom prst="rect">
            <a:avLst/>
          </a:prstGeom>
        </p:spPr>
      </p:pic>
      <p:pic>
        <p:nvPicPr>
          <p:cNvPr id="7" name="Picture 6" descr="skinfold_diagra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" y="1636890"/>
            <a:ext cx="4845277" cy="303388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272277"/>
            <a:ext cx="91440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Laki-laki: 1,0913-0,00116 (trisep+subscapula)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Wanita : 1,0897-0,00133 (trisep+subscapula)</a:t>
            </a:r>
            <a:endParaRPr kumimoji="0" lang="id-ID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3" y="352778"/>
            <a:ext cx="5473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</a:rPr>
              <a:t>SKINFOLD METHOD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701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2 at 1.5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6" y="3298996"/>
            <a:ext cx="8750980" cy="2684820"/>
          </a:xfrm>
          <a:prstGeom prst="rect">
            <a:avLst/>
          </a:prstGeom>
        </p:spPr>
      </p:pic>
      <p:pic>
        <p:nvPicPr>
          <p:cNvPr id="5" name="Picture 4" descr="Screen Shot 2015-10-22 at 1.5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6" y="733287"/>
            <a:ext cx="4882619" cy="23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0333"/>
            <a:ext cx="8229600" cy="3035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1F497D"/>
                </a:solidFill>
              </a:rPr>
              <a:t>TERIMA KASIH</a:t>
            </a:r>
            <a:endParaRPr lang="en-US" sz="6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4000" b="1" i="1" dirty="0" smtClean="0">
                <a:solidFill>
                  <a:srgbClr val="FFFFFF"/>
                </a:solidFill>
              </a:rPr>
              <a:t>Nutritional Status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57158" y="1542965"/>
            <a:ext cx="3786214" cy="267185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The condition of the body in those respects influenced by the diet; the levels of nutrients in the body and the ability of those levels to maintain normal metabolic integrity</a:t>
            </a:r>
            <a:endParaRPr lang="id-ID" sz="2200" i="1" dirty="0"/>
          </a:p>
        </p:txBody>
      </p:sp>
      <p:pic>
        <p:nvPicPr>
          <p:cNvPr id="5" name="Picture 2" descr="http://www.twogreatclubs.com/images/RMR-graphicsEB.png"/>
          <p:cNvPicPr>
            <a:picLocks noChangeAspect="1" noChangeArrowheads="1"/>
          </p:cNvPicPr>
          <p:nvPr/>
        </p:nvPicPr>
        <p:blipFill>
          <a:blip r:embed="rId2"/>
          <a:srcRect t="27777"/>
          <a:stretch>
            <a:fillRect/>
          </a:stretch>
        </p:blipFill>
        <p:spPr bwMode="auto">
          <a:xfrm>
            <a:off x="4611800" y="2024054"/>
            <a:ext cx="4387110" cy="2071701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286248" y="2214554"/>
            <a:ext cx="85725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4214810" y="4608807"/>
            <a:ext cx="4643470" cy="132802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The spectrum of nutritional status spread from severe </a:t>
            </a:r>
            <a:r>
              <a:rPr lang="id-ID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under</a:t>
            </a:r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nutrition</a:t>
            </a:r>
            <a:r>
              <a:rPr lang="id-ID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 </a:t>
            </a:r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to</a:t>
            </a:r>
            <a:r>
              <a:rPr lang="id-ID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 </a:t>
            </a:r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obesity</a:t>
            </a:r>
            <a:endParaRPr lang="en-US" sz="2400" i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4" descr="Hasil gambar untuk bmi"/>
          <p:cNvPicPr>
            <a:picLocks noChangeAspect="1" noChangeArrowheads="1"/>
          </p:cNvPicPr>
          <p:nvPr/>
        </p:nvPicPr>
        <p:blipFill>
          <a:blip r:embed="rId3"/>
          <a:srcRect b="18180"/>
          <a:stretch>
            <a:fillRect/>
          </a:stretch>
        </p:blipFill>
        <p:spPr bwMode="auto">
          <a:xfrm>
            <a:off x="575644" y="4330384"/>
            <a:ext cx="3029382" cy="1740283"/>
          </a:xfrm>
          <a:prstGeom prst="rect">
            <a:avLst/>
          </a:prstGeom>
          <a:noFill/>
        </p:spPr>
      </p:pic>
      <p:sp>
        <p:nvSpPr>
          <p:cNvPr id="9" name="Striped Right Arrow 8"/>
          <p:cNvSpPr/>
          <p:nvPr/>
        </p:nvSpPr>
        <p:spPr>
          <a:xfrm>
            <a:off x="589299" y="6097977"/>
            <a:ext cx="2059849" cy="21431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1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23" y="165398"/>
            <a:ext cx="5612371" cy="1143000"/>
          </a:xfrm>
        </p:spPr>
        <p:txBody>
          <a:bodyPr>
            <a:normAutofit/>
          </a:bodyPr>
          <a:lstStyle/>
          <a:p>
            <a:pPr algn="l"/>
            <a:r>
              <a:rPr lang="id-ID" sz="3200" b="1" i="1" dirty="0" smtClean="0">
                <a:solidFill>
                  <a:srgbClr val="FFFFFF"/>
                </a:solidFill>
              </a:rPr>
              <a:t>Consequences of </a:t>
            </a:r>
            <a:br>
              <a:rPr lang="id-ID" sz="3200" b="1" i="1" dirty="0" smtClean="0">
                <a:solidFill>
                  <a:srgbClr val="FFFFFF"/>
                </a:solidFill>
              </a:rPr>
            </a:br>
            <a:r>
              <a:rPr lang="id-ID" sz="3200" b="1" i="1" dirty="0" smtClean="0">
                <a:solidFill>
                  <a:srgbClr val="FFFFFF"/>
                </a:solidFill>
              </a:rPr>
              <a:t>Nutritional Status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28596" y="1507503"/>
            <a:ext cx="8358246" cy="500066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The Nutritional Status of an Individual Person, has a health Consequences</a:t>
            </a:r>
            <a:endParaRPr lang="id-ID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290952" y="2088837"/>
            <a:ext cx="2758392" cy="3946478"/>
          </a:xfrm>
          <a:prstGeom prst="roundRect">
            <a:avLst/>
          </a:prstGeom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Optimal Nutritional Status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000" i="1" dirty="0" smtClean="0"/>
              <a:t>Powerful factor for Health and Well 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Improving Quality of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000" i="1" dirty="0" smtClean="0"/>
              <a:t>Preventing and Treating Disease</a:t>
            </a:r>
            <a:endParaRPr kumimoji="0" lang="id-ID" sz="20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308890" y="2123135"/>
            <a:ext cx="2376135" cy="3666400"/>
          </a:xfrm>
          <a:prstGeom prst="roundRect">
            <a:avLst/>
          </a:prstGeom>
          <a:ln w="28575" cap="flat" cmpd="sng" algn="ctr">
            <a:solidFill>
              <a:schemeClr val="accent6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 to Obesity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Metabolic Syndrome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communicable</a:t>
            </a:r>
            <a:r>
              <a:rPr kumimoji="0" lang="id-ID" sz="20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Disease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7723" y="2150431"/>
            <a:ext cx="2643206" cy="3286148"/>
          </a:xfrm>
          <a:prstGeom prst="roundRect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b="1" i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the risk of infection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Decreases in physical and mental development 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38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5" grpId="1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i="1" dirty="0" smtClean="0">
                <a:solidFill>
                  <a:srgbClr val="FFFFFF"/>
                </a:solidFill>
              </a:rPr>
              <a:t>How To Measure it?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2509816"/>
              </p:ext>
            </p:extLst>
          </p:nvPr>
        </p:nvGraphicFramePr>
        <p:xfrm>
          <a:off x="1014727" y="1853008"/>
          <a:ext cx="7672073" cy="388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68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85720" y="1671638"/>
            <a:ext cx="3286148" cy="118585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</a:rPr>
              <a:t>Measurement of </a:t>
            </a:r>
            <a:r>
              <a:rPr lang="id-ID" sz="2400" b="1" i="1" dirty="0" smtClean="0">
                <a:solidFill>
                  <a:schemeClr val="accent6">
                    <a:lumMod val="75000"/>
                  </a:schemeClr>
                </a:solidFill>
              </a:rPr>
              <a:t>Body Proportions</a:t>
            </a:r>
            <a:endParaRPr lang="id-ID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85720" y="3064758"/>
            <a:ext cx="3286148" cy="21986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 Data</a:t>
            </a:r>
            <a:r>
              <a:rPr kumimoji="0" lang="id-ID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(Standards)</a:t>
            </a:r>
            <a:r>
              <a:rPr kumimoji="0" lang="id-ID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Same Age and Sex Group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694902" y="2328770"/>
            <a:ext cx="1071570" cy="1500198"/>
          </a:xfrm>
          <a:prstGeom prst="curvedLeftArrow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71779" y="1877215"/>
            <a:ext cx="3999389" cy="364818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Indicate </a:t>
            </a:r>
            <a:r>
              <a:rPr lang="id-ID" sz="2400" i="1" u="sng" dirty="0" smtClean="0">
                <a:solidFill>
                  <a:schemeClr val="accent6">
                    <a:lumMod val="75000"/>
                  </a:schemeClr>
                </a:solidFill>
              </a:rPr>
              <a:t>Nutritional Status in General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The measure values reflect the </a:t>
            </a:r>
            <a:r>
              <a:rPr lang="id-ID" sz="2400" i="1" u="sng" dirty="0" smtClean="0">
                <a:solidFill>
                  <a:schemeClr val="accent6">
                    <a:lumMod val="75000"/>
                  </a:schemeClr>
                </a:solidFill>
              </a:rPr>
              <a:t>current Nutritional Status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Body Weight anad Height,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Body Mass Index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, Circumferences,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WHR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, Skinfold Thickness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2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Pictures\nina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268" y="1518005"/>
            <a:ext cx="6143668" cy="4372520"/>
          </a:xfrm>
          <a:prstGeom prst="rect">
            <a:avLst/>
          </a:prstGeom>
          <a:noFill/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46" y="5079214"/>
            <a:ext cx="1123949" cy="1014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4" y="4847274"/>
            <a:ext cx="1071570" cy="1000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06" y="4643446"/>
            <a:ext cx="1042988" cy="1042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684" y="4572008"/>
            <a:ext cx="1071562" cy="1071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347212"/>
            <a:ext cx="1000124" cy="1000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406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i="1" dirty="0" smtClean="0">
                <a:solidFill>
                  <a:srgbClr val="FFFFFF"/>
                </a:solidFill>
              </a:rPr>
              <a:t>Body Mass Index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314" y="1603334"/>
            <a:ext cx="6929454" cy="91940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body mass index (BMI) is a</a:t>
            </a:r>
            <a:r>
              <a:rPr lang="id-ID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value derived from the mass (weight) and height of an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individual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20" y="3897284"/>
            <a:ext cx="4857784" cy="78319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 </a:t>
            </a:r>
            <a:r>
              <a:rPr lang="id-ID" sz="2000" i="1" dirty="0" smtClean="0"/>
              <a:t>As a </a:t>
            </a:r>
            <a:r>
              <a:rPr lang="id-ID" sz="2000" b="1" i="1" dirty="0" smtClean="0"/>
              <a:t>screening tools</a:t>
            </a:r>
            <a:r>
              <a:rPr lang="en-US" sz="2000" b="1" i="1" dirty="0" smtClean="0"/>
              <a:t> for weight categories </a:t>
            </a:r>
            <a:r>
              <a:rPr lang="en-US" sz="2000" i="1" dirty="0" smtClean="0"/>
              <a:t>that may lead to health problems.</a:t>
            </a:r>
            <a:endParaRPr lang="id-ID" sz="20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85720" y="2823965"/>
            <a:ext cx="4857784" cy="78319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000" i="1" dirty="0" smtClean="0"/>
              <a:t>T</a:t>
            </a:r>
            <a:r>
              <a:rPr lang="en-US" sz="2000" i="1" dirty="0" smtClean="0"/>
              <a:t>he best </a:t>
            </a:r>
            <a:r>
              <a:rPr lang="en-US" sz="2000" b="1" i="1" dirty="0" smtClean="0"/>
              <a:t>proxy for body</a:t>
            </a:r>
            <a:r>
              <a:rPr lang="id-ID" sz="2000" b="1" i="1" dirty="0" smtClean="0"/>
              <a:t> fat percentage</a:t>
            </a:r>
            <a:r>
              <a:rPr lang="id-ID" sz="2000" i="1" dirty="0" smtClean="0"/>
              <a:t>, but not a diagnostoc for body fatness</a:t>
            </a:r>
            <a:endParaRPr lang="id-ID" sz="20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3676"/>
          <a:stretch>
            <a:fillRect/>
          </a:stretch>
        </p:blipFill>
        <p:spPr bwMode="auto">
          <a:xfrm>
            <a:off x="5527499" y="2560258"/>
            <a:ext cx="3471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843649"/>
            <a:ext cx="3143272" cy="114300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04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56" y="1899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3600" b="1" i="1" dirty="0" smtClean="0">
                <a:solidFill>
                  <a:schemeClr val="bg1"/>
                </a:solidFill>
              </a:rPr>
              <a:t>Classification of </a:t>
            </a:r>
            <a:br>
              <a:rPr lang="id-ID" sz="3600" b="1" i="1" dirty="0" smtClean="0">
                <a:solidFill>
                  <a:schemeClr val="bg1"/>
                </a:solidFill>
              </a:rPr>
            </a:br>
            <a:r>
              <a:rPr lang="id-ID" sz="3600" b="1" i="1" dirty="0" smtClean="0">
                <a:solidFill>
                  <a:schemeClr val="bg1"/>
                </a:solidFill>
              </a:rPr>
              <a:t>Body Mass Index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08575"/>
              </p:ext>
            </p:extLst>
          </p:nvPr>
        </p:nvGraphicFramePr>
        <p:xfrm>
          <a:off x="1467555" y="1820333"/>
          <a:ext cx="6597856" cy="4073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649464"/>
                <a:gridCol w="1649464"/>
                <a:gridCol w="1649464"/>
                <a:gridCol w="1649464"/>
              </a:tblGrid>
              <a:tr h="509215">
                <a:tc gridSpan="2"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WHO</a:t>
                      </a:r>
                      <a:r>
                        <a:rPr lang="id-ID" sz="2000" b="1" baseline="0" dirty="0" smtClean="0"/>
                        <a:t> For ASIA</a:t>
                      </a:r>
                      <a:endParaRPr lang="id-ID" sz="20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RISKESDAS</a:t>
                      </a:r>
                      <a:endParaRPr lang="id-ID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09215">
                <a:tc>
                  <a:txBody>
                    <a:bodyPr/>
                    <a:lstStyle/>
                    <a:p>
                      <a:pPr algn="ctr"/>
                      <a:r>
                        <a:rPr lang="id-ID" sz="2000" b="1" i="1" dirty="0" smtClean="0"/>
                        <a:t>Category</a:t>
                      </a:r>
                      <a:endParaRPr lang="id-ID" sz="2000" b="1" i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BMI (kg/m</a:t>
                      </a:r>
                      <a:r>
                        <a:rPr lang="id-ID" sz="2000" b="1" i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2000" b="1" i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i="1" dirty="0" smtClean="0"/>
                        <a:t>Category</a:t>
                      </a:r>
                      <a:endParaRPr lang="id-ID" sz="2000" b="1" i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BMI (kg/m</a:t>
                      </a:r>
                      <a:r>
                        <a:rPr lang="id-ID" sz="2000" b="1" i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2000" b="1" i="1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Underweight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&lt;18,50</a:t>
                      </a:r>
                      <a:endParaRPr lang="id-ID" sz="20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Thin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&lt;18,50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18,50-22,99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Normal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18,50-24,99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Overweight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Overweight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25,00-27,00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23,00-24,99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Obesity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Obese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25,00-29,99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Obese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333" y="1945214"/>
            <a:ext cx="2759593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sz="2000" b="1" i="1" dirty="0" smtClean="0"/>
              <a:t>Varied Classification Across Ethnicity</a:t>
            </a:r>
            <a:endParaRPr lang="id-ID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69333" y="2861907"/>
            <a:ext cx="2759593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C</a:t>
            </a:r>
            <a:r>
              <a:rPr lang="id-ID" sz="2000" b="1" i="1" dirty="0" smtClean="0"/>
              <a:t>an not be use for children nnutritional Assesment</a:t>
            </a:r>
            <a:endParaRPr lang="id-ID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3071802" y="1909071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WHO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recommends lowering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the normal/overweight threshold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South East Asian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body types to around BMI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23</a:t>
            </a:r>
            <a:endParaRPr lang="id-ID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40" y="3034403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he amount of body fat </a:t>
            </a: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and body composition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will change 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along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growth and development</a:t>
            </a:r>
            <a:endParaRPr lang="id-ID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333" y="4138976"/>
            <a:ext cx="2759593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Does not</a:t>
            </a:r>
            <a:r>
              <a:rPr lang="id-ID" sz="2000" b="1" i="1" dirty="0" smtClean="0"/>
              <a:t> </a:t>
            </a:r>
            <a:r>
              <a:rPr lang="en-US" sz="2000" b="1" i="1" dirty="0" smtClean="0"/>
              <a:t>differentiate</a:t>
            </a:r>
            <a:r>
              <a:rPr lang="id-ID" sz="2000" b="1" i="1" dirty="0" smtClean="0"/>
              <a:t> </a:t>
            </a:r>
            <a:r>
              <a:rPr lang="en-US" sz="2000" b="1" i="1" dirty="0" smtClean="0"/>
              <a:t>between muscle</a:t>
            </a:r>
          </a:p>
          <a:p>
            <a:pPr algn="ctr"/>
            <a:r>
              <a:rPr lang="id-ID" sz="2000" b="1" i="1" dirty="0" smtClean="0"/>
              <a:t>mass and fat mass</a:t>
            </a:r>
            <a:endParaRPr lang="id-ID" sz="20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071802" y="4195001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BMI is particularly inaccurate for people who</a:t>
            </a: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are very fit</a:t>
            </a: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or athletic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, as their high muscle mass can classify them in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the overweight category by BMI</a:t>
            </a:r>
            <a:endParaRPr lang="id-ID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63492" y="4046092"/>
            <a:ext cx="8937664" cy="1439645"/>
          </a:xfrm>
          <a:prstGeom prst="frame">
            <a:avLst>
              <a:gd name="adj1" fmla="val 4098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580</Words>
  <Application>Microsoft Macintosh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PENGUKURAN  STATUS GIZI ANTROPOMETRI</vt:lpstr>
      <vt:lpstr>Nutritional Status</vt:lpstr>
      <vt:lpstr>Consequences of  Nutritional Status</vt:lpstr>
      <vt:lpstr>How To Measure it?</vt:lpstr>
      <vt:lpstr>PowerPoint Presentation</vt:lpstr>
      <vt:lpstr>PowerPoint Presentation</vt:lpstr>
      <vt:lpstr>Body Mass Index</vt:lpstr>
      <vt:lpstr>Classification of  Body Mass Index</vt:lpstr>
      <vt:lpstr>PowerPoint Presentation</vt:lpstr>
      <vt:lpstr>The sumo wrestler and the bodybuilder have similar body weight yet dramatically different body composition. </vt:lpstr>
      <vt:lpstr>How to Measure it?</vt:lpstr>
      <vt:lpstr>Bioelectrical Impendance Analysis</vt:lpstr>
      <vt:lpstr>PowerPoint Presentation</vt:lpstr>
      <vt:lpstr>PowerPoint Presentation</vt:lpstr>
      <vt:lpstr>PowerPoint Presentation</vt:lpstr>
      <vt:lpstr>PowerPoint Presentation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 STATUS GIZI</dc:title>
  <dc:creator>Nazhif Gifari</dc:creator>
  <cp:lastModifiedBy>Nazhif Gifari</cp:lastModifiedBy>
  <cp:revision>20</cp:revision>
  <dcterms:created xsi:type="dcterms:W3CDTF">2017-04-27T14:37:06Z</dcterms:created>
  <dcterms:modified xsi:type="dcterms:W3CDTF">2019-12-04T10:33:05Z</dcterms:modified>
</cp:coreProperties>
</file>