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29" r:id="rId4"/>
    <p:sldId id="261" r:id="rId5"/>
    <p:sldId id="367" r:id="rId6"/>
    <p:sldId id="335" r:id="rId7"/>
    <p:sldId id="336" r:id="rId8"/>
    <p:sldId id="262" r:id="rId9"/>
    <p:sldId id="286" r:id="rId10"/>
    <p:sldId id="322" r:id="rId11"/>
    <p:sldId id="368" r:id="rId12"/>
    <p:sldId id="344" r:id="rId13"/>
    <p:sldId id="337" r:id="rId14"/>
    <p:sldId id="338" r:id="rId15"/>
    <p:sldId id="339" r:id="rId16"/>
    <p:sldId id="342" r:id="rId17"/>
    <p:sldId id="369" r:id="rId18"/>
    <p:sldId id="370" r:id="rId19"/>
    <p:sldId id="371" r:id="rId20"/>
    <p:sldId id="372" r:id="rId21"/>
    <p:sldId id="373" r:id="rId22"/>
    <p:sldId id="376" r:id="rId23"/>
    <p:sldId id="374" r:id="rId24"/>
    <p:sldId id="375" r:id="rId25"/>
    <p:sldId id="377" r:id="rId26"/>
    <p:sldId id="378" r:id="rId27"/>
    <p:sldId id="383" r:id="rId28"/>
    <p:sldId id="384" r:id="rId29"/>
    <p:sldId id="385" r:id="rId30"/>
    <p:sldId id="380" r:id="rId31"/>
    <p:sldId id="379" r:id="rId32"/>
    <p:sldId id="386" r:id="rId33"/>
    <p:sldId id="387" r:id="rId34"/>
    <p:sldId id="388" r:id="rId35"/>
    <p:sldId id="389" r:id="rId36"/>
    <p:sldId id="390" r:id="rId37"/>
    <p:sldId id="391" r:id="rId38"/>
    <p:sldId id="381" r:id="rId39"/>
    <p:sldId id="392" r:id="rId40"/>
    <p:sldId id="393" r:id="rId41"/>
    <p:sldId id="394" r:id="rId42"/>
    <p:sldId id="395" r:id="rId43"/>
    <p:sldId id="396" r:id="rId44"/>
    <p:sldId id="397" r:id="rId45"/>
    <p:sldId id="382" r:id="rId46"/>
    <p:sldId id="398" r:id="rId47"/>
    <p:sldId id="399" r:id="rId48"/>
    <p:sldId id="40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10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12/4/16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</a:t>
            </a:r>
            <a:r>
              <a:rPr lang="en-US" dirty="0" err="1" smtClean="0"/>
              <a:t>Ismardiko</a:t>
            </a:r>
            <a:r>
              <a:rPr lang="en-US" dirty="0" smtClean="0"/>
              <a:t> </a:t>
            </a:r>
            <a:r>
              <a:rPr lang="en-US" dirty="0" err="1" smtClean="0"/>
              <a:t>Widyawan</a:t>
            </a:r>
            <a:endParaRPr lang="en-US" dirty="0" smtClean="0"/>
          </a:p>
          <a:p>
            <a:r>
              <a:rPr lang="en-US" smtClean="0"/>
              <a:t>2016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mtClean="0"/>
              <a:t>Computer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secret key cryptography,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endParaRPr lang="en-US" dirty="0" smtClean="0"/>
          </a:p>
          <a:p>
            <a:r>
              <a:rPr lang="en-US" dirty="0" err="1" smtClean="0"/>
              <a:t>Diffie</a:t>
            </a:r>
            <a:r>
              <a:rPr lang="en-US" dirty="0" smtClean="0"/>
              <a:t>-Hellman </a:t>
            </a:r>
            <a:r>
              <a:rPr lang="en-US" dirty="0" err="1" smtClean="0"/>
              <a:t>mengusulkan</a:t>
            </a:r>
            <a:r>
              <a:rPr lang="en-US" dirty="0" smtClean="0"/>
              <a:t> public key cryptography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endParaRPr lang="en-US" dirty="0" smtClean="0"/>
          </a:p>
          <a:p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pembuat</a:t>
            </a:r>
            <a:endParaRPr lang="en-US" dirty="0" smtClean="0"/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hash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, yang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didekripsi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diikutkan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endParaRPr lang="en-US" dirty="0" smtClean="0"/>
          </a:p>
          <a:p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hashing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mencocokkan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SHA-1, MD5</a:t>
            </a:r>
          </a:p>
          <a:p>
            <a:r>
              <a:rPr lang="en-US" dirty="0" smtClean="0"/>
              <a:t>PKI (</a:t>
            </a:r>
            <a:r>
              <a:rPr lang="en-US" i="1" dirty="0" smtClean="0"/>
              <a:t>Public Key Infrastructure</a:t>
            </a:r>
            <a:r>
              <a:rPr lang="en-US" dirty="0" smtClean="0"/>
              <a:t>)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public key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MEKANISME PROTEKSI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09800"/>
            <a:ext cx="414528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4114800"/>
            <a:ext cx="547832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Domain = set of (</a:t>
            </a:r>
            <a:r>
              <a:rPr lang="en-US" dirty="0" err="1" smtClean="0"/>
              <a:t>object,rights</a:t>
            </a:r>
            <a:r>
              <a:rPr lang="en-US" dirty="0" smtClean="0"/>
              <a:t>),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rights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object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Domain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(UID,GID)</a:t>
            </a:r>
          </a:p>
          <a:p>
            <a:r>
              <a:rPr lang="en-US" dirty="0" smtClean="0"/>
              <a:t>Protection matrix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domain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057400"/>
            <a:ext cx="5073781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List (ACL)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Protection Matrix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diimplementasikan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boros</a:t>
            </a:r>
            <a:r>
              <a:rPr lang="en-US" dirty="0" smtClean="0"/>
              <a:t> memory,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ACL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ACL </a:t>
            </a:r>
            <a:r>
              <a:rPr lang="en-US" dirty="0" err="1" smtClean="0"/>
              <a:t>mendefinisikan</a:t>
            </a:r>
            <a:r>
              <a:rPr lang="en-US" dirty="0" smtClean="0"/>
              <a:t> list of (</a:t>
            </a:r>
            <a:r>
              <a:rPr lang="en-US" dirty="0" err="1" smtClean="0"/>
              <a:t>process,rights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object</a:t>
            </a:r>
          </a:p>
          <a:p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b="1" dirty="0" smtClean="0"/>
              <a:t>role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user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group, </a:t>
            </a:r>
            <a:r>
              <a:rPr lang="en-US" dirty="0" err="1" smtClean="0"/>
              <a:t>contoh</a:t>
            </a:r>
            <a:r>
              <a:rPr lang="en-US" dirty="0" smtClean="0"/>
              <a:t> RBAC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Capability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Mendefinisikan</a:t>
            </a:r>
            <a:r>
              <a:rPr lang="en-US" dirty="0" smtClean="0"/>
              <a:t> list of (</a:t>
            </a:r>
            <a:r>
              <a:rPr lang="en-US" dirty="0" err="1" smtClean="0"/>
              <a:t>object,rights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05000"/>
            <a:ext cx="516064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200400"/>
            <a:ext cx="506943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Multilevel 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bicarakan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Discretionary Access Control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ind</a:t>
            </a:r>
            <a:r>
              <a:rPr lang="id-ID" smtClean="0"/>
              <a:t>i</a:t>
            </a:r>
            <a:r>
              <a:rPr lang="en-US" smtClean="0"/>
              <a:t>vidual</a:t>
            </a:r>
            <a:r>
              <a:rPr lang="en-US" dirty="0" smtClean="0"/>
              <a:t> user </a:t>
            </a:r>
            <a:r>
              <a:rPr lang="en-US" dirty="0" err="1" smtClean="0"/>
              <a:t>menentukan</a:t>
            </a:r>
            <a:r>
              <a:rPr lang="en-US" dirty="0" smtClean="0"/>
              <a:t> access rights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i="1" dirty="0" smtClean="0"/>
              <a:t>multilevel security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security policy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dijamin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Steganography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r>
              <a:rPr lang="en-US" dirty="0" smtClean="0"/>
              <a:t> </a:t>
            </a:r>
            <a:r>
              <a:rPr lang="en-US" dirty="0" err="1" smtClean="0"/>
              <a:t>curiga</a:t>
            </a:r>
            <a:r>
              <a:rPr lang="en-US" dirty="0" smtClean="0"/>
              <a:t> (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isinya</a:t>
            </a:r>
            <a:r>
              <a:rPr lang="en-US" dirty="0" smtClean="0"/>
              <a:t> </a:t>
            </a:r>
            <a:r>
              <a:rPr lang="en-US" dirty="0" err="1" smtClean="0"/>
              <a:t>aneh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Cara lain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menyisipkan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media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membuatnya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aneh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media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suara</a:t>
            </a:r>
            <a:r>
              <a:rPr lang="en-US" dirty="0" smtClean="0"/>
              <a:t>, video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membuatnya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AUTENTIKASI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PASSWORD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login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diperiksa</a:t>
            </a:r>
            <a:r>
              <a:rPr lang="en-US" dirty="0" smtClean="0"/>
              <a:t> </a:t>
            </a:r>
            <a:r>
              <a:rPr lang="en-US" dirty="0" err="1" smtClean="0"/>
              <a:t>siapakah</a:t>
            </a:r>
            <a:r>
              <a:rPr lang="en-US" dirty="0" smtClean="0"/>
              <a:t> user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user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“</a:t>
            </a:r>
            <a:r>
              <a:rPr lang="en-US" i="1" dirty="0" smtClean="0"/>
              <a:t>something the user knows</a:t>
            </a:r>
            <a:r>
              <a:rPr lang="en-US" dirty="0" smtClean="0"/>
              <a:t>”</a:t>
            </a:r>
            <a:endParaRPr lang="id-ID" dirty="0" smtClean="0"/>
          </a:p>
          <a:p>
            <a:r>
              <a:rPr lang="id-ID" dirty="0" smtClean="0"/>
              <a:t>Proteksi password: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List </a:t>
            </a:r>
            <a:r>
              <a:rPr lang="en-US" dirty="0" err="1" smtClean="0"/>
              <a:t>dari</a:t>
            </a:r>
            <a:r>
              <a:rPr lang="en-US" dirty="0" smtClean="0"/>
              <a:t> (</a:t>
            </a:r>
            <a:r>
              <a:rPr lang="en-US" dirty="0" err="1" smtClean="0"/>
              <a:t>userid,password</a:t>
            </a:r>
            <a:r>
              <a:rPr lang="en-US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Seringkali</a:t>
            </a:r>
            <a:r>
              <a:rPr lang="en-US" dirty="0" smtClean="0"/>
              <a:t> password </a:t>
            </a:r>
            <a:r>
              <a:rPr lang="id-ID" dirty="0" smtClean="0"/>
              <a:t>dienkripsi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diketik</a:t>
            </a:r>
            <a:r>
              <a:rPr lang="en-US" dirty="0" smtClean="0"/>
              <a:t> password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BIOS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diproteksi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password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boot </a:t>
            </a:r>
            <a:r>
              <a:rPr lang="en-US" dirty="0" err="1" smtClean="0"/>
              <a:t>dari</a:t>
            </a:r>
            <a:r>
              <a:rPr lang="en-US" dirty="0" smtClean="0"/>
              <a:t> device lain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130040"/>
            <a:ext cx="583447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r>
              <a:rPr lang="en-US" dirty="0" err="1" smtClean="0"/>
              <a:t>Kriptografi</a:t>
            </a:r>
            <a:endParaRPr lang="en-US" dirty="0" smtClean="0"/>
          </a:p>
          <a:p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Proteksi</a:t>
            </a:r>
            <a:endParaRPr lang="en-US" dirty="0" smtClean="0"/>
          </a:p>
          <a:p>
            <a:r>
              <a:rPr lang="en-US" dirty="0" err="1" smtClean="0"/>
              <a:t>Otentikasi</a:t>
            </a:r>
            <a:endParaRPr lang="en-US" dirty="0" smtClean="0"/>
          </a:p>
          <a:p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Eksploitasi</a:t>
            </a:r>
            <a:r>
              <a:rPr lang="en-US" dirty="0" smtClean="0"/>
              <a:t> Bug</a:t>
            </a:r>
          </a:p>
          <a:p>
            <a:r>
              <a:rPr lang="en-US" dirty="0" smtClean="0"/>
              <a:t>Malware</a:t>
            </a:r>
          </a:p>
          <a:p>
            <a:r>
              <a:rPr lang="en-US" smtClean="0"/>
              <a:t>Pertahanan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CRACKING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War dialers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modem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ping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dnsquery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nslookup</a:t>
            </a:r>
            <a:endParaRPr lang="en-US" dirty="0" smtClean="0"/>
          </a:p>
          <a:p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login </a:t>
            </a:r>
            <a:r>
              <a:rPr lang="en-US" dirty="0" err="1" smtClean="0"/>
              <a:t>dan</a:t>
            </a:r>
            <a:r>
              <a:rPr lang="en-US" dirty="0" smtClean="0"/>
              <a:t> password (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Brute Force attack</a:t>
            </a:r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password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terenkripsi</a:t>
            </a:r>
            <a:r>
              <a:rPr lang="en-US" dirty="0" smtClean="0"/>
              <a:t> (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attack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statis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memperlambat</a:t>
            </a:r>
            <a:r>
              <a:rPr lang="en-US" dirty="0" smtClean="0"/>
              <a:t> </a:t>
            </a:r>
            <a:r>
              <a:rPr lang="en-US" dirty="0" err="1" smtClean="0"/>
              <a:t>ditambahkan</a:t>
            </a:r>
            <a:r>
              <a:rPr lang="en-US" dirty="0" smtClean="0"/>
              <a:t> </a:t>
            </a:r>
            <a:r>
              <a:rPr lang="en-US" i="1" dirty="0" smtClean="0"/>
              <a:t>salt</a:t>
            </a:r>
            <a:r>
              <a:rPr lang="en-US" dirty="0" smtClean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User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password</a:t>
            </a:r>
          </a:p>
          <a:p>
            <a:r>
              <a:rPr lang="en-US" dirty="0" err="1" smtClean="0"/>
              <a:t>Tiap</a:t>
            </a:r>
            <a:r>
              <a:rPr lang="en-US" dirty="0" smtClean="0"/>
              <a:t> kali login </a:t>
            </a:r>
            <a:r>
              <a:rPr lang="en-US" dirty="0" err="1" smtClean="0"/>
              <a:t>gunakan</a:t>
            </a:r>
            <a:r>
              <a:rPr lang="en-US" dirty="0" smtClean="0"/>
              <a:t> password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endParaRPr lang="en-US" dirty="0" smtClean="0"/>
          </a:p>
          <a:p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dihilangkan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Lamport</a:t>
            </a:r>
            <a:r>
              <a:rPr lang="en-US" dirty="0" smtClean="0"/>
              <a:t> (</a:t>
            </a:r>
            <a:r>
              <a:rPr lang="en-US" i="1" dirty="0" smtClean="0"/>
              <a:t>one-way hash chain</a:t>
            </a:r>
            <a:r>
              <a:rPr lang="en-US" dirty="0" smtClean="0"/>
              <a:t>):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Sebuah</a:t>
            </a:r>
            <a:r>
              <a:rPr lang="en-US" dirty="0" smtClean="0"/>
              <a:t> one-way function </a:t>
            </a:r>
            <a:r>
              <a:rPr lang="en-US" i="1" dirty="0" smtClean="0"/>
              <a:t>y = f(x)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User </a:t>
            </a:r>
            <a:r>
              <a:rPr lang="id-ID" dirty="0" smtClean="0"/>
              <a:t>mengingat</a:t>
            </a:r>
            <a:r>
              <a:rPr lang="en-US" dirty="0" smtClean="0"/>
              <a:t> password and </a:t>
            </a:r>
            <a:r>
              <a:rPr lang="id-ID" dirty="0" smtClean="0"/>
              <a:t>bilangan bulat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id-ID" dirty="0" smtClean="0"/>
              <a:t>yang me</a:t>
            </a:r>
            <a:r>
              <a:rPr lang="en-US" dirty="0" smtClean="0"/>
              <a:t>represent</a:t>
            </a:r>
            <a:r>
              <a:rPr lang="id-ID" dirty="0" smtClean="0"/>
              <a:t>asikan</a:t>
            </a:r>
            <a:r>
              <a:rPr lang="en-US" dirty="0" smtClean="0"/>
              <a:t> </a:t>
            </a:r>
            <a:r>
              <a:rPr lang="id-ID" dirty="0" smtClean="0"/>
              <a:t>berapa kali a</a:t>
            </a:r>
            <a:r>
              <a:rPr lang="en-US" dirty="0" err="1" smtClean="0"/>
              <a:t>lgoritm</a:t>
            </a:r>
            <a:r>
              <a:rPr lang="id-ID" dirty="0" smtClean="0"/>
              <a:t>a</a:t>
            </a:r>
            <a:r>
              <a:rPr lang="en-US" dirty="0" smtClean="0"/>
              <a:t> </a:t>
            </a:r>
            <a:r>
              <a:rPr lang="id-ID" dirty="0" smtClean="0"/>
              <a:t>dapat membangkitkan</a:t>
            </a:r>
            <a:r>
              <a:rPr lang="en-US" dirty="0" smtClean="0"/>
              <a:t> password</a:t>
            </a:r>
          </a:p>
          <a:p>
            <a:pPr lvl="1">
              <a:buFont typeface="Courier New" pitchFamily="49" charset="0"/>
              <a:buChar char="o"/>
            </a:pPr>
            <a:r>
              <a:rPr lang="en-US" i="1" dirty="0" smtClean="0"/>
              <a:t>P</a:t>
            </a:r>
            <a:r>
              <a:rPr lang="en-US" i="1" baseline="-25000" dirty="0" smtClean="0"/>
              <a:t>i-1</a:t>
            </a:r>
            <a:r>
              <a:rPr lang="en-US" i="1" dirty="0" smtClean="0"/>
              <a:t> = f(P</a:t>
            </a:r>
            <a:r>
              <a:rPr lang="en-US" i="1" baseline="-25000" dirty="0" smtClean="0"/>
              <a:t>i</a:t>
            </a:r>
            <a:r>
              <a:rPr lang="en-US" i="1" dirty="0" smtClean="0"/>
              <a:t>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SOMETHING THE USER KNOWS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password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user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Siapakah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kandung</a:t>
            </a:r>
            <a:r>
              <a:rPr lang="en-US" dirty="0" smtClean="0"/>
              <a:t>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Variasi</a:t>
            </a:r>
            <a:r>
              <a:rPr lang="en-US" dirty="0" smtClean="0"/>
              <a:t> lain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challenge-response</a:t>
            </a:r>
            <a:r>
              <a:rPr lang="en-US" dirty="0" smtClean="0"/>
              <a:t>: user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x</a:t>
            </a:r>
            <a:r>
              <a:rPr lang="en-US" baseline="30000" dirty="0" smtClean="0"/>
              <a:t>2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login,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x, </a:t>
            </a:r>
            <a:r>
              <a:rPr lang="en-US" dirty="0" err="1" smtClean="0"/>
              <a:t>misalnya</a:t>
            </a:r>
            <a:r>
              <a:rPr lang="en-US" dirty="0" smtClean="0"/>
              <a:t> 7</a:t>
            </a:r>
          </a:p>
          <a:p>
            <a:r>
              <a:rPr lang="en-US" dirty="0" smtClean="0"/>
              <a:t>User </a:t>
            </a:r>
            <a:r>
              <a:rPr lang="en-US" dirty="0" err="1" smtClean="0"/>
              <a:t>menginput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(49)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AUTENTIKASI DENGAN OBJEK FISIK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i="1" dirty="0" smtClean="0"/>
              <a:t>something the user has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, yang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password</a:t>
            </a:r>
          </a:p>
          <a:p>
            <a:r>
              <a:rPr lang="en-US" dirty="0" err="1" smtClean="0"/>
              <a:t>Dibagi</a:t>
            </a:r>
            <a:r>
              <a:rPr lang="en-US" dirty="0" smtClean="0"/>
              <a:t> 2 </a:t>
            </a:r>
            <a:r>
              <a:rPr lang="en-US" dirty="0" err="1" smtClean="0"/>
              <a:t>teknologi</a:t>
            </a:r>
            <a:r>
              <a:rPr lang="en-US" dirty="0" smtClean="0"/>
              <a:t>: </a:t>
            </a:r>
            <a:r>
              <a:rPr lang="en-US" i="1" dirty="0" smtClean="0"/>
              <a:t>stored-value card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smart card</a:t>
            </a:r>
          </a:p>
          <a:p>
            <a:r>
              <a:rPr lang="en-US" dirty="0" smtClean="0"/>
              <a:t>Stored-value card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memory</a:t>
            </a:r>
          </a:p>
          <a:p>
            <a:r>
              <a:rPr lang="en-US" dirty="0" smtClean="0"/>
              <a:t>Smart card </a:t>
            </a:r>
            <a:r>
              <a:rPr lang="en-US" dirty="0" err="1" smtClean="0"/>
              <a:t>berisi</a:t>
            </a:r>
            <a:r>
              <a:rPr lang="en-US" dirty="0" smtClean="0"/>
              <a:t> processor </a:t>
            </a:r>
            <a:r>
              <a:rPr lang="en-US" dirty="0" err="1" smtClean="0"/>
              <a:t>dan</a:t>
            </a:r>
            <a:r>
              <a:rPr lang="en-US" dirty="0" smtClean="0"/>
              <a:t> memory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AUTENTIKASI DENGAN BIOMETRIK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i="1" dirty="0" smtClean="0"/>
              <a:t>something the user is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sidik</a:t>
            </a:r>
            <a:r>
              <a:rPr lang="en-US" dirty="0" smtClean="0"/>
              <a:t> </a:t>
            </a:r>
            <a:r>
              <a:rPr lang="en-US" dirty="0" err="1" smtClean="0"/>
              <a:t>jari</a:t>
            </a:r>
            <a:r>
              <a:rPr lang="en-US" dirty="0" smtClean="0"/>
              <a:t>, </a:t>
            </a:r>
            <a:r>
              <a:rPr lang="en-US" dirty="0" err="1" smtClean="0"/>
              <a:t>suara</a:t>
            </a:r>
            <a:r>
              <a:rPr lang="en-US" dirty="0" smtClean="0"/>
              <a:t>, iris,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 </a:t>
            </a:r>
            <a:r>
              <a:rPr lang="en-US" dirty="0" err="1" smtClean="0"/>
              <a:t>tahap</a:t>
            </a:r>
            <a:r>
              <a:rPr lang="en-US" dirty="0" smtClean="0"/>
              <a:t>: </a:t>
            </a:r>
            <a:r>
              <a:rPr lang="en-US" i="1" dirty="0" smtClean="0"/>
              <a:t>enrollment</a:t>
            </a:r>
            <a:r>
              <a:rPr lang="en-US" dirty="0" smtClean="0"/>
              <a:t> (</a:t>
            </a:r>
            <a:r>
              <a:rPr lang="en-US" dirty="0" err="1" smtClean="0"/>
              <a:t>pendaftaran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identification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login </a:t>
            </a:r>
            <a:r>
              <a:rPr lang="en-US" dirty="0" err="1" smtClean="0"/>
              <a:t>untk</a:t>
            </a:r>
            <a:r>
              <a:rPr lang="en-US" dirty="0" smtClean="0"/>
              <a:t> </a:t>
            </a: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pengenalan</a:t>
            </a:r>
            <a:r>
              <a:rPr lang="en-US" dirty="0" smtClean="0"/>
              <a:t> iris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lampu</a:t>
            </a:r>
            <a:r>
              <a:rPr lang="en-US" dirty="0" smtClean="0"/>
              <a:t> </a:t>
            </a:r>
            <a:r>
              <a:rPr lang="en-US" dirty="0" err="1" smtClean="0"/>
              <a:t>kilat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reflek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(</a:t>
            </a:r>
            <a:r>
              <a:rPr lang="en-US" dirty="0" err="1" smtClean="0"/>
              <a:t>berkedip</a:t>
            </a:r>
            <a:r>
              <a:rPr lang="en-US" dirty="0" smtClean="0"/>
              <a:t> = </a:t>
            </a:r>
            <a:r>
              <a:rPr lang="en-US" dirty="0" err="1" smtClean="0"/>
              <a:t>manusia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SERANGAN DARI DALAM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meng</a:t>
            </a:r>
            <a:r>
              <a:rPr lang="id-ID" dirty="0" smtClean="0"/>
              <a:t>au</a:t>
            </a:r>
            <a:r>
              <a:rPr lang="en-US" dirty="0" err="1" smtClean="0"/>
              <a:t>tentikasi</a:t>
            </a:r>
            <a:r>
              <a:rPr lang="en-US" dirty="0" smtClean="0"/>
              <a:t> orang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,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waspada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programer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r>
              <a:rPr lang="en-US" dirty="0" err="1" smtClean="0"/>
              <a:t>Jenis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Logic Bomb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Trapdoors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Login Spoofing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BOMB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programer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berjaga-jaga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dipecat</a:t>
            </a:r>
            <a:endParaRPr lang="en-US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program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pembuatnya</a:t>
            </a:r>
            <a:r>
              <a:rPr lang="en-US" dirty="0" smtClean="0"/>
              <a:t> </a:t>
            </a:r>
            <a:r>
              <a:rPr lang="en-US" dirty="0" err="1" smtClean="0"/>
              <a:t>dipecat</a:t>
            </a:r>
            <a:endParaRPr lang="en-US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pembuatnya</a:t>
            </a:r>
            <a:r>
              <a:rPr lang="en-US" dirty="0" smtClean="0"/>
              <a:t> </a:t>
            </a:r>
            <a:r>
              <a:rPr lang="en-US" dirty="0" err="1" smtClean="0"/>
              <a:t>dipecat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Memeriksa</a:t>
            </a:r>
            <a:r>
              <a:rPr lang="en-US" dirty="0" smtClean="0"/>
              <a:t> payroll (</a:t>
            </a:r>
            <a:r>
              <a:rPr lang="en-US" dirty="0" err="1" smtClean="0"/>
              <a:t>penggajian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id </a:t>
            </a:r>
            <a:r>
              <a:rPr lang="en-US" dirty="0" err="1" smtClean="0"/>
              <a:t>pembuatnya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Si </a:t>
            </a:r>
            <a:r>
              <a:rPr lang="en-US" dirty="0" err="1" smtClean="0"/>
              <a:t>pembuatnya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login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r>
              <a:rPr lang="en-US" dirty="0" err="1" smtClean="0"/>
              <a:t>Menghapus</a:t>
            </a:r>
            <a:r>
              <a:rPr lang="en-US" dirty="0" smtClean="0"/>
              <a:t> file, disk, </a:t>
            </a:r>
            <a:r>
              <a:rPr lang="en-US" dirty="0" err="1" smtClean="0"/>
              <a:t>mengubah</a:t>
            </a:r>
            <a:r>
              <a:rPr lang="en-US" dirty="0" smtClean="0"/>
              <a:t> program</a:t>
            </a:r>
          </a:p>
          <a:p>
            <a:r>
              <a:rPr lang="en-US" i="1" dirty="0" smtClean="0"/>
              <a:t>Time bomb</a:t>
            </a:r>
            <a:r>
              <a:rPr lang="en-US" dirty="0" smtClean="0"/>
              <a:t>: virus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 DOORS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programer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bypass login</a:t>
            </a:r>
          </a:p>
          <a:p>
            <a:r>
              <a:rPr lang="en-US" i="1" dirty="0" smtClean="0"/>
              <a:t>Code review</a:t>
            </a:r>
            <a:r>
              <a:rPr lang="en-US" dirty="0" smtClean="0"/>
              <a:t>,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RPL,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mencegahnya</a:t>
            </a:r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program </a:t>
            </a:r>
            <a:r>
              <a:rPr lang="en-US" dirty="0" err="1" smtClean="0"/>
              <a:t>dicatat</a:t>
            </a:r>
            <a:r>
              <a:rPr lang="en-US" dirty="0" smtClean="0"/>
              <a:t> di database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r>
              <a:rPr lang="en-US" dirty="0" smtClean="0"/>
              <a:t> </a:t>
            </a:r>
            <a:r>
              <a:rPr lang="en-US" dirty="0" err="1" smtClean="0"/>
              <a:t>programer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programnya</a:t>
            </a:r>
            <a:r>
              <a:rPr lang="en-US" dirty="0" smtClean="0"/>
              <a:t> di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programer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(“LOGIN  :”);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get_string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(“PASSWORD :”)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disable_echoing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get_string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(password);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enable_echoing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v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check_validity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name,password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if (v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name,”zzzzz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”)==0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break;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>
              <a:spcBef>
                <a:spcPts val="0"/>
              </a:spcBef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execute_shell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 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mencuri</a:t>
            </a:r>
            <a:r>
              <a:rPr lang="en-US" dirty="0" smtClean="0"/>
              <a:t> account user lain</a:t>
            </a:r>
          </a:p>
          <a:p>
            <a:r>
              <a:rPr lang="en-US" dirty="0" err="1" smtClean="0"/>
              <a:t>Membuat</a:t>
            </a:r>
            <a:r>
              <a:rPr lang="en-US" dirty="0" smtClean="0"/>
              <a:t> program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mirip</a:t>
            </a:r>
            <a:r>
              <a:rPr lang="en-US" dirty="0" smtClean="0"/>
              <a:t> login program</a:t>
            </a:r>
          </a:p>
          <a:p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login </a:t>
            </a:r>
            <a:r>
              <a:rPr lang="en-US" dirty="0" err="1" smtClean="0"/>
              <a:t>dan</a:t>
            </a:r>
            <a:r>
              <a:rPr lang="en-US" dirty="0" smtClean="0"/>
              <a:t> password,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mematikan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login yang </a:t>
            </a:r>
            <a:r>
              <a:rPr lang="en-US" dirty="0" err="1" smtClean="0"/>
              <a:t>asli</a:t>
            </a:r>
            <a:endParaRPr lang="en-US" dirty="0" smtClean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proses login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 user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sekuens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(</a:t>
            </a:r>
            <a:r>
              <a:rPr lang="en-US" dirty="0" err="1" smtClean="0"/>
              <a:t>contoh</a:t>
            </a:r>
            <a:r>
              <a:rPr lang="en-US" dirty="0" smtClean="0"/>
              <a:t> CTRL-ALT-DEL di WINDOWS)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KONSEP DASAR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EKSPLOITASI BUG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mengeksploitasi</a:t>
            </a:r>
            <a:r>
              <a:rPr lang="en-US" dirty="0" smtClean="0"/>
              <a:t> bug </a:t>
            </a:r>
            <a:r>
              <a:rPr lang="en-US" dirty="0" err="1" smtClean="0"/>
              <a:t>pada</a:t>
            </a:r>
            <a:r>
              <a:rPr lang="en-US" dirty="0" smtClean="0"/>
              <a:t> SO </a:t>
            </a:r>
            <a:r>
              <a:rPr lang="en-US" dirty="0" err="1" smtClean="0"/>
              <a:t>atau</a:t>
            </a:r>
            <a:r>
              <a:rPr lang="en-US" dirty="0" smtClean="0"/>
              <a:t> program </a:t>
            </a:r>
            <a:r>
              <a:rPr lang="en-US" dirty="0" err="1" smtClean="0"/>
              <a:t>aplikasi</a:t>
            </a:r>
            <a:r>
              <a:rPr lang="en-US" dirty="0" smtClean="0"/>
              <a:t> (</a:t>
            </a:r>
            <a:r>
              <a:rPr lang="en-US" dirty="0" err="1" smtClean="0"/>
              <a:t>mis</a:t>
            </a:r>
            <a:r>
              <a:rPr lang="en-US" dirty="0" smtClean="0"/>
              <a:t> IE </a:t>
            </a:r>
            <a:r>
              <a:rPr lang="en-US" dirty="0" err="1" smtClean="0"/>
              <a:t>atau</a:t>
            </a:r>
            <a:r>
              <a:rPr lang="en-US" dirty="0" smtClean="0"/>
              <a:t> MS Office)</a:t>
            </a:r>
          </a:p>
          <a:p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SO</a:t>
            </a:r>
          </a:p>
          <a:p>
            <a:r>
              <a:rPr lang="en-US" dirty="0" err="1" smtClean="0"/>
              <a:t>Eksploitasi</a:t>
            </a:r>
            <a:r>
              <a:rPr lang="en-US" dirty="0" smtClean="0"/>
              <a:t> bug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penyerang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diserang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menebak</a:t>
            </a:r>
            <a:r>
              <a:rPr lang="en-US" dirty="0" smtClean="0"/>
              <a:t> password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virus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Kebanyakan</a:t>
            </a:r>
            <a:r>
              <a:rPr lang="en-US" dirty="0" smtClean="0"/>
              <a:t> program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C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array</a:t>
            </a:r>
          </a:p>
          <a:p>
            <a:r>
              <a:rPr lang="en-US" dirty="0" err="1" smtClean="0"/>
              <a:t>Alamat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array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ditulisi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diperiksa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return address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pemanggilan</a:t>
            </a:r>
            <a:r>
              <a:rPr lang="en-US" dirty="0" smtClean="0"/>
              <a:t> function</a:t>
            </a:r>
          </a:p>
          <a:p>
            <a:endParaRPr lang="en-US" dirty="0"/>
          </a:p>
        </p:txBody>
      </p:sp>
      <p:pic>
        <p:nvPicPr>
          <p:cNvPr id="4" name="Picture 3" descr="BufferOverfl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657600"/>
            <a:ext cx="6077952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STRING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Perintah</a:t>
            </a:r>
            <a:r>
              <a:rPr lang="en-US" dirty="0" smtClean="0"/>
              <a:t> output </a:t>
            </a:r>
            <a:r>
              <a:rPr lang="en-US" dirty="0" err="1" smtClean="0"/>
              <a:t>di</a:t>
            </a:r>
            <a:r>
              <a:rPr lang="en-US" dirty="0" smtClean="0"/>
              <a:t> C </a:t>
            </a:r>
            <a:r>
              <a:rPr lang="en-US" dirty="0" err="1" smtClean="0"/>
              <a:t>menerima</a:t>
            </a:r>
            <a:r>
              <a:rPr lang="en-US" dirty="0" smtClean="0"/>
              <a:t> parameter string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endParaRPr lang="en-US" dirty="0" smtClean="0"/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diinput</a:t>
            </a:r>
            <a:r>
              <a:rPr lang="en-US" dirty="0" smtClean="0"/>
              <a:t> format </a:t>
            </a:r>
            <a:r>
              <a:rPr lang="en-US" dirty="0" err="1" smtClean="0"/>
              <a:t>tampilan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(“%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s”,s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 err="1" smtClean="0"/>
              <a:t>identik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(s) </a:t>
            </a:r>
            <a:r>
              <a:rPr lang="en-US" dirty="0" err="1" smtClean="0"/>
              <a:t>jika</a:t>
            </a:r>
            <a:r>
              <a:rPr lang="en-US" dirty="0" smtClean="0"/>
              <a:t> s </a:t>
            </a:r>
            <a:r>
              <a:rPr lang="en-US" dirty="0" err="1" smtClean="0"/>
              <a:t>adalah</a:t>
            </a:r>
            <a:r>
              <a:rPr lang="en-US" dirty="0" smtClean="0"/>
              <a:t> character string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memanipulasi</a:t>
            </a:r>
            <a:r>
              <a:rPr lang="en-US" dirty="0" smtClean="0"/>
              <a:t> input </a:t>
            </a:r>
            <a:r>
              <a:rPr lang="en-US" dirty="0" err="1" smtClean="0"/>
              <a:t>kepada</a:t>
            </a:r>
            <a:r>
              <a:rPr lang="en-US" dirty="0" smtClean="0"/>
              <a:t> s,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inputnya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format string</a:t>
            </a:r>
          </a:p>
          <a:p>
            <a:r>
              <a:rPr lang="en-US" dirty="0" err="1" smtClean="0"/>
              <a:t>Beberapa</a:t>
            </a:r>
            <a:r>
              <a:rPr lang="en-US" dirty="0" smtClean="0"/>
              <a:t> format string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memory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 %n,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dicetak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%n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integer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menyisipkan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LIBC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Libc</a:t>
            </a:r>
            <a:r>
              <a:rPr lang="en-US" dirty="0" smtClean="0"/>
              <a:t> </a:t>
            </a:r>
            <a:r>
              <a:rPr lang="id-ID" dirty="0" smtClean="0"/>
              <a:t>adalah </a:t>
            </a:r>
            <a:r>
              <a:rPr lang="en-US" dirty="0" smtClean="0"/>
              <a:t>library </a:t>
            </a:r>
            <a:r>
              <a:rPr lang="id-ID" dirty="0" smtClean="0"/>
              <a:t>berisi banyak </a:t>
            </a:r>
            <a:r>
              <a:rPr lang="en-US" dirty="0" smtClean="0"/>
              <a:t>fun</a:t>
            </a:r>
            <a:r>
              <a:rPr lang="id-ID" dirty="0" smtClean="0"/>
              <a:t>gsi</a:t>
            </a:r>
            <a:r>
              <a:rPr lang="en-US" dirty="0" smtClean="0"/>
              <a:t> </a:t>
            </a:r>
            <a:r>
              <a:rPr lang="id-ID" dirty="0" smtClean="0"/>
              <a:t>di </a:t>
            </a:r>
            <a:r>
              <a:rPr lang="en-US" dirty="0" smtClean="0"/>
              <a:t>C</a:t>
            </a:r>
          </a:p>
          <a:p>
            <a:r>
              <a:rPr lang="id-ID" dirty="0" smtClean="0"/>
              <a:t>Salah satunya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dirty="0" smtClean="0"/>
              <a:t>, </a:t>
            </a:r>
            <a:r>
              <a:rPr lang="id-ID" dirty="0" smtClean="0"/>
              <a:t>yang dapat dipakai untuk menyalin apapun dari suatu alamat ke alamat lainnya</a:t>
            </a:r>
          </a:p>
          <a:p>
            <a:r>
              <a:rPr lang="id-ID" dirty="0" smtClean="0"/>
              <a:t>Bisa dimanipulasi untuk menyalin program berbahaya dan mengubah </a:t>
            </a:r>
            <a:r>
              <a:rPr lang="en-US" dirty="0" smtClean="0"/>
              <a:t>return address </a:t>
            </a:r>
            <a:r>
              <a:rPr lang="id-ID" dirty="0" smtClean="0"/>
              <a:t>sesudah pemanggilan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800" dirty="0" smtClean="0"/>
              <a:t> </a:t>
            </a:r>
            <a:r>
              <a:rPr lang="id-ID" dirty="0" smtClean="0"/>
              <a:t>menjadi alamat si program berbahaya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OVERLOW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Integer overflow </a:t>
            </a:r>
            <a:r>
              <a:rPr lang="id-ID" dirty="0" smtClean="0"/>
              <a:t>terjadi bila</a:t>
            </a:r>
            <a:r>
              <a:rPr lang="en-US" dirty="0" smtClean="0"/>
              <a:t> </a:t>
            </a:r>
            <a:r>
              <a:rPr lang="id-ID" dirty="0" smtClean="0"/>
              <a:t>2 </a:t>
            </a:r>
            <a:r>
              <a:rPr lang="en-US" dirty="0" smtClean="0"/>
              <a:t>integers </a:t>
            </a:r>
            <a:r>
              <a:rPr lang="id-ID" dirty="0" smtClean="0"/>
              <a:t>dijumlahkan atau</a:t>
            </a:r>
            <a:r>
              <a:rPr lang="en-US" dirty="0" smtClean="0"/>
              <a:t> </a:t>
            </a:r>
            <a:r>
              <a:rPr lang="id-ID" dirty="0" smtClean="0"/>
              <a:t>dikalikan sehingga hasilnya melebihi nilai integer terbesar yang mungkin</a:t>
            </a:r>
            <a:endParaRPr lang="en-US" dirty="0" smtClean="0"/>
          </a:p>
          <a:p>
            <a:r>
              <a:rPr lang="id-ID" dirty="0" smtClean="0"/>
              <a:t>Pada C, hasilnya berupa integer yang lebih kecil</a:t>
            </a:r>
            <a:endParaRPr lang="en-US" dirty="0" smtClean="0"/>
          </a:p>
          <a:p>
            <a:r>
              <a:rPr lang="id-ID" dirty="0" smtClean="0"/>
              <a:t>Dengan mengeksploitasi ini bisa dibuat buffer dengan ukuran lebih kecil yang lalu disusul dengan buffer overflow attack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INJECTION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System call system(command)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mengeksekusi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command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memanipulasi</a:t>
            </a:r>
            <a:r>
              <a:rPr lang="en-US" dirty="0" smtClean="0"/>
              <a:t> command yang </a:t>
            </a:r>
            <a:r>
              <a:rPr lang="en-US" dirty="0" err="1" smtClean="0"/>
              <a:t>diinput</a:t>
            </a:r>
            <a:r>
              <a:rPr lang="en-US" dirty="0" smtClean="0"/>
              <a:t> user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code injection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input “</a:t>
            </a:r>
            <a:r>
              <a:rPr lang="en-US" dirty="0" err="1" smtClean="0"/>
              <a:t>abc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“xyz; </a:t>
            </a:r>
            <a:r>
              <a:rPr lang="en-US" dirty="0" err="1" smtClean="0"/>
              <a:t>rm</a:t>
            </a:r>
            <a:r>
              <a:rPr lang="en-US" dirty="0" smtClean="0"/>
              <a:t> –</a:t>
            </a:r>
            <a:r>
              <a:rPr lang="en-US" dirty="0" err="1" smtClean="0"/>
              <a:t>rf</a:t>
            </a:r>
            <a:r>
              <a:rPr lang="en-US" dirty="0" smtClean="0"/>
              <a:t>/” </a:t>
            </a:r>
            <a:r>
              <a:rPr lang="en-US" dirty="0" err="1" smtClean="0"/>
              <a:t>pada</a:t>
            </a:r>
            <a:r>
              <a:rPr lang="en-US" dirty="0" smtClean="0"/>
              <a:t> program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odeinje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038600"/>
            <a:ext cx="6484319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ESCALATION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cron</a:t>
            </a:r>
            <a:r>
              <a:rPr lang="en-US" dirty="0" smtClean="0"/>
              <a:t> daemon, </a:t>
            </a:r>
            <a:r>
              <a:rPr lang="en-US" dirty="0" err="1" smtClean="0"/>
              <a:t>sebuah</a:t>
            </a:r>
            <a:r>
              <a:rPr lang="en-US" dirty="0" smtClean="0"/>
              <a:t> program yang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menjadwalkan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program lain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directory </a:t>
            </a:r>
            <a:r>
              <a:rPr lang="en-US" dirty="0" err="1" smtClean="0"/>
              <a:t>cron</a:t>
            </a:r>
            <a:r>
              <a:rPr lang="en-US" dirty="0" smtClean="0"/>
              <a:t> daemon </a:t>
            </a:r>
            <a:r>
              <a:rPr lang="en-US" dirty="0" err="1" smtClean="0"/>
              <a:t>sebagai</a:t>
            </a:r>
            <a:r>
              <a:rPr lang="en-US" dirty="0" smtClean="0"/>
              <a:t> working </a:t>
            </a:r>
            <a:r>
              <a:rPr lang="en-US" dirty="0" err="1" smtClean="0"/>
              <a:t>directorynya</a:t>
            </a:r>
            <a:r>
              <a:rPr lang="en-US" dirty="0" smtClean="0"/>
              <a:t>, program </a:t>
            </a:r>
            <a:r>
              <a:rPr lang="en-US" dirty="0" err="1" smtClean="0"/>
              <a:t>penyerang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crash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core dump yang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working directory</a:t>
            </a:r>
          </a:p>
          <a:p>
            <a:r>
              <a:rPr lang="en-US" dirty="0" smtClean="0"/>
              <a:t>Core dump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cron</a:t>
            </a:r>
            <a:r>
              <a:rPr lang="en-US" dirty="0" smtClean="0"/>
              <a:t> daemon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menjadwalkan</a:t>
            </a:r>
            <a:r>
              <a:rPr lang="en-US" dirty="0" smtClean="0"/>
              <a:t> program lain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. 2000, malware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: virus, worm, </a:t>
            </a:r>
            <a:r>
              <a:rPr lang="en-US" dirty="0" err="1" smtClean="0"/>
              <a:t>trojan</a:t>
            </a:r>
            <a:r>
              <a:rPr lang="en-US" dirty="0" smtClean="0"/>
              <a:t> horse, </a:t>
            </a:r>
            <a:r>
              <a:rPr lang="en-US" dirty="0" err="1" smtClean="0"/>
              <a:t>keylogger</a:t>
            </a:r>
            <a:endParaRPr lang="en-US" dirty="0" smtClean="0"/>
          </a:p>
          <a:p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zombie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zombie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botnet</a:t>
            </a:r>
            <a:endParaRPr lang="en-US" dirty="0" smtClean="0"/>
          </a:p>
          <a:p>
            <a:r>
              <a:rPr lang="en-US" dirty="0" smtClean="0"/>
              <a:t>Data yang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dicuri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identity theft</a:t>
            </a:r>
          </a:p>
          <a:p>
            <a:r>
              <a:rPr lang="en-US" dirty="0" smtClean="0"/>
              <a:t>Malware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Windows </a:t>
            </a:r>
            <a:r>
              <a:rPr lang="en-US" dirty="0" err="1" smtClean="0"/>
              <a:t>merupakan</a:t>
            </a:r>
            <a:r>
              <a:rPr lang="en-US" dirty="0" smtClean="0"/>
              <a:t> SO </a:t>
            </a:r>
            <a:r>
              <a:rPr lang="en-US" dirty="0" err="1" smtClean="0"/>
              <a:t>terbanyak</a:t>
            </a:r>
            <a:r>
              <a:rPr lang="en-US" dirty="0" smtClean="0"/>
              <a:t> (90% </a:t>
            </a:r>
            <a:r>
              <a:rPr lang="en-US" dirty="0" err="1" smtClean="0"/>
              <a:t>pasar</a:t>
            </a:r>
            <a:r>
              <a:rPr lang="en-US" dirty="0" smtClean="0"/>
              <a:t>) </a:t>
            </a:r>
            <a:r>
              <a:rPr lang="en-US" dirty="0" err="1" smtClean="0"/>
              <a:t>sehingga</a:t>
            </a:r>
            <a:r>
              <a:rPr lang="en-US" dirty="0" smtClean="0"/>
              <a:t> malware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Windows </a:t>
            </a:r>
            <a:r>
              <a:rPr lang="en-US" dirty="0" err="1" smtClean="0"/>
              <a:t>saja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Windows </a:t>
            </a:r>
            <a:r>
              <a:rPr lang="en-US" dirty="0" err="1" smtClean="0"/>
              <a:t>dirancang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Mulanya</a:t>
            </a:r>
            <a:r>
              <a:rPr lang="en-US" dirty="0" smtClean="0"/>
              <a:t>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access control: </a:t>
            </a:r>
            <a:r>
              <a:rPr lang="en-US" dirty="0" err="1" smtClean="0"/>
              <a:t>proteksi</a:t>
            </a:r>
            <a:r>
              <a:rPr lang="en-US" dirty="0" smtClean="0"/>
              <a:t> private </a:t>
            </a:r>
            <a:r>
              <a:rPr lang="en-US" dirty="0" err="1" smtClean="0"/>
              <a:t>dan</a:t>
            </a:r>
            <a:r>
              <a:rPr lang="en-US" dirty="0" smtClean="0"/>
              <a:t> group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berkembangnya</a:t>
            </a:r>
            <a:r>
              <a:rPr lang="en-US" dirty="0" smtClean="0"/>
              <a:t> internet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antivirus, </a:t>
            </a:r>
            <a:r>
              <a:rPr lang="en-US" dirty="0" err="1" smtClean="0"/>
              <a:t>proteksi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serangan</a:t>
            </a:r>
            <a:r>
              <a:rPr lang="en-US" dirty="0" smtClean="0"/>
              <a:t> via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Trojan Horse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malware yang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program yang </a:t>
            </a:r>
            <a:r>
              <a:rPr lang="en-US" dirty="0" err="1" smtClean="0"/>
              <a:t>berfungsi</a:t>
            </a:r>
            <a:r>
              <a:rPr lang="en-US" dirty="0" smtClean="0"/>
              <a:t> normal</a:t>
            </a:r>
          </a:p>
          <a:p>
            <a:r>
              <a:rPr lang="en-US" dirty="0" smtClean="0"/>
              <a:t>Program </a:t>
            </a:r>
            <a:r>
              <a:rPr lang="en-US" dirty="0" err="1" smtClean="0"/>
              <a:t>pembungkus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diunduh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endParaRPr lang="en-US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bonus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pengunduh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bonus MALWARE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memperbanyak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menyalin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programnya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program lain</a:t>
            </a:r>
          </a:p>
          <a:p>
            <a:r>
              <a:rPr lang="en-US" dirty="0" smtClean="0"/>
              <a:t>Companion virus,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menginfeksi</a:t>
            </a:r>
            <a:r>
              <a:rPr lang="en-US" dirty="0" smtClean="0"/>
              <a:t> program lain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(prog.com yang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prog.exe)</a:t>
            </a:r>
          </a:p>
          <a:p>
            <a:r>
              <a:rPr lang="en-US" dirty="0" smtClean="0"/>
              <a:t>Executable program virus</a:t>
            </a:r>
          </a:p>
          <a:p>
            <a:r>
              <a:rPr lang="en-US" dirty="0" smtClean="0"/>
              <a:t>Memory resident virus</a:t>
            </a:r>
          </a:p>
          <a:p>
            <a:r>
              <a:rPr lang="en-US" dirty="0" smtClean="0"/>
              <a:t>Boot sector virus</a:t>
            </a:r>
          </a:p>
          <a:p>
            <a:r>
              <a:rPr lang="en-US" dirty="0" smtClean="0"/>
              <a:t>Device driver virus</a:t>
            </a:r>
            <a:endParaRPr lang="id-ID" dirty="0" smtClean="0"/>
          </a:p>
          <a:p>
            <a:r>
              <a:rPr lang="id-ID" dirty="0" smtClean="0"/>
              <a:t>Macro Virus (biasanya pada macro untuk membuka file)</a:t>
            </a:r>
          </a:p>
          <a:p>
            <a:r>
              <a:rPr lang="id-ID" dirty="0" smtClean="0"/>
              <a:t>Source code virus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Malware yang dapat memperbanyak diri sendiri dan mendapatkan hak akses terhadap suatu sistem</a:t>
            </a:r>
          </a:p>
          <a:p>
            <a:r>
              <a:rPr lang="id-ID" dirty="0" smtClean="0"/>
              <a:t>Terdiri atas: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Bootstrap untuk upload worm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worm</a:t>
            </a:r>
          </a:p>
          <a:p>
            <a:r>
              <a:rPr lang="id-ID" dirty="0" smtClean="0"/>
              <a:t>Worm pertama dibuat oleh Robert Morris memanfaatkan lubang di rsh, finger dan program sendmail (1988)</a:t>
            </a:r>
          </a:p>
          <a:p>
            <a:r>
              <a:rPr lang="id-ID" dirty="0" smtClean="0"/>
              <a:t>Menyebabkan munculnya CERT (Computer Emergency Response Team) </a:t>
            </a:r>
            <a:r>
              <a:rPr lang="id-ID" smtClean="0"/>
              <a:t>yang mengumpulkan </a:t>
            </a:r>
            <a:r>
              <a:rPr lang="id-ID" dirty="0" smtClean="0"/>
              <a:t>data bug dan menganalisisnya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SPYWARE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Malware dengan 4 karakteristik: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Bersembunyi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Mengumpulkan data user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Mengirimkan data tersebut kepada program (master) di komputer lain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Berusaha menggagalkan usaha penghapusan spyware tersebut</a:t>
            </a:r>
          </a:p>
          <a:p>
            <a:r>
              <a:rPr lang="id-ID" dirty="0" smtClean="0"/>
              <a:t>Tujuan: marketing, surveillance, zombie</a:t>
            </a:r>
          </a:p>
          <a:p>
            <a:r>
              <a:rPr lang="id-ID" dirty="0" smtClean="0"/>
              <a:t>Penyebaran: Trojan horse, banner ads yang memaksa kita masuk ke site lain</a:t>
            </a:r>
          </a:p>
          <a:p>
            <a:r>
              <a:rPr lang="id-ID" dirty="0" smtClean="0"/>
              <a:t>Adware tidak berbahaya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Malware yang menyembunyikan diri</a:t>
            </a:r>
          </a:p>
          <a:p>
            <a:r>
              <a:rPr lang="id-ID" dirty="0" smtClean="0"/>
              <a:t>Memanipulasi system call dalam rangka menyembunyikan diri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r>
              <a:rPr lang="id-ID" dirty="0" smtClean="0"/>
              <a:t>Sony rootkit membuat Sony membayar $4,25 juta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733674"/>
            <a:ext cx="6016410" cy="25241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PERTAHANAN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Perangkat keras dan lunak untuk membatasi akses masuk/keluar sistem hanya lewat port tertentu yang diijinkan</a:t>
            </a:r>
          </a:p>
          <a:p>
            <a:r>
              <a:rPr lang="id-ID" dirty="0" smtClean="0"/>
              <a:t>Berisi sejumlah aturan yang menentukan port yang bisa dipakai</a:t>
            </a:r>
          </a:p>
          <a:p>
            <a:r>
              <a:rPr lang="id-ID" dirty="0" smtClean="0"/>
              <a:t>Memeriksa setiap paket data yang masuk/keluar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ANTIVIRUS</a:t>
            </a:r>
            <a:r>
              <a:rPr lang="id-ID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Virus scanner: 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menggunakan database yang mencatat sebagian kode program virus (virus signature) dan heuristik tertentu untuk mencari pola tersebut pada file-file di komputer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Untuk mempercepat hanya memeriksa yang berubah (berdasarkan tanggal/panjang)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Polymorphic virus: berbeda untuk setiap file</a:t>
            </a:r>
          </a:p>
          <a:p>
            <a:pPr lvl="1">
              <a:buFont typeface="Courier New" pitchFamily="49" charset="0"/>
              <a:buChar char="o"/>
            </a:pPr>
            <a:r>
              <a:rPr lang="id-ID" dirty="0" smtClean="0"/>
              <a:t>Juga mencari di MBR, boot sector, bad sector, dsb.</a:t>
            </a:r>
          </a:p>
          <a:p>
            <a:r>
              <a:rPr lang="id-ID" dirty="0" smtClean="0"/>
              <a:t>Integrity checker: membuat checksum dan mencocokkannya</a:t>
            </a:r>
          </a:p>
          <a:p>
            <a:r>
              <a:rPr lang="id-ID" dirty="0" smtClean="0"/>
              <a:t>Behavioral checkers: AV tinggal di memori dan memeriksa perilaku setiap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ANTIVIRUS</a:t>
            </a:r>
            <a:r>
              <a:rPr lang="id-ID" dirty="0" smtClean="0"/>
              <a:t>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Code signing: untuk memastikan keaslian software</a:t>
            </a:r>
          </a:p>
          <a:p>
            <a:r>
              <a:rPr lang="id-ID" dirty="0" smtClean="0"/>
              <a:t>Jailer: antivirus yng mengendalikan akses system call dari program yang baru terinstal untuk memastikan keasliannya</a:t>
            </a:r>
          </a:p>
          <a:p>
            <a:r>
              <a:rPr lang="id-ID" dirty="0" smtClean="0"/>
              <a:t>Model-based intrusion detection: memanfaatkan jailer untuk memeriksa perilaku program baru dan membandingkannya dengan catatan sebelumnya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1629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computer security: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Confidentiality</a:t>
            </a:r>
            <a:r>
              <a:rPr lang="en-US" dirty="0" smtClean="0"/>
              <a:t>: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agar data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yang </a:t>
            </a:r>
            <a:r>
              <a:rPr lang="en-US" dirty="0" err="1" smtClean="0"/>
              <a:t>berhak</a:t>
            </a: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Integrity</a:t>
            </a:r>
            <a:r>
              <a:rPr lang="en-US" dirty="0" smtClean="0"/>
              <a:t>: </a:t>
            </a:r>
            <a:r>
              <a:rPr lang="en-US" dirty="0" err="1" smtClean="0"/>
              <a:t>bagimana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agar 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Availability</a:t>
            </a:r>
            <a:r>
              <a:rPr lang="en-US" dirty="0" smtClean="0"/>
              <a:t>: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denial-of-service attack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Exclusion of outsiders</a:t>
            </a:r>
            <a:r>
              <a:rPr lang="en-US" dirty="0" smtClean="0"/>
              <a:t>: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(</a:t>
            </a:r>
            <a:r>
              <a:rPr lang="en-US" dirty="0" err="1" smtClean="0"/>
              <a:t>mis</a:t>
            </a:r>
            <a:r>
              <a:rPr lang="en-US" dirty="0" smtClean="0"/>
              <a:t>.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zombie)</a:t>
            </a:r>
          </a:p>
          <a:p>
            <a:r>
              <a:rPr lang="en-US" dirty="0" err="1" smtClean="0"/>
              <a:t>Tambahan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privacy</a:t>
            </a:r>
            <a:r>
              <a:rPr lang="en-US" dirty="0" smtClean="0"/>
              <a:t>,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MOTIVASI INTRUDER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57800"/>
          </a:xfrm>
        </p:spPr>
        <p:txBody>
          <a:bodyPr/>
          <a:lstStyle/>
          <a:p>
            <a:r>
              <a:rPr lang="en-US" i="1" dirty="0" smtClean="0"/>
              <a:t>Casual prying by nontechnical</a:t>
            </a:r>
            <a:r>
              <a:rPr lang="en-US" dirty="0" smtClean="0"/>
              <a:t>: user </a:t>
            </a:r>
            <a:r>
              <a:rPr lang="en-US" dirty="0" err="1" smtClean="0"/>
              <a:t>membaca</a:t>
            </a:r>
            <a:r>
              <a:rPr lang="en-US" dirty="0" smtClean="0"/>
              <a:t> data user lain</a:t>
            </a:r>
          </a:p>
          <a:p>
            <a:r>
              <a:rPr lang="en-US" i="1" dirty="0" smtClean="0">
                <a:sym typeface="Wingdings" pitchFamily="2" charset="2"/>
              </a:rPr>
              <a:t>Snooping by insider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orang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teknis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membobol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sistem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bekerja</a:t>
            </a:r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Determined attempts to make money</a:t>
            </a:r>
          </a:p>
          <a:p>
            <a:r>
              <a:rPr lang="en-US" dirty="0" smtClean="0">
                <a:sym typeface="Wingdings" pitchFamily="2" charset="2"/>
              </a:rPr>
              <a:t>Mata-</a:t>
            </a:r>
            <a:r>
              <a:rPr lang="en-US" dirty="0" err="1" smtClean="0">
                <a:sym typeface="Wingdings" pitchFamily="2" charset="2"/>
              </a:rPr>
              <a:t>mata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bisnis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militer</a:t>
            </a:r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KRIPTOGRAFI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KONSEP DASAR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Tujuan: menyembunyikan informasi dengan penyandian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Mengubah</a:t>
            </a:r>
            <a:r>
              <a:rPr lang="en-US" dirty="0" smtClean="0"/>
              <a:t> plaintext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ciphertext</a:t>
            </a:r>
            <a:r>
              <a:rPr lang="en-US" dirty="0" smtClean="0"/>
              <a:t> (</a:t>
            </a:r>
            <a:r>
              <a:rPr lang="en-US" dirty="0" err="1" smtClean="0"/>
              <a:t>enkripsi</a:t>
            </a:r>
            <a:r>
              <a:rPr lang="en-US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 smtClean="0"/>
              <a:t>ciphertext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plaintext (</a:t>
            </a:r>
            <a:r>
              <a:rPr lang="en-US" dirty="0" err="1" smtClean="0"/>
              <a:t>dekripsi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Men</a:t>
            </a:r>
            <a:r>
              <a:rPr lang="id-ID" dirty="0" smtClean="0"/>
              <a:t>g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r>
              <a:rPr lang="en-US" dirty="0" err="1" smtClean="0"/>
              <a:t>Kerckhoffs</a:t>
            </a:r>
            <a:r>
              <a:rPr lang="en-US" dirty="0" smtClean="0"/>
              <a:t>’ Principle: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endParaRPr lang="en-US" dirty="0" smtClean="0"/>
          </a:p>
          <a:p>
            <a:r>
              <a:rPr lang="en-US" i="1" dirty="0" smtClean="0"/>
              <a:t>C</a:t>
            </a:r>
            <a:r>
              <a:rPr lang="en-US" dirty="0" smtClean="0"/>
              <a:t>=</a:t>
            </a:r>
            <a:r>
              <a:rPr lang="en-US" i="1" dirty="0" smtClean="0"/>
              <a:t>E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i="1" baseline="-25000" dirty="0" smtClean="0"/>
              <a:t>E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=</a:t>
            </a:r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i="1" baseline="-25000" dirty="0" smtClean="0"/>
              <a:t>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Secret key cryptography </a:t>
            </a:r>
            <a:r>
              <a:rPr lang="id-ID" dirty="0" smtClean="0"/>
              <a:t>(</a:t>
            </a:r>
            <a:r>
              <a:rPr lang="en-US" i="1" dirty="0"/>
              <a:t>K</a:t>
            </a:r>
            <a:r>
              <a:rPr lang="en-US" i="1" baseline="-25000" dirty="0"/>
              <a:t>E</a:t>
            </a:r>
            <a:r>
              <a:rPr lang="id-ID" dirty="0" smtClean="0"/>
              <a:t>=</a:t>
            </a:r>
            <a:r>
              <a:rPr lang="en-US" i="1" dirty="0"/>
              <a:t>K</a:t>
            </a:r>
            <a:r>
              <a:rPr lang="en-US" i="1" baseline="-25000" dirty="0"/>
              <a:t>D</a:t>
            </a:r>
            <a:r>
              <a:rPr lang="id-ID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public key cryptography</a:t>
            </a:r>
            <a:r>
              <a:rPr lang="id-ID" dirty="0" smtClean="0"/>
              <a:t> (</a:t>
            </a:r>
            <a:r>
              <a:rPr lang="en-US" i="1" dirty="0" smtClean="0"/>
              <a:t>K</a:t>
            </a:r>
            <a:r>
              <a:rPr lang="en-US" i="1" baseline="-25000" dirty="0" smtClean="0"/>
              <a:t>E</a:t>
            </a:r>
            <a:r>
              <a:rPr lang="id-ID" dirty="0" smtClean="0"/>
              <a:t>≠</a:t>
            </a:r>
            <a:r>
              <a:rPr lang="en-US" i="1" dirty="0" smtClean="0"/>
              <a:t>K</a:t>
            </a:r>
            <a:r>
              <a:rPr lang="en-US" i="1" baseline="-25000" dirty="0" smtClean="0"/>
              <a:t>D</a:t>
            </a:r>
            <a:r>
              <a:rPr lang="id-ID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Secret 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endParaRPr lang="en-US" dirty="0" smtClean="0"/>
          </a:p>
          <a:p>
            <a:pPr marL="514350" indent="-514350"/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i="1" dirty="0" smtClean="0"/>
              <a:t>symmetric key cryptography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 (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)</a:t>
            </a:r>
          </a:p>
          <a:p>
            <a:pPr marL="514350" indent="-514350"/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i="1" dirty="0" err="1" smtClean="0"/>
              <a:t>monoalphabetic</a:t>
            </a:r>
            <a:r>
              <a:rPr lang="en-US" i="1" dirty="0" smtClean="0"/>
              <a:t> substitution</a:t>
            </a:r>
            <a:r>
              <a:rPr lang="en-US" dirty="0" smtClean="0"/>
              <a:t>, 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6032</TotalTime>
  <Words>1890</Words>
  <Application>Microsoft Macintosh PowerPoint</Application>
  <PresentationFormat>On-screen Show (4:3)</PresentationFormat>
  <Paragraphs>259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Courier New</vt:lpstr>
      <vt:lpstr>Franklin Gothic Book</vt:lpstr>
      <vt:lpstr>Perpetua</vt:lpstr>
      <vt:lpstr>Wingdings 2</vt:lpstr>
      <vt:lpstr>Wingdings</vt:lpstr>
      <vt:lpstr>Equity</vt:lpstr>
      <vt:lpstr>Sistem Operasi: Computer Security</vt:lpstr>
      <vt:lpstr>Overview</vt:lpstr>
      <vt:lpstr>KONSEP DASAR</vt:lpstr>
      <vt:lpstr>Perubahan Paradigma</vt:lpstr>
      <vt:lpstr>THREAT</vt:lpstr>
      <vt:lpstr>MOTIVASI INTRUDER</vt:lpstr>
      <vt:lpstr>KRIPTOGRAFI</vt:lpstr>
      <vt:lpstr> KONSEP DASAR</vt:lpstr>
      <vt:lpstr>Secret Key Cryptography</vt:lpstr>
      <vt:lpstr>Public Key Cryptography</vt:lpstr>
      <vt:lpstr>Digital Signature</vt:lpstr>
      <vt:lpstr>MEKANISME PROTEKSI</vt:lpstr>
      <vt:lpstr>Domain</vt:lpstr>
      <vt:lpstr>Access Control List (ACL)</vt:lpstr>
      <vt:lpstr>Capability List</vt:lpstr>
      <vt:lpstr>Multilevel Security</vt:lpstr>
      <vt:lpstr>Steganography</vt:lpstr>
      <vt:lpstr>AUTENTIKASI</vt:lpstr>
      <vt:lpstr>PASSWORD</vt:lpstr>
      <vt:lpstr>PASSWORD CRACKING</vt:lpstr>
      <vt:lpstr>One-Time Password</vt:lpstr>
      <vt:lpstr>SOMETHING THE USER KNOWS</vt:lpstr>
      <vt:lpstr>AUTENTIKASI DENGAN OBJEK FISIK</vt:lpstr>
      <vt:lpstr>AUTENTIKASI DENGAN BIOMETRIK</vt:lpstr>
      <vt:lpstr>SERANGAN DARI DALAM</vt:lpstr>
      <vt:lpstr>Motivasi</vt:lpstr>
      <vt:lpstr>LOGIC BOMB</vt:lpstr>
      <vt:lpstr>TRAP DOORS</vt:lpstr>
      <vt:lpstr>LOGIN SPOOFING</vt:lpstr>
      <vt:lpstr>EKSPLOITASI BUG</vt:lpstr>
      <vt:lpstr>MOTIVASI</vt:lpstr>
      <vt:lpstr>BUFFER OVERFLOW ATTACK</vt:lpstr>
      <vt:lpstr>FORMAT STRING ATTACK</vt:lpstr>
      <vt:lpstr>RETURN TO LIBC ATTACK</vt:lpstr>
      <vt:lpstr>INTEGER OVERLOW ATTACK</vt:lpstr>
      <vt:lpstr>CODE INJECTION ATTACK</vt:lpstr>
      <vt:lpstr>PRIVILEGE ESCALATION ATTACK</vt:lpstr>
      <vt:lpstr>MALWARE</vt:lpstr>
      <vt:lpstr>Intro</vt:lpstr>
      <vt:lpstr>Trojan Horse</vt:lpstr>
      <vt:lpstr>VIRUS</vt:lpstr>
      <vt:lpstr>WORM</vt:lpstr>
      <vt:lpstr>SPYWARE</vt:lpstr>
      <vt:lpstr>ROOTKIT</vt:lpstr>
      <vt:lpstr>PERTAHANAN</vt:lpstr>
      <vt:lpstr>FIREWALL</vt:lpstr>
      <vt:lpstr>ANTIVIRUS(1)</vt:lpstr>
      <vt:lpstr>ANTIVIRUS (2)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Microsoft Office User</cp:lastModifiedBy>
  <cp:revision>674</cp:revision>
  <dcterms:created xsi:type="dcterms:W3CDTF">2011-06-05T02:29:43Z</dcterms:created>
  <dcterms:modified xsi:type="dcterms:W3CDTF">2016-12-04T03:40:55Z</dcterms:modified>
</cp:coreProperties>
</file>