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6" r:id="rId2"/>
    <p:sldId id="277" r:id="rId3"/>
    <p:sldId id="294" r:id="rId4"/>
    <p:sldId id="295" r:id="rId5"/>
    <p:sldId id="296" r:id="rId6"/>
    <p:sldId id="312" r:id="rId7"/>
    <p:sldId id="297" r:id="rId8"/>
    <p:sldId id="298" r:id="rId9"/>
    <p:sldId id="299" r:id="rId10"/>
    <p:sldId id="300" r:id="rId11"/>
    <p:sldId id="303" r:id="rId12"/>
    <p:sldId id="302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404663"/>
            <a:ext cx="9144000" cy="667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73016"/>
            <a:ext cx="5638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MOTIVASI KERJA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>
                <a:solidFill>
                  <a:schemeClr val="bg1"/>
                </a:solidFill>
              </a:rPr>
              <a:t>9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378" y="1580619"/>
            <a:ext cx="4314346" cy="235243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 2). </a:t>
            </a:r>
            <a:r>
              <a:rPr lang="en-US" dirty="0" err="1"/>
              <a:t>F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 smtClean="0"/>
              <a:t>ekstrinsik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 smtClean="0"/>
              <a:t>Penyeliaan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 smtClean="0"/>
              <a:t>Gaji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3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(</a:t>
            </a:r>
            <a:r>
              <a:rPr lang="en-US" i="1" dirty="0" err="1"/>
              <a:t>Achie</a:t>
            </a:r>
            <a:r>
              <a:rPr lang="en-US" i="1" dirty="0"/>
              <a:t> </a:t>
            </a:r>
            <a:r>
              <a:rPr lang="en-US" i="1" dirty="0" err="1" smtClean="0"/>
              <a:t>vement</a:t>
            </a:r>
            <a:endParaRPr lang="en-US" i="1" dirty="0"/>
          </a:p>
          <a:p>
            <a:pPr marL="109728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Motivation</a:t>
            </a:r>
            <a:r>
              <a:rPr lang="en-US" dirty="0" smtClean="0"/>
              <a:t>),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David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McClelland: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 err="1"/>
              <a:t>K</a:t>
            </a:r>
            <a:r>
              <a:rPr lang="en-US" dirty="0" err="1" smtClean="0"/>
              <a:t>ebutuhan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(</a:t>
            </a:r>
            <a:r>
              <a:rPr lang="en-US" i="1" dirty="0"/>
              <a:t>needs </a:t>
            </a:r>
            <a:r>
              <a:rPr lang="en-US" i="1" dirty="0" smtClean="0"/>
              <a:t>for</a:t>
            </a:r>
          </a:p>
          <a:p>
            <a:pPr marL="109728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</a:t>
            </a:r>
            <a:r>
              <a:rPr lang="en-US" i="1" dirty="0" err="1" smtClean="0"/>
              <a:t>achie</a:t>
            </a:r>
            <a:r>
              <a:rPr lang="en-US" i="1" dirty="0" smtClean="0"/>
              <a:t> </a:t>
            </a:r>
            <a:r>
              <a:rPr lang="en-US" i="1" dirty="0" err="1"/>
              <a:t>vement</a:t>
            </a:r>
            <a:r>
              <a:rPr lang="en-US" dirty="0" smtClean="0"/>
              <a:t>)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 err="1"/>
              <a:t>kebutuh</a:t>
            </a:r>
            <a:r>
              <a:rPr lang="en-US" dirty="0"/>
              <a:t> 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berkuasa</a:t>
            </a:r>
            <a:r>
              <a:rPr lang="en-US" dirty="0"/>
              <a:t> (</a:t>
            </a:r>
            <a:r>
              <a:rPr lang="en-US" i="1" dirty="0"/>
              <a:t>needs </a:t>
            </a:r>
            <a:r>
              <a:rPr lang="en-US" i="1" dirty="0" smtClean="0"/>
              <a:t>for</a:t>
            </a:r>
          </a:p>
          <a:p>
            <a:pPr marL="109728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power</a:t>
            </a:r>
            <a:r>
              <a:rPr lang="en-US" dirty="0" smtClean="0"/>
              <a:t>)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berafiliasi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n-US" dirty="0" err="1" smtClean="0"/>
              <a:t>berhubung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     an </a:t>
            </a:r>
            <a:r>
              <a:rPr lang="en-US" dirty="0"/>
              <a:t>(</a:t>
            </a:r>
            <a:r>
              <a:rPr lang="en-US" i="1" dirty="0"/>
              <a:t>needs for affiliation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9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/>
              <a:t>a.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Pengukuhan</a:t>
            </a:r>
            <a:r>
              <a:rPr lang="en-US" dirty="0"/>
              <a:t> (</a:t>
            </a:r>
            <a:r>
              <a:rPr lang="en-US" i="1" dirty="0"/>
              <a:t>Reinforcement Theory)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pengukuhan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operant </a:t>
            </a:r>
            <a:r>
              <a:rPr lang="en-US" i="1" dirty="0" err="1"/>
              <a:t>condi</a:t>
            </a:r>
            <a:r>
              <a:rPr lang="en-US" i="1" dirty="0"/>
              <a:t> </a:t>
            </a:r>
            <a:r>
              <a:rPr lang="en-US" i="1" dirty="0" err="1"/>
              <a:t>tioning</a:t>
            </a: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 smtClean="0"/>
              <a:t>     Skinner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: </a:t>
            </a:r>
            <a:r>
              <a:rPr lang="en-US" dirty="0" smtClean="0"/>
              <a:t>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- </a:t>
            </a:r>
            <a:r>
              <a:rPr lang="en-US" dirty="0" err="1" smtClean="0"/>
              <a:t>pemerolehan</a:t>
            </a:r>
            <a:r>
              <a:rPr lang="en-US" dirty="0" smtClean="0"/>
              <a:t> </a:t>
            </a:r>
            <a:r>
              <a:rPr lang="en-US" dirty="0" err="1"/>
              <a:t>jawaban</a:t>
            </a:r>
            <a:r>
              <a:rPr lang="en-US" dirty="0"/>
              <a:t> –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benar</a:t>
            </a:r>
            <a:r>
              <a:rPr lang="en-US" dirty="0"/>
              <a:t>, 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penghilang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salah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Teori-teori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Motivasi</a:t>
            </a:r>
            <a:r>
              <a:rPr lang="en-US" dirty="0">
                <a:effectLst/>
              </a:rPr>
              <a:t> :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2.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Motivasi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Proses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92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 fontScale="85000"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1).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;</a:t>
            </a:r>
          </a:p>
          <a:p>
            <a:pPr marL="109728" lvl="0" indent="0">
              <a:buNone/>
            </a:pPr>
            <a:r>
              <a:rPr lang="en-US" dirty="0" smtClean="0"/>
              <a:t>2).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je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 smtClean="0"/>
              <a:t>;</a:t>
            </a:r>
          </a:p>
          <a:p>
            <a:pPr marL="109728" lvl="0" indent="0">
              <a:buNone/>
            </a:pPr>
            <a:r>
              <a:rPr lang="en-US" dirty="0" smtClean="0"/>
              <a:t>3).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je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 smtClean="0"/>
              <a:t>apa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 smtClean="0"/>
              <a:t>jawaban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;</a:t>
            </a:r>
          </a:p>
          <a:p>
            <a:pPr marL="109728" lvl="0" indent="0">
              <a:buNone/>
            </a:pPr>
            <a:r>
              <a:rPr lang="en-US" dirty="0" smtClean="0"/>
              <a:t>4).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benar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dilaksanakan</a:t>
            </a:r>
            <a:r>
              <a:rPr lang="en-US" dirty="0"/>
              <a:t>;</a:t>
            </a:r>
          </a:p>
          <a:p>
            <a:pPr marL="109728" lvl="0" indent="0">
              <a:buNone/>
            </a:pPr>
            <a:r>
              <a:rPr lang="en-US" dirty="0" smtClean="0"/>
              <a:t>5).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yang paling </a:t>
            </a:r>
            <a:r>
              <a:rPr lang="en-US" dirty="0" err="1" smtClean="0"/>
              <a:t>memungkinkan</a:t>
            </a:r>
            <a:r>
              <a:rPr lang="en-US" dirty="0" smtClean="0"/>
              <a:t>,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yang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</a:rPr>
              <a:t>B</a:t>
            </a:r>
            <a:r>
              <a:rPr lang="en-US" sz="2400" dirty="0" err="1" smtClean="0">
                <a:effectLst/>
              </a:rPr>
              <a:t>agaimana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>
                <a:effectLst/>
              </a:rPr>
              <a:t>mana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jemen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dapat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meningkatkan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moti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kerja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tenaga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 smtClean="0">
                <a:effectLst/>
              </a:rPr>
              <a:t>kerja</a:t>
            </a:r>
            <a:r>
              <a:rPr lang="en-US" sz="2400" dirty="0" smtClean="0">
                <a:effectLst/>
              </a:rPr>
              <a:t> (Siegel </a:t>
            </a:r>
            <a:r>
              <a:rPr lang="en-US" sz="2400" dirty="0" err="1">
                <a:effectLst/>
              </a:rPr>
              <a:t>dan</a:t>
            </a:r>
            <a:r>
              <a:rPr lang="en-US" sz="2400" dirty="0">
                <a:effectLst/>
              </a:rPr>
              <a:t> Lane </a:t>
            </a:r>
            <a:r>
              <a:rPr lang="en-US" sz="2400" dirty="0" smtClean="0">
                <a:effectLst/>
              </a:rPr>
              <a:t>,1982</a:t>
            </a:r>
            <a:r>
              <a:rPr lang="en-US" sz="2400" dirty="0">
                <a:effectLst/>
              </a:rPr>
              <a:t>),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9285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 lvl="0"/>
            <a:r>
              <a:rPr lang="en-US" dirty="0" smtClean="0"/>
              <a:t>b.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(</a:t>
            </a:r>
            <a:r>
              <a:rPr lang="en-US" i="1" dirty="0"/>
              <a:t>Goal Setting Theory</a:t>
            </a:r>
            <a:r>
              <a:rPr lang="en-US" dirty="0"/>
              <a:t>)</a:t>
            </a:r>
          </a:p>
          <a:p>
            <a:pPr marL="109728" indent="0">
              <a:buNone/>
            </a:pPr>
            <a:r>
              <a:rPr lang="en-US" dirty="0" smtClean="0"/>
              <a:t>    Locke </a:t>
            </a:r>
            <a:r>
              <a:rPr lang="en-US" dirty="0" err="1"/>
              <a:t>mengusulkan</a:t>
            </a:r>
            <a:r>
              <a:rPr lang="en-US" dirty="0"/>
              <a:t> model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smtClean="0"/>
              <a:t>yang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yang </a:t>
            </a:r>
            <a:r>
              <a:rPr lang="en-US" dirty="0" err="1" smtClean="0"/>
              <a:t>mencoba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hubungan</a:t>
            </a:r>
            <a:r>
              <a:rPr lang="en-US" dirty="0"/>
              <a:t> –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 smtClean="0"/>
              <a:t>antar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niat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i="1" dirty="0"/>
              <a:t>intentions</a:t>
            </a:r>
            <a:r>
              <a:rPr lang="en-US" dirty="0"/>
              <a:t> (</a:t>
            </a:r>
            <a:r>
              <a:rPr lang="en-US" dirty="0" err="1"/>
              <a:t>tujuan-tujuan</a:t>
            </a:r>
            <a:r>
              <a:rPr lang="en-US" dirty="0"/>
              <a:t>) </a:t>
            </a:r>
            <a:r>
              <a:rPr lang="en-US" dirty="0" err="1" smtClean="0"/>
              <a:t>dengan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perilaku</a:t>
            </a:r>
            <a:r>
              <a:rPr lang="en-US" dirty="0"/>
              <a:t>.</a:t>
            </a:r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Management By Objectives</a:t>
            </a:r>
            <a:r>
              <a:rPr lang="en-US" dirty="0"/>
              <a:t> = MBO) </a:t>
            </a:r>
          </a:p>
        </p:txBody>
      </p:sp>
    </p:spTree>
    <p:extLst>
      <p:ext uri="{BB962C8B-B14F-4D97-AF65-F5344CB8AC3E}">
        <p14:creationId xmlns:p14="http://schemas.microsoft.com/office/powerpoint/2010/main" val="146315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/>
              <a:t>c.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(</a:t>
            </a:r>
            <a:r>
              <a:rPr lang="en-US" i="1" dirty="0"/>
              <a:t>Expectancy</a:t>
            </a:r>
            <a:r>
              <a:rPr lang="en-US" dirty="0"/>
              <a:t>)</a:t>
            </a:r>
          </a:p>
          <a:p>
            <a:r>
              <a:rPr lang="en-US" dirty="0"/>
              <a:t>Model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Lawler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:</a:t>
            </a:r>
          </a:p>
          <a:p>
            <a:pPr marL="109728" indent="0">
              <a:buNone/>
            </a:pPr>
            <a:r>
              <a:rPr lang="en-US" dirty="0" smtClean="0"/>
              <a:t>   1). Orang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–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 smtClean="0"/>
              <a:t>antara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/>
              <a:t>hasil-keluaran</a:t>
            </a:r>
            <a:r>
              <a:rPr lang="en-US" dirty="0"/>
              <a:t> yang </a:t>
            </a:r>
            <a:r>
              <a:rPr lang="en-US" dirty="0" err="1" smtClean="0"/>
              <a:t>secara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2) </a:t>
            </a:r>
            <a:r>
              <a:rPr lang="en-US" dirty="0"/>
              <a:t>Orang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– </a:t>
            </a:r>
            <a:r>
              <a:rPr lang="en-US" dirty="0" err="1" smtClean="0"/>
              <a:t>harapan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(</a:t>
            </a:r>
            <a:r>
              <a:rPr lang="en-US" i="1" dirty="0" smtClean="0"/>
              <a:t>effort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= </a:t>
            </a:r>
            <a:r>
              <a:rPr lang="en-US" dirty="0"/>
              <a:t>E)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perilaku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unjuk-kerja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performance</a:t>
            </a:r>
            <a:r>
              <a:rPr lang="en-US" dirty="0"/>
              <a:t> = P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5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smtClean="0"/>
              <a:t> 3). </a:t>
            </a:r>
            <a:r>
              <a:rPr lang="en-US" dirty="0"/>
              <a:t>Orang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–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–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(</a:t>
            </a:r>
            <a:r>
              <a:rPr lang="en-US" i="1" dirty="0"/>
              <a:t>outcomes</a:t>
            </a:r>
            <a:r>
              <a:rPr lang="en-US" dirty="0"/>
              <a:t> = O)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unjuk-kerja</a:t>
            </a:r>
            <a:r>
              <a:rPr lang="en-US" dirty="0"/>
              <a:t> (P) </a:t>
            </a:r>
            <a:r>
              <a:rPr lang="en-US" dirty="0" err="1" smtClean="0"/>
              <a:t>mereka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4)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tindakan</a:t>
            </a:r>
            <a:r>
              <a:rPr lang="en-US" dirty="0"/>
              <a:t> –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yang </a:t>
            </a:r>
            <a:r>
              <a:rPr lang="en-US" dirty="0" err="1"/>
              <a:t>ber</a:t>
            </a:r>
            <a:r>
              <a:rPr lang="en-US" dirty="0"/>
              <a:t>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– </a:t>
            </a:r>
            <a:r>
              <a:rPr lang="en-US" dirty="0" err="1"/>
              <a:t>tindak</a:t>
            </a:r>
            <a:r>
              <a:rPr lang="en-US" dirty="0"/>
              <a:t> an </a:t>
            </a:r>
            <a:r>
              <a:rPr lang="en-US" dirty="0" err="1"/>
              <a:t>tadi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sese</a:t>
            </a:r>
            <a:r>
              <a:rPr lang="en-US" dirty="0"/>
              <a:t> orang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ditentu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– </a:t>
            </a:r>
            <a:r>
              <a:rPr lang="en-US" dirty="0" err="1"/>
              <a:t>harapan</a:t>
            </a:r>
            <a:r>
              <a:rPr lang="en-US" dirty="0"/>
              <a:t> (E-P, </a:t>
            </a:r>
            <a:r>
              <a:rPr lang="en-US" dirty="0" err="1"/>
              <a:t>dan</a:t>
            </a:r>
            <a:r>
              <a:rPr lang="en-US" dirty="0"/>
              <a:t> P-O)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–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dipunyai</a:t>
            </a:r>
            <a:r>
              <a:rPr lang="en-US" dirty="0"/>
              <a:t> orang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3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Model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Lawler me </a:t>
            </a:r>
            <a:r>
              <a:rPr lang="en-US" dirty="0" err="1"/>
              <a:t>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kecilnya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sesorang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b="1" dirty="0" err="1"/>
              <a:t>Indeks</a:t>
            </a:r>
            <a:r>
              <a:rPr lang="en-US" b="1" dirty="0"/>
              <a:t> </a:t>
            </a:r>
            <a:r>
              <a:rPr lang="en-US" b="1" dirty="0" err="1"/>
              <a:t>Motivasi</a:t>
            </a:r>
            <a:r>
              <a:rPr lang="en-US" b="1" dirty="0"/>
              <a:t> = </a:t>
            </a:r>
            <a:r>
              <a:rPr lang="en-US" b="1" dirty="0" err="1"/>
              <a:t>Jml</a:t>
            </a:r>
            <a:r>
              <a:rPr lang="en-US" b="1" dirty="0"/>
              <a:t>{(E-P) x </a:t>
            </a:r>
            <a:r>
              <a:rPr lang="en-US" b="1" dirty="0" err="1"/>
              <a:t>Jml</a:t>
            </a:r>
            <a:r>
              <a:rPr lang="en-US" b="1" dirty="0"/>
              <a:t>[(P-O)(V)]}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02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lvl="0" indent="0">
              <a:buNone/>
            </a:pPr>
            <a:r>
              <a:rPr lang="en-US" dirty="0" smtClean="0"/>
              <a:t>d.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(</a:t>
            </a:r>
            <a:r>
              <a:rPr lang="en-US" i="1" dirty="0"/>
              <a:t>Equity Theory</a:t>
            </a:r>
            <a:r>
              <a:rPr lang="en-US" dirty="0" smtClean="0"/>
              <a:t>), </a:t>
            </a:r>
            <a:r>
              <a:rPr lang="en-US" dirty="0" err="1"/>
              <a:t>oleh</a:t>
            </a:r>
            <a:r>
              <a:rPr lang="en-US" dirty="0"/>
              <a:t> Adams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109728" lvl="0" indent="0">
              <a:buNone/>
            </a:pPr>
            <a:r>
              <a:rPr lang="en-US" dirty="0" smtClean="0"/>
              <a:t>     1) Orang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men </a:t>
            </a:r>
            <a:r>
              <a:rPr lang="en-US" dirty="0" err="1"/>
              <a:t>ciptakan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 smtClean="0"/>
              <a:t>satu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/>
              <a:t>keadilan</a:t>
            </a:r>
            <a:r>
              <a:rPr lang="en-US" dirty="0" smtClean="0"/>
              <a:t>.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2)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ketidakadilan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smtClean="0"/>
              <a:t>me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nimbulkan</a:t>
            </a:r>
            <a:r>
              <a:rPr lang="en-US" dirty="0" smtClean="0"/>
              <a:t> </a:t>
            </a:r>
            <a:r>
              <a:rPr lang="en-US" dirty="0" err="1"/>
              <a:t>ketegangan</a:t>
            </a:r>
            <a:r>
              <a:rPr lang="en-US" dirty="0"/>
              <a:t> yang me </a:t>
            </a:r>
            <a:r>
              <a:rPr lang="en-US" dirty="0" err="1"/>
              <a:t>motivasi</a:t>
            </a:r>
            <a:r>
              <a:rPr lang="en-US" dirty="0"/>
              <a:t> orang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meng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uranginya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 smtClean="0"/>
              <a:t>.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3) Makin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adilannya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menyenang</a:t>
            </a:r>
            <a:r>
              <a:rPr lang="en-US" dirty="0"/>
              <a:t> </a:t>
            </a:r>
            <a:r>
              <a:rPr lang="en-US" dirty="0" err="1" smtClean="0"/>
              <a:t>kan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(</a:t>
            </a:r>
            <a:r>
              <a:rPr lang="en-US" dirty="0" err="1" smtClean="0"/>
              <a:t>misalnya</a:t>
            </a:r>
            <a:r>
              <a:rPr lang="en-US" dirty="0"/>
              <a:t>,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)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 smtClean="0"/>
              <a:t>daripada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ketidakadilan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menyenang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 smtClean="0"/>
              <a:t>terlalu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besar</a:t>
            </a:r>
            <a:r>
              <a:rPr lang="en-US" dirty="0"/>
              <a:t>).</a:t>
            </a:r>
          </a:p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an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u="sng" dirty="0" err="1"/>
              <a:t>Hasil-keluaran</a:t>
            </a:r>
            <a:r>
              <a:rPr lang="en-US" u="sng" dirty="0"/>
              <a:t> </a:t>
            </a:r>
            <a:r>
              <a:rPr lang="en-US" u="sng" dirty="0" err="1"/>
              <a:t>sesorang</a:t>
            </a:r>
            <a:r>
              <a:rPr lang="en-US" dirty="0"/>
              <a:t> </a:t>
            </a:r>
            <a:r>
              <a:rPr lang="en-US" dirty="0" smtClean="0"/>
              <a:t> =    </a:t>
            </a:r>
            <a:r>
              <a:rPr lang="en-US" u="sng" dirty="0" err="1"/>
              <a:t>Hasil-keluaran</a:t>
            </a:r>
            <a:r>
              <a:rPr lang="en-US" u="sng" dirty="0"/>
              <a:t> orang lain</a:t>
            </a:r>
            <a:endParaRPr lang="en-US" dirty="0"/>
          </a:p>
          <a:p>
            <a:pPr marL="109728" indent="0">
              <a:buNone/>
            </a:pP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	 </a:t>
            </a:r>
            <a:r>
              <a:rPr lang="en-US" dirty="0" smtClean="0"/>
              <a:t>        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/>
              <a:t>orang lain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oleh Adams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oleh Adams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9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lvl="0" indent="0">
              <a:buNone/>
            </a:pPr>
            <a:r>
              <a:rPr lang="en-US" dirty="0" smtClean="0"/>
              <a:t>1.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/</a:t>
            </a:r>
            <a:r>
              <a:rPr lang="en-US" dirty="0" err="1"/>
              <a:t>Atasan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/>
              <a:t>Keras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Bermakna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 Orang </a:t>
            </a:r>
            <a:r>
              <a:rPr lang="en-US" dirty="0"/>
              <a:t>– orang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X,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McGregor, </a:t>
            </a:r>
            <a:r>
              <a:rPr lang="en-US" dirty="0" err="1" smtClean="0"/>
              <a:t>memiliki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kerjauntuk</a:t>
            </a:r>
            <a:r>
              <a:rPr lang="en-US" dirty="0" smtClean="0"/>
              <a:t> </a:t>
            </a:r>
            <a:r>
              <a:rPr lang="en-US" dirty="0" err="1"/>
              <a:t>bercorak</a:t>
            </a:r>
            <a:r>
              <a:rPr lang="en-US" dirty="0"/>
              <a:t> </a:t>
            </a:r>
            <a:r>
              <a:rPr lang="en-US" dirty="0" err="1"/>
              <a:t>reaktif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 smtClean="0"/>
              <a:t>memerlukan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orang </a:t>
            </a:r>
            <a:r>
              <a:rPr lang="en-US" dirty="0"/>
              <a:t>lain </a:t>
            </a:r>
            <a:r>
              <a:rPr lang="en-US" dirty="0" err="1"/>
              <a:t>untuk</a:t>
            </a:r>
            <a:r>
              <a:rPr lang="en-US" dirty="0"/>
              <a:t> men </a:t>
            </a:r>
            <a:r>
              <a:rPr lang="en-US" dirty="0" err="1"/>
              <a:t>dorong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‘</a:t>
            </a:r>
            <a:r>
              <a:rPr lang="en-US" dirty="0" err="1"/>
              <a:t>memaksa</a:t>
            </a:r>
            <a:r>
              <a:rPr lang="en-US" dirty="0"/>
              <a:t>’ </a:t>
            </a:r>
            <a:r>
              <a:rPr lang="en-US" dirty="0" err="1" smtClean="0"/>
              <a:t>mereka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bekerja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(</a:t>
            </a:r>
            <a:r>
              <a:rPr lang="en-US" i="1" dirty="0"/>
              <a:t>personal value </a:t>
            </a:r>
            <a:r>
              <a:rPr lang="en-US" i="1" dirty="0" err="1" smtClean="0"/>
              <a:t>sistem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memprioritaskan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– </a:t>
            </a:r>
            <a:r>
              <a:rPr lang="en-US" dirty="0" err="1"/>
              <a:t>kegiatan</a:t>
            </a:r>
            <a:r>
              <a:rPr lang="en-US" dirty="0"/>
              <a:t> lain </a:t>
            </a:r>
            <a:r>
              <a:rPr lang="en-US" dirty="0" err="1" smtClean="0"/>
              <a:t>dalam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kehidupan</a:t>
            </a:r>
            <a:r>
              <a:rPr lang="en-US" dirty="0"/>
              <a:t>.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 smtClean="0"/>
              <a:t>kegiatan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agar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membiayai</a:t>
            </a:r>
            <a:r>
              <a:rPr lang="en-US" dirty="0" smtClean="0"/>
              <a:t> </a:t>
            </a:r>
            <a:r>
              <a:rPr lang="en-US" dirty="0" err="1"/>
              <a:t>hidup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Meningkatkan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Motivasi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0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bagaimana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motivasi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kerja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teori-teori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motivasi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kera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dan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bagaimana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meningkatkan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motivasi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kerja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/>
              <a:t>3.Peran </a:t>
            </a:r>
            <a:r>
              <a:rPr lang="en-US" dirty="0" err="1"/>
              <a:t>Organisasi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Bebagai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/>
              <a:t>‘</a:t>
            </a:r>
            <a:r>
              <a:rPr lang="en-US" dirty="0" err="1"/>
              <a:t>menarik</a:t>
            </a:r>
            <a:r>
              <a:rPr lang="en-US" dirty="0"/>
              <a:t>’ </a:t>
            </a:r>
            <a:r>
              <a:rPr lang="en-US" dirty="0" err="1"/>
              <a:t>atau</a:t>
            </a:r>
            <a:r>
              <a:rPr lang="en-US" dirty="0"/>
              <a:t> ‘</a:t>
            </a:r>
            <a:r>
              <a:rPr lang="en-US" dirty="0" err="1"/>
              <a:t>mendorong</a:t>
            </a:r>
            <a:r>
              <a:rPr lang="en-US" dirty="0"/>
              <a:t>’ </a:t>
            </a:r>
            <a:r>
              <a:rPr lang="en-US" dirty="0" err="1" smtClean="0"/>
              <a:t>motivasi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/>
              <a:t>lain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/>
              <a:t>keuangan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Meningkatkan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Motivasi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83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928" indent="-457200">
              <a:buAutoNum type="arabicPeriod"/>
            </a:pPr>
            <a:r>
              <a:rPr lang="en-US" sz="2400" dirty="0" err="1" smtClean="0"/>
              <a:t>Miliki</a:t>
            </a:r>
            <a:r>
              <a:rPr lang="en-US" sz="2400" dirty="0" smtClean="0"/>
              <a:t> </a:t>
            </a:r>
            <a:r>
              <a:rPr lang="en-US" sz="2400" dirty="0" err="1"/>
              <a:t>h</a:t>
            </a:r>
            <a:r>
              <a:rPr lang="en-US" sz="2400" dirty="0" err="1" smtClean="0"/>
              <a:t>ubungan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</a:t>
            </a:r>
            <a:r>
              <a:rPr lang="en-US" sz="2400" dirty="0" err="1" smtClean="0"/>
              <a:t>omunikasi</a:t>
            </a:r>
            <a:r>
              <a:rPr lang="en-US" sz="2400" dirty="0" smtClean="0"/>
              <a:t> </a:t>
            </a:r>
            <a:r>
              <a:rPr lang="en-US" sz="2400" dirty="0"/>
              <a:t>y</a:t>
            </a:r>
            <a:r>
              <a:rPr lang="en-US" sz="2400" dirty="0" smtClean="0"/>
              <a:t>ang </a:t>
            </a:r>
            <a:r>
              <a:rPr lang="en-US" sz="2400" dirty="0" err="1"/>
              <a:t>b</a:t>
            </a:r>
            <a:r>
              <a:rPr lang="en-US" sz="2400" dirty="0" err="1" smtClean="0"/>
              <a:t>aik</a:t>
            </a:r>
            <a:r>
              <a:rPr lang="en-US" sz="2400" dirty="0" smtClean="0"/>
              <a:t> </a:t>
            </a:r>
            <a:r>
              <a:rPr lang="en-US" sz="2400" dirty="0" err="1"/>
              <a:t>d</a:t>
            </a:r>
            <a:r>
              <a:rPr lang="en-US" sz="2400" dirty="0" err="1" smtClean="0"/>
              <a:t>engan</a:t>
            </a:r>
            <a:r>
              <a:rPr lang="en-US" sz="2400" dirty="0" smtClean="0"/>
              <a:t> </a:t>
            </a:r>
            <a:r>
              <a:rPr lang="en-US" sz="2400" dirty="0" err="1"/>
              <a:t>k</a:t>
            </a:r>
            <a:r>
              <a:rPr lang="en-US" sz="2400" dirty="0" err="1" smtClean="0"/>
              <a:t>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endParaRPr lang="en-US" sz="2400" dirty="0" smtClean="0"/>
          </a:p>
          <a:p>
            <a:pPr marL="566928" indent="-457200">
              <a:buFont typeface="Wingdings 3"/>
              <a:buAutoNum type="arabicPeriod"/>
            </a:pP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Berpakaian</a:t>
            </a:r>
            <a:r>
              <a:rPr lang="en-US" sz="2400" dirty="0"/>
              <a:t> </a:t>
            </a:r>
            <a:r>
              <a:rPr lang="en-US" sz="2400" i="1" dirty="0" smtClean="0"/>
              <a:t>Casual</a:t>
            </a:r>
          </a:p>
          <a:p>
            <a:pPr marL="566928" indent="-457200">
              <a:buFont typeface="Wingdings 3"/>
              <a:buAutoNum type="arabicPeriod"/>
            </a:pP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a</a:t>
            </a:r>
            <a:r>
              <a:rPr lang="en-US" sz="2400" dirty="0" err="1" smtClean="0"/>
              <a:t>tasan</a:t>
            </a:r>
            <a:r>
              <a:rPr lang="en-US" sz="2400" dirty="0" smtClean="0"/>
              <a:t> </a:t>
            </a:r>
            <a:r>
              <a:rPr lang="en-US" sz="2400" dirty="0" err="1"/>
              <a:t>m</a:t>
            </a:r>
            <a:r>
              <a:rPr lang="en-US" sz="2400" dirty="0" err="1" smtClean="0"/>
              <a:t>elakukan</a:t>
            </a:r>
            <a:r>
              <a:rPr lang="en-US" sz="2400" dirty="0" smtClean="0"/>
              <a:t> </a:t>
            </a:r>
            <a:r>
              <a:rPr lang="en-US" sz="2400" dirty="0" err="1"/>
              <a:t>p</a:t>
            </a:r>
            <a:r>
              <a:rPr lang="en-US" sz="2400" dirty="0" err="1" smtClean="0"/>
              <a:t>ekerjaan</a:t>
            </a:r>
            <a:r>
              <a:rPr lang="en-US" sz="2400" dirty="0" smtClean="0"/>
              <a:t> </a:t>
            </a:r>
            <a:r>
              <a:rPr lang="en-US" sz="2400" dirty="0"/>
              <a:t>y</a:t>
            </a:r>
            <a:r>
              <a:rPr lang="en-US" sz="2400" dirty="0" smtClean="0"/>
              <a:t>ang </a:t>
            </a:r>
            <a:r>
              <a:rPr lang="en-US" sz="2400" dirty="0" err="1"/>
              <a:t>b</a:t>
            </a:r>
            <a:r>
              <a:rPr lang="en-US" sz="2400" dirty="0" err="1" smtClean="0"/>
              <a:t>iasanya</a:t>
            </a:r>
            <a:r>
              <a:rPr lang="en-US" sz="2400" dirty="0" smtClean="0"/>
              <a:t> </a:t>
            </a:r>
            <a:r>
              <a:rPr lang="en-US" sz="2400" dirty="0" err="1"/>
              <a:t>d</a:t>
            </a:r>
            <a:r>
              <a:rPr lang="en-US" sz="2400" dirty="0" err="1" smtClean="0"/>
              <a:t>ilakukan</a:t>
            </a:r>
            <a:r>
              <a:rPr lang="en-US" sz="2400" dirty="0" smtClean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 smtClean="0"/>
              <a:t>karyawannya</a:t>
            </a:r>
            <a:endParaRPr lang="en-US" sz="2400" dirty="0" smtClean="0"/>
          </a:p>
          <a:p>
            <a:pPr marL="566928" indent="-457200">
              <a:buFont typeface="Wingdings 3"/>
              <a:buAutoNum type="arabicPeriod"/>
            </a:pP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b</a:t>
            </a:r>
            <a:r>
              <a:rPr lang="en-US" sz="2400" dirty="0" err="1" smtClean="0"/>
              <a:t>agian</a:t>
            </a:r>
            <a:r>
              <a:rPr lang="en-US" sz="2400" dirty="0" smtClean="0"/>
              <a:t> </a:t>
            </a:r>
            <a:r>
              <a:rPr lang="en-US" sz="2400" dirty="0" err="1"/>
              <a:t>d</a:t>
            </a:r>
            <a:r>
              <a:rPr lang="en-US" sz="2400" dirty="0" err="1" smtClean="0"/>
              <a:t>alam</a:t>
            </a:r>
            <a:r>
              <a:rPr lang="en-US" sz="2400" dirty="0" smtClean="0"/>
              <a:t> </a:t>
            </a:r>
            <a:r>
              <a:rPr lang="en-US" sz="2400" dirty="0" err="1"/>
              <a:t>a</a:t>
            </a:r>
            <a:r>
              <a:rPr lang="en-US" sz="2400" dirty="0" err="1" smtClean="0"/>
              <a:t>ktivitas</a:t>
            </a:r>
            <a:r>
              <a:rPr lang="en-US" sz="2400" dirty="0" smtClean="0"/>
              <a:t> </a:t>
            </a:r>
            <a:r>
              <a:rPr lang="en-US" sz="2400" dirty="0"/>
              <a:t>d</a:t>
            </a:r>
            <a:r>
              <a:rPr lang="en-US" sz="2400" dirty="0" smtClean="0"/>
              <a:t>i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 smtClean="0"/>
              <a:t>pekerjaan</a:t>
            </a:r>
            <a:endParaRPr lang="en-US" sz="2400" dirty="0" smtClean="0"/>
          </a:p>
          <a:p>
            <a:pPr marL="566928" indent="-457200">
              <a:buFont typeface="Wingdings 3"/>
              <a:buAutoNum type="arabicPeriod"/>
            </a:pPr>
            <a:r>
              <a:rPr lang="fi-FI" sz="2400" dirty="0"/>
              <a:t>Memberikan </a:t>
            </a:r>
            <a:r>
              <a:rPr lang="fi-FI" sz="2400" dirty="0" smtClean="0"/>
              <a:t>pilihan </a:t>
            </a:r>
            <a:r>
              <a:rPr lang="fi-FI" sz="2400" dirty="0"/>
              <a:t>u</a:t>
            </a:r>
            <a:r>
              <a:rPr lang="fi-FI" sz="2400" dirty="0" smtClean="0"/>
              <a:t>ntuk </a:t>
            </a:r>
            <a:r>
              <a:rPr lang="fi-FI" sz="2400" dirty="0"/>
              <a:t>b</a:t>
            </a:r>
            <a:r>
              <a:rPr lang="fi-FI" sz="2400" dirty="0" smtClean="0"/>
              <a:t>ekerja </a:t>
            </a:r>
            <a:r>
              <a:rPr lang="fi-FI" sz="2400" dirty="0"/>
              <a:t>j</a:t>
            </a:r>
            <a:r>
              <a:rPr lang="fi-FI" sz="2400" dirty="0" smtClean="0"/>
              <a:t>arak jauh</a:t>
            </a:r>
          </a:p>
          <a:p>
            <a:pPr marL="566928" indent="-457200">
              <a:buFont typeface="Wingdings 3"/>
              <a:buAutoNum type="arabicPeriod"/>
            </a:pP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Literasi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endParaRPr lang="en-US" sz="2400" dirty="0"/>
          </a:p>
          <a:p>
            <a:pPr marL="566928" indent="-457200">
              <a:buFont typeface="Wingdings 3"/>
              <a:buAutoNum type="arabicPeriod"/>
            </a:pPr>
            <a:endParaRPr lang="fi-FI" sz="2400" dirty="0"/>
          </a:p>
          <a:p>
            <a:pPr marL="566928" indent="-457200">
              <a:buFont typeface="Wingdings 3"/>
              <a:buAutoNum type="arabicPeriod"/>
            </a:pPr>
            <a:endParaRPr lang="en-US" sz="2400" dirty="0"/>
          </a:p>
          <a:p>
            <a:pPr marL="566928" indent="-457200">
              <a:buFont typeface="Wingdings 3"/>
              <a:buAutoNum type="arabicPeriod"/>
            </a:pPr>
            <a:endParaRPr lang="en-US" sz="2400" dirty="0"/>
          </a:p>
          <a:p>
            <a:pPr marL="566928" indent="-457200">
              <a:buFont typeface="Wingdings 3"/>
              <a:buAutoNum type="arabicPeriod"/>
            </a:pPr>
            <a:endParaRPr lang="en-US" sz="2400" dirty="0"/>
          </a:p>
          <a:p>
            <a:pPr marL="566928" indent="-457200">
              <a:buAutoNum type="arabicPeriod"/>
            </a:pPr>
            <a:endParaRPr lang="en-US" sz="2400" dirty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Cara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Karyawan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Merusak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 smtClean="0"/>
              <a:t>Anda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440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02433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2500" dirty="0" err="1">
                <a:latin typeface="Arial" pitchFamily="34" charset="0"/>
                <a:cs typeface="Arial" pitchFamily="34" charset="0"/>
              </a:rPr>
              <a:t>Motivasi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-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serang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kaian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mengarah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ter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capainya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. (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sunyoto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M 2006)</a:t>
            </a:r>
          </a:p>
          <a:p>
            <a:pPr marL="109728" indent="0">
              <a:buNone/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Munandar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(2004)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motivasi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kebutuhan-kebutuhan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serangkaian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mengarah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tercapainya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terpenuhi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kepuasan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Sekelompok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terpuaskan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menimbulkan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ketegangan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serangkaian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mencari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memuaskan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kelompok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tadi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, agar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ketegangan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latin typeface="Arial" pitchFamily="34" charset="0"/>
                <a:cs typeface="Arial" pitchFamily="34" charset="0"/>
              </a:rPr>
              <a:t>berkurang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”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7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920879" cy="5328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6304002"/>
            <a:ext cx="2736304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35097" y="692696"/>
            <a:ext cx="3635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Proses </a:t>
            </a:r>
            <a:r>
              <a:rPr lang="en-US" sz="3600" dirty="0" err="1" smtClean="0"/>
              <a:t>Motivasi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396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en-US" sz="2800" dirty="0" err="1">
                <a:effectLst/>
              </a:rPr>
              <a:t>Kaitan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Motivasi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Kerja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dengan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 smtClean="0">
                <a:effectLst/>
              </a:rPr>
              <a:t>Unjuk-kerja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12879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3501008"/>
            <a:ext cx="65891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U</a:t>
            </a:r>
            <a:r>
              <a:rPr lang="en-US" sz="2400" dirty="0" err="1" smtClean="0"/>
              <a:t>njuk-kerja</a:t>
            </a:r>
            <a:r>
              <a:rPr lang="en-US" sz="2400" dirty="0" smtClean="0"/>
              <a:t>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kali </a:t>
            </a:r>
            <a:r>
              <a:rPr lang="en-US" sz="2400" dirty="0" err="1"/>
              <a:t>kemampuan</a:t>
            </a:r>
            <a:r>
              <a:rPr lang="en-US" sz="2400" dirty="0"/>
              <a:t> (</a:t>
            </a:r>
            <a:r>
              <a:rPr lang="en-US" sz="2400" i="1" dirty="0"/>
              <a:t>abilities</a:t>
            </a:r>
            <a:r>
              <a:rPr lang="en-US" sz="2400" dirty="0"/>
              <a:t>), </a:t>
            </a:r>
            <a:r>
              <a:rPr lang="en-US" sz="2400" dirty="0" smtClean="0"/>
              <a:t>kali </a:t>
            </a:r>
            <a:r>
              <a:rPr lang="en-US" sz="2400" dirty="0" err="1"/>
              <a:t>peluang</a:t>
            </a:r>
            <a:r>
              <a:rPr lang="en-US" sz="2400" dirty="0"/>
              <a:t> (</a:t>
            </a:r>
            <a:r>
              <a:rPr lang="en-US" sz="2400" i="1" dirty="0"/>
              <a:t>opportunities</a:t>
            </a:r>
            <a:r>
              <a:rPr lang="en-US" sz="2400" dirty="0" smtClean="0"/>
              <a:t>)</a:t>
            </a:r>
            <a:r>
              <a:rPr lang="en-US" sz="2400" dirty="0"/>
              <a:t> (Robins, </a:t>
            </a:r>
            <a:r>
              <a:rPr lang="en-US" sz="2400" dirty="0" smtClean="0"/>
              <a:t>2000,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Sunyoto</a:t>
            </a:r>
            <a:r>
              <a:rPr lang="en-US" sz="2400" dirty="0" smtClean="0"/>
              <a:t> 2006)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1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McGregor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X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smtClean="0"/>
              <a:t>Y:</a:t>
            </a:r>
          </a:p>
          <a:p>
            <a:pPr marL="109728" indent="0">
              <a:buNone/>
            </a:pP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dirty="0" err="1"/>
              <a:t>adalah</a:t>
            </a:r>
            <a:r>
              <a:rPr lang="en-US" dirty="0"/>
              <a:t> orang yang </a:t>
            </a:r>
            <a:r>
              <a:rPr lang="en-US" dirty="0" err="1"/>
              <a:t>malas</a:t>
            </a:r>
            <a:r>
              <a:rPr lang="en-US" dirty="0"/>
              <a:t>, yang </a:t>
            </a:r>
            <a:r>
              <a:rPr lang="en-US" dirty="0" err="1" smtClean="0"/>
              <a:t>harus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dipaksa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mau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dibebani</a:t>
            </a:r>
            <a:r>
              <a:rPr lang="en-US" dirty="0" smtClean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.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-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n-US" dirty="0" err="1"/>
              <a:t>adalah</a:t>
            </a:r>
            <a:r>
              <a:rPr lang="en-US" dirty="0"/>
              <a:t> orang yang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senang</a:t>
            </a:r>
            <a:r>
              <a:rPr lang="en-US" dirty="0" smtClean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. Orang </a:t>
            </a:r>
            <a:r>
              <a:rPr lang="en-US" dirty="0" err="1" smtClean="0"/>
              <a:t>tipe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Y </a:t>
            </a:r>
            <a:r>
              <a:rPr lang="en-US" dirty="0" err="1"/>
              <a:t>adalah</a:t>
            </a:r>
            <a:r>
              <a:rPr lang="en-US" dirty="0"/>
              <a:t>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proaktif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orang </a:t>
            </a:r>
            <a:r>
              <a:rPr lang="en-US" dirty="0" err="1"/>
              <a:t>tipe</a:t>
            </a:r>
            <a:r>
              <a:rPr lang="en-US" dirty="0"/>
              <a:t> X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orang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reaktif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/>
              <a:t>Tata Tingkat </a:t>
            </a:r>
            <a:r>
              <a:rPr lang="en-US" dirty="0" err="1" smtClean="0"/>
              <a:t>Kebutuhan</a:t>
            </a:r>
            <a:r>
              <a:rPr lang="en-US" dirty="0"/>
              <a:t> </a:t>
            </a:r>
            <a:r>
              <a:rPr lang="en-US" dirty="0" err="1" smtClean="0"/>
              <a:t>menurut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Marslow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pPr marL="109728" lvl="0" indent="0">
              <a:buNone/>
            </a:pPr>
            <a:r>
              <a:rPr lang="en-US" dirty="0" smtClean="0"/>
              <a:t>         1).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/>
              <a:t>fisiologikal</a:t>
            </a:r>
            <a:r>
              <a:rPr lang="en-US" dirty="0"/>
              <a:t> (</a:t>
            </a:r>
            <a:r>
              <a:rPr lang="en-US" dirty="0" err="1"/>
              <a:t>faali</a:t>
            </a:r>
            <a:r>
              <a:rPr lang="en-US" dirty="0" smtClean="0"/>
              <a:t>)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2).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/>
              <a:t>rasa </a:t>
            </a:r>
            <a:r>
              <a:rPr lang="en-US" dirty="0" err="1" smtClean="0"/>
              <a:t>aman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3).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4).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(</a:t>
            </a:r>
            <a:r>
              <a:rPr lang="en-US" i="1" dirty="0"/>
              <a:t>esteem needs</a:t>
            </a:r>
            <a:r>
              <a:rPr lang="en-US" dirty="0" smtClean="0"/>
              <a:t>)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  5).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/>
              <a:t>aktualisasi-diri</a:t>
            </a:r>
            <a:endParaRPr lang="en-US" dirty="0"/>
          </a:p>
          <a:p>
            <a:pPr marL="109728" lvl="0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>
                <a:effectLst/>
              </a:rPr>
              <a:t>Teori-teori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Motivasi</a:t>
            </a:r>
            <a:r>
              <a:rPr lang="en-US" dirty="0" smtClean="0">
                <a:effectLst/>
              </a:rPr>
              <a:t> :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1. </a:t>
            </a:r>
            <a:r>
              <a:rPr lang="en-US" dirty="0" err="1" smtClean="0">
                <a:effectLst/>
              </a:rPr>
              <a:t>Teori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Motivasi</a:t>
            </a:r>
            <a:r>
              <a:rPr lang="en-US" dirty="0" smtClean="0">
                <a:effectLst/>
              </a:rPr>
              <a:t> 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2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/>
              <a:t>b.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Eksistensi</a:t>
            </a:r>
            <a:r>
              <a:rPr lang="en-US" dirty="0"/>
              <a:t> – </a:t>
            </a:r>
            <a:r>
              <a:rPr lang="en-US" dirty="0" err="1"/>
              <a:t>Relasi</a:t>
            </a:r>
            <a:r>
              <a:rPr lang="en-US" dirty="0"/>
              <a:t> – </a:t>
            </a:r>
            <a:r>
              <a:rPr lang="en-US" dirty="0" err="1" smtClean="0"/>
              <a:t>Pertumbuhan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  </a:t>
            </a:r>
            <a:r>
              <a:rPr lang="en-US" dirty="0" err="1"/>
              <a:t>K</a:t>
            </a:r>
            <a:r>
              <a:rPr lang="en-US" dirty="0" err="1" smtClean="0"/>
              <a:t>elompok</a:t>
            </a:r>
            <a:r>
              <a:rPr lang="en-US" dirty="0" smtClean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 smtClean="0"/>
              <a:t>Alderfer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1).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eksistensi</a:t>
            </a:r>
            <a:r>
              <a:rPr lang="en-US" dirty="0"/>
              <a:t> (</a:t>
            </a:r>
            <a:r>
              <a:rPr lang="en-US" i="1" dirty="0"/>
              <a:t>existence needs</a:t>
            </a:r>
            <a:r>
              <a:rPr lang="en-US" dirty="0" smtClean="0"/>
              <a:t>),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2).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(</a:t>
            </a:r>
            <a:r>
              <a:rPr lang="en-US" i="1" dirty="0"/>
              <a:t>related ness needs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3).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(</a:t>
            </a:r>
            <a:r>
              <a:rPr lang="en-US" i="1" dirty="0"/>
              <a:t>growth needs</a:t>
            </a:r>
            <a:r>
              <a:rPr lang="en-US" dirty="0"/>
              <a:t>),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Teori-teori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Motivasi</a:t>
            </a:r>
            <a:r>
              <a:rPr lang="en-US" dirty="0" smtClean="0">
                <a:effectLst/>
              </a:rPr>
              <a:t>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75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i="1" dirty="0" smtClean="0"/>
              <a:t>hygiene </a:t>
            </a:r>
            <a:r>
              <a:rPr lang="en-US" dirty="0" err="1"/>
              <a:t>dikembang</a:t>
            </a:r>
            <a:r>
              <a:rPr lang="en-US" dirty="0"/>
              <a:t> </a:t>
            </a:r>
            <a:r>
              <a:rPr lang="en-US" dirty="0" err="1" smtClean="0"/>
              <a:t>kan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oleh</a:t>
            </a:r>
            <a:r>
              <a:rPr lang="en-US" dirty="0" smtClean="0"/>
              <a:t> Herzberg :</a:t>
            </a:r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1) </a:t>
            </a:r>
            <a:r>
              <a:rPr lang="en-US" dirty="0" err="1"/>
              <a:t>faktor</a:t>
            </a:r>
            <a:r>
              <a:rPr lang="en-US" dirty="0"/>
              <a:t> motivator,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 smtClean="0"/>
              <a:t>faktor-faktor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( </a:t>
            </a:r>
            <a:r>
              <a:rPr lang="en-US" dirty="0" err="1" smtClean="0"/>
              <a:t>intrinsik</a:t>
            </a:r>
            <a:r>
              <a:rPr lang="en-US" dirty="0" smtClean="0"/>
              <a:t> ):</a:t>
            </a:r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(</a:t>
            </a:r>
            <a:r>
              <a:rPr lang="en-US" i="1" dirty="0"/>
              <a:t>responsibility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 </a:t>
            </a:r>
            <a:r>
              <a:rPr lang="en-US" dirty="0" err="1"/>
              <a:t>Kemajuan</a:t>
            </a:r>
            <a:r>
              <a:rPr lang="en-US" dirty="0"/>
              <a:t> (</a:t>
            </a:r>
            <a:r>
              <a:rPr lang="en-US" i="1" dirty="0" smtClean="0"/>
              <a:t>advancement)</a:t>
            </a:r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 </a:t>
            </a:r>
            <a:r>
              <a:rPr lang="en-US" dirty="0" err="1"/>
              <a:t>Capaian</a:t>
            </a:r>
            <a:r>
              <a:rPr lang="en-US" dirty="0"/>
              <a:t> (</a:t>
            </a:r>
            <a:r>
              <a:rPr lang="en-US" i="1" dirty="0"/>
              <a:t>achievement</a:t>
            </a:r>
            <a:r>
              <a:rPr lang="en-US" dirty="0"/>
              <a:t>), </a:t>
            </a:r>
            <a:endParaRPr lang="en-US" dirty="0" smtClean="0"/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 </a:t>
            </a:r>
            <a:r>
              <a:rPr lang="en-US" dirty="0" err="1"/>
              <a:t>Pengakuan</a:t>
            </a:r>
            <a:r>
              <a:rPr lang="en-US" dirty="0"/>
              <a:t> (</a:t>
            </a:r>
            <a:r>
              <a:rPr lang="en-US" i="1" dirty="0"/>
              <a:t>recognition</a:t>
            </a:r>
            <a:r>
              <a:rPr lang="en-US" dirty="0"/>
              <a:t>), </a:t>
            </a:r>
            <a:endParaRPr lang="en-US" i="1" dirty="0" smtClean="0"/>
          </a:p>
          <a:p>
            <a:pPr marL="109728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Teori-teori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Motivasi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40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</TotalTime>
  <Words>1075</Words>
  <Application>Microsoft Office PowerPoint</Application>
  <PresentationFormat>On-screen Show (4:3)</PresentationFormat>
  <Paragraphs>164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PowerPoint Presentation</vt:lpstr>
      <vt:lpstr>KEMAMPUAN AKHIR YANG DIHARAPKAN</vt:lpstr>
      <vt:lpstr>Pengertian</vt:lpstr>
      <vt:lpstr>PowerPoint Presentation</vt:lpstr>
      <vt:lpstr>Kaitan Motivasi Kerja dengan Unjuk-kerja</vt:lpstr>
      <vt:lpstr>PowerPoint Presentation</vt:lpstr>
      <vt:lpstr>Teori-teori Motivasi : 1. Teori Motivasi Isi</vt:lpstr>
      <vt:lpstr>Teori-teori Motivasi (2)</vt:lpstr>
      <vt:lpstr>Teori-teori Motivasi (3)</vt:lpstr>
      <vt:lpstr>PowerPoint Presentation</vt:lpstr>
      <vt:lpstr>PowerPoint Presentation</vt:lpstr>
      <vt:lpstr>Teori-teori Motivasi : 2. Teori Motivasi Proses</vt:lpstr>
      <vt:lpstr>Bagaimana mana jemen dapat meningkatkan moti vasi kerja tenaga kerja (Siegel dan Lane ,1982),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Meningkatkan Motivasi Kerja</vt:lpstr>
      <vt:lpstr>Meningkatkan Motivasi Kerja</vt:lpstr>
      <vt:lpstr>Cara Meningkatkan Motivasi Kerja Karyawan Tanpa Merusak Keuangan Anda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67</cp:revision>
  <dcterms:created xsi:type="dcterms:W3CDTF">2012-10-30T04:06:36Z</dcterms:created>
  <dcterms:modified xsi:type="dcterms:W3CDTF">2018-10-15T02:34:51Z</dcterms:modified>
</cp:coreProperties>
</file>