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4"/>
  </p:notesMasterIdLst>
  <p:sldIdLst>
    <p:sldId id="481" r:id="rId2"/>
    <p:sldId id="426" r:id="rId3"/>
    <p:sldId id="527" r:id="rId4"/>
    <p:sldId id="529" r:id="rId5"/>
    <p:sldId id="616" r:id="rId6"/>
    <p:sldId id="530" r:id="rId7"/>
    <p:sldId id="532" r:id="rId8"/>
    <p:sldId id="531" r:id="rId9"/>
    <p:sldId id="533" r:id="rId10"/>
    <p:sldId id="534" r:id="rId11"/>
    <p:sldId id="537" r:id="rId12"/>
    <p:sldId id="535" r:id="rId13"/>
    <p:sldId id="536" r:id="rId14"/>
    <p:sldId id="538" r:id="rId15"/>
    <p:sldId id="617" r:id="rId16"/>
    <p:sldId id="618" r:id="rId17"/>
    <p:sldId id="620" r:id="rId18"/>
    <p:sldId id="619" r:id="rId19"/>
    <p:sldId id="621" r:id="rId20"/>
    <p:sldId id="625" r:id="rId21"/>
    <p:sldId id="624" r:id="rId22"/>
    <p:sldId id="598" r:id="rId23"/>
    <p:sldId id="633" r:id="rId24"/>
    <p:sldId id="632" r:id="rId25"/>
    <p:sldId id="599" r:id="rId26"/>
    <p:sldId id="600" r:id="rId27"/>
    <p:sldId id="601" r:id="rId28"/>
    <p:sldId id="602" r:id="rId29"/>
    <p:sldId id="603" r:id="rId30"/>
    <p:sldId id="604" r:id="rId31"/>
    <p:sldId id="605" r:id="rId32"/>
    <p:sldId id="606" r:id="rId33"/>
    <p:sldId id="607" r:id="rId34"/>
    <p:sldId id="609" r:id="rId35"/>
    <p:sldId id="610" r:id="rId36"/>
    <p:sldId id="611" r:id="rId37"/>
    <p:sldId id="612" r:id="rId38"/>
    <p:sldId id="634" r:id="rId39"/>
    <p:sldId id="635" r:id="rId40"/>
    <p:sldId id="626" r:id="rId41"/>
    <p:sldId id="637" r:id="rId42"/>
    <p:sldId id="638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98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7A2C4-04B7-4799-AEA5-65693D48E85F}" type="datetimeFigureOut">
              <a:rPr lang="en-US" smtClean="0"/>
              <a:pPr/>
              <a:t>6/20/2020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9E0D7-F375-4983-9D5B-BB7AA593F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9E0D7-F375-4983-9D5B-BB7AA593FED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12</a:t>
            </a:fld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13</a:t>
            </a:fld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20</a:t>
            </a:fld>
            <a:endParaRPr lang="id-ID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21</a:t>
            </a:fld>
            <a:endParaRPr lang="id-ID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9A5237-F71B-44C5-8867-7931BF67ED4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23</a:t>
            </a:fld>
            <a:endParaRPr lang="id-ID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24</a:t>
            </a:fld>
            <a:endParaRPr lang="id-ID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F424D-7EEF-4E8F-B9F6-0BE395F9965F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F424D-7EEF-4E8F-B9F6-0BE395F9965F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F424D-7EEF-4E8F-B9F6-0BE395F9965F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F424D-7EEF-4E8F-B9F6-0BE395F9965F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F424D-7EEF-4E8F-B9F6-0BE395F9965F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38</a:t>
            </a:fld>
            <a:endParaRPr lang="id-ID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39</a:t>
            </a:fld>
            <a:endParaRPr lang="id-ID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40</a:t>
            </a:fld>
            <a:endParaRPr lang="id-ID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41</a:t>
            </a:fld>
            <a:endParaRPr lang="id-ID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42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2229B1-43EA-401B-AB32-91C299671F4F}" type="datetime1">
              <a:rPr lang="en-US" smtClean="0"/>
              <a:pPr/>
              <a:t>6/20/2020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C1CC22-8BE3-4A23-87E0-A9905F1998DF}" type="datetime1">
              <a:rPr lang="en-US" smtClean="0"/>
              <a:pPr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0EBFF8-660F-404A-AB25-9E99AA105B28}" type="datetime1">
              <a:rPr lang="en-US" smtClean="0"/>
              <a:pPr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2069CF-A975-490D-AC3D-CC50650FC86B}" type="datetime1">
              <a:rPr lang="en-US" smtClean="0"/>
              <a:pPr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8A4899-16FD-43A9-A70C-887193224FEF}" type="datetime1">
              <a:rPr lang="en-US" smtClean="0"/>
              <a:pPr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938A1F-D01B-49FB-AA35-82DCAC3D18CC}" type="datetime1">
              <a:rPr lang="en-US" smtClean="0"/>
              <a:pPr/>
              <a:t>6/20/2020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73CFDD-1CCE-460C-85B7-5CFAE8FD088F}" type="datetime1">
              <a:rPr lang="en-US" smtClean="0"/>
              <a:pPr/>
              <a:t>6/20/2020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48AD85-2DE9-45E9-8451-8DA3D247AD2D}" type="datetime1">
              <a:rPr lang="en-US" smtClean="0"/>
              <a:pPr/>
              <a:t>6/20/2020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6FDF37-ABF1-4048-AE07-60A440D83959}" type="datetime1">
              <a:rPr lang="en-US" smtClean="0"/>
              <a:pPr/>
              <a:t>6/20/2020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1F74D28-E904-4F65-B37A-2AC793EE0465}" type="datetime1">
              <a:rPr lang="en-US" smtClean="0"/>
              <a:pPr/>
              <a:t>6/20/2020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D280CF-7A9A-4117-9232-FFD6CE985731}" type="datetime1">
              <a:rPr lang="en-US" smtClean="0"/>
              <a:pPr/>
              <a:t>6/20/2020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0FA2AC-7F1E-4C96-9F80-8152577170B3}" type="datetime1">
              <a:rPr lang="en-US" smtClean="0"/>
              <a:pPr/>
              <a:t>6/20/2020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3" cstate="print"/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935849"/>
            <a:ext cx="5638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SISWATI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PROGRAM STUDI  S1 MANAJEMEN INFORMASI KESEHATAN FAKULTAS ILMU-ILMU KESEHATAN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UNIVERSITAS  ESA  UNGGUL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1524000"/>
            <a:ext cx="5791200" cy="2286000"/>
          </a:xfrm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algn="ctr"/>
            <a:r>
              <a:rPr lang="en-US" sz="73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PERTEMUAN 13</a:t>
            </a:r>
            <a:endParaRPr lang="en-US" sz="6500" b="1" dirty="0" smtClean="0">
              <a:solidFill>
                <a:schemeClr val="bg1"/>
              </a:solidFill>
            </a:endParaRPr>
          </a:p>
          <a:p>
            <a:pPr marL="514350" indent="-514350" algn="l" eaLnBrk="1" hangingPunct="1">
              <a:buClrTx/>
            </a:pPr>
            <a:r>
              <a:rPr lang="en-US" sz="4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	</a:t>
            </a:r>
          </a:p>
          <a:p>
            <a:pPr marL="514350" indent="-514350" algn="l" eaLnBrk="1" hangingPunct="1">
              <a:buClrTx/>
            </a:pPr>
            <a:r>
              <a:rPr lang="en-US" sz="4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	</a:t>
            </a:r>
            <a:r>
              <a:rPr lang="en-US" sz="5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Peningkatan</a:t>
            </a:r>
            <a:r>
              <a:rPr lang="en-US" sz="5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5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Mutu</a:t>
            </a:r>
            <a:r>
              <a:rPr lang="en-US" sz="5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5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Rekam</a:t>
            </a:r>
            <a:r>
              <a:rPr lang="en-US" sz="5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5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Medis</a:t>
            </a:r>
            <a:r>
              <a:rPr lang="en-US" sz="5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5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Pada</a:t>
            </a:r>
            <a:r>
              <a:rPr lang="en-US" sz="5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SNARS </a:t>
            </a:r>
            <a:r>
              <a:rPr lang="en-US" sz="58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Edisi</a:t>
            </a:r>
            <a:r>
              <a:rPr lang="en-US" sz="5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1.1</a:t>
            </a:r>
            <a:endParaRPr lang="en-US" sz="48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E252E-AF45-4AEC-B615-DBFD8748CE48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3E6DC-1CF7-470F-AD44-9264A23674B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603134"/>
            <a:ext cx="8229600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3200" kern="10" cap="all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REVIEW RM (</a:t>
            </a:r>
            <a:r>
              <a:rPr lang="en-US" sz="3200" kern="10" cap="all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mirm</a:t>
            </a:r>
            <a:r>
              <a:rPr lang="en-US" sz="3200" kern="10" cap="all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13.4)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Proses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review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termasuk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rekam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medis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pasien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yang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masih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dirawat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pasien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yang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sudah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pulang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Calibri" pitchFamily="34" charset="0"/>
              </a:rPr>
              <a:t>(D,W)</a:t>
            </a:r>
            <a:endParaRPr lang="en-US" sz="32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514350" indent="-514350">
              <a:buFont typeface="+mj-lt"/>
              <a:buAutoNum type="arabicPeriod" startAt="6"/>
            </a:pP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Hasil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review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dilaporkan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secara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berkala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kepada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direktur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rumah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sakit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Calibri" pitchFamily="34" charset="0"/>
              </a:rPr>
              <a:t>(D,W)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90600" y="914400"/>
            <a:ext cx="7162800" cy="7620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0" cap="all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kumimoji="0" lang="en-US" sz="3600" b="1" i="0" u="none" strike="noStrike" kern="10" cap="all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</a:br>
            <a:r>
              <a:rPr kumimoji="0" lang="en-US" sz="5400" i="0" u="none" strike="noStrike" kern="10" cap="all" spc="0" normalizeH="0" baseline="0" noProof="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rm</a:t>
            </a:r>
            <a:r>
              <a:rPr kumimoji="0" lang="en-US" sz="5400" i="0" u="none" strike="noStrike" kern="10" cap="all" spc="0" normalizeH="0" baseline="0" noProof="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  <a:sym typeface="Wingdings" pitchFamily="2" charset="2"/>
              </a:rPr>
              <a:t></a:t>
            </a:r>
            <a:r>
              <a:rPr kumimoji="0" lang="en-US" sz="5400" i="0" u="none" strike="noStrike" kern="10" cap="all" spc="0" normalizeH="0" baseline="0" noProof="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Calibri" pitchFamily="34" charset="0"/>
                <a:ea typeface="+mj-ea"/>
                <a:cs typeface="Calibri" pitchFamily="34" charset="0"/>
                <a:sym typeface="Wingdings" pitchFamily="2" charset="2"/>
              </a:rPr>
              <a:t>akreditasi</a:t>
            </a:r>
            <a:endParaRPr kumimoji="0" lang="en-US" sz="3600" i="0" u="none" strike="noStrike" kern="10" cap="all" spc="0" normalizeH="0" baseline="0" noProof="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0" cap="all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</a:t>
            </a:r>
            <a:endParaRPr kumimoji="0" lang="en-US" sz="3600" b="1" i="0" u="none" strike="noStrike" kern="1200" cap="all" spc="0" normalizeH="0" baseline="0" noProof="0" dirty="0">
              <a:ln>
                <a:noFill/>
              </a:ln>
              <a:solidFill>
                <a:srgbClr val="00B0F0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576234" y="1828800"/>
            <a:ext cx="8034366" cy="2667000"/>
          </a:xfrm>
          <a:solidFill>
            <a:schemeClr val="bg1">
              <a:lumMod val="95000"/>
            </a:schemeClr>
          </a:solidFill>
          <a:ln>
            <a:solidFill>
              <a:srgbClr val="C00000"/>
            </a:solidFill>
            <a:prstDash val="sysDash"/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44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Menjadi</a:t>
            </a:r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:</a:t>
            </a:r>
            <a:endParaRPr lang="en-US" sz="4400" dirty="0" smtClean="0">
              <a:latin typeface="Calibri" pitchFamily="34" charset="0"/>
              <a:cs typeface="Calibri" pitchFamily="34" charset="0"/>
            </a:endParaRPr>
          </a:p>
          <a:p>
            <a:pPr>
              <a:buClrTx/>
            </a:pP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Bukti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tertulis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semua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tindakan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yg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diberikan</a:t>
            </a:r>
            <a:endParaRPr lang="en-US" sz="3600" dirty="0" smtClean="0">
              <a:latin typeface="Calibri" pitchFamily="34" charset="0"/>
              <a:cs typeface="Calibri" pitchFamily="34" charset="0"/>
            </a:endParaRPr>
          </a:p>
          <a:p>
            <a:pPr>
              <a:buClrTx/>
            </a:pP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Bahan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telusur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telaah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dalam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akreditasi</a:t>
            </a:r>
            <a:endParaRPr lang="en-US" sz="3600" dirty="0" smtClean="0">
              <a:latin typeface="Calibri" pitchFamily="34" charset="0"/>
              <a:cs typeface="Calibri" pitchFamily="34" charset="0"/>
            </a:endParaRPr>
          </a:p>
          <a:p>
            <a:pPr marL="609600" indent="-609600">
              <a:lnSpc>
                <a:spcPct val="90000"/>
              </a:lnSpc>
              <a:buNone/>
            </a:pPr>
            <a:endParaRPr lang="en-US" sz="4400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4357686" y="4500570"/>
            <a:ext cx="533400" cy="47624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2000" y="5014753"/>
            <a:ext cx="7696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SETIAP STANDAR AKREDITASI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  <a:sym typeface="Wingdings" pitchFamily="2" charset="2"/>
              </a:rPr>
              <a:t> TELAAH R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EKAM MEDIS </a:t>
            </a:r>
            <a:endParaRPr lang="en-US" sz="36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90688" cy="82393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en-US" sz="48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54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TELUSUR</a:t>
            </a:r>
            <a:endParaRPr lang="en-US" sz="2800" b="0" dirty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171688" cy="4114800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>
            <a:normAutofit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b="1" dirty="0" smtClean="0">
                <a:latin typeface="Tahoma" pitchFamily="34" charset="0"/>
                <a:cs typeface="Tahoma" pitchFamily="34" charset="0"/>
              </a:rPr>
              <a:t>			   </a:t>
            </a: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REKAM MEDIS </a:t>
            </a:r>
            <a:endParaRPr lang="en-US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676400" y="3505200"/>
            <a:ext cx="3276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			 </a:t>
            </a:r>
            <a:r>
              <a:rPr kumimoji="0" lang="en-US" sz="800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TERBUKA </a:t>
            </a:r>
            <a:endParaRPr kumimoji="0" lang="en-US" sz="600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105400" y="3581400"/>
            <a:ext cx="2819400" cy="99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</a:t>
            </a:r>
            <a:r>
              <a:rPr kumimoji="0" lang="en-US" sz="760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TERTUTUP </a:t>
            </a:r>
            <a:endParaRPr kumimoji="0" lang="en-US" sz="590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4267200" y="1719258"/>
            <a:ext cx="685800" cy="64294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429000" y="3124200"/>
            <a:ext cx="533400" cy="609600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029200" y="3124200"/>
            <a:ext cx="533400" cy="609600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371600" y="4495800"/>
            <a:ext cx="2971800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Rekam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sedang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dalam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perawatan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53000" y="4572000"/>
            <a:ext cx="297180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Rekam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medis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pasien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sudah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pulang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382000" cy="5334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ea typeface="Tahoma" pitchFamily="34" charset="0"/>
                <a:cs typeface="Tahoma" pitchFamily="34" charset="0"/>
              </a:rPr>
              <a:t>STANDAR PELAYANAN MINIMAL (SPM)</a:t>
            </a:r>
            <a:endParaRPr lang="en-US" sz="32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27432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Calibri" pitchFamily="34" charset="0"/>
                <a:cs typeface="Calibri" pitchFamily="34" charset="0"/>
              </a:rPr>
              <a:t>SPM RS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merupakan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alat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ukur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layanan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sakit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dapat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mendukung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u="sng" dirty="0" err="1" smtClean="0">
                <a:latin typeface="Calibri" pitchFamily="34" charset="0"/>
                <a:cs typeface="Calibri" pitchFamily="34" charset="0"/>
              </a:rPr>
              <a:t>pencapaian</a:t>
            </a:r>
            <a:r>
              <a:rPr lang="en-US" sz="40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u="sng" dirty="0" err="1" smtClean="0">
                <a:latin typeface="Calibri" pitchFamily="34" charset="0"/>
                <a:cs typeface="Calibri" pitchFamily="34" charset="0"/>
              </a:rPr>
              <a:t>indikator</a:t>
            </a:r>
            <a:r>
              <a:rPr lang="en-US" sz="40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kinerja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dirty="0" err="1" smtClean="0">
                <a:latin typeface="Calibri" pitchFamily="34" charset="0"/>
                <a:cs typeface="Calibri" pitchFamily="34" charset="0"/>
              </a:rPr>
              <a:t>sakit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8" name="Rectangle 7"/>
          <p:cNvSpPr/>
          <p:nvPr/>
        </p:nvSpPr>
        <p:spPr>
          <a:xfrm>
            <a:off x="1143000" y="4507468"/>
            <a:ext cx="29286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Kepmenkes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RI No.129/2008)</a:t>
            </a:r>
            <a:endParaRPr lang="en-SG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ea typeface="Tahoma" pitchFamily="34" charset="0"/>
                <a:cs typeface="Tahoma" pitchFamily="34" charset="0"/>
              </a:rPr>
              <a:t>	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ea typeface="Tahoma" pitchFamily="34" charset="0"/>
                <a:cs typeface="Calibri" pitchFamily="34" charset="0"/>
              </a:rPr>
              <a:t>MUTU PELAYANAN: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None/>
            </a:pPr>
            <a:r>
              <a:rPr lang="en-US" sz="36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Kinerja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menunjuk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pada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tingkat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kesempurnaan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kesehatan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, yang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satu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pihak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dapat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menimbulkan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kepuasan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pada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setiap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pasien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,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pihak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lain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tata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cara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penyelenggaraannya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sesuai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kode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etik</a:t>
            </a:r>
            <a:r>
              <a:rPr lang="en-US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dirty="0" err="1" smtClean="0">
                <a:latin typeface="Calibri" pitchFamily="34" charset="0"/>
                <a:cs typeface="Calibri" pitchFamily="34" charset="0"/>
              </a:rPr>
              <a:t>profesi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telah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ditetapkan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pPr>
              <a:buNone/>
            </a:pPr>
            <a:r>
              <a:rPr lang="en-US" sz="36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Kepmenkes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RI No.129/2008)</a:t>
            </a:r>
            <a:endParaRPr lang="en-SG" sz="3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143000" y="990600"/>
            <a:ext cx="6858000" cy="76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LANGKAH MENGUKUR MUTU</a:t>
            </a:r>
            <a:r>
              <a:rPr kumimoji="0" lang="en-US" sz="40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</a:t>
            </a:r>
            <a:endParaRPr kumimoji="0" lang="en-US" sz="4000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idx="1"/>
          </p:nvPr>
        </p:nvSpPr>
        <p:spPr>
          <a:xfrm>
            <a:off x="1600200" y="1928802"/>
            <a:ext cx="6400824" cy="3643338"/>
          </a:xfrm>
        </p:spPr>
        <p:txBody>
          <a:bodyPr>
            <a:noAutofit/>
          </a:bodyPr>
          <a:lstStyle/>
          <a:p>
            <a:pPr marL="742950" indent="-742950">
              <a:buClrTx/>
              <a:buFont typeface="+mj-lt"/>
              <a:buAutoNum type="arabicPeriod"/>
            </a:pP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Tentukan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indikator</a:t>
            </a:r>
            <a:endParaRPr lang="en-US" sz="4000" dirty="0" smtClean="0">
              <a:latin typeface="Calibri" pitchFamily="34" charset="0"/>
              <a:cs typeface="Calibri" pitchFamily="34" charset="0"/>
            </a:endParaRP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Monitoring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 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Analisa</a:t>
            </a:r>
            <a:endParaRPr lang="en-US" sz="4000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latin typeface="Calibri" pitchFamily="34" charset="0"/>
              <a:cs typeface="Calibri" pitchFamily="34" charset="0"/>
            </a:endParaRP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Evaluasi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endParaRPr lang="en-US" sz="4000" dirty="0" smtClean="0">
              <a:latin typeface="Calibri" pitchFamily="34" charset="0"/>
              <a:cs typeface="Calibri" pitchFamily="34" charset="0"/>
            </a:endParaRP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Tindak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lanjut</a:t>
            </a:r>
            <a:endParaRPr lang="en-US" sz="4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357298"/>
            <a:ext cx="7924800" cy="4586302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sz="47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INDIKATOR:</a:t>
            </a:r>
            <a:r>
              <a:rPr lang="en-US" sz="47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ClrTx/>
            </a:pPr>
            <a:r>
              <a:rPr lang="en-US" sz="4700" dirty="0" err="1" smtClean="0">
                <a:latin typeface="Calibri" pitchFamily="34" charset="0"/>
                <a:cs typeface="Calibri" pitchFamily="34" charset="0"/>
              </a:rPr>
              <a:t>Ukuran</a:t>
            </a:r>
            <a:r>
              <a:rPr lang="en-US" sz="47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en-US" sz="4700" dirty="0" err="1" smtClean="0">
                <a:latin typeface="Calibri" pitchFamily="34" charset="0"/>
                <a:cs typeface="Calibri" pitchFamily="34" charset="0"/>
              </a:rPr>
              <a:t>cara</a:t>
            </a:r>
            <a:r>
              <a:rPr lang="en-US" sz="4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700" dirty="0" err="1">
                <a:latin typeface="Calibri" pitchFamily="34" charset="0"/>
                <a:cs typeface="Calibri" pitchFamily="34" charset="0"/>
              </a:rPr>
              <a:t>mengukur</a:t>
            </a:r>
            <a:r>
              <a:rPr lang="en-US" sz="47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700" dirty="0" err="1">
                <a:latin typeface="Calibri" pitchFamily="34" charset="0"/>
                <a:cs typeface="Calibri" pitchFamily="34" charset="0"/>
              </a:rPr>
              <a:t>sehingga</a:t>
            </a:r>
            <a:r>
              <a:rPr lang="en-US" sz="47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700" dirty="0" err="1">
                <a:latin typeface="Calibri" pitchFamily="34" charset="0"/>
                <a:cs typeface="Calibri" pitchFamily="34" charset="0"/>
              </a:rPr>
              <a:t>menunjukkan</a:t>
            </a:r>
            <a:r>
              <a:rPr lang="en-US" sz="47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700" dirty="0" err="1">
                <a:latin typeface="Calibri" pitchFamily="34" charset="0"/>
                <a:cs typeface="Calibri" pitchFamily="34" charset="0"/>
              </a:rPr>
              <a:t>suatu</a:t>
            </a:r>
            <a:r>
              <a:rPr lang="en-US" sz="47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700" dirty="0" err="1">
                <a:latin typeface="Calibri" pitchFamily="34" charset="0"/>
                <a:cs typeface="Calibri" pitchFamily="34" charset="0"/>
              </a:rPr>
              <a:t>indikasi</a:t>
            </a:r>
            <a:endParaRPr lang="en-US" sz="4700" dirty="0">
              <a:latin typeface="Calibri" pitchFamily="34" charset="0"/>
              <a:cs typeface="Calibri" pitchFamily="34" charset="0"/>
            </a:endParaRPr>
          </a:p>
          <a:p>
            <a:pPr>
              <a:buClrTx/>
            </a:pPr>
            <a:r>
              <a:rPr lang="en-US" sz="4700" dirty="0" err="1">
                <a:latin typeface="Calibri" pitchFamily="34" charset="0"/>
                <a:cs typeface="Calibri" pitchFamily="34" charset="0"/>
              </a:rPr>
              <a:t>Merupakan</a:t>
            </a:r>
            <a:r>
              <a:rPr lang="en-US" sz="47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700" dirty="0" err="1">
                <a:latin typeface="Calibri" pitchFamily="34" charset="0"/>
                <a:cs typeface="Calibri" pitchFamily="34" charset="0"/>
              </a:rPr>
              <a:t>suatu</a:t>
            </a:r>
            <a:r>
              <a:rPr lang="en-US" sz="47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700" dirty="0" err="1">
                <a:latin typeface="Calibri" pitchFamily="34" charset="0"/>
                <a:cs typeface="Calibri" pitchFamily="34" charset="0"/>
              </a:rPr>
              <a:t>variabel</a:t>
            </a:r>
            <a:r>
              <a:rPr lang="en-US" sz="47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700" dirty="0" err="1">
                <a:latin typeface="Calibri" pitchFamily="34" charset="0"/>
                <a:cs typeface="Calibri" pitchFamily="34" charset="0"/>
              </a:rPr>
              <a:t>utk</a:t>
            </a:r>
            <a:r>
              <a:rPr lang="en-US" sz="47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700" dirty="0" err="1">
                <a:latin typeface="Calibri" pitchFamily="34" charset="0"/>
                <a:cs typeface="Calibri" pitchFamily="34" charset="0"/>
              </a:rPr>
              <a:t>melihat</a:t>
            </a:r>
            <a:r>
              <a:rPr lang="en-US" sz="47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700" dirty="0" err="1">
                <a:latin typeface="Calibri" pitchFamily="34" charset="0"/>
                <a:cs typeface="Calibri" pitchFamily="34" charset="0"/>
              </a:rPr>
              <a:t>perubahan</a:t>
            </a:r>
            <a:endParaRPr lang="en-US" sz="4700" dirty="0">
              <a:latin typeface="Calibri" pitchFamily="34" charset="0"/>
              <a:cs typeface="Calibri" pitchFamily="34" charset="0"/>
            </a:endParaRPr>
          </a:p>
          <a:p>
            <a:pPr>
              <a:buClrTx/>
            </a:pPr>
            <a:r>
              <a:rPr lang="en-US" sz="4700" dirty="0" err="1" smtClean="0">
                <a:latin typeface="Calibri" pitchFamily="34" charset="0"/>
                <a:cs typeface="Calibri" pitchFamily="34" charset="0"/>
              </a:rPr>
              <a:t>Sensitif</a:t>
            </a:r>
            <a:r>
              <a:rPr lang="en-US" sz="47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700" dirty="0">
                <a:latin typeface="Calibri" pitchFamily="34" charset="0"/>
                <a:cs typeface="Calibri" pitchFamily="34" charset="0"/>
              </a:rPr>
              <a:t>&amp; </a:t>
            </a:r>
            <a:r>
              <a:rPr lang="en-US" sz="4700" dirty="0" err="1" smtClean="0">
                <a:latin typeface="Calibri" pitchFamily="34" charset="0"/>
                <a:cs typeface="Calibri" pitchFamily="34" charset="0"/>
              </a:rPr>
              <a:t>spesifik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/>
              <a:t>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914400"/>
            <a:ext cx="4572000" cy="10464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INDIKATOR</a:t>
            </a:r>
            <a:b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Dirbinyanmed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Kemkes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2008)</a:t>
            </a:r>
            <a:endParaRPr lang="en-SG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47888" cy="3048000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>
              <a:buClrTx/>
              <a:buNone/>
            </a:pPr>
            <a:r>
              <a:rPr lang="en-US" sz="4400" dirty="0" err="1" smtClean="0">
                <a:latin typeface="Calibri" pitchFamily="34" charset="0"/>
                <a:cs typeface="Calibri" pitchFamily="34" charset="0"/>
              </a:rPr>
              <a:t>Pengukuran</a:t>
            </a:r>
            <a:r>
              <a:rPr lang="en-US" sz="4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dirty="0" err="1" smtClean="0">
                <a:latin typeface="Calibri" pitchFamily="34" charset="0"/>
                <a:cs typeface="Calibri" pitchFamily="34" charset="0"/>
              </a:rPr>
              <a:t>tidak</a:t>
            </a:r>
            <a:r>
              <a:rPr lang="en-US" sz="4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dirty="0" err="1" smtClean="0">
                <a:latin typeface="Calibri" pitchFamily="34" charset="0"/>
                <a:cs typeface="Calibri" pitchFamily="34" charset="0"/>
              </a:rPr>
              <a:t>langsung</a:t>
            </a:r>
            <a:r>
              <a:rPr lang="en-US" sz="4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dirty="0" err="1" smtClean="0">
                <a:latin typeface="Calibri" pitchFamily="34" charset="0"/>
                <a:cs typeface="Calibri" pitchFamily="34" charset="0"/>
              </a:rPr>
              <a:t>suatu</a:t>
            </a:r>
            <a:r>
              <a:rPr lang="en-US" sz="4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dirty="0" err="1" smtClean="0">
                <a:latin typeface="Calibri" pitchFamily="34" charset="0"/>
                <a:cs typeface="Calibri" pitchFamily="34" charset="0"/>
              </a:rPr>
              <a:t>peristiwa</a:t>
            </a:r>
            <a:r>
              <a:rPr lang="en-US" sz="4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dirty="0" err="1" smtClean="0">
                <a:latin typeface="Calibri" pitchFamily="34" charset="0"/>
                <a:cs typeface="Calibri" pitchFamily="34" charset="0"/>
              </a:rPr>
              <a:t>atau</a:t>
            </a:r>
            <a:r>
              <a:rPr lang="en-US" sz="4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dirty="0" err="1" smtClean="0">
                <a:latin typeface="Calibri" pitchFamily="34" charset="0"/>
                <a:cs typeface="Calibri" pitchFamily="34" charset="0"/>
              </a:rPr>
              <a:t>kondisi</a:t>
            </a:r>
            <a:endParaRPr lang="en-US" sz="4400" dirty="0" smtClean="0">
              <a:latin typeface="Calibri" pitchFamily="34" charset="0"/>
              <a:cs typeface="Calibri" pitchFamily="34" charset="0"/>
            </a:endParaRPr>
          </a:p>
          <a:p>
            <a:pPr algn="ctr">
              <a:buClrTx/>
              <a:buNone/>
            </a:pPr>
            <a:endParaRPr lang="en-US" sz="4400" dirty="0" smtClean="0">
              <a:latin typeface="Calibri" pitchFamily="34" charset="0"/>
              <a:cs typeface="Calibri" pitchFamily="34" charset="0"/>
            </a:endParaRPr>
          </a:p>
          <a:p>
            <a:pPr algn="ctr">
              <a:buClrTx/>
              <a:buNone/>
            </a:pPr>
            <a:r>
              <a:rPr lang="en-US" sz="4400" dirty="0" err="1" smtClean="0">
                <a:latin typeface="Calibri" pitchFamily="34" charset="0"/>
                <a:cs typeface="Calibri" pitchFamily="34" charset="0"/>
              </a:rPr>
              <a:t>Menunjukkan</a:t>
            </a:r>
            <a:r>
              <a:rPr lang="en-US" sz="4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dirty="0" err="1" smtClean="0">
                <a:latin typeface="Calibri" pitchFamily="34" charset="0"/>
                <a:cs typeface="Calibri" pitchFamily="34" charset="0"/>
              </a:rPr>
              <a:t>suatu</a:t>
            </a:r>
            <a:r>
              <a:rPr lang="en-US" sz="4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dirty="0" err="1" smtClean="0">
                <a:latin typeface="Calibri" pitchFamily="34" charset="0"/>
                <a:cs typeface="Calibri" pitchFamily="34" charset="0"/>
              </a:rPr>
              <a:t>indikasi</a:t>
            </a:r>
            <a:endParaRPr lang="en-US" sz="3600" dirty="0" smtClean="0">
              <a:latin typeface="Calibri" pitchFamily="34" charset="0"/>
              <a:cs typeface="Calibri" pitchFamily="34" charset="0"/>
            </a:endParaRPr>
          </a:p>
          <a:p>
            <a:pPr>
              <a:buClrTx/>
              <a:buNone/>
            </a:pP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4419600" y="3581400"/>
            <a:ext cx="533400" cy="6858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914400"/>
            <a:ext cx="73152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KARAKTERISTIK INDIKATOR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Dirbinyanmed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Kemkes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2008)</a:t>
            </a:r>
            <a:endParaRPr lang="en-SG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143000" y="1981200"/>
            <a:ext cx="6829420" cy="3276600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>
              <a:buClrTx/>
            </a:pP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Sahih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i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(Valid)</a:t>
            </a:r>
            <a:endParaRPr lang="en-US" sz="3600" i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ClrTx/>
            </a:pP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Dapat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dipercaya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i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(Reliable)</a:t>
            </a:r>
            <a:endParaRPr lang="en-US" sz="3600" i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ClrTx/>
            </a:pP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Peka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i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(Sensitive)</a:t>
            </a:r>
            <a:endParaRPr lang="en-US" sz="3600" i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ClrTx/>
            </a:pP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Spesifik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i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(</a:t>
            </a:r>
            <a:r>
              <a:rPr lang="en-US" sz="3600" i="1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Spesific</a:t>
            </a:r>
            <a:r>
              <a:rPr lang="en-US" sz="3600" i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)</a:t>
            </a:r>
            <a:endParaRPr lang="en-US" sz="3600" i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ClrTx/>
            </a:pP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Berhubungan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i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(</a:t>
            </a:r>
            <a:r>
              <a:rPr lang="en-US" sz="3600" i="1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Relevan</a:t>
            </a:r>
            <a:r>
              <a:rPr lang="en-US" sz="3600" i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)</a:t>
            </a:r>
            <a:endParaRPr lang="en-US" sz="3600" i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00108"/>
            <a:ext cx="8382000" cy="4714892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  <a:prstDash val="sysDot"/>
          </a:ln>
        </p:spPr>
        <p:txBody>
          <a:bodyPr>
            <a:normAutofit fontScale="92500" lnSpcReduction="10000"/>
          </a:bodyPr>
          <a:lstStyle/>
          <a:p>
            <a:pPr algn="ctr">
              <a:buClrTx/>
              <a:buNone/>
            </a:pPr>
            <a:r>
              <a:rPr lang="en-US" sz="3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ea typeface="+mn-ea"/>
                <a:cs typeface="Tahoma" pitchFamily="34" charset="0"/>
              </a:rPr>
              <a:t>	</a:t>
            </a: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SPESIFIKASI DARI INDIKATOR</a:t>
            </a:r>
          </a:p>
          <a:p>
            <a:pPr>
              <a:buClrTx/>
              <a:buNone/>
            </a:pPr>
            <a:endParaRPr lang="en-US" sz="4800" dirty="0" smtClean="0">
              <a:latin typeface="Calibri" pitchFamily="34" charset="0"/>
              <a:cs typeface="Calibri" pitchFamily="34" charset="0"/>
            </a:endParaRPr>
          </a:p>
          <a:p>
            <a:pPr algn="ctr">
              <a:buClrTx/>
              <a:buNone/>
            </a:pPr>
            <a:r>
              <a:rPr lang="en-US" sz="4800" dirty="0">
                <a:latin typeface="Calibri" pitchFamily="34" charset="0"/>
                <a:cs typeface="Calibri" pitchFamily="34" charset="0"/>
              </a:rPr>
              <a:t>	</a:t>
            </a:r>
            <a:r>
              <a:rPr lang="en-US" sz="4800" dirty="0" err="1" smtClean="0">
                <a:latin typeface="Calibri" pitchFamily="34" charset="0"/>
                <a:cs typeface="Calibri" pitchFamily="34" charset="0"/>
              </a:rPr>
              <a:t>Harus</a:t>
            </a:r>
            <a:r>
              <a:rPr lang="en-US" sz="4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dirty="0" err="1">
                <a:latin typeface="Calibri" pitchFamily="34" charset="0"/>
                <a:cs typeface="Calibri" pitchFamily="34" charset="0"/>
              </a:rPr>
              <a:t>dapat</a:t>
            </a:r>
            <a:r>
              <a:rPr lang="en-US" sz="4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dirty="0" err="1">
                <a:latin typeface="Calibri" pitchFamily="34" charset="0"/>
                <a:cs typeface="Calibri" pitchFamily="34" charset="0"/>
              </a:rPr>
              <a:t>diukur</a:t>
            </a:r>
            <a:r>
              <a:rPr lang="en-US" sz="4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dirty="0" err="1">
                <a:latin typeface="Calibri" pitchFamily="34" charset="0"/>
                <a:cs typeface="Calibri" pitchFamily="34" charset="0"/>
              </a:rPr>
              <a:t>dan</a:t>
            </a:r>
            <a:r>
              <a:rPr lang="en-US" sz="4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dirty="0" err="1">
                <a:latin typeface="Calibri" pitchFamily="34" charset="0"/>
                <a:cs typeface="Calibri" pitchFamily="34" charset="0"/>
              </a:rPr>
              <a:t>dihitung</a:t>
            </a:r>
            <a:r>
              <a:rPr lang="en-US" sz="4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dirty="0" err="1">
                <a:latin typeface="Calibri" pitchFamily="34" charset="0"/>
                <a:cs typeface="Calibri" pitchFamily="34" charset="0"/>
              </a:rPr>
              <a:t>untuk</a:t>
            </a:r>
            <a:r>
              <a:rPr lang="en-US" sz="4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dirty="0" err="1">
                <a:latin typeface="Calibri" pitchFamily="34" charset="0"/>
                <a:cs typeface="Calibri" pitchFamily="34" charset="0"/>
              </a:rPr>
              <a:t>dapat</a:t>
            </a:r>
            <a:r>
              <a:rPr lang="en-US" sz="4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dirty="0" err="1">
                <a:latin typeface="Calibri" pitchFamily="34" charset="0"/>
                <a:cs typeface="Calibri" pitchFamily="34" charset="0"/>
              </a:rPr>
              <a:t>menilai</a:t>
            </a:r>
            <a:r>
              <a:rPr lang="en-US" sz="4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dirty="0" err="1" smtClean="0">
                <a:latin typeface="Calibri" pitchFamily="34" charset="0"/>
                <a:cs typeface="Calibri" pitchFamily="34" charset="0"/>
              </a:rPr>
              <a:t>indikator</a:t>
            </a:r>
            <a:endParaRPr lang="en-US" sz="4800" dirty="0" smtClean="0">
              <a:latin typeface="Calibri" pitchFamily="34" charset="0"/>
              <a:cs typeface="Calibri" pitchFamily="34" charset="0"/>
            </a:endParaRPr>
          </a:p>
          <a:p>
            <a:pPr>
              <a:buClrTx/>
              <a:buNone/>
            </a:pPr>
            <a:endParaRPr lang="en-US" sz="4800" dirty="0" smtClean="0">
              <a:latin typeface="Calibri" pitchFamily="34" charset="0"/>
              <a:cs typeface="Calibri" pitchFamily="34" charset="0"/>
            </a:endParaRPr>
          </a:p>
          <a:p>
            <a:pPr algn="ctr">
              <a:buClrTx/>
              <a:buNone/>
            </a:pPr>
            <a:r>
              <a:rPr lang="en-US" sz="4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dirty="0" err="1" smtClean="0">
                <a:latin typeface="Calibri" pitchFamily="34" charset="0"/>
                <a:cs typeface="Calibri" pitchFamily="34" charset="0"/>
              </a:rPr>
              <a:t>Membedakan</a:t>
            </a:r>
            <a:r>
              <a:rPr lang="en-US" sz="4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dirty="0" err="1" smtClean="0">
                <a:latin typeface="Calibri" pitchFamily="34" charset="0"/>
                <a:cs typeface="Calibri" pitchFamily="34" charset="0"/>
              </a:rPr>
              <a:t>batas</a:t>
            </a:r>
            <a:r>
              <a:rPr lang="en-US" sz="4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dirty="0" err="1">
                <a:latin typeface="Calibri" pitchFamily="34" charset="0"/>
                <a:cs typeface="Calibri" pitchFamily="34" charset="0"/>
              </a:rPr>
              <a:t>antara</a:t>
            </a:r>
            <a:r>
              <a:rPr lang="en-US" sz="4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dirty="0" err="1">
                <a:latin typeface="Calibri" pitchFamily="34" charset="0"/>
                <a:cs typeface="Calibri" pitchFamily="34" charset="0"/>
              </a:rPr>
              <a:t>mutu</a:t>
            </a:r>
            <a:r>
              <a:rPr lang="en-US" sz="4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dirty="0" err="1">
                <a:latin typeface="Calibri" pitchFamily="34" charset="0"/>
                <a:cs typeface="Calibri" pitchFamily="34" charset="0"/>
              </a:rPr>
              <a:t>baik</a:t>
            </a:r>
            <a:r>
              <a:rPr lang="en-US" sz="4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dirty="0" err="1">
                <a:latin typeface="Calibri" pitchFamily="34" charset="0"/>
                <a:cs typeface="Calibri" pitchFamily="34" charset="0"/>
              </a:rPr>
              <a:t>dan</a:t>
            </a:r>
            <a:r>
              <a:rPr lang="en-US" sz="4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dirty="0" err="1">
                <a:latin typeface="Calibri" pitchFamily="34" charset="0"/>
                <a:cs typeface="Calibri" pitchFamily="34" charset="0"/>
              </a:rPr>
              <a:t>mutu</a:t>
            </a:r>
            <a:r>
              <a:rPr lang="en-US" sz="4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dirty="0" err="1">
                <a:latin typeface="Calibri" pitchFamily="34" charset="0"/>
                <a:cs typeface="Calibri" pitchFamily="34" charset="0"/>
              </a:rPr>
              <a:t>tidak</a:t>
            </a:r>
            <a:r>
              <a:rPr lang="en-US" sz="4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4800" dirty="0" err="1" smtClean="0">
                <a:latin typeface="Calibri" pitchFamily="34" charset="0"/>
                <a:cs typeface="Calibri" pitchFamily="34" charset="0"/>
              </a:rPr>
              <a:t>baik</a:t>
            </a:r>
            <a:endParaRPr lang="en-US" sz="4800" dirty="0" smtClean="0">
              <a:latin typeface="Calibri" pitchFamily="34" charset="0"/>
              <a:cs typeface="Calibri" pitchFamily="34" charset="0"/>
            </a:endParaRPr>
          </a:p>
          <a:p>
            <a:pPr>
              <a:buClrTx/>
              <a:buNone/>
            </a:pP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4419600" y="1714488"/>
            <a:ext cx="381000" cy="4572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4419600" y="3657600"/>
            <a:ext cx="381000" cy="4572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914400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KEMAMPUAN YANG DIHARAPKAN</a:t>
            </a:r>
            <a:endParaRPr lang="en-US" sz="3600" b="0" dirty="0" smtClean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191000"/>
          </a:xfrm>
        </p:spPr>
        <p:txBody>
          <a:bodyPr>
            <a:normAutofit/>
          </a:bodyPr>
          <a:lstStyle/>
          <a:p>
            <a:pPr eaLnBrk="1" hangingPunct="1">
              <a:buClrTx/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UMUM: </a:t>
            </a:r>
          </a:p>
          <a:p>
            <a:pPr eaLnBrk="1" hangingPunct="1">
              <a:buClrTx/>
              <a:buNone/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	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Mahasiswa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mampu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menjelaskan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program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peningkatan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mutu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sesuai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Standar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Pelayanan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Minimal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Rumah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dirty="0" err="1" smtClean="0">
                <a:latin typeface="Tahoma" pitchFamily="34" charset="0"/>
                <a:cs typeface="Tahoma" pitchFamily="34" charset="0"/>
              </a:rPr>
              <a:t>Sakit</a:t>
            </a:r>
            <a:endParaRPr lang="en-US" sz="3600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eaLnBrk="1" hangingPunct="1">
              <a:buClrTx/>
              <a:buNone/>
            </a:pPr>
            <a:endParaRPr lang="en-US" sz="3200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eaLnBrk="1" hangingPunct="1">
              <a:buClrTx/>
              <a:buNone/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KHUSUS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  <a:sym typeface="Wingdings" pitchFamily="2" charset="2"/>
              </a:rPr>
              <a:t>MEMAHAMI:</a:t>
            </a:r>
            <a:endParaRPr lang="en-US" sz="3200" dirty="0" smtClean="0">
              <a:latin typeface="Tahoma" pitchFamily="34" charset="0"/>
              <a:cs typeface="Tahoma" pitchFamily="34" charset="0"/>
            </a:endParaRPr>
          </a:p>
          <a:p>
            <a:pPr marL="914400" lvl="1" indent="-514350" eaLnBrk="1" hangingPunct="1">
              <a:buClrTx/>
              <a:buFont typeface="+mj-lt"/>
              <a:buAutoNum type="arabicPeriod"/>
            </a:pP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Standar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pelayanan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Minimal (SPM) RS</a:t>
            </a:r>
          </a:p>
          <a:p>
            <a:pPr marL="914400" lvl="1" indent="-514350" eaLnBrk="1" hangingPunct="1">
              <a:buClrTx/>
              <a:buFont typeface="+mj-lt"/>
              <a:buAutoNum type="arabicPeriod"/>
            </a:pPr>
            <a:r>
              <a:rPr lang="en-US" sz="3000" dirty="0" smtClean="0">
                <a:latin typeface="Tahoma" pitchFamily="34" charset="0"/>
                <a:cs typeface="Tahoma" pitchFamily="34" charset="0"/>
              </a:rPr>
              <a:t>Review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Rekam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dirty="0" err="1" smtClean="0">
                <a:latin typeface="Tahoma" pitchFamily="34" charset="0"/>
                <a:cs typeface="Tahoma" pitchFamily="34" charset="0"/>
              </a:rPr>
              <a:t>Medis</a:t>
            </a:r>
            <a:endParaRPr lang="en-US" sz="3000" dirty="0" smtClean="0">
              <a:latin typeface="Tahoma" pitchFamily="34" charset="0"/>
              <a:cs typeface="Tahoma" pitchFamily="34" charset="0"/>
            </a:endParaRPr>
          </a:p>
          <a:p>
            <a:pPr marL="914400" lvl="1" indent="-514350" eaLnBrk="1" hangingPunct="1">
              <a:buNone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None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762000"/>
            <a:ext cx="7010400" cy="6096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kumimoji="0" lang="en-US" sz="40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NUMERATOR (PEMBILANG)</a:t>
            </a:r>
            <a:endParaRPr lang="en-US" sz="4400" b="0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981200"/>
            <a:ext cx="7239000" cy="1066800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>
            <a:normAutofit fontScale="92500" lnSpcReduction="10000"/>
          </a:bodyPr>
          <a:lstStyle/>
          <a:p>
            <a:pPr algn="ctr">
              <a:buClrTx/>
              <a:buNone/>
            </a:pPr>
            <a:r>
              <a:rPr lang="en-US" sz="4000" dirty="0" smtClean="0">
                <a:cs typeface="Tahoma" pitchFamily="34" charset="0"/>
              </a:rPr>
              <a:t>	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Besaran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sebagai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nilai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pembilang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dalam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rumus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indikator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dirty="0" err="1" smtClean="0">
                <a:latin typeface="Calibri" pitchFamily="34" charset="0"/>
                <a:cs typeface="Calibri" pitchFamily="34" charset="0"/>
              </a:rPr>
              <a:t>kinerja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</a:t>
            </a:r>
            <a:endParaRPr lang="en-US" sz="4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4343400" y="1447800"/>
            <a:ext cx="533400" cy="5334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066800" y="3429000"/>
            <a:ext cx="7010400" cy="609600"/>
          </a:xfrm>
          <a:prstGeom prst="rect">
            <a:avLst/>
          </a:prstGeom>
          <a:solidFill>
            <a:schemeClr val="bg1"/>
          </a:solidFill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DENOMINATOR (PENYEBUT)</a:t>
            </a:r>
            <a:endParaRPr kumimoji="0" lang="en-US" sz="48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762000" y="4648200"/>
            <a:ext cx="76962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vert="horz">
            <a:normAutofit fontScale="92500" lnSpcReduction="10000"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tabLst/>
              <a:defRPr/>
            </a:pPr>
            <a:r>
              <a:rPr kumimoji="0" lang="en-US" sz="3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	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Besaran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sebagai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nilai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pembagi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dalam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rumus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indikator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kinerja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4343400" y="4038600"/>
            <a:ext cx="533400" cy="5334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743200" y="58674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Sumber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Pedoman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Penyusunan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Standar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Minimum </a:t>
            </a:r>
            <a:r>
              <a:rPr lang="en-US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Rumah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Sakit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2013</a:t>
            </a:r>
            <a:endParaRPr lang="en-US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71800" y="914400"/>
            <a:ext cx="34788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DIMENSI MUTU</a:t>
            </a:r>
            <a:endParaRPr lang="en-SG" sz="4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343400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>
              <a:buClrTx/>
            </a:pPr>
            <a:r>
              <a:rPr lang="en-US" sz="3900" dirty="0" err="1" smtClean="0">
                <a:latin typeface="Calibri" pitchFamily="34" charset="0"/>
                <a:cs typeface="Calibri" pitchFamily="34" charset="0"/>
              </a:rPr>
              <a:t>Suatu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dirty="0" err="1" smtClean="0">
                <a:latin typeface="Calibri" pitchFamily="34" charset="0"/>
                <a:cs typeface="Calibri" pitchFamily="34" charset="0"/>
              </a:rPr>
              <a:t>pandangan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dirty="0" err="1" smtClean="0">
                <a:latin typeface="Calibri" pitchFamily="34" charset="0"/>
                <a:cs typeface="Calibri" pitchFamily="34" charset="0"/>
              </a:rPr>
              <a:t>dalam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dirty="0" err="1" smtClean="0">
                <a:latin typeface="Calibri" pitchFamily="34" charset="0"/>
                <a:cs typeface="Calibri" pitchFamily="34" charset="0"/>
              </a:rPr>
              <a:t>menentukan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u="sng" dirty="0" err="1" smtClean="0">
                <a:latin typeface="Calibri" pitchFamily="34" charset="0"/>
                <a:cs typeface="Calibri" pitchFamily="34" charset="0"/>
              </a:rPr>
              <a:t>penilaian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dirty="0" err="1" smtClean="0">
                <a:latin typeface="Calibri" pitchFamily="34" charset="0"/>
                <a:cs typeface="Calibri" pitchFamily="34" charset="0"/>
              </a:rPr>
              <a:t>terhadap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dirty="0" err="1" smtClean="0">
                <a:latin typeface="Calibri" pitchFamily="34" charset="0"/>
                <a:cs typeface="Calibri" pitchFamily="34" charset="0"/>
              </a:rPr>
              <a:t>jenis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dirty="0" err="1" smtClean="0">
                <a:latin typeface="Calibri" pitchFamily="34" charset="0"/>
                <a:cs typeface="Calibri" pitchFamily="34" charset="0"/>
              </a:rPr>
              <a:t>mutu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dirty="0" err="1" smtClean="0"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dirty="0" err="1" smtClean="0">
                <a:latin typeface="Calibri" pitchFamily="34" charset="0"/>
                <a:cs typeface="Calibri" pitchFamily="34" charset="0"/>
              </a:rPr>
              <a:t>dilihat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dirty="0" err="1" smtClean="0">
                <a:latin typeface="Calibri" pitchFamily="34" charset="0"/>
                <a:cs typeface="Calibri" pitchFamily="34" charset="0"/>
              </a:rPr>
              <a:t>dari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u="sng" dirty="0" err="1" smtClean="0">
                <a:latin typeface="Calibri" pitchFamily="34" charset="0"/>
                <a:cs typeface="Calibri" pitchFamily="34" charset="0"/>
              </a:rPr>
              <a:t>akses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3900" u="sng" dirty="0" err="1" smtClean="0">
                <a:latin typeface="Calibri" pitchFamily="34" charset="0"/>
                <a:cs typeface="Calibri" pitchFamily="34" charset="0"/>
              </a:rPr>
              <a:t>efektivitas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3900" u="sng" dirty="0" err="1" smtClean="0">
                <a:latin typeface="Calibri" pitchFamily="34" charset="0"/>
                <a:cs typeface="Calibri" pitchFamily="34" charset="0"/>
              </a:rPr>
              <a:t>efisiensi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3900" u="sng" dirty="0" err="1" smtClean="0">
                <a:latin typeface="Calibri" pitchFamily="34" charset="0"/>
                <a:cs typeface="Calibri" pitchFamily="34" charset="0"/>
              </a:rPr>
              <a:t>keselamatan</a:t>
            </a:r>
            <a:r>
              <a:rPr lang="en-US" sz="39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u="sng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9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u="sng" dirty="0" err="1" smtClean="0">
                <a:latin typeface="Calibri" pitchFamily="34" charset="0"/>
                <a:cs typeface="Calibri" pitchFamily="34" charset="0"/>
              </a:rPr>
              <a:t>keamanan</a:t>
            </a:r>
            <a:r>
              <a:rPr lang="en-US" sz="39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u="sng" dirty="0" err="1" smtClean="0">
                <a:latin typeface="Calibri" pitchFamily="34" charset="0"/>
                <a:cs typeface="Calibri" pitchFamily="34" charset="0"/>
              </a:rPr>
              <a:t>kenyamanan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3900" u="sng" dirty="0" err="1" smtClean="0">
                <a:latin typeface="Calibri" pitchFamily="34" charset="0"/>
                <a:cs typeface="Calibri" pitchFamily="34" charset="0"/>
              </a:rPr>
              <a:t>kesinambungan</a:t>
            </a:r>
            <a:r>
              <a:rPr lang="en-US" sz="39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dirty="0" err="1" smtClean="0"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dirty="0" err="1" smtClean="0">
                <a:latin typeface="Calibri" pitchFamily="34" charset="0"/>
                <a:cs typeface="Calibri" pitchFamily="34" charset="0"/>
              </a:rPr>
              <a:t>kompetensi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dirty="0" err="1" smtClean="0">
                <a:latin typeface="Calibri" pitchFamily="34" charset="0"/>
                <a:cs typeface="Calibri" pitchFamily="34" charset="0"/>
              </a:rPr>
              <a:t>teknis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dirty="0" err="1" smtClean="0">
                <a:latin typeface="Calibri" pitchFamily="34" charset="0"/>
                <a:cs typeface="Calibri" pitchFamily="34" charset="0"/>
              </a:rPr>
              <a:t>hubungan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dirty="0" err="1" smtClean="0">
                <a:latin typeface="Calibri" pitchFamily="34" charset="0"/>
                <a:cs typeface="Calibri" pitchFamily="34" charset="0"/>
              </a:rPr>
              <a:t>antar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dirty="0" err="1" smtClean="0">
                <a:latin typeface="Calibri" pitchFamily="34" charset="0"/>
                <a:cs typeface="Calibri" pitchFamily="34" charset="0"/>
              </a:rPr>
              <a:t>manusia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dirty="0" err="1" smtClean="0">
                <a:latin typeface="Calibri" pitchFamily="34" charset="0"/>
                <a:cs typeface="Calibri" pitchFamily="34" charset="0"/>
              </a:rPr>
              <a:t>berdasarkan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900" dirty="0" err="1" smtClean="0"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3900" dirty="0" smtClean="0">
                <a:latin typeface="Calibri" pitchFamily="34" charset="0"/>
                <a:cs typeface="Calibri" pitchFamily="34" charset="0"/>
              </a:rPr>
              <a:t> WHO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Kepmenkes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RI No.129/2008)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A8EF3-B5DF-4FC8-9F21-D0D8C8C0B7D6}" type="datetime1">
              <a:rPr lang="en-US" smtClean="0"/>
              <a:pPr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sis-reviewrm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719E-9FDA-49C4-A44E-53D9F712D6F6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14319" y="1110933"/>
          <a:ext cx="8172481" cy="4299267"/>
        </p:xfrm>
        <a:graphic>
          <a:graphicData uri="http://schemas.openxmlformats.org/drawingml/2006/table">
            <a:tbl>
              <a:tblPr/>
              <a:tblGrid>
                <a:gridCol w="1214447"/>
                <a:gridCol w="4748234"/>
                <a:gridCol w="2209800"/>
              </a:tblGrid>
              <a:tr h="419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UNSUR</a:t>
                      </a:r>
                      <a:endParaRPr lang="en-US" sz="2400" b="1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INDIKATOR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STANDAR</a:t>
                      </a:r>
                      <a:endParaRPr lang="en-US" sz="2400" b="1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INPUT</a:t>
                      </a:r>
                      <a:endParaRPr lang="en-US" sz="1800" b="1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Pemberi</a:t>
                      </a:r>
                      <a:r>
                        <a:rPr lang="en-US" sz="20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pelayanan</a:t>
                      </a:r>
                      <a:r>
                        <a:rPr lang="en-US" sz="20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rekam</a:t>
                      </a:r>
                      <a:r>
                        <a:rPr lang="en-US" sz="20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medis</a:t>
                      </a:r>
                      <a:endParaRPr lang="en-US" sz="20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Sesuai</a:t>
                      </a:r>
                      <a:r>
                        <a:rPr lang="en-US" sz="20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persyaratan</a:t>
                      </a:r>
                      <a:endParaRPr lang="en-US" sz="20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PROSES</a:t>
                      </a:r>
                      <a:r>
                        <a:rPr lang="en-US" sz="18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endParaRPr lang="en-US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20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Waktu</a:t>
                      </a:r>
                      <a:r>
                        <a:rPr lang="fi-FI" sz="2000" baseline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penyediaan RM rawat jalan</a:t>
                      </a:r>
                      <a:endParaRPr lang="en-US" sz="20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≤ 10 </a:t>
                      </a:r>
                      <a:r>
                        <a:rPr lang="en-US" sz="2000" dirty="0" err="1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menit</a:t>
                      </a:r>
                      <a:endParaRPr lang="en-US" sz="20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696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Waktu</a:t>
                      </a:r>
                      <a:r>
                        <a:rPr lang="en-US" sz="20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en-US" sz="2000" dirty="0" err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penyediaan</a:t>
                      </a:r>
                      <a:r>
                        <a:rPr lang="en-US" sz="20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en-US" sz="20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RM</a:t>
                      </a:r>
                      <a:r>
                        <a:rPr lang="en-US" sz="2000" baseline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rawat</a:t>
                      </a:r>
                      <a:r>
                        <a:rPr lang="en-US" sz="20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en-US" sz="2000" dirty="0" err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inap</a:t>
                      </a:r>
                      <a:endParaRPr lang="en-US" sz="20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≤ </a:t>
                      </a:r>
                      <a:r>
                        <a:rPr lang="en-US" sz="2000" dirty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15 </a:t>
                      </a:r>
                      <a:r>
                        <a:rPr lang="en-US" sz="2000" dirty="0" err="1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menit</a:t>
                      </a:r>
                      <a:endParaRPr lang="en-US" sz="20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57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 smtClean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OUTPUT</a:t>
                      </a:r>
                      <a:endParaRPr lang="en-US" sz="1800" b="1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endParaRPr lang="en-US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Kelengkapan</a:t>
                      </a:r>
                      <a:r>
                        <a:rPr lang="en-US" sz="2000" baseline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pengisian</a:t>
                      </a:r>
                      <a:r>
                        <a:rPr lang="en-US" sz="2000" baseline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rekam</a:t>
                      </a:r>
                      <a:r>
                        <a:rPr lang="en-US" sz="2000" baseline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medis</a:t>
                      </a:r>
                      <a:r>
                        <a:rPr lang="en-US" sz="2000" baseline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24 jam </a:t>
                      </a:r>
                      <a:r>
                        <a:rPr lang="en-US" sz="2000" baseline="0" dirty="0" err="1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setelah</a:t>
                      </a:r>
                      <a:r>
                        <a:rPr lang="en-US" sz="2000" baseline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selesai</a:t>
                      </a:r>
                      <a:r>
                        <a:rPr lang="en-US" sz="2000" baseline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pelayanan</a:t>
                      </a:r>
                      <a:endParaRPr lang="en-US" sz="20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100 %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627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ahoma" pitchFamily="34" charset="0"/>
                        <a:ea typeface="Times New Roman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Kelengkapan</a:t>
                      </a:r>
                      <a:r>
                        <a:rPr lang="en-US" sz="20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en-US" sz="2000" i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informed </a:t>
                      </a:r>
                      <a:r>
                        <a:rPr lang="en-US" sz="2000" i="1" dirty="0" err="1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concent</a:t>
                      </a:r>
                      <a:r>
                        <a:rPr lang="en-US" sz="2000" i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setelah</a:t>
                      </a:r>
                      <a:r>
                        <a:rPr lang="en-US" sz="20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mendapat</a:t>
                      </a:r>
                      <a:r>
                        <a:rPr lang="en-US" sz="20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informasi</a:t>
                      </a:r>
                      <a:r>
                        <a:rPr lang="en-US" sz="20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yang </a:t>
                      </a:r>
                      <a:r>
                        <a:rPr lang="en-US" sz="2000" dirty="0" err="1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jelas</a:t>
                      </a:r>
                      <a:endParaRPr lang="en-US" sz="20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100 %</a:t>
                      </a:r>
                      <a:endParaRPr lang="en-US" sz="20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0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OUTCOME</a:t>
                      </a:r>
                      <a:endParaRPr lang="en-US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Kepuasan</a:t>
                      </a:r>
                      <a:r>
                        <a:rPr lang="en-US" sz="20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pelanggan</a:t>
                      </a:r>
                      <a:endParaRPr lang="en-US" sz="20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&gt;80 %</a:t>
                      </a:r>
                      <a:endParaRPr lang="en-US" sz="20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214290"/>
            <a:ext cx="7848600" cy="762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INDIKATOR MUTU PELAYANAN RMIK</a:t>
            </a:r>
            <a:r>
              <a:rPr lang="en-US" sz="3100" b="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b="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3200" b="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</a:br>
            <a:r>
              <a:rPr lang="en-US" sz="20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(PEDOMAN SPM RS, KEMKES 2013)</a:t>
            </a:r>
            <a:endParaRPr lang="en-US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28860" y="5857892"/>
            <a:ext cx="4071966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INDIKATOR MUTU UNIT</a:t>
            </a:r>
            <a:endParaRPr lang="en-SG" sz="2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4286248" y="5486400"/>
            <a:ext cx="500066" cy="37149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2143108"/>
            <a:ext cx="5943600" cy="2657492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  <a:prstDash val="sysDot"/>
          </a:ln>
        </p:spPr>
        <p:txBody>
          <a:bodyPr>
            <a:normAutofit fontScale="77500" lnSpcReduction="20000"/>
          </a:bodyPr>
          <a:lstStyle/>
          <a:p>
            <a:pPr algn="ctr">
              <a:buClrTx/>
              <a:buNone/>
            </a:pPr>
            <a:r>
              <a:rPr lang="en-US" sz="3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ea typeface="+mn-ea"/>
                <a:cs typeface="Tahoma" pitchFamily="34" charset="0"/>
              </a:rPr>
              <a:t>	</a:t>
            </a: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SETIAP INDIKATOR </a:t>
            </a:r>
          </a:p>
          <a:p>
            <a:pPr algn="ctr">
              <a:buClrTx/>
              <a:buNone/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DILENGKAPI DENGAN </a:t>
            </a:r>
          </a:p>
          <a:p>
            <a:pPr algn="ctr">
              <a:buClrTx/>
              <a:buNone/>
            </a:pPr>
            <a:endParaRPr lang="en-US" sz="4800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>
              <a:buClrTx/>
              <a:buNone/>
            </a:pPr>
            <a:r>
              <a:rPr lang="en-US" sz="4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PROFIL/KAMUS INDIKATOR</a:t>
            </a:r>
            <a:r>
              <a:rPr lang="en-US" sz="48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ClrTx/>
              <a:buNone/>
            </a:pP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4343400" y="3276600"/>
            <a:ext cx="228600" cy="30480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914401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ISI PROFIL INDIKATOR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  <a:sym typeface="Wingdings" pitchFamily="2" charset="2"/>
              </a:rPr>
              <a:t>SNARS EDISI 1.1</a:t>
            </a:r>
            <a:endParaRPr lang="en-SG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3733800" cy="4495800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566928" indent="-457200">
              <a:buClrTx/>
              <a:buAutoNum type="arabicPeriod"/>
            </a:pP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Judul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indikator</a:t>
            </a: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marL="566928" indent="-457200">
              <a:buClrTx/>
              <a:buAutoNum type="arabicPeriod"/>
            </a:pP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Dasar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pemikiran</a:t>
            </a: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marL="566928" indent="-457200">
              <a:buClrTx/>
              <a:buAutoNum type="arabicPeriod"/>
            </a:pP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Dimensi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mutu</a:t>
            </a: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marL="566928" indent="-457200">
              <a:buClrTx/>
              <a:buAutoNum type="arabicPeriod"/>
            </a:pP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Tujuan</a:t>
            </a: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marL="566928" indent="-457200">
              <a:buClrTx/>
              <a:buAutoNum type="arabicPeriod"/>
            </a:pP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Definisi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operasional</a:t>
            </a: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marL="566928" indent="-457200">
              <a:buClrTx/>
              <a:buAutoNum type="arabicPeriod"/>
            </a:pP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Jenis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indikator</a:t>
            </a: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marL="566928" indent="-457200">
              <a:buClrTx/>
              <a:buAutoNum type="arabicPeriod"/>
            </a:pPr>
            <a:r>
              <a:rPr lang="en-US" sz="2600" dirty="0" smtClean="0">
                <a:latin typeface="Calibri" pitchFamily="34" charset="0"/>
                <a:cs typeface="Calibri" pitchFamily="34" charset="0"/>
              </a:rPr>
              <a:t>Numerator</a:t>
            </a:r>
          </a:p>
          <a:p>
            <a:pPr marL="566928" indent="-457200">
              <a:buClrTx/>
              <a:buAutoNum type="arabicPeriod"/>
            </a:pPr>
            <a:r>
              <a:rPr lang="en-US" sz="2600" dirty="0" smtClean="0">
                <a:latin typeface="Calibri" pitchFamily="34" charset="0"/>
                <a:cs typeface="Calibri" pitchFamily="34" charset="0"/>
              </a:rPr>
              <a:t>Denominator</a:t>
            </a:r>
          </a:p>
          <a:p>
            <a:pPr marL="566928" indent="-457200">
              <a:buClrTx/>
              <a:buAutoNum type="arabicPeriod"/>
            </a:pPr>
            <a:r>
              <a:rPr lang="en-US" sz="2600" dirty="0" smtClean="0">
                <a:latin typeface="Calibri" pitchFamily="34" charset="0"/>
                <a:cs typeface="Calibri" pitchFamily="34" charset="0"/>
              </a:rPr>
              <a:t>Target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pencapaian</a:t>
            </a: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marL="566928" indent="-457200">
              <a:buClrTx/>
              <a:buAutoNum type="arabicPeriod"/>
            </a:pP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Kriteria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inklusi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eksklusi</a:t>
            </a: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marL="566928" indent="-457200">
              <a:buClrTx/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>
              <a:buClrTx/>
              <a:buNone/>
            </a:pP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648200" y="1676400"/>
            <a:ext cx="4038600" cy="4495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vert="horz">
            <a:normAutofit fontScale="92500" lnSpcReduction="10000"/>
          </a:bodyPr>
          <a:lstStyle/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+mj-lt"/>
              <a:buAutoNum type="arabicPeriod" startAt="11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Formula</a:t>
            </a: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+mj-lt"/>
              <a:buAutoNum type="arabicPeriod" startAt="11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Sumber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data</a:t>
            </a: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+mj-lt"/>
              <a:buAutoNum type="arabicPeriod" startAt="11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Frekuensi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pengumpulan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data</a:t>
            </a: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+mj-lt"/>
              <a:buAutoNum type="arabicPeriod" startAt="11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Periode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analisis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+mj-lt"/>
              <a:buAutoNum type="arabicPeriod" startAt="11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Cara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pengumpulan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data</a:t>
            </a: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+mj-lt"/>
              <a:buAutoNum type="arabicPeriod" startAt="11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Sampel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+mj-lt"/>
              <a:buAutoNum type="arabicPeriod" startAt="11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Rencana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analisis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+mj-lt"/>
              <a:buAutoNum type="arabicPeriod" startAt="11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Instrumen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pengambilan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data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+mj-lt"/>
              <a:buAutoNum type="arabicPeriod" startAt="11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Penanggung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jawab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566928" marR="0" lvl="0" indent="-4572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Wingdings 3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Wingdings 3"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1472" y="637558"/>
          <a:ext cx="8358246" cy="5576443"/>
        </p:xfrm>
        <a:graphic>
          <a:graphicData uri="http://schemas.openxmlformats.org/drawingml/2006/table">
            <a:tbl>
              <a:tblPr/>
              <a:tblGrid>
                <a:gridCol w="2357453"/>
                <a:gridCol w="6000793"/>
              </a:tblGrid>
              <a:tr h="248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cap="all" dirty="0">
                          <a:latin typeface="Calibri"/>
                          <a:ea typeface="Calibri"/>
                          <a:cs typeface="Times New Roman"/>
                        </a:rPr>
                        <a:t>JUDUL INDIKATOR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Times New Roman"/>
                        </a:rPr>
                        <a:t>KEPUASAN PASIEN DAN KELUARGA  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DASAR PEMIKIRAN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UU RI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No.25/2014;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UU RI No.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44/2009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;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Permenkes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RI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No.269/2008,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Kepmenkes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No.129/2008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DIMENSI MUTU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b="0" dirty="0" err="1">
                          <a:latin typeface="Calibri"/>
                          <a:ea typeface="Calibri"/>
                          <a:cs typeface="Times New Roman"/>
                        </a:rPr>
                        <a:t>Efisiensi</a:t>
                      </a:r>
                      <a:endParaRPr lang="en-SG" sz="1800" b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Efektifitas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Aksesibilitas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b="0" dirty="0" err="1">
                          <a:latin typeface="Calibri"/>
                          <a:ea typeface="Calibri"/>
                          <a:cs typeface="Times New Roman"/>
                        </a:rPr>
                        <a:t>Keselamatan</a:t>
                      </a:r>
                      <a:endParaRPr lang="en-SG" sz="1800" b="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b="1" dirty="0" err="1">
                          <a:latin typeface="Calibri"/>
                          <a:ea typeface="Calibri"/>
                          <a:cs typeface="Times New Roman"/>
                        </a:rPr>
                        <a:t>Fokus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Calibri"/>
                          <a:ea typeface="Calibri"/>
                          <a:cs typeface="Times New Roman"/>
                        </a:rPr>
                        <a:t>Pasien</a:t>
                      </a:r>
                      <a:endParaRPr lang="en-SG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b="1" dirty="0" err="1">
                          <a:latin typeface="Calibri"/>
                          <a:ea typeface="Calibri"/>
                          <a:cs typeface="Times New Roman"/>
                        </a:rPr>
                        <a:t>Kesinambungan</a:t>
                      </a:r>
                      <a:endParaRPr lang="en-SG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 err="1">
                          <a:latin typeface="Calibri"/>
                          <a:ea typeface="Calibri"/>
                          <a:cs typeface="Times New Roman"/>
                        </a:rPr>
                        <a:t>Tujuan</a:t>
                      </a: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Terwujudnya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pemantauan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pengukuran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tingkat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kepuasan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pasien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keluarga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sebagai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dasar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upaya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peningkatan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mutu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keselamatn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pasien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Terselenggaranya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pelayanan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di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semua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unit yang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mampu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memberikan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kepuasan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pelanggan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 err="1">
                          <a:latin typeface="Calibri"/>
                          <a:ea typeface="Calibri"/>
                          <a:cs typeface="Times New Roman"/>
                        </a:rPr>
                        <a:t>definisi</a:t>
                      </a: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cap="all" dirty="0" err="1">
                          <a:latin typeface="Calibri"/>
                          <a:ea typeface="Calibri"/>
                          <a:cs typeface="Times New Roman"/>
                        </a:rPr>
                        <a:t>operasional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Kepuasan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adalah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pernyataan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tentang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persepsi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pelanggan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terhadap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jasa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pelayanan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kesehatan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yang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diberikan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oleh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RS. 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Type </a:t>
                      </a:r>
                      <a:r>
                        <a:rPr lang="en-US" sz="1800" cap="all" dirty="0" err="1">
                          <a:latin typeface="Calibri"/>
                          <a:ea typeface="Calibri"/>
                          <a:cs typeface="Times New Roman"/>
                        </a:rPr>
                        <a:t>Indikator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Struktur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Proses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Outcome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Proses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outcome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 rot="20013572">
            <a:off x="-47753" y="301226"/>
            <a:ext cx="1463805" cy="47164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14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1400" b="1" dirty="0" smtClean="0">
                <a:solidFill>
                  <a:srgbClr val="002060"/>
                </a:solidFill>
                <a:latin typeface="Century Gothic" pitchFamily="34" charset="0"/>
              </a:rPr>
              <a:t> 1a </a:t>
            </a:r>
            <a:endParaRPr lang="id-ID" sz="14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0430" y="142852"/>
            <a:ext cx="2500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PROFIL INDIKATOR</a:t>
            </a:r>
            <a:endParaRPr lang="en-SG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C565A-AA52-4316-BD31-BF4967FD6FEB}" type="datetime1">
              <a:rPr lang="en-US" smtClean="0"/>
              <a:pPr/>
              <a:t>6/20/2020</a:t>
            </a:fld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BA8F-EEFA-4FB2-8C29-0995991A871D}" type="slidenum">
              <a:rPr lang="en-SG" smtClean="0"/>
              <a:pPr/>
              <a:t>25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smtClean="0"/>
              <a:t>sis-reviewrm</a:t>
            </a:r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14348" y="186776"/>
          <a:ext cx="8286808" cy="6456934"/>
        </p:xfrm>
        <a:graphic>
          <a:graphicData uri="http://schemas.openxmlformats.org/drawingml/2006/table">
            <a:tbl>
              <a:tblPr/>
              <a:tblGrid>
                <a:gridCol w="2714643"/>
                <a:gridCol w="5572165"/>
              </a:tblGrid>
              <a:tr h="248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Numerator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Jumlah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kumulatif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hasil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penilaian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kepuasan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dari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pasien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yang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disurvei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dalam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persen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)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selama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1(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satu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)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bulan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 err="1">
                          <a:latin typeface="Calibri"/>
                          <a:ea typeface="Calibri"/>
                          <a:cs typeface="Times New Roman"/>
                        </a:rPr>
                        <a:t>DenOMINATOR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Jumlah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keseluruhan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pasien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yang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disurvei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pada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bulan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yang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sama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(n minimal 50)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TARGET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&gt;80 %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INKLUSI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Semua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pasien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keluarga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EKSLUSI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FORMULA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Numerator/Denominator x 100 %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 err="1">
                          <a:latin typeface="Calibri"/>
                          <a:ea typeface="Calibri"/>
                          <a:cs typeface="Times New Roman"/>
                        </a:rPr>
                        <a:t>Sumber</a:t>
                      </a: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 data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Hasil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kuesioner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rekapitulasi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hasil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kuesioner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FREKUENSI PENGUMPULAN DATA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Setiap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bulan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PERIODE ANALISIS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3(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tiga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)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bulan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CARA  </a:t>
                      </a:r>
                      <a:r>
                        <a:rPr lang="en-US" sz="1800" cap="all" dirty="0" err="1">
                          <a:latin typeface="Calibri"/>
                          <a:ea typeface="Calibri"/>
                          <a:cs typeface="Times New Roman"/>
                        </a:rPr>
                        <a:t>pengumpulan</a:t>
                      </a: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 data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b="1" dirty="0" err="1">
                          <a:latin typeface="Calibri"/>
                          <a:ea typeface="Calibri"/>
                          <a:cs typeface="Times New Roman"/>
                        </a:rPr>
                        <a:t>Retrospektif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Sensus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harian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Target </a:t>
                      </a:r>
                      <a:r>
                        <a:rPr lang="en-US" sz="1800" cap="all" dirty="0" err="1">
                          <a:latin typeface="Calibri"/>
                          <a:ea typeface="Calibri"/>
                          <a:cs typeface="Times New Roman"/>
                        </a:rPr>
                        <a:t>sampel</a:t>
                      </a: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Sampel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dihitung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dipilih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sesuai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dengan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kaidah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sampling yang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benar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. Minimal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sampel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50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dalam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satu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bulan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Area monitoring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Instalasi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RMIK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RENCANA ANALISIS DATA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Menggunakan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grafik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garis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untuk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menampilkan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data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dari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waktu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ke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waktu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INSTRUMEN PENGAMBILAN DATA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Formulir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kuesioner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untuk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responden</a:t>
                      </a:r>
                      <a:endParaRPr lang="en-US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Formulir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survei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kepuasan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pelanggan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PENANGGUNG JAWAB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Kepala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Humas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Kepala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Instalasi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RMIK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 rot="20013572">
            <a:off x="-76234" y="307917"/>
            <a:ext cx="1463805" cy="3437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14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1400" b="1" dirty="0" smtClean="0">
                <a:solidFill>
                  <a:srgbClr val="002060"/>
                </a:solidFill>
                <a:latin typeface="Century Gothic" pitchFamily="34" charset="0"/>
              </a:rPr>
              <a:t> 1b </a:t>
            </a:r>
            <a:endParaRPr lang="id-ID" sz="14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1CFB-2B7A-4A1D-AECE-49AC7B6355E2}" type="datetime1">
              <a:rPr lang="en-US" smtClean="0"/>
              <a:pPr/>
              <a:t>6/20/2020</a:t>
            </a:fld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BA8F-EEFA-4FB2-8C29-0995991A871D}" type="slidenum">
              <a:rPr lang="en-SG" smtClean="0"/>
              <a:pPr/>
              <a:t>26</a:t>
            </a:fld>
            <a:endParaRPr lang="en-SG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smtClean="0"/>
              <a:t>sis-reviewrm</a:t>
            </a:r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1472" y="637558"/>
          <a:ext cx="8358246" cy="5990844"/>
        </p:xfrm>
        <a:graphic>
          <a:graphicData uri="http://schemas.openxmlformats.org/drawingml/2006/table">
            <a:tbl>
              <a:tblPr/>
              <a:tblGrid>
                <a:gridCol w="2357453"/>
                <a:gridCol w="6000793"/>
              </a:tblGrid>
              <a:tr h="248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cap="all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JUDUL INDIKATOR</a:t>
                      </a:r>
                      <a:endParaRPr lang="en-SG" sz="1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800" b="1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KELENGKAPAN PENGISIAN REKAM MEDIS 24 JAM SETELAH SELESAI PELAYANAN</a:t>
                      </a:r>
                      <a:endParaRPr lang="en-US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DASAR PEMIKIRAN</a:t>
                      </a:r>
                      <a:endParaRPr lang="en-SG" sz="1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UU </a:t>
                      </a:r>
                      <a:r>
                        <a:rPr lang="en-US" sz="1800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RI </a:t>
                      </a:r>
                      <a:r>
                        <a:rPr lang="en-US" sz="180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No. </a:t>
                      </a:r>
                      <a:r>
                        <a:rPr lang="en-US" sz="1800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44/2009</a:t>
                      </a:r>
                      <a:r>
                        <a:rPr lang="en-US" sz="180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; </a:t>
                      </a:r>
                      <a:r>
                        <a:rPr lang="en-US" sz="1800" dirty="0" err="1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Permenkes</a:t>
                      </a:r>
                      <a:r>
                        <a:rPr lang="en-US" sz="180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RI </a:t>
                      </a:r>
                      <a:r>
                        <a:rPr lang="en-US" sz="1800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No.269/2008, </a:t>
                      </a:r>
                      <a:r>
                        <a:rPr lang="en-US" sz="1800" dirty="0" err="1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Kepmenkes</a:t>
                      </a:r>
                      <a:r>
                        <a:rPr lang="en-US" sz="1800" baseline="0" dirty="0" smtClean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No.129/2008</a:t>
                      </a:r>
                      <a:endParaRPr lang="en-SG" sz="1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DIMENSI MUTU</a:t>
                      </a:r>
                      <a:endParaRPr lang="en-SG" sz="1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b="0" dirty="0" err="1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Efisiensi</a:t>
                      </a:r>
                      <a:endParaRPr lang="en-SG" sz="18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dirty="0" err="1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Efektifitas</a:t>
                      </a:r>
                      <a:r>
                        <a:rPr lang="en-US" sz="180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</a:t>
                      </a:r>
                      <a:endParaRPr lang="en-SG" sz="1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dirty="0" err="1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Aksesibilitas</a:t>
                      </a:r>
                      <a:endParaRPr lang="en-SG" sz="1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b="1" dirty="0" err="1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Keselamatan</a:t>
                      </a:r>
                      <a:endParaRPr lang="en-SG" sz="1800" b="1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b="0" dirty="0" err="1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Fokus</a:t>
                      </a:r>
                      <a:r>
                        <a:rPr lang="en-US" sz="1800" b="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Pasien</a:t>
                      </a:r>
                      <a:endParaRPr lang="en-SG" sz="1800" b="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b="1" dirty="0" err="1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Kesinambungan</a:t>
                      </a:r>
                      <a:endParaRPr lang="en-SG" sz="1800" b="1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 err="1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Tujuan</a:t>
                      </a:r>
                      <a:r>
                        <a:rPr lang="en-US" sz="1800" cap="all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 </a:t>
                      </a:r>
                      <a:endParaRPr lang="en-SG" sz="1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8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Tergambarnya tanggung jawab dokter dalam kelengkapan informasi rekam medis</a:t>
                      </a:r>
                      <a:endParaRPr lang="en-US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0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 err="1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definisi</a:t>
                      </a:r>
                      <a:r>
                        <a:rPr lang="en-US" sz="1800" cap="all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</a:t>
                      </a:r>
                      <a:r>
                        <a:rPr lang="en-US" sz="1800" cap="all" dirty="0" err="1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operasional</a:t>
                      </a:r>
                      <a:endParaRPr lang="en-SG" sz="1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80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RM lengkap adalah RM yang telah diisi lengkap oleh dokter dlm waktu &lt;24 jam setelah selesai pelayanan rawat jalan atau rawat inap ditetapkan untuk pulang yang meliputi identitas pasien, anamnesis, rencana asuhan, pelaksanaan, tindak lanjut dan resume</a:t>
                      </a:r>
                      <a:endParaRPr lang="en-US" sz="180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0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Type </a:t>
                      </a:r>
                      <a:r>
                        <a:rPr lang="en-US" sz="1800" cap="all" dirty="0" err="1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Indikator</a:t>
                      </a:r>
                      <a:endParaRPr lang="en-SG" sz="1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dirty="0" err="1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Struktur</a:t>
                      </a:r>
                      <a:endParaRPr lang="en-SG" sz="1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dirty="0" err="1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Proses</a:t>
                      </a:r>
                      <a:endParaRPr lang="en-SG" sz="1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b="1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Outcome</a:t>
                      </a:r>
                      <a:endParaRPr lang="en-SG" sz="1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dirty="0" err="1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Proses</a:t>
                      </a:r>
                      <a:r>
                        <a:rPr lang="en-US" sz="180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</a:t>
                      </a:r>
                      <a:r>
                        <a:rPr lang="en-US" sz="1800" dirty="0" err="1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dan</a:t>
                      </a:r>
                      <a:r>
                        <a:rPr lang="en-US" sz="1800" dirty="0">
                          <a:latin typeface="Calibri" pitchFamily="34" charset="0"/>
                          <a:ea typeface="Calibri"/>
                          <a:cs typeface="Calibri" pitchFamily="34" charset="0"/>
                        </a:rPr>
                        <a:t> outcome</a:t>
                      </a:r>
                      <a:endParaRPr lang="en-SG" sz="1800" dirty="0"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 rot="20013572">
            <a:off x="-47753" y="301226"/>
            <a:ext cx="1463805" cy="47164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14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1400" b="1" dirty="0" smtClean="0">
                <a:solidFill>
                  <a:srgbClr val="002060"/>
                </a:solidFill>
                <a:latin typeface="Century Gothic" pitchFamily="34" charset="0"/>
              </a:rPr>
              <a:t> 2a </a:t>
            </a:r>
            <a:endParaRPr lang="id-ID" sz="14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00430" y="142852"/>
            <a:ext cx="2500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PROFIL INDIKATOR</a:t>
            </a:r>
            <a:endParaRPr lang="en-SG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F711-8209-46F7-876C-568D1D53F822}" type="datetime1">
              <a:rPr lang="en-US" smtClean="0"/>
              <a:pPr/>
              <a:t>6/20/2020</a:t>
            </a:fld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BA8F-EEFA-4FB2-8C29-0995991A871D}" type="slidenum">
              <a:rPr lang="en-SG" smtClean="0"/>
              <a:pPr/>
              <a:t>27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smtClean="0"/>
              <a:t>sis-reviewrm</a:t>
            </a:r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14348" y="186776"/>
          <a:ext cx="8286808" cy="6163437"/>
        </p:xfrm>
        <a:graphic>
          <a:graphicData uri="http://schemas.openxmlformats.org/drawingml/2006/table">
            <a:tbl>
              <a:tblPr/>
              <a:tblGrid>
                <a:gridCol w="2714643"/>
                <a:gridCol w="5572165"/>
              </a:tblGrid>
              <a:tr h="248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Numerator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Jumlah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rekam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medis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yang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disurvei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lengkap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selama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1(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satu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)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bulan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 err="1">
                          <a:latin typeface="Calibri"/>
                          <a:ea typeface="Calibri"/>
                          <a:cs typeface="Times New Roman"/>
                        </a:rPr>
                        <a:t>DenOMINATOR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Jumlah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keseluruhan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rekam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medis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pada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bulan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yang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sama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TARGET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100%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INKLUSI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Semua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rekam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medis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pasien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EKSLUSI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FORMULA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Numerator/Denominator x 100 %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 err="1">
                          <a:latin typeface="Calibri"/>
                          <a:ea typeface="Calibri"/>
                          <a:cs typeface="Times New Roman"/>
                        </a:rPr>
                        <a:t>Sumber</a:t>
                      </a: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 data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Rekam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medis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FREKUENSI PENGUMPULAN DATA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Setiap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bulan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PERIODE ANALISIS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3(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tiga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)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bulan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CARA  </a:t>
                      </a:r>
                      <a:r>
                        <a:rPr lang="en-US" sz="1800" cap="all" dirty="0" err="1">
                          <a:latin typeface="Calibri"/>
                          <a:ea typeface="Calibri"/>
                          <a:cs typeface="Times New Roman"/>
                        </a:rPr>
                        <a:t>pengumpulan</a:t>
                      </a: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 data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b="1" dirty="0" err="1">
                          <a:latin typeface="Calibri"/>
                          <a:ea typeface="Calibri"/>
                          <a:cs typeface="Times New Roman"/>
                        </a:rPr>
                        <a:t>Retrospektif</a:t>
                      </a:r>
                      <a:r>
                        <a:rPr lang="en-US" sz="18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"/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Sensus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harian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Target </a:t>
                      </a:r>
                      <a:r>
                        <a:rPr lang="en-US" sz="1800" cap="all" dirty="0" err="1">
                          <a:latin typeface="Calibri"/>
                          <a:ea typeface="Calibri"/>
                          <a:cs typeface="Times New Roman"/>
                        </a:rPr>
                        <a:t>sampel</a:t>
                      </a: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Sampel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dihitung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dipilih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sesuai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dengan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kaidah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sampling yang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benar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. Minimal </a:t>
                      </a:r>
                      <a:r>
                        <a:rPr lang="en-US" sz="1800" baseline="0" dirty="0" err="1" smtClean="0">
                          <a:latin typeface="Calibri"/>
                          <a:ea typeface="Calibri"/>
                          <a:cs typeface="Times New Roman"/>
                        </a:rPr>
                        <a:t>sampel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50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dalam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satu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bulan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Area monitoring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Instalasi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RMIK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RENCANA ANALISIS DATA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Menggunakan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grafik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garis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untuk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menampilkan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data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dari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waktu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ke</a:t>
                      </a: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latin typeface="Calibri"/>
                          <a:ea typeface="Calibri"/>
                          <a:cs typeface="Times New Roman"/>
                        </a:rPr>
                        <a:t>waktu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INSTRUMEN PENGAMBILAN DATA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Formulir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pengumpulan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data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kelengkapan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rekam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medis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cap="all" dirty="0">
                          <a:latin typeface="Calibri"/>
                          <a:ea typeface="Calibri"/>
                          <a:cs typeface="Times New Roman"/>
                        </a:rPr>
                        <a:t>PENANGGUNG JAWAB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Kepala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 smtClean="0">
                          <a:latin typeface="Calibri"/>
                          <a:ea typeface="Calibri"/>
                          <a:cs typeface="Times New Roman"/>
                        </a:rPr>
                        <a:t>Instalasi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 RMIK</a:t>
                      </a:r>
                      <a:endParaRPr lang="en-SG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842" marR="388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 rot="20013572">
            <a:off x="-76234" y="307917"/>
            <a:ext cx="1463805" cy="34371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14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1400" b="1" dirty="0" smtClean="0">
                <a:solidFill>
                  <a:srgbClr val="002060"/>
                </a:solidFill>
                <a:latin typeface="Century Gothic" pitchFamily="34" charset="0"/>
              </a:rPr>
              <a:t> 2b </a:t>
            </a:r>
            <a:endParaRPr lang="id-ID" sz="14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27708-AEE5-42D1-9810-2C5CA7B25CDC}" type="datetime1">
              <a:rPr lang="en-US" smtClean="0"/>
              <a:pPr/>
              <a:t>6/20/2020</a:t>
            </a:fld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BA8F-EEFA-4FB2-8C29-0995991A871D}" type="slidenum">
              <a:rPr lang="en-SG" smtClean="0"/>
              <a:pPr/>
              <a:t>28</a:t>
            </a:fld>
            <a:endParaRPr lang="en-SG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smtClean="0"/>
              <a:t>sis-reviewrm</a:t>
            </a:r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77E3-ECBF-49C1-AFD1-20A8E768FEC1}" type="datetime1">
              <a:rPr lang="en-US" smtClean="0"/>
              <a:pPr/>
              <a:t>6/20/2020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smtClean="0"/>
              <a:t>sis-reviewrm</a:t>
            </a: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BA8F-EEFA-4FB2-8C29-0995991A871D}" type="slidenum">
              <a:rPr lang="en-SG" smtClean="0"/>
              <a:pPr/>
              <a:t>29</a:t>
            </a:fld>
            <a:endParaRPr lang="en-SG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785786" y="1159923"/>
            <a:ext cx="750099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Menentukan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ukuran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sampel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minimal (n)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jika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diketahui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ukuran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populasi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(N)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pada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taraf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signifikannya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α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adalah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n = 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jumlah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sampel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N =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jumlah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seluruh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populasi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α =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toleransi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kesalahan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    </a:t>
            </a:r>
            <a:r>
              <a:rPr lang="en-US" sz="32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		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1 + </a:t>
            </a:r>
            <a:r>
              <a:rPr lang="en-US" sz="2800" i="1" dirty="0" smtClean="0">
                <a:latin typeface="Calibri" pitchFamily="34" charset="0"/>
                <a:cs typeface="Calibri" pitchFamily="34" charset="0"/>
              </a:rPr>
              <a:t>N</a:t>
            </a:r>
            <a:r>
              <a:rPr lang="el-GR" sz="2800" dirty="0" smtClean="0">
                <a:latin typeface="Calibri" pitchFamily="34" charset="0"/>
                <a:cs typeface="Calibri" pitchFamily="34" charset="0"/>
              </a:rPr>
              <a:t>α²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			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071538" y="4071942"/>
            <a:ext cx="671517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0" y="415333"/>
            <a:ext cx="47005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SAMPEL</a:t>
            </a:r>
            <a:r>
              <a:rPr lang="en-US" sz="3200" b="1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</a:t>
            </a:r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RUMUS SLOVIN</a:t>
            </a:r>
            <a:endParaRPr lang="en-SG" sz="3200" b="1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428860" y="5427676"/>
            <a:ext cx="164307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143504" y="6072206"/>
            <a:ext cx="30003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Sumber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: Workshop SNARS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Edisi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1.1 (2019)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085856" y="1066800"/>
            <a:ext cx="7058044" cy="7191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0" cap="all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kumimoji="0" lang="en-US" sz="3600" b="1" i="0" u="none" strike="noStrike" kern="10" cap="all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</a:br>
            <a:r>
              <a:rPr kumimoji="0" lang="en-US" sz="4800" i="0" u="none" strike="noStrike" kern="10" cap="all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PEMBAHASAN</a:t>
            </a:r>
            <a:endParaRPr kumimoji="0" lang="en-US" sz="3600" i="0" u="none" strike="noStrike" kern="10" cap="all" spc="0" normalizeH="0" baseline="0" noProof="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0" cap="all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</a:t>
            </a:r>
            <a:endParaRPr kumimoji="0" lang="en-US" sz="3600" b="1" i="0" u="none" strike="noStrike" kern="1200" cap="all" spc="0" normalizeH="0" baseline="0" noProof="0" dirty="0">
              <a:ln>
                <a:noFill/>
              </a:ln>
              <a:solidFill>
                <a:srgbClr val="00B0F0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028828"/>
            <a:ext cx="7488238" cy="3076572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ClrTx/>
              <a:buFontTx/>
              <a:buAutoNum type="arabicPeriod"/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Review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rekam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medis</a:t>
            </a:r>
            <a:endParaRPr lang="en-US" sz="4000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latin typeface="Calibri" pitchFamily="34" charset="0"/>
              <a:cs typeface="Calibri" pitchFamily="34" charset="0"/>
            </a:endParaRPr>
          </a:p>
          <a:p>
            <a:pPr marL="609600" indent="-609600">
              <a:lnSpc>
                <a:spcPct val="90000"/>
              </a:lnSpc>
              <a:buClrTx/>
              <a:buFontTx/>
              <a:buAutoNum type="arabicPeriod"/>
            </a:pP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minimal (SPM)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rumah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sakit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</a:p>
          <a:p>
            <a:pPr marL="609600" indent="-609600">
              <a:lnSpc>
                <a:spcPct val="90000"/>
              </a:lnSpc>
              <a:buClrTx/>
              <a:buFontTx/>
              <a:buAutoNum type="arabicPeriod"/>
            </a:pP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Indikator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mutu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rekam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medis</a:t>
            </a:r>
            <a:endParaRPr lang="en-US" sz="4000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latin typeface="Calibri" pitchFamily="34" charset="0"/>
              <a:cs typeface="Calibri" pitchFamily="34" charset="0"/>
            </a:endParaRPr>
          </a:p>
          <a:p>
            <a:pPr marL="609600" indent="-609600">
              <a:lnSpc>
                <a:spcPct val="90000"/>
              </a:lnSpc>
              <a:buClrTx/>
              <a:buFontTx/>
              <a:buAutoNum type="arabicPeriod"/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Monitoring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dan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evaluasi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C28B7-2634-4572-9581-B3E9570C6FAF}" type="datetime1">
              <a:rPr lang="en-US" smtClean="0"/>
              <a:pPr/>
              <a:t>6/20/2020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smtClean="0"/>
              <a:t>sis-reviewrm</a:t>
            </a:r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BA8F-EEFA-4FB2-8C29-0995991A871D}" type="slidenum">
              <a:rPr lang="en-SG" smtClean="0"/>
              <a:pPr/>
              <a:t>30</a:t>
            </a:fld>
            <a:endParaRPr lang="en-SG"/>
          </a:p>
        </p:txBody>
      </p:sp>
      <p:sp>
        <p:nvSpPr>
          <p:cNvPr id="88065" name="Rectangle 1"/>
          <p:cNvSpPr>
            <a:spLocks noChangeArrowheads="1"/>
          </p:cNvSpPr>
          <p:nvPr/>
        </p:nvSpPr>
        <p:spPr bwMode="auto">
          <a:xfrm>
            <a:off x="714348" y="500042"/>
            <a:ext cx="7715304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Contoh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Berapa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ukuran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sampel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minimum yang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harus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diambil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dari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populasi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yang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berukuran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sbb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= 1.000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dengan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taraf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signifikan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α = 0,05 (5 %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kesalahan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akan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terjadi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 smtClean="0">
                <a:latin typeface="Calibri" pitchFamily="34" charset="0"/>
                <a:cs typeface="Calibri" pitchFamily="34" charset="0"/>
              </a:rPr>
              <a:t>                             1.000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                 n =                          = 285,7143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 smtClean="0">
                <a:latin typeface="Calibri" pitchFamily="34" charset="0"/>
                <a:cs typeface="Calibri" pitchFamily="34" charset="0"/>
              </a:rPr>
              <a:t>		       1+1000(0,05)²	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dirty="0" smtClean="0">
                <a:cs typeface="Arial" pitchFamily="34" charset="0"/>
              </a:rPr>
              <a:t>              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Dibulatkan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=286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286116" y="4714884"/>
            <a:ext cx="242889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588" y="2178900"/>
          <a:ext cx="8429691" cy="2964612"/>
        </p:xfrm>
        <a:graphic>
          <a:graphicData uri="http://schemas.openxmlformats.org/drawingml/2006/table">
            <a:tbl>
              <a:tblPr/>
              <a:tblGrid>
                <a:gridCol w="225720"/>
                <a:gridCol w="1772321"/>
                <a:gridCol w="1694294"/>
                <a:gridCol w="278668"/>
                <a:gridCol w="278668"/>
                <a:gridCol w="278668"/>
                <a:gridCol w="278668"/>
                <a:gridCol w="278668"/>
                <a:gridCol w="278668"/>
                <a:gridCol w="278668"/>
                <a:gridCol w="278668"/>
                <a:gridCol w="278668"/>
                <a:gridCol w="278668"/>
                <a:gridCol w="278668"/>
                <a:gridCol w="278668"/>
                <a:gridCol w="278668"/>
                <a:gridCol w="278668"/>
                <a:gridCol w="278668"/>
                <a:gridCol w="278668"/>
                <a:gridCol w="278668"/>
              </a:tblGrid>
              <a:tr h="164742"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INDIKATOR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BESARAN/VARIABEL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Kelengkapan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pengisian</a:t>
                      </a:r>
                      <a:r>
                        <a:rPr lang="en-SG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rekam</a:t>
                      </a:r>
                      <a:r>
                        <a:rPr lang="en-SG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Jumlah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RM</a:t>
                      </a:r>
                      <a:r>
                        <a:rPr lang="en-SG" sz="1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yang </a:t>
                      </a:r>
                      <a:r>
                        <a:rPr lang="en-SG" sz="1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lengkap</a:t>
                      </a:r>
                      <a:r>
                        <a:rPr lang="en-SG" sz="1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medis</a:t>
                      </a:r>
                      <a:r>
                        <a:rPr lang="en-SG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&lt;24 jam 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setelah</a:t>
                      </a:r>
                      <a:r>
                        <a:rPr lang="en-SG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selesai</a:t>
                      </a:r>
                      <a:r>
                        <a:rPr lang="en-SG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 24 jam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dalam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satu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bulan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pelayanan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Jumlah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seluruh</a:t>
                      </a:r>
                      <a:r>
                        <a:rPr lang="en-SG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rekam</a:t>
                      </a:r>
                      <a:r>
                        <a:rPr lang="en-SG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medis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dalam</a:t>
                      </a:r>
                      <a:r>
                        <a:rPr lang="en-SG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bulan</a:t>
                      </a:r>
                      <a:r>
                        <a:rPr lang="en-SG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yang 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sama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l" fontAlgn="b"/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INDIKATOR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BESARAN/VARIABEL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164742"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Kelengkapan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pengisian</a:t>
                      </a:r>
                      <a:r>
                        <a:rPr lang="en-SG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rekam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Jumlah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RM yang 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lengkap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medis</a:t>
                      </a:r>
                      <a:r>
                        <a:rPr lang="en-SG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&lt;24 jam 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setelah</a:t>
                      </a:r>
                      <a:r>
                        <a:rPr lang="en-SG" sz="1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selesai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&lt; 24</a:t>
                      </a:r>
                      <a:r>
                        <a:rPr lang="en-SG" sz="1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jam  </a:t>
                      </a:r>
                      <a:r>
                        <a:rPr lang="en-SG" sz="1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dalam</a:t>
                      </a:r>
                      <a:r>
                        <a:rPr lang="en-SG" sz="1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satu</a:t>
                      </a:r>
                      <a:r>
                        <a:rPr lang="en-SG" sz="10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bulan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pelayanan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Jumlah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seluruh</a:t>
                      </a:r>
                      <a:r>
                        <a:rPr lang="en-SG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rekam</a:t>
                      </a:r>
                      <a:r>
                        <a:rPr lang="en-SG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medis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dalam</a:t>
                      </a:r>
                      <a:r>
                        <a:rPr lang="en-SG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bulan</a:t>
                      </a:r>
                      <a:r>
                        <a:rPr lang="en-SG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yang </a:t>
                      </a:r>
                      <a:r>
                        <a:rPr lang="en-SG" sz="10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sama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884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SG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Jakarta, ……………………………………………….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SG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l" fontAlgn="b"/>
                      <a:endParaRPr lang="en-SG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742">
                <a:tc gridSpan="9"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Yang melaporkan, Kepala </a:t>
                      </a:r>
                      <a:r>
                        <a:rPr lang="sv-SE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Unit </a:t>
                      </a:r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: </a:t>
                      </a:r>
                      <a:r>
                        <a:rPr lang="sv-SE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………………………………………….. </a:t>
                      </a:r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Tanda tangan : ………………………….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648282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SENSUS HARIAN INDIKATOR MUTU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UNIT	:  RMIK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BULAN	: </a:t>
            </a:r>
            <a:endParaRPr lang="en-SG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E4FED-1B29-40ED-A33E-3FC34C05E128}" type="datetime1">
              <a:rPr lang="en-US" smtClean="0"/>
              <a:pPr/>
              <a:t>6/20/2020</a:t>
            </a:fld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BA8F-EEFA-4FB2-8C29-0995991A871D}" type="slidenum">
              <a:rPr lang="en-SG" smtClean="0"/>
              <a:pPr/>
              <a:t>31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smtClean="0"/>
              <a:t>sis-reviewrm</a:t>
            </a:r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588" y="2178900"/>
          <a:ext cx="8429691" cy="2964612"/>
        </p:xfrm>
        <a:graphic>
          <a:graphicData uri="http://schemas.openxmlformats.org/drawingml/2006/table">
            <a:tbl>
              <a:tblPr/>
              <a:tblGrid>
                <a:gridCol w="225720"/>
                <a:gridCol w="1772321"/>
                <a:gridCol w="1694294"/>
                <a:gridCol w="278668"/>
                <a:gridCol w="278668"/>
                <a:gridCol w="278668"/>
                <a:gridCol w="278668"/>
                <a:gridCol w="278668"/>
                <a:gridCol w="278668"/>
                <a:gridCol w="278668"/>
                <a:gridCol w="278668"/>
                <a:gridCol w="278668"/>
                <a:gridCol w="278668"/>
                <a:gridCol w="278668"/>
                <a:gridCol w="278668"/>
                <a:gridCol w="278668"/>
                <a:gridCol w="278668"/>
                <a:gridCol w="278668"/>
                <a:gridCol w="278668"/>
                <a:gridCol w="278668"/>
              </a:tblGrid>
              <a:tr h="164742"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INDIKATOR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BESARAN/VARIABEL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Kelengkapan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informed consent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Jumlah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kelengkapan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informed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consent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dalam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satu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bulan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Jumlah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pasien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yang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mendapat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tindakan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medis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dalam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bulan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yang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sama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l" fontAlgn="b"/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INDIKATOR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BESARAN/VARIABEL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SG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164742"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Kelengkapan </a:t>
                      </a:r>
                      <a:r>
                        <a:rPr lang="en-SG" sz="10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informed consent</a:t>
                      </a:r>
                      <a:endParaRPr lang="en-SG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Jumlah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kelengkapan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informed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consent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dalam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satu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bulan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Jumlah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pasien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yang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mendapat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tindakan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medis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dalam</a:t>
                      </a:r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bulan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yang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sama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SG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884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SG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Jakarta, ……………………………………………….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SG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742">
                <a:tc>
                  <a:txBody>
                    <a:bodyPr/>
                    <a:lstStyle/>
                    <a:p>
                      <a:pPr algn="l" fontAlgn="b"/>
                      <a:endParaRPr lang="en-SG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742">
                <a:tc gridSpan="9"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Yang melaporkan, Kepala </a:t>
                      </a:r>
                      <a:r>
                        <a:rPr lang="sv-SE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Unit </a:t>
                      </a:r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: </a:t>
                      </a:r>
                      <a:r>
                        <a:rPr lang="sv-SE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………………………………………….. </a:t>
                      </a:r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Tanda tangan : ………………………….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SG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786" y="648282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SENSUS HARIAN INDIKATOR MUTU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UNIT	:  RMIK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BULAN	: </a:t>
            </a:r>
            <a:endParaRPr lang="en-SG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ACFA-A139-4ABE-8563-557DFFFC243A}" type="datetime1">
              <a:rPr lang="en-US" smtClean="0"/>
              <a:pPr/>
              <a:t>6/20/2020</a:t>
            </a:fld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CBA8F-EEFA-4FB2-8C29-0995991A871D}" type="slidenum">
              <a:rPr lang="en-SG" smtClean="0"/>
              <a:pPr/>
              <a:t>32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SG" smtClean="0"/>
              <a:t>sis-reviewrm</a:t>
            </a:r>
            <a:endParaRPr lang="en-S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714356"/>
          <a:ext cx="6476999" cy="1226820"/>
        </p:xfrm>
        <a:graphic>
          <a:graphicData uri="http://schemas.openxmlformats.org/drawingml/2006/table">
            <a:tbl>
              <a:tblPr/>
              <a:tblGrid>
                <a:gridCol w="1716648"/>
                <a:gridCol w="304370"/>
                <a:gridCol w="4455981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Calibri"/>
                          <a:cs typeface="Times New Roman"/>
                        </a:rPr>
                        <a:t>NAMA RUMAH SAKIT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Calibri"/>
                          <a:cs typeface="Times New Roman"/>
                        </a:rPr>
                        <a:t>ALAMAT RUMAH SAKIT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Calibri"/>
                          <a:cs typeface="Times New Roman"/>
                        </a:rPr>
                        <a:t>TANGGAL SURVEI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Calibri"/>
                          <a:cs typeface="Times New Roman"/>
                        </a:rPr>
                        <a:t>NAMA SURVEIOR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Calibri"/>
                          <a:cs typeface="Times New Roman"/>
                        </a:rPr>
                        <a:t>KATEGORI SURVEIOR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47798" y="2301134"/>
          <a:ext cx="6476999" cy="3904544"/>
        </p:xfrm>
        <a:graphic>
          <a:graphicData uri="http://schemas.openxmlformats.org/drawingml/2006/table">
            <a:tbl>
              <a:tblPr/>
              <a:tblGrid>
                <a:gridCol w="809627"/>
                <a:gridCol w="1385767"/>
                <a:gridCol w="202374"/>
                <a:gridCol w="311121"/>
                <a:gridCol w="311121"/>
                <a:gridCol w="202862"/>
                <a:gridCol w="311121"/>
                <a:gridCol w="311121"/>
                <a:gridCol w="202862"/>
                <a:gridCol w="311121"/>
                <a:gridCol w="311121"/>
                <a:gridCol w="349456"/>
                <a:gridCol w="323850"/>
                <a:gridCol w="380503"/>
                <a:gridCol w="752972"/>
              </a:tblGrid>
              <a:tr h="15116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REKAM MEDIS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II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III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IV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6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NOMOR REKAM MEDIS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1168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DIAGNOSA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3440">
                <a:tc gridSpan="1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latin typeface="Calibri"/>
                          <a:ea typeface="Calibri"/>
                          <a:cs typeface="Times New Roman"/>
                        </a:rPr>
                        <a:t>PERSETUJUAN </a:t>
                      </a: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(CONSENT)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16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STD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DOKUMEN YG DIMINTA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TDD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TDD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TDD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TDD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79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HPK 5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Persetujuan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umum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611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HPK 5.2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Persetujuan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operasi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tindakan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invasive</a:t>
                      </a: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7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b.        </a:t>
                      </a:r>
                      <a:r>
                        <a:rPr lang="en-US" sz="1000" dirty="0" err="1" smtClean="0">
                          <a:latin typeface="Calibri"/>
                          <a:ea typeface="Calibri"/>
                          <a:cs typeface="Times New Roman"/>
                        </a:rPr>
                        <a:t>Persetujuan</a:t>
                      </a: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anestesi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sedasi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6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c.        </a:t>
                      </a:r>
                      <a:r>
                        <a:rPr lang="en-US" sz="1000" dirty="0" err="1" smtClean="0">
                          <a:latin typeface="Calibri"/>
                          <a:ea typeface="Calibri"/>
                          <a:cs typeface="Times New Roman"/>
                        </a:rPr>
                        <a:t>Persetujuan</a:t>
                      </a: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transfusi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darah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produk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darah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d.        </a:t>
                      </a:r>
                      <a:r>
                        <a:rPr lang="en-US" sz="1000" dirty="0" err="1" smtClean="0">
                          <a:latin typeface="Calibri"/>
                          <a:ea typeface="Calibri"/>
                          <a:cs typeface="Times New Roman"/>
                        </a:rPr>
                        <a:t>Persetujuan</a:t>
                      </a: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tindakan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prosedur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risiko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tinggi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095" marR="460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09800" y="1524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Calibri" pitchFamily="34" charset="0"/>
                <a:cs typeface="Calibri" pitchFamily="34" charset="0"/>
              </a:rPr>
              <a:t>FORMAT TELUSUR REKAM MEDIS TERTUTUP 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29600" y="457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FORM 1</a:t>
            </a:r>
            <a:endParaRPr lang="en-US" sz="1100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7CA89-A8FD-4876-B443-A9E45D912C82}" type="datetime1">
              <a:rPr lang="en-US" smtClean="0"/>
              <a:pPr/>
              <a:t>6/20/2020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8470B-5170-4C58-8ED0-AF9ABA9C60D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sis-reviewrm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000100" y="724983"/>
          <a:ext cx="7162794" cy="5561537"/>
        </p:xfrm>
        <a:graphic>
          <a:graphicData uri="http://schemas.openxmlformats.org/drawingml/2006/table">
            <a:tbl>
              <a:tblPr/>
              <a:tblGrid>
                <a:gridCol w="761997"/>
                <a:gridCol w="1663495"/>
                <a:gridCol w="223585"/>
                <a:gridCol w="343727"/>
                <a:gridCol w="343727"/>
                <a:gridCol w="224124"/>
                <a:gridCol w="343727"/>
                <a:gridCol w="343727"/>
                <a:gridCol w="224124"/>
                <a:gridCol w="343727"/>
                <a:gridCol w="343727"/>
                <a:gridCol w="224124"/>
                <a:gridCol w="343727"/>
                <a:gridCol w="717628"/>
                <a:gridCol w="717628"/>
              </a:tblGrid>
              <a:tr h="490580">
                <a:tc gridSpan="1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Calibri"/>
                          <a:ea typeface="Calibri"/>
                          <a:cs typeface="Times New Roman"/>
                        </a:rPr>
                        <a:t>ASESMEN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19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STD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DOKUMEN YG DIMINTA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TDD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TDD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TDD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TDD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718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AP 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Kebutuhan medis pasien</a:t>
                      </a: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9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Kebutuhan perawatan pasien</a:t>
                      </a: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AP 1.1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Kajian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medis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selama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24 jam, </a:t>
                      </a: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di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update </a:t>
                      </a: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jika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berumur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&gt; 30 </a:t>
                      </a: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hari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Kajian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keperawatan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selama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24 jam</a:t>
                      </a: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+mn-lt"/>
                          <a:ea typeface="Calibri"/>
                          <a:cs typeface="Times New Roman"/>
                        </a:rPr>
                        <a:t>MKE 1</a:t>
                      </a:r>
                      <a:endParaRPr lang="en-US" sz="11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Kajian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meliputi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hal-hal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sbb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Budaya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pasien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keluarga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b.</a:t>
                      </a:r>
                      <a:r>
                        <a:rPr lang="en-US" sz="1000" baseline="0" dirty="0" smtClean="0">
                          <a:latin typeface="Calibri"/>
                          <a:ea typeface="Calibri"/>
                          <a:cs typeface="Times New Roman"/>
                        </a:rPr>
                        <a:t>        </a:t>
                      </a: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Tingkat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pendidikan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bahasa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c.        </a:t>
                      </a:r>
                      <a:r>
                        <a:rPr lang="en-US" sz="1000" dirty="0" err="1" smtClean="0">
                          <a:latin typeface="Calibri"/>
                          <a:ea typeface="Calibri"/>
                          <a:cs typeface="Times New Roman"/>
                        </a:rPr>
                        <a:t>Kendala</a:t>
                      </a: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emosional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d.        </a:t>
                      </a:r>
                      <a:r>
                        <a:rPr lang="en-US" sz="1000" dirty="0" err="1" smtClean="0">
                          <a:latin typeface="Calibri"/>
                          <a:ea typeface="Calibri"/>
                          <a:cs typeface="Times New Roman"/>
                        </a:rPr>
                        <a:t>Kendala</a:t>
                      </a: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fisik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kognitif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e.        </a:t>
                      </a:r>
                      <a:r>
                        <a:rPr lang="en-US" sz="1000" dirty="0" err="1" smtClean="0">
                          <a:latin typeface="Calibri"/>
                          <a:ea typeface="Calibri"/>
                          <a:cs typeface="Times New Roman"/>
                        </a:rPr>
                        <a:t>Kesediaan</a:t>
                      </a:r>
                      <a:r>
                        <a:rPr lang="en-US" sz="100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pasien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menerima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informasi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MIRM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Pencatatan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tanggal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waktu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dari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setiap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entri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data</a:t>
                      </a: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00" y="304800"/>
            <a:ext cx="1295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FORM LANJUTAN 3</a:t>
            </a:r>
            <a:endParaRPr lang="en-US" sz="1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F5E9-911D-4553-B896-4651ECB3C992}" type="datetime1">
              <a:rPr lang="en-US" smtClean="0"/>
              <a:pPr/>
              <a:t>6/20/2020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8470B-5170-4C58-8ED0-AF9ABA9C60D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sis-reviewrm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0" y="304800"/>
            <a:ext cx="1295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FORM LANJUTAN 4</a:t>
            </a:r>
            <a:endParaRPr lang="en-US" sz="11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5" y="1295401"/>
          <a:ext cx="7772394" cy="3480641"/>
        </p:xfrm>
        <a:graphic>
          <a:graphicData uri="http://schemas.openxmlformats.org/drawingml/2006/table">
            <a:tbl>
              <a:tblPr/>
              <a:tblGrid>
                <a:gridCol w="761995"/>
                <a:gridCol w="1869923"/>
                <a:gridCol w="242613"/>
                <a:gridCol w="372980"/>
                <a:gridCol w="372980"/>
                <a:gridCol w="243199"/>
                <a:gridCol w="372980"/>
                <a:gridCol w="372980"/>
                <a:gridCol w="243199"/>
                <a:gridCol w="372980"/>
                <a:gridCol w="372980"/>
                <a:gridCol w="243199"/>
                <a:gridCol w="372980"/>
                <a:gridCol w="778703"/>
                <a:gridCol w="778703"/>
              </a:tblGrid>
              <a:tr h="4190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ARK 1.3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Setiap keterlambatan tindakan</a:t>
                      </a: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ARK 2.1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Rencana asuhan pada pasien</a:t>
                      </a: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ARK 4.2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Resume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pulang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memuat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sbb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Alasan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dirawat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, diagnosis,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penyakit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2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Temuan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fisik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penting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lainnya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201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latin typeface="+mn-lt"/>
                          <a:ea typeface="Calibri"/>
                          <a:cs typeface="Times New Roman"/>
                        </a:rPr>
                        <a:t>ARK 4.2</a:t>
                      </a:r>
                      <a:endParaRPr lang="en-US" sz="10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Tindakan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diagnostik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prosedur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yg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dilakukan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201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Obat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yg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diberikan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termasuk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obat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setelah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pulang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201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Instruksi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tindak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lanjut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000" i="1" dirty="0">
                          <a:latin typeface="Calibri"/>
                          <a:ea typeface="Calibri"/>
                          <a:cs typeface="Times New Roman"/>
                        </a:rPr>
                        <a:t>follow up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2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ARK 5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RM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pasien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dirujuk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memuat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Nama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RS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yg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menerima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memenuhi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kebutuhan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pasien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18CE3-3CDC-4BC8-BD20-82F652372197}" type="datetime1">
              <a:rPr lang="en-US" smtClean="0"/>
              <a:pPr/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8470B-5170-4C58-8ED0-AF9ABA9C60D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sis-reviewrm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0" y="304800"/>
            <a:ext cx="1295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FORM LANJUTAN 5</a:t>
            </a:r>
            <a:endParaRPr lang="en-US" sz="11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85786" y="1071546"/>
          <a:ext cx="7619999" cy="3071834"/>
        </p:xfrm>
        <a:graphic>
          <a:graphicData uri="http://schemas.openxmlformats.org/drawingml/2006/table">
            <a:tbl>
              <a:tblPr/>
              <a:tblGrid>
                <a:gridCol w="722586"/>
                <a:gridCol w="1642972"/>
                <a:gridCol w="302902"/>
                <a:gridCol w="301442"/>
                <a:gridCol w="465666"/>
                <a:gridCol w="303633"/>
                <a:gridCol w="301442"/>
                <a:gridCol w="465666"/>
                <a:gridCol w="303633"/>
                <a:gridCol w="301442"/>
                <a:gridCol w="465666"/>
                <a:gridCol w="303633"/>
                <a:gridCol w="301442"/>
                <a:gridCol w="465666"/>
                <a:gridCol w="972208"/>
              </a:tblGrid>
              <a:tr h="464145">
                <a:tc gridSpan="15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TELAAH REKAM MEDIS LANJUTAN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41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STD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DOKUMEN YG DIMINTA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TDD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TDD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TDD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TDD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7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AP 1.1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Kajian terdokumentasi dalam 24 jam setelah dirawat</a:t>
                      </a: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AP 1.1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Kajian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medis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terdokumentasi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sebelum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operasi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1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AP 1.4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Periksa gizi dan fungsional</a:t>
                      </a: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1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AP 1.5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Periksa nyeri saat masuk</a:t>
                      </a: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5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AP 1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Kajian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kajian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ulang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pasien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meninggal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64DE-B61F-4D63-ACFD-F978CD551278}" type="datetime1">
              <a:rPr lang="en-US" smtClean="0"/>
              <a:pPr/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8470B-5170-4C58-8ED0-AF9ABA9C60D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sis-reviewrm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0" y="304800"/>
            <a:ext cx="1295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FORM LANJUTAN 6</a:t>
            </a:r>
            <a:endParaRPr lang="en-US" sz="11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42910" y="992504"/>
          <a:ext cx="7739092" cy="4417696"/>
        </p:xfrm>
        <a:graphic>
          <a:graphicData uri="http://schemas.openxmlformats.org/drawingml/2006/table">
            <a:tbl>
              <a:tblPr/>
              <a:tblGrid>
                <a:gridCol w="728689"/>
                <a:gridCol w="1970710"/>
                <a:gridCol w="237857"/>
                <a:gridCol w="365668"/>
                <a:gridCol w="365668"/>
                <a:gridCol w="238430"/>
                <a:gridCol w="365668"/>
                <a:gridCol w="365668"/>
                <a:gridCol w="238430"/>
                <a:gridCol w="365668"/>
                <a:gridCol w="365668"/>
                <a:gridCol w="238430"/>
                <a:gridCol w="365668"/>
                <a:gridCol w="763435"/>
                <a:gridCol w="763435"/>
              </a:tblGrid>
              <a:tr h="4333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AP 1.6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Modifikasi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kajian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utk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kebutuhan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khusus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AP 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Periksa awal utk rencana keluar RS</a:t>
                      </a: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AP 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Kajian setiap hari oleh dokter utk periksa akut</a:t>
                      </a: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PAP 2.1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Indikator sasaran dari rencana asuhan</a:t>
                      </a: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PPK 2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Kajian ttg kebutuhan pendidikan</a:t>
                      </a: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92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PAB 3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Kajian pra sedasi</a:t>
                      </a: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9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Monitoring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selama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sedasi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9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PAB 4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Kajian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pra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anastesi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pra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induksi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9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PKPO 4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Daftar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obat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yg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diminum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sebelum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dirawat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9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PKPO 4.3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Jenis obat yg diresepkan dicatat di rekam medis</a:t>
                      </a: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9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PKPO 7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Kejadian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tidak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err="1">
                          <a:latin typeface="Calibri"/>
                          <a:ea typeface="Calibri"/>
                          <a:cs typeface="Times New Roman"/>
                        </a:rPr>
                        <a:t>diharapkan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000" i="1" dirty="0">
                          <a:latin typeface="Calibri"/>
                          <a:ea typeface="Calibri"/>
                          <a:cs typeface="Times New Roman"/>
                        </a:rPr>
                        <a:t>adverse event)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Y=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T=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2" marR="630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9495C-B518-43D8-A6C9-A0031A5200FB}" type="datetime1">
              <a:rPr lang="en-US" smtClean="0"/>
              <a:pPr/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8470B-5170-4C58-8ED0-AF9ABA9C60D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sis-reviewrm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90600" y="838200"/>
            <a:ext cx="7162800" cy="609600"/>
          </a:xfrm>
        </p:spPr>
        <p:txBody>
          <a:bodyPr>
            <a:noAutofit/>
          </a:bodyPr>
          <a:lstStyle/>
          <a:p>
            <a:pPr algn="ctr"/>
            <a:r>
              <a:rPr kumimoji="0" lang="en-US" sz="3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+mn-lt"/>
                <a:ea typeface="+mj-ea"/>
                <a:cs typeface="Tahoma" pitchFamily="34" charset="0"/>
              </a:rPr>
              <a:t>STANDAR PMKP 2.1 </a:t>
            </a:r>
            <a:endParaRPr lang="en-US" sz="1400" b="0" dirty="0">
              <a:solidFill>
                <a:schemeClr val="tx1"/>
              </a:solidFill>
              <a:latin typeface="+mn-lt"/>
              <a:cs typeface="Tahoma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215238" cy="3429000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>
              <a:buClrTx/>
              <a:buNone/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	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Rumah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sakit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menyediakan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teknologi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dan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dukungan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lainnya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untuk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mendukung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sistem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manajemen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data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pengukuran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mutu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terintegrasi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sesuai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dengan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perkembangan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teknologi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informasi</a:t>
            </a:r>
            <a:endParaRPr lang="en-US" sz="3600" i="1" dirty="0">
              <a:solidFill>
                <a:srgbClr val="FF0000"/>
              </a:solidFill>
              <a:cs typeface="Tahoma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90600" y="5715000"/>
            <a:ext cx="7162800" cy="5334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+mn-lt"/>
                <a:ea typeface="+mj-ea"/>
                <a:cs typeface="Tahoma" pitchFamily="34" charset="0"/>
              </a:rPr>
              <a:t>SISMADAK 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n-lt"/>
              <a:ea typeface="+mj-ea"/>
              <a:cs typeface="Tahoma" pitchFamily="34" charset="0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4419600" y="5257800"/>
            <a:ext cx="304800" cy="38100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458200" cy="1143000"/>
          </a:xfrm>
        </p:spPr>
        <p:txBody>
          <a:bodyPr>
            <a:noAutofit/>
          </a:bodyPr>
          <a:lstStyle/>
          <a:p>
            <a:pPr algn="ctr"/>
            <a:r>
              <a:rPr kumimoji="0" lang="en-US" sz="32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+mn-lt"/>
                <a:ea typeface="+mj-ea"/>
                <a:cs typeface="Tahoma" pitchFamily="34" charset="0"/>
              </a:rPr>
              <a:t>SISTEM MANAJEMEN DOKUMEN AKREDITASI (SISMADAK)</a:t>
            </a:r>
            <a:endParaRPr lang="en-US" sz="1400" b="0" dirty="0">
              <a:solidFill>
                <a:schemeClr val="tx1"/>
              </a:solidFill>
              <a:latin typeface="+mn-lt"/>
              <a:cs typeface="Tahoma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00100" y="2033574"/>
            <a:ext cx="7215238" cy="3452826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Sebuah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aplikasi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alat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 bantu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bagi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Sakit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 (RS)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untuk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mengumpulkan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menyimpan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mencari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kembali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dokumen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bukti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 yang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berhubungan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dengan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1"/>
            <a:endParaRPr lang="en-US" sz="2400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latin typeface="Calibri" pitchFamily="34" charset="0"/>
              <a:cs typeface="Calibri" pitchFamily="34" charset="0"/>
            </a:endParaRPr>
          </a:p>
          <a:p>
            <a:pPr>
              <a:buClrTx/>
              <a:buNone/>
            </a:pPr>
            <a:endParaRPr lang="en-US" sz="3600" i="1" dirty="0">
              <a:solidFill>
                <a:srgbClr val="FF0000"/>
              </a:solidFill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1219200" y="762000"/>
            <a:ext cx="6781800" cy="609600"/>
          </a:xfrm>
        </p:spPr>
        <p:txBody>
          <a:bodyPr>
            <a:normAutofit fontScale="90000"/>
          </a:bodyPr>
          <a:lstStyle/>
          <a:p>
            <a:pPr lvl="0" algn="ctr">
              <a:defRPr/>
            </a:pPr>
            <a:r>
              <a:rPr lang="en-US" sz="5400" b="0" kern="10" cap="all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LANDASAN HUKUM</a:t>
            </a:r>
            <a:endParaRPr lang="en-US" sz="3600" b="0" cap="all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458200" cy="4343400"/>
          </a:xfrm>
        </p:spPr>
        <p:txBody>
          <a:bodyPr>
            <a:normAutofit fontScale="62500" lnSpcReduction="20000"/>
          </a:bodyPr>
          <a:lstStyle/>
          <a:p>
            <a:pPr>
              <a:buClrTx/>
            </a:pP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Undang-Undang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RI No. 44/2009: RS</a:t>
            </a:r>
          </a:p>
          <a:p>
            <a:pPr>
              <a:buClrTx/>
            </a:pPr>
            <a:r>
              <a:rPr lang="en-US" sz="5100" dirty="0" smtClean="0">
                <a:latin typeface="Calibri" pitchFamily="34" charset="0"/>
                <a:cs typeface="Calibri" pitchFamily="34" charset="0"/>
              </a:rPr>
              <a:t>KMK RI No.129/2008: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Minimal RS</a:t>
            </a:r>
          </a:p>
          <a:p>
            <a:r>
              <a:rPr lang="en-US" sz="5100" dirty="0" smtClean="0">
                <a:latin typeface="Calibri" pitchFamily="34" charset="0"/>
                <a:cs typeface="Calibri" pitchFamily="34" charset="0"/>
              </a:rPr>
              <a:t>PMK RI No.12/2020: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RS</a:t>
            </a:r>
          </a:p>
          <a:p>
            <a:pPr>
              <a:buClrTx/>
            </a:pP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Kepdirjen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Bina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Upaya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Kesehatan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Nomor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HK.02.04/I/2790/11: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RS</a:t>
            </a:r>
          </a:p>
          <a:p>
            <a:pPr>
              <a:buClrTx/>
            </a:pP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Pedoman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Penyusunan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Minimum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di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Sakit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Kementerian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Kesehatan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RI, 2013 </a:t>
            </a:r>
          </a:p>
          <a:p>
            <a:pPr>
              <a:buClrTx/>
            </a:pP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Komisi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Sakit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, SNARS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Edisi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1.1</a:t>
            </a:r>
          </a:p>
          <a:p>
            <a:pPr marL="609600" indent="-609600">
              <a:lnSpc>
                <a:spcPct val="90000"/>
              </a:lnSpc>
              <a:buNone/>
            </a:pPr>
            <a:endParaRPr lang="en-US" sz="4000" kern="10" cap="all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00B0F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1066800"/>
            <a:ext cx="8458200" cy="685800"/>
          </a:xfrm>
        </p:spPr>
        <p:txBody>
          <a:bodyPr>
            <a:noAutofit/>
          </a:bodyPr>
          <a:lstStyle/>
          <a:p>
            <a:pPr algn="ctr"/>
            <a:r>
              <a:rPr kumimoji="0" lang="en-US" sz="44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Calibri" pitchFamily="34" charset="0"/>
                <a:cs typeface="Calibri" pitchFamily="34" charset="0"/>
              </a:rPr>
              <a:t>SISMADAK</a:t>
            </a:r>
            <a:endParaRPr lang="en-US" sz="20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534400" cy="3124200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>
              <a:buClrTx/>
              <a:buNone/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Monitoring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indikator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mutu</a:t>
            </a:r>
            <a:endParaRPr lang="en-US" sz="3600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12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Indikator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mutu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Rumah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Sakit</a:t>
            </a:r>
            <a:endParaRPr lang="en-US" sz="3600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12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Indikator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mutu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Nasional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di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SISMADAK</a:t>
            </a:r>
            <a:endParaRPr lang="en-US" sz="3600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Indikator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mutu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Prioritas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(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sesuai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RS)</a:t>
            </a:r>
          </a:p>
          <a:p>
            <a:pPr lvl="1"/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Indikator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mutu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Lokal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/unit (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sesuai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RS)</a:t>
            </a:r>
          </a:p>
          <a:p>
            <a:pPr>
              <a:buClrTx/>
              <a:buNone/>
            </a:pPr>
            <a:endParaRPr lang="en-US" sz="3600" i="1" dirty="0">
              <a:solidFill>
                <a:srgbClr val="FF0000"/>
              </a:solidFill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914401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INDIKATOR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  <a:sym typeface="Wingdings" pitchFamily="2" charset="2"/>
              </a:rPr>
              <a:t> MUTU RUMAH SAKIT/KEMKES</a:t>
            </a:r>
            <a:endParaRPr lang="en-SG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3733800" cy="4495800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566928" indent="-457200">
              <a:buClrTx/>
              <a:buAutoNum type="arabicPeriod"/>
            </a:pP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Kepatuhan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penggunaan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clinical pathway</a:t>
            </a:r>
          </a:p>
          <a:p>
            <a:pPr marL="566928" indent="-457200">
              <a:buClrTx/>
              <a:buAutoNum type="arabicPeriod"/>
            </a:pP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Kelengkapan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asesmen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awal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keperawatan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dalam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24 jam</a:t>
            </a:r>
          </a:p>
          <a:p>
            <a:pPr marL="566928" indent="-457200">
              <a:buClrTx/>
              <a:buAutoNum type="arabicPeriod"/>
            </a:pP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Penulisan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resep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sesuai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dengan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formularium</a:t>
            </a: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marL="566928" indent="-457200">
              <a:buClrTx/>
              <a:buAutoNum type="arabicPeriod"/>
            </a:pP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Angka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kejadian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penundaan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operasi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elektif</a:t>
            </a: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marL="566928" indent="-457200">
              <a:buClrTx/>
              <a:buAutoNum type="arabicPeriod"/>
            </a:pP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Waktu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tunggu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rawat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jalan</a:t>
            </a: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marL="566928" indent="-457200">
              <a:buClrTx/>
              <a:buAutoNum type="arabicPeriod"/>
            </a:pP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Ketepatan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jam visit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dokter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spesialis</a:t>
            </a: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marL="566928" indent="-457200">
              <a:buClrTx/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>
              <a:buClrTx/>
              <a:buNone/>
            </a:pP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495800" y="1600200"/>
            <a:ext cx="4038600" cy="4495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vert="horz">
            <a:normAutofit fontScale="92500"/>
          </a:bodyPr>
          <a:lstStyle/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+mj-lt"/>
              <a:buAutoNum type="arabicPeriod" startAt="7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Kepuasan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pasien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dan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keluarga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di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IGD,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rawat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jalan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,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rawat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inap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+mj-lt"/>
              <a:buAutoNum type="arabicPeriod" startAt="7"/>
              <a:tabLst/>
              <a:defRPr/>
            </a:pP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Respon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time IGD &lt;5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menit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+mj-lt"/>
              <a:buAutoNum type="arabicPeriod" startAt="7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Waktu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tunggu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pelayanan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laboratorium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+mj-lt"/>
              <a:buAutoNum type="arabicPeriod" startAt="7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Angka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pasien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jatuh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+mj-lt"/>
              <a:buAutoNum type="arabicPeriod" startAt="7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Angka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infeksi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luka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operasi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+mj-lt"/>
              <a:buAutoNum type="arabicPeriod" startAt="7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Kelengkapan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informed consent</a:t>
            </a: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566928" marR="0" lvl="0" indent="-4572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Wingdings 3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Wingdings 3"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914401"/>
            <a:ext cx="8229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INDIKATOR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  <a:sym typeface="Wingdings" pitchFamily="2" charset="2"/>
              </a:rPr>
              <a:t> MUTU 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  <a:sym typeface="Wingdings" pitchFamily="2" charset="2"/>
              </a:rPr>
              <a:t>NASIONAL DI SISMADAK</a:t>
            </a:r>
            <a:endParaRPr lang="en-SG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3733800" cy="4495800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566928" indent="-457200">
              <a:buClrTx/>
              <a:buAutoNum type="arabicPeriod"/>
            </a:pP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Kepatuhan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identifikasi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pasien</a:t>
            </a: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marL="566928" indent="-457200">
              <a:buClrTx/>
              <a:buAutoNum type="arabicPeriod"/>
            </a:pPr>
            <a:r>
              <a:rPr lang="en-US" sz="2600" dirty="0" smtClean="0">
                <a:latin typeface="Calibri" pitchFamily="34" charset="0"/>
                <a:cs typeface="Calibri" pitchFamily="34" charset="0"/>
              </a:rPr>
              <a:t>Emergency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respon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time (EMT</a:t>
            </a: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marL="566928" indent="-457200">
              <a:buClrTx/>
              <a:buAutoNum type="arabicPeriod"/>
            </a:pP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Waktu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tunggu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rawat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jalan</a:t>
            </a: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marL="566928" indent="-457200">
              <a:buClrTx/>
              <a:buAutoNum type="arabicPeriod"/>
            </a:pP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Penundaan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operasi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elektif</a:t>
            </a: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marL="566928" indent="-457200">
              <a:buClrTx/>
              <a:buAutoNum type="arabicPeriod"/>
            </a:pP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Kepatuhan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jam 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visit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dokter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566928" indent="-457200">
              <a:buClrTx/>
              <a:buAutoNum type="arabicPeriod"/>
            </a:pP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Waktu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lapor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hasil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test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kritis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laboratorium</a:t>
            </a:r>
            <a:endParaRPr lang="en-US" sz="2600" dirty="0" smtClean="0">
              <a:latin typeface="Calibri" pitchFamily="34" charset="0"/>
              <a:cs typeface="Calibri" pitchFamily="34" charset="0"/>
            </a:endParaRPr>
          </a:p>
          <a:p>
            <a:pPr marL="566928" indent="-457200">
              <a:buClrTx/>
              <a:buNone/>
            </a:pP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>
              <a:buClrTx/>
              <a:buNone/>
            </a:pP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648200" y="1676400"/>
            <a:ext cx="4038600" cy="4495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vert="horz">
            <a:normAutofit fontScale="92500" lnSpcReduction="20000"/>
          </a:bodyPr>
          <a:lstStyle/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+mj-lt"/>
              <a:buAutoNum type="arabicPeriod" startAt="7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Kepatuhan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penggunaan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formularium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nasional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(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hanya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utk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RS provider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BPJS)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+mj-lt"/>
              <a:buAutoNum type="arabicPeriod" startAt="7"/>
              <a:tabLst/>
              <a:defRPr/>
            </a:pP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Kepatuhan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cuci</a:t>
            </a:r>
            <a:r>
              <a:rPr lang="en-US" sz="2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  <a:cs typeface="Calibri" pitchFamily="34" charset="0"/>
              </a:rPr>
              <a:t>tangan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+mj-lt"/>
              <a:buAutoNum type="arabicPeriod" startAt="7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Kepatuhan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upaya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pencegahan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risiko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cedera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akibat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pasien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jatuh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+mj-lt"/>
              <a:buAutoNum type="arabicPeriod" startAt="7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Kepatuhan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terhadap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clinical pathway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+mj-lt"/>
              <a:buAutoNum type="arabicPeriod" startAt="7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Kepuasan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pasien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dan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keluarga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+mj-lt"/>
              <a:buAutoNum type="arabicPeriod" startAt="7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Kecepatan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respon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terhadap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komplain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624078" marR="0" lvl="0" indent="-51435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566928" marR="0" lvl="0" indent="-45720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Wingdings 3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68000"/>
              <a:buFont typeface="Wingdings 3"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1219200" y="685800"/>
            <a:ext cx="6781800" cy="6858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PENGERTIAN</a:t>
            </a:r>
            <a:endParaRPr lang="en-US" sz="44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1447800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ea typeface="Tahoma" pitchFamily="34" charset="0"/>
                <a:cs typeface="Calibri" pitchFamily="34" charset="0"/>
              </a:rPr>
              <a:t>REVIEW: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tinjauan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atau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ringkasan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dari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berbagai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sumber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baik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dari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buku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berita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, film,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pustaka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lainnya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m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eninjau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karya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dalam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mengetahui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u="sng" dirty="0" err="1" smtClean="0">
                <a:latin typeface="Calibri" pitchFamily="34" charset="0"/>
                <a:cs typeface="Calibri" pitchFamily="34" charset="0"/>
              </a:rPr>
              <a:t>kualitas</a:t>
            </a:r>
            <a:r>
              <a:rPr lang="en-SG" sz="3200" u="sng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SG" sz="3200" u="sng" dirty="0" err="1" smtClean="0">
                <a:latin typeface="Calibri" pitchFamily="34" charset="0"/>
                <a:cs typeface="Calibri" pitchFamily="34" charset="0"/>
              </a:rPr>
              <a:t>keunggulan</a:t>
            </a:r>
            <a:r>
              <a:rPr lang="en-SG" sz="32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u="sng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SG" sz="32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u="sng" dirty="0" err="1" smtClean="0">
                <a:latin typeface="Calibri" pitchFamily="34" charset="0"/>
                <a:cs typeface="Calibri" pitchFamily="34" charset="0"/>
              </a:rPr>
              <a:t>juga</a:t>
            </a:r>
            <a:r>
              <a:rPr lang="en-SG" sz="32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u="sng" dirty="0" err="1" smtClean="0">
                <a:latin typeface="Calibri" pitchFamily="34" charset="0"/>
                <a:cs typeface="Calibri" pitchFamily="34" charset="0"/>
              </a:rPr>
              <a:t>kekurangan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dari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sebuah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karya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tersebut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. 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ea typeface="Tahoma" pitchFamily="34" charset="0"/>
                <a:cs typeface="Calibri" pitchFamily="34" charset="0"/>
              </a:rPr>
              <a:t>REVIEW: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sebuah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ringkasan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tentang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beberapa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sumber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yakni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buku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, film,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berita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lain-lain</a:t>
            </a:r>
            <a:r>
              <a:rPr lang="en-SG" sz="3200" dirty="0" smtClean="0">
                <a:latin typeface="Calibri" pitchFamily="34" charset="0"/>
                <a:cs typeface="Calibri" pitchFamily="34" charset="0"/>
                <a:sym typeface="Wingdings" pitchFamily="2" charset="2"/>
              </a:rPr>
              <a:t>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melihat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u="sng" dirty="0" err="1" smtClean="0">
                <a:latin typeface="Calibri" pitchFamily="34" charset="0"/>
                <a:cs typeface="Calibri" pitchFamily="34" charset="0"/>
              </a:rPr>
              <a:t>mengetahui</a:t>
            </a:r>
            <a:r>
              <a:rPr lang="en-SG" sz="32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u="sng" dirty="0" err="1" smtClean="0">
                <a:latin typeface="Calibri" pitchFamily="34" charset="0"/>
                <a:cs typeface="Calibri" pitchFamily="34" charset="0"/>
              </a:rPr>
              <a:t>kekurangan</a:t>
            </a:r>
            <a:r>
              <a:rPr lang="en-SG" sz="3200" u="sng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SG" sz="3200" u="sng" dirty="0" err="1" smtClean="0">
                <a:latin typeface="Calibri" pitchFamily="34" charset="0"/>
                <a:cs typeface="Calibri" pitchFamily="34" charset="0"/>
              </a:rPr>
              <a:t>kelebihan</a:t>
            </a:r>
            <a:r>
              <a:rPr lang="en-SG" sz="32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u="sng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SG" sz="32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u="sng" dirty="0" err="1" smtClean="0">
                <a:latin typeface="Calibri" pitchFamily="34" charset="0"/>
                <a:cs typeface="Calibri" pitchFamily="34" charset="0"/>
              </a:rPr>
              <a:t>kualitas</a:t>
            </a:r>
            <a:r>
              <a:rPr lang="en-SG" sz="32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dari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terbentuknya</a:t>
            </a:r>
            <a:r>
              <a:rPr lang="en-SG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200" dirty="0" err="1" smtClean="0">
                <a:latin typeface="Calibri" pitchFamily="34" charset="0"/>
                <a:cs typeface="Calibri" pitchFamily="34" charset="0"/>
              </a:rPr>
              <a:t>proses</a:t>
            </a:r>
            <a:endParaRPr lang="en-SG" sz="32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66800" y="1447800"/>
            <a:ext cx="7086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ea typeface="Tahoma" pitchFamily="34" charset="0"/>
                <a:cs typeface="Calibri" pitchFamily="34" charset="0"/>
              </a:rPr>
              <a:t>REVIEW REKAM MEDIS: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Meninjau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melihat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600" u="sng" dirty="0" err="1" smtClean="0">
                <a:latin typeface="Calibri" pitchFamily="34" charset="0"/>
                <a:cs typeface="Calibri" pitchFamily="34" charset="0"/>
              </a:rPr>
              <a:t>mengetahui</a:t>
            </a:r>
            <a:r>
              <a:rPr lang="en-SG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600" u="sng" dirty="0" err="1" smtClean="0">
                <a:latin typeface="Calibri" pitchFamily="34" charset="0"/>
                <a:cs typeface="Calibri" pitchFamily="34" charset="0"/>
              </a:rPr>
              <a:t>kekurangan</a:t>
            </a:r>
            <a:r>
              <a:rPr lang="en-SG" sz="3600" u="sng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SG" sz="3600" u="sng" dirty="0" err="1" smtClean="0">
                <a:latin typeface="Calibri" pitchFamily="34" charset="0"/>
                <a:cs typeface="Calibri" pitchFamily="34" charset="0"/>
              </a:rPr>
              <a:t>kelebihan</a:t>
            </a:r>
            <a:r>
              <a:rPr lang="en-SG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600" u="sng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SG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600" u="sng" dirty="0" err="1" smtClean="0">
                <a:latin typeface="Calibri" pitchFamily="34" charset="0"/>
                <a:cs typeface="Calibri" pitchFamily="34" charset="0"/>
              </a:rPr>
              <a:t>kualitas</a:t>
            </a:r>
            <a:r>
              <a:rPr lang="en-SG" sz="3600" u="sng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dari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isi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rekam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medis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SG" sz="3600" dirty="0" err="1" smtClean="0">
                <a:latin typeface="Calibri" pitchFamily="34" charset="0"/>
                <a:cs typeface="Calibri" pitchFamily="34" charset="0"/>
              </a:rPr>
              <a:t>pasien</a:t>
            </a:r>
            <a:r>
              <a:rPr lang="en-SG" sz="3600" dirty="0" smtClean="0">
                <a:latin typeface="Calibri" pitchFamily="34" charset="0"/>
                <a:cs typeface="Calibri" pitchFamily="34" charset="0"/>
              </a:rPr>
              <a:t>.</a:t>
            </a:r>
            <a:endParaRPr lang="en-SG" sz="3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0034" y="871518"/>
            <a:ext cx="8143932" cy="728682"/>
          </a:xfrm>
          <a:prstGeom prst="rect">
            <a:avLst/>
          </a:prstGeom>
          <a:solidFill>
            <a:schemeClr val="bg1"/>
          </a:solidFill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kumimoji="0" lang="en-US" sz="40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REVIEW REKAM MEDIS</a:t>
            </a:r>
            <a:r>
              <a:rPr kumimoji="0" lang="en-US" sz="40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Calibri" pitchFamily="34" charset="0"/>
                <a:ea typeface="+mj-ea"/>
                <a:cs typeface="Calibri" pitchFamily="34" charset="0"/>
                <a:sym typeface="Wingdings" pitchFamily="2" charset="2"/>
              </a:rPr>
              <a:t>MIRM 13.4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00034" y="1752600"/>
            <a:ext cx="8171688" cy="4495800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US" sz="51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51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:</a:t>
            </a:r>
            <a:endParaRPr lang="en-US" sz="5100" b="1" dirty="0" smtClean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  <a:p>
            <a:pPr>
              <a:buClrTx/>
            </a:pP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Dalam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upaya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perbaikan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kinerja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, RS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secara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teratur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melakukan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evaluasi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atau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review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rekam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medis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  <a:sym typeface="Wingdings" pitchFamily="2" charset="2"/>
              </a:rPr>
              <a:t>s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ecara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berkala</a:t>
            </a:r>
            <a:endParaRPr lang="en-US" sz="5100" dirty="0" smtClean="0">
              <a:latin typeface="Calibri" pitchFamily="34" charset="0"/>
              <a:cs typeface="Calibri" pitchFamily="34" charset="0"/>
            </a:endParaRPr>
          </a:p>
          <a:p>
            <a:pPr>
              <a:buClrTx/>
            </a:pP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Proses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review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melibatkan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lvl="1">
              <a:buClrTx/>
            </a:pP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Staf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medis</a:t>
            </a:r>
            <a:endParaRPr lang="en-US" sz="5100" dirty="0" smtClean="0">
              <a:latin typeface="Calibri" pitchFamily="34" charset="0"/>
              <a:cs typeface="Calibri" pitchFamily="34" charset="0"/>
            </a:endParaRPr>
          </a:p>
          <a:p>
            <a:pPr lvl="1">
              <a:buClrTx/>
            </a:pP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Keperawatan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lvl="1">
              <a:buClrTx/>
            </a:pPr>
            <a:r>
              <a:rPr lang="en-US" sz="5100" dirty="0" smtClean="0">
                <a:latin typeface="Calibri" pitchFamily="34" charset="0"/>
                <a:cs typeface="Calibri" pitchFamily="34" charset="0"/>
              </a:rPr>
              <a:t>PPA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lainnya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yg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memiliki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otorisasi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5100" dirty="0" err="1" smtClean="0">
                <a:latin typeface="Calibri" pitchFamily="34" charset="0"/>
                <a:cs typeface="Calibri" pitchFamily="34" charset="0"/>
              </a:rPr>
              <a:t>mengisi</a:t>
            </a:r>
            <a:r>
              <a:rPr lang="en-US" sz="5100" dirty="0" smtClean="0">
                <a:latin typeface="Calibri" pitchFamily="34" charset="0"/>
                <a:cs typeface="Calibri" pitchFamily="34" charset="0"/>
              </a:rPr>
              <a:t> RM</a:t>
            </a:r>
          </a:p>
          <a:p>
            <a:pPr>
              <a:buClrTx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990600"/>
            <a:ext cx="8020080" cy="838200"/>
          </a:xfrm>
          <a:prstGeom prst="rect">
            <a:avLst/>
          </a:prstGeom>
          <a:solidFill>
            <a:schemeClr val="bg1"/>
          </a:solidFill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B0F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kumimoji="0" lang="en-US" sz="44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FOKUS REVIEW REKAM MEDIS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0" y="2019288"/>
            <a:ext cx="6248400" cy="3695712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 marL="852678" indent="-742950">
              <a:buClrTx/>
              <a:buFont typeface="+mj-lt"/>
              <a:buAutoNum type="arabicPeriod"/>
            </a:pPr>
            <a:r>
              <a:rPr lang="en-US" sz="4400" dirty="0" err="1" smtClean="0">
                <a:latin typeface="Calibri" pitchFamily="34" charset="0"/>
                <a:cs typeface="Calibri" pitchFamily="34" charset="0"/>
              </a:rPr>
              <a:t>Ketepatan</a:t>
            </a:r>
            <a:r>
              <a:rPr lang="en-US" sz="4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dirty="0" err="1" smtClean="0">
                <a:latin typeface="Calibri" pitchFamily="34" charset="0"/>
                <a:cs typeface="Calibri" pitchFamily="34" charset="0"/>
              </a:rPr>
              <a:t>waktu</a:t>
            </a:r>
            <a:endParaRPr lang="en-US" sz="4400" dirty="0" smtClean="0">
              <a:latin typeface="Calibri" pitchFamily="34" charset="0"/>
              <a:cs typeface="Calibri" pitchFamily="34" charset="0"/>
            </a:endParaRPr>
          </a:p>
          <a:p>
            <a:pPr marL="852678" indent="-742950">
              <a:buClrTx/>
              <a:buFont typeface="+mj-lt"/>
              <a:buAutoNum type="arabicPeriod"/>
            </a:pPr>
            <a:r>
              <a:rPr lang="en-US" sz="4400" dirty="0" err="1" smtClean="0">
                <a:latin typeface="Calibri" pitchFamily="34" charset="0"/>
                <a:cs typeface="Calibri" pitchFamily="34" charset="0"/>
              </a:rPr>
              <a:t>Kelengkapan</a:t>
            </a:r>
            <a:endParaRPr lang="en-US" sz="4400" dirty="0" smtClean="0">
              <a:latin typeface="Calibri" pitchFamily="34" charset="0"/>
              <a:cs typeface="Calibri" pitchFamily="34" charset="0"/>
            </a:endParaRPr>
          </a:p>
          <a:p>
            <a:pPr marL="852678" indent="-742950">
              <a:buClrTx/>
              <a:buFont typeface="+mj-lt"/>
              <a:buAutoNum type="arabicPeriod"/>
            </a:pPr>
            <a:r>
              <a:rPr lang="en-US" sz="4400" dirty="0" err="1" smtClean="0">
                <a:latin typeface="Calibri" pitchFamily="34" charset="0"/>
                <a:cs typeface="Calibri" pitchFamily="34" charset="0"/>
              </a:rPr>
              <a:t>Tulisan</a:t>
            </a:r>
            <a:r>
              <a:rPr lang="en-US" sz="4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dirty="0" err="1" smtClean="0">
                <a:latin typeface="Calibri" pitchFamily="34" charset="0"/>
                <a:cs typeface="Calibri" pitchFamily="34" charset="0"/>
              </a:rPr>
              <a:t>dapat</a:t>
            </a:r>
            <a:r>
              <a:rPr lang="en-US" sz="4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4400" dirty="0" err="1" smtClean="0">
                <a:latin typeface="Calibri" pitchFamily="34" charset="0"/>
                <a:cs typeface="Calibri" pitchFamily="34" charset="0"/>
              </a:rPr>
              <a:t>dibaca</a:t>
            </a:r>
            <a:endParaRPr lang="en-US" sz="4400" dirty="0" smtClean="0">
              <a:latin typeface="Calibri" pitchFamily="34" charset="0"/>
              <a:cs typeface="Calibri" pitchFamily="34" charset="0"/>
            </a:endParaRPr>
          </a:p>
          <a:p>
            <a:pPr marL="852678" indent="-742950">
              <a:buClrTx/>
              <a:buFont typeface="+mj-lt"/>
              <a:buAutoNum type="arabicPeriod"/>
            </a:pPr>
            <a:r>
              <a:rPr lang="en-US" sz="4400" dirty="0" err="1" smtClean="0">
                <a:latin typeface="Calibri" pitchFamily="34" charset="0"/>
                <a:cs typeface="Calibri" pitchFamily="34" charset="0"/>
              </a:rPr>
              <a:t>Keabsahan</a:t>
            </a:r>
            <a:endParaRPr lang="en-US" sz="4400" dirty="0" smtClean="0">
              <a:latin typeface="Calibri" pitchFamily="34" charset="0"/>
              <a:cs typeface="Calibri" pitchFamily="34" charset="0"/>
            </a:endParaRPr>
          </a:p>
          <a:p>
            <a:pPr marL="852678" indent="-742950">
              <a:buClrTx/>
              <a:buFont typeface="+mj-lt"/>
              <a:buAutoNum type="arabicPeriod"/>
            </a:pPr>
            <a:r>
              <a:rPr lang="en-US" sz="4400" dirty="0" err="1" smtClean="0">
                <a:latin typeface="Calibri" pitchFamily="34" charset="0"/>
                <a:cs typeface="Calibri" pitchFamily="34" charset="0"/>
              </a:rPr>
              <a:t>dll</a:t>
            </a:r>
            <a:endParaRPr lang="en-US" sz="36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914400"/>
            <a:ext cx="8229600" cy="50167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3200" kern="10" cap="all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REVIEW RM (</a:t>
            </a:r>
            <a:r>
              <a:rPr lang="en-US" sz="3200" kern="10" cap="all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mirm</a:t>
            </a:r>
            <a:r>
              <a:rPr lang="en-US" sz="3200" kern="10" cap="all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13.4)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RS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menetapkan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individu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/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tim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yg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melakukan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review RM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secara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berkala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Calibri" pitchFamily="34" charset="0"/>
              </a:rPr>
              <a:t>(R)</a:t>
            </a:r>
            <a:endParaRPr lang="en-US" sz="32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RM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-review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secara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berkala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Calibri" pitchFamily="34" charset="0"/>
              </a:rPr>
              <a:t>(D,W)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Review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menggunakan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sampel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yg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mewakili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Calibri" pitchFamily="34" charset="0"/>
              </a:rPr>
              <a:t>(D,W)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Fokus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review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adalah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pada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ketepatan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waktu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keterbacaan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kelengkapan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RM </a:t>
            </a:r>
            <a:r>
              <a:rPr lang="en-US" sz="3200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Calibri" pitchFamily="34" charset="0"/>
              </a:rPr>
              <a:t>(D,W)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Proses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review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termasuk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isi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RM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harus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sesuai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dg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peraturan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perundang-undangan</a:t>
            </a:r>
            <a:r>
              <a:rPr lang="en-US" sz="3200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Calibri" pitchFamily="34" charset="0"/>
              </a:rPr>
              <a:t>(D,W)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</TotalTime>
  <Words>2198</Words>
  <Application>Microsoft Office PowerPoint</Application>
  <PresentationFormat>On-screen Show (4:3)</PresentationFormat>
  <Paragraphs>1159</Paragraphs>
  <Slides>42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Concourse</vt:lpstr>
      <vt:lpstr>Slide 1</vt:lpstr>
      <vt:lpstr>KEMAMPUAN YANG DIHARAPKAN</vt:lpstr>
      <vt:lpstr>Slide 3</vt:lpstr>
      <vt:lpstr>LANDASAN HUKUM</vt:lpstr>
      <vt:lpstr>PENGERTIAN</vt:lpstr>
      <vt:lpstr>Slide 6</vt:lpstr>
      <vt:lpstr>Slide 7</vt:lpstr>
      <vt:lpstr>Slide 8</vt:lpstr>
      <vt:lpstr>Slide 9</vt:lpstr>
      <vt:lpstr>Slide 10</vt:lpstr>
      <vt:lpstr>Slide 11</vt:lpstr>
      <vt:lpstr> TELUSUR</vt:lpstr>
      <vt:lpstr>STANDAR PELAYANAN MINIMAL (SPM)</vt:lpstr>
      <vt:lpstr>Slide 14</vt:lpstr>
      <vt:lpstr>Slide 15</vt:lpstr>
      <vt:lpstr>Slide 16</vt:lpstr>
      <vt:lpstr>Slide 17</vt:lpstr>
      <vt:lpstr>Slide 18</vt:lpstr>
      <vt:lpstr>Slide 19</vt:lpstr>
      <vt:lpstr>NUMERATOR (PEMBILANG)</vt:lpstr>
      <vt:lpstr>Slide 21</vt:lpstr>
      <vt:lpstr>INDIKATOR MUTU PELAYANAN RMIK  (PEDOMAN SPM RS, KEMKES 2013)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STANDAR PMKP 2.1 </vt:lpstr>
      <vt:lpstr>SISTEM MANAJEMEN DOKUMEN AKREDITASI (SISMADAK)</vt:lpstr>
      <vt:lpstr>SISMADAK</vt:lpstr>
      <vt:lpstr>Slide 41</vt:lpstr>
      <vt:lpstr>Slide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akreditasi</dc:title>
  <dc:creator>Akreditasi</dc:creator>
  <cp:lastModifiedBy>siswati</cp:lastModifiedBy>
  <cp:revision>198</cp:revision>
  <dcterms:created xsi:type="dcterms:W3CDTF">2017-04-07T05:25:29Z</dcterms:created>
  <dcterms:modified xsi:type="dcterms:W3CDTF">2020-06-20T03:57:04Z</dcterms:modified>
</cp:coreProperties>
</file>