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316" r:id="rId2"/>
    <p:sldId id="401" r:id="rId3"/>
    <p:sldId id="419" r:id="rId4"/>
    <p:sldId id="403" r:id="rId5"/>
    <p:sldId id="420" r:id="rId6"/>
    <p:sldId id="411" r:id="rId7"/>
    <p:sldId id="418" r:id="rId8"/>
    <p:sldId id="421" r:id="rId9"/>
    <p:sldId id="422" r:id="rId10"/>
    <p:sldId id="423" r:id="rId11"/>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a:srgbClr val="FAFAFA"/>
    <a:srgbClr val="F6FC1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2"/>
    <p:restoredTop sz="93189"/>
  </p:normalViewPr>
  <p:slideViewPr>
    <p:cSldViewPr showGuides="1">
      <p:cViewPr varScale="1">
        <p:scale>
          <a:sx n="68" d="100"/>
          <a:sy n="68" d="100"/>
        </p:scale>
        <p:origin x="-1470" y="-96"/>
      </p:cViewPr>
      <p:guideLst>
        <p:guide orient="horz" pos="2160"/>
        <p:guide pos="283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165857780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lstStyle/>
          <a:p>
            <a:pPr lvl="0"/>
            <a:endParaRPr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17341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10</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2</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3</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4</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5</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6</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7</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8</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9</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latin typeface="Calibri" panose="020F0502020204030204" pitchFamily="34" charset="0"/>
              </a:defRPr>
            </a:lvl1pPr>
          </a:lstStyle>
          <a:p>
            <a:pPr lvl="0" eaLnBrk="1" hangingPunct="1"/>
            <a:fld id="{9A0DB2DC-4C9A-4742-B13C-FB6460FD3503}" type="slidenum">
              <a:rPr lang="en-US" dirty="0"/>
              <a:pPr lvl="0" eaLnBrk="1" hangingPunct="1"/>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study.com/academy/lesson/what-is-paraphrasing-definition-examples-quiz.html" TargetMode="External"/><Relationship Id="rId4" Type="http://schemas.openxmlformats.org/officeDocument/2006/relationships/hyperlink" Target="https://www.thoughtco.com/what-is-a-paraphrase-169157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www.thoughtco.com/evidence-argument-term-169068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thoughtco.com/what-is-an-essay-1690674" TargetMode="External"/><Relationship Id="rId5" Type="http://schemas.openxmlformats.org/officeDocument/2006/relationships/hyperlink" Target="https://www.thoughtco.com/thesis-composition-1692546" TargetMode="External"/><Relationship Id="rId4" Type="http://schemas.openxmlformats.org/officeDocument/2006/relationships/hyperlink" Target="https://www.thoughtco.com/primary-source-research-1691678"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thoughtco.com/style-rhetoric-and-composition-1692148" TargetMode="External"/><Relationship Id="rId3" Type="http://schemas.openxmlformats.org/officeDocument/2006/relationships/image" Target="../media/image2.jpeg"/><Relationship Id="rId7" Type="http://schemas.openxmlformats.org/officeDocument/2006/relationships/hyperlink" Target="https://www.thoughtco.com/example-composition-term-169068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thoughtco.com/periphrasis-prose-style-1691609" TargetMode="External"/><Relationship Id="rId5" Type="http://schemas.openxmlformats.org/officeDocument/2006/relationships/hyperlink" Target="https://www.thoughtco.com/extended-definition-essays-and-speeches-1690696" TargetMode="External"/><Relationship Id="rId4" Type="http://schemas.openxmlformats.org/officeDocument/2006/relationships/hyperlink" Target="https://www.thoughtco.com/translation-language-169256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p:cNvPicPr>
          <p:nvPr/>
        </p:nvPicPr>
        <p:blipFill>
          <a:blip r:embed="rId3"/>
          <a:srcRect l="1051" r="800" b="504"/>
          <a:stretch>
            <a:fillRect/>
          </a:stretch>
        </p:blipFill>
        <p:spPr>
          <a:xfrm>
            <a:off x="0" y="304800"/>
            <a:ext cx="9144000" cy="6840538"/>
          </a:xfrm>
          <a:prstGeom prst="rect">
            <a:avLst/>
          </a:prstGeom>
          <a:noFill/>
          <a:ln w="9525">
            <a:noFill/>
          </a:ln>
        </p:spPr>
      </p:pic>
      <p:sp>
        <p:nvSpPr>
          <p:cNvPr id="2051" name="TextBox 1"/>
          <p:cNvSpPr txBox="1"/>
          <p:nvPr/>
        </p:nvSpPr>
        <p:spPr>
          <a:xfrm>
            <a:off x="3200400" y="3725863"/>
            <a:ext cx="5638800" cy="1198880"/>
          </a:xfrm>
          <a:prstGeom prst="rect">
            <a:avLst/>
          </a:prstGeom>
          <a:noFill/>
          <a:ln w="9525">
            <a:noFill/>
          </a:ln>
        </p:spPr>
        <p:txBody>
          <a:bodyPr>
            <a:spAutoFit/>
          </a:bodyPr>
          <a:lstStyle/>
          <a:p>
            <a:pPr algn="ctr"/>
            <a:r>
              <a:rPr lang="en-US" b="1" dirty="0" smtClean="0">
                <a:solidFill>
                  <a:schemeClr val="bg1"/>
                </a:solidFill>
              </a:rPr>
              <a:t>INTERMEDIATE READING</a:t>
            </a:r>
            <a:endParaRPr lang="id-ID" b="1" dirty="0">
              <a:solidFill>
                <a:schemeClr val="bg1"/>
              </a:solidFill>
              <a:latin typeface="Arial" panose="020B0604020202020204" pitchFamily="34" charset="0"/>
            </a:endParaRPr>
          </a:p>
          <a:p>
            <a:pPr algn="ctr"/>
            <a:r>
              <a:rPr lang="id-ID" b="1" dirty="0">
                <a:solidFill>
                  <a:schemeClr val="bg1"/>
                </a:solidFill>
                <a:latin typeface="Arial" panose="020B0604020202020204" pitchFamily="34" charset="0"/>
              </a:rPr>
              <a:t>WEEK</a:t>
            </a:r>
            <a:r>
              <a:rPr b="1">
                <a:solidFill>
                  <a:schemeClr val="bg1"/>
                </a:solidFill>
                <a:latin typeface="Arial" panose="020B0604020202020204" pitchFamily="34" charset="0"/>
              </a:rPr>
              <a:t> </a:t>
            </a:r>
            <a:r>
              <a:rPr lang="en-US" b="1" dirty="0" smtClean="0">
                <a:solidFill>
                  <a:schemeClr val="bg1"/>
                </a:solidFill>
                <a:latin typeface="Arial" panose="020B0604020202020204" pitchFamily="34" charset="0"/>
              </a:rPr>
              <a:t>13</a:t>
            </a:r>
            <a:r>
              <a:rPr lang="id-ID" b="1" dirty="0" smtClean="0">
                <a:solidFill>
                  <a:schemeClr val="bg1"/>
                </a:solidFill>
                <a:latin typeface="Arial" panose="020B0604020202020204" pitchFamily="34" charset="0"/>
              </a:rPr>
              <a:t>:</a:t>
            </a:r>
            <a:r>
              <a:rPr lang="en-US" b="1" dirty="0" smtClean="0">
                <a:solidFill>
                  <a:schemeClr val="bg1"/>
                </a:solidFill>
                <a:latin typeface="Arial" panose="020B0604020202020204" pitchFamily="34" charset="0"/>
              </a:rPr>
              <a:t> Paraphrasing</a:t>
            </a:r>
            <a:endParaRPr lang="id-ID" b="1" dirty="0">
              <a:solidFill>
                <a:schemeClr val="bg1"/>
              </a:solidFill>
              <a:latin typeface="Arial" panose="020B0604020202020204" pitchFamily="34" charset="0"/>
            </a:endParaRPr>
          </a:p>
          <a:p>
            <a:pPr algn="ctr"/>
            <a:r>
              <a:rPr lang="en-US" b="1" dirty="0" smtClean="0">
                <a:solidFill>
                  <a:schemeClr val="bg1"/>
                </a:solidFill>
              </a:rPr>
              <a:t>MEIYANTI </a:t>
            </a:r>
            <a:r>
              <a:rPr lang="en-US" b="1" dirty="0" err="1" smtClean="0">
                <a:solidFill>
                  <a:schemeClr val="bg1"/>
                </a:solidFill>
              </a:rPr>
              <a:t>NURCHAERANI,M.Hum</a:t>
            </a:r>
            <a:endParaRPr b="1" dirty="0">
              <a:solidFill>
                <a:schemeClr val="bg1"/>
              </a:solidFill>
              <a:latin typeface="Arial" panose="020B0604020202020204" pitchFamily="34" charset="0"/>
            </a:endParaRPr>
          </a:p>
          <a:p>
            <a:pPr algn="ctr"/>
            <a:r>
              <a:rPr b="1" dirty="0">
                <a:solidFill>
                  <a:schemeClr val="bg1"/>
                </a:solidFill>
                <a:latin typeface="Arial" panose="020B0604020202020204" pitchFamily="34" charset="0"/>
              </a:rPr>
              <a:t>PENDIDIKAN </a:t>
            </a:r>
            <a:r>
              <a:rPr lang="id-ID" b="1" dirty="0">
                <a:solidFill>
                  <a:schemeClr val="bg1"/>
                </a:solidFill>
                <a:latin typeface="Arial" panose="020B0604020202020204" pitchFamily="34" charset="0"/>
              </a:rPr>
              <a:t>BAHASA INGGRIS</a:t>
            </a:r>
            <a:r>
              <a:rPr b="1" dirty="0">
                <a:solidFill>
                  <a:schemeClr val="bg1"/>
                </a:solidFill>
                <a:latin typeface="Arial" panose="020B0604020202020204" pitchFamily="34" charset="0"/>
              </a:rPr>
              <a:t> FKIP</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latin typeface="Arial" panose="020B0604020202020204" pitchFamily="34" charset="0"/>
                <a:ea typeface="Arial" panose="020B0604020202020204" pitchFamily="34" charset="0"/>
              </a:rPr>
              <a:t>References</a:t>
            </a:r>
            <a:endParaRPr lang="id-ID" sz="3200" b="1"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400" u="sng" dirty="0" smtClean="0">
                <a:hlinkClick r:id="rId4"/>
              </a:rPr>
              <a:t>https</a:t>
            </a:r>
            <a:r>
              <a:rPr lang="en-US" sz="2400" u="sng" dirty="0" smtClean="0">
                <a:hlinkClick r:id="rId4"/>
              </a:rPr>
              <a:t>://</a:t>
            </a:r>
            <a:r>
              <a:rPr lang="en-US" sz="2400" u="sng" dirty="0" smtClean="0">
                <a:hlinkClick r:id="rId4"/>
              </a:rPr>
              <a:t>www.thoughtco.com/what-is-a-paraphrase-1691573</a:t>
            </a:r>
            <a:endParaRPr lang="en-US" sz="2400" u="sng" dirty="0" smtClean="0"/>
          </a:p>
          <a:p>
            <a:r>
              <a:rPr lang="en-US" sz="2400" u="sng" dirty="0" smtClean="0">
                <a:hlinkClick r:id="rId5"/>
              </a:rPr>
              <a:t>https</a:t>
            </a:r>
            <a:r>
              <a:rPr lang="en-US" sz="2400" u="sng" dirty="0" smtClean="0">
                <a:hlinkClick r:id="rId5"/>
              </a:rPr>
              <a:t>://study.com/academy/lesson/what-is-paraphrasing-definition-examples-quiz.html</a:t>
            </a:r>
            <a:endParaRPr lang="en-US" sz="2400" dirty="0" smtClean="0"/>
          </a:p>
          <a:p>
            <a:pPr>
              <a:buNone/>
            </a:pPr>
            <a:endParaRPr lang="en-US" sz="2400" dirty="0" smtClean="0"/>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Learning Outcomes</a:t>
            </a: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800" dirty="0" smtClean="0"/>
              <a:t>Students are able to make a </a:t>
            </a:r>
            <a:r>
              <a:rPr lang="en-US" sz="2800" dirty="0" smtClean="0"/>
              <a:t>paraphrasing.</a:t>
            </a:r>
            <a:endParaRPr lang="id-ID" altLang="x-none" sz="28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1143000"/>
            <a:ext cx="8229600" cy="533400"/>
          </a:xfrm>
        </p:spPr>
        <p:txBody>
          <a:bodyPr vert="horz" wrap="square" lIns="91440" tIns="45720" rIns="91440" bIns="45720" anchor="ctr"/>
          <a:lstStyle/>
          <a:p>
            <a:pPr>
              <a:spcBef>
                <a:spcPct val="50000"/>
              </a:spcBef>
            </a:pPr>
            <a:r>
              <a:rPr lang="en-US" sz="3200" b="1" dirty="0" smtClean="0"/>
              <a:t>Paraphrasing </a:t>
            </a:r>
            <a:r>
              <a:rPr lang="en-US" sz="3200" b="1" dirty="0" smtClean="0"/>
              <a:t>Defined</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752600"/>
            <a:ext cx="8229600" cy="4602163"/>
          </a:xfrm>
        </p:spPr>
        <p:txBody>
          <a:bodyPr vert="horz" wrap="square" lIns="91440" tIns="45720" rIns="91440" bIns="45720" anchor="t"/>
          <a:lstStyle/>
          <a:p>
            <a:r>
              <a:rPr lang="en-US" sz="2400" dirty="0" smtClean="0"/>
              <a:t>We've all watched television shows or heard news stories we wanted to tell others about. We may have told our friends, our family, or our coworkers about what happened, how it happened, and why it happened. We recounted the storyline, the main characters, the events, and important points using our own words. </a:t>
            </a:r>
            <a:endParaRPr lang="en-US" sz="2400" dirty="0" smtClean="0"/>
          </a:p>
          <a:p>
            <a:r>
              <a:rPr lang="en-US" sz="2400" dirty="0" smtClean="0"/>
              <a:t>This </a:t>
            </a:r>
            <a:r>
              <a:rPr lang="en-US" sz="2400" dirty="0" smtClean="0"/>
              <a:t>is </a:t>
            </a:r>
            <a:r>
              <a:rPr lang="en-US" sz="2400" b="1" dirty="0" smtClean="0"/>
              <a:t>paraphrasing</a:t>
            </a:r>
            <a:r>
              <a:rPr lang="en-US" sz="2400" dirty="0" smtClean="0"/>
              <a:t> - using your own words to express someone else's message or ideas. In a paraphrase, the ideas and meaning of the original source must be maintained; the main ideas need to come through, but the wording has to be your own.</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1143000"/>
            <a:ext cx="8229600" cy="533400"/>
          </a:xfrm>
        </p:spPr>
        <p:txBody>
          <a:bodyPr vert="horz" wrap="square" lIns="91440" tIns="45720" rIns="91440" bIns="45720" anchor="ctr"/>
          <a:lstStyle/>
          <a:p>
            <a:pPr>
              <a:spcBef>
                <a:spcPct val="50000"/>
              </a:spcBef>
            </a:pPr>
            <a:r>
              <a:rPr lang="en-US" sz="3200" b="1" dirty="0" smtClean="0"/>
              <a:t>Guidelines for </a:t>
            </a:r>
            <a:r>
              <a:rPr lang="en-US" sz="3200" b="1" dirty="0" smtClean="0"/>
              <a:t>Paraphrasing</a:t>
            </a:r>
            <a:r>
              <a:rPr lang="en-US" sz="3200" b="1" dirty="0" smtClean="0"/>
              <a:t/>
            </a:r>
            <a:br>
              <a:rPr lang="en-US" sz="3200" b="1" dirty="0" smtClean="0"/>
            </a:b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lvl="0" algn="just"/>
            <a:r>
              <a:rPr lang="en-US" sz="2100" dirty="0" smtClean="0"/>
              <a:t>Read the original two or three times or until you are sure you understand it.</a:t>
            </a:r>
          </a:p>
          <a:p>
            <a:pPr lvl="0" algn="just"/>
            <a:r>
              <a:rPr lang="en-US" sz="2100" dirty="0" smtClean="0"/>
              <a:t>Put the original aside and try to write the main ideas in your own words. Say what the source says, but no more, and try to reproduce the source's order of ideas and emphasis.</a:t>
            </a:r>
          </a:p>
          <a:p>
            <a:pPr lvl="0" algn="just"/>
            <a:r>
              <a:rPr lang="en-US" sz="2100" dirty="0" smtClean="0"/>
              <a:t>Look closely at unfamiliar words, observing carefully the exact sense in which the writer uses the words.</a:t>
            </a:r>
          </a:p>
          <a:p>
            <a:pPr lvl="0" algn="just"/>
            <a:r>
              <a:rPr lang="en-US" sz="2100" dirty="0" smtClean="0"/>
              <a:t>Check your paraphrase, as often as needed, against the original for accurate tone and meaning, changing any words or phrases that match the original too closely. If the wording of the paraphrase is too close to the wording of the original, then it is plagiarism.</a:t>
            </a:r>
          </a:p>
          <a:p>
            <a:pPr lvl="0" algn="just"/>
            <a:r>
              <a:rPr lang="en-US" sz="2100" dirty="0" smtClean="0"/>
              <a:t>Include a citation for the source of the information (including the page numbers) so that you can cite the source accurately. Even when you paraphrase, you must still give credit to the original author.</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838200"/>
            <a:ext cx="8229600" cy="838200"/>
          </a:xfrm>
        </p:spPr>
        <p:txBody>
          <a:bodyPr vert="horz" wrap="square" lIns="91440" tIns="45720" rIns="91440" bIns="45720" anchor="ctr"/>
          <a:lstStyle/>
          <a:p>
            <a:pPr>
              <a:spcBef>
                <a:spcPct val="50000"/>
              </a:spcBef>
            </a:pPr>
            <a:r>
              <a:rPr lang="en-US" sz="3200" dirty="0" smtClean="0">
                <a:latin typeface="Arial" panose="020B0604020202020204" pitchFamily="34" charset="0"/>
                <a:ea typeface="Arial" panose="020B0604020202020204" pitchFamily="34" charset="0"/>
              </a:rPr>
              <a:t>Examples</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600200"/>
            <a:ext cx="8229600" cy="4525963"/>
          </a:xfrm>
        </p:spPr>
        <p:txBody>
          <a:bodyPr vert="horz" wrap="square" lIns="91440" tIns="45720" rIns="91440" bIns="45720" anchor="t"/>
          <a:lstStyle/>
          <a:p>
            <a:r>
              <a:rPr lang="en-US" sz="2400" dirty="0" smtClean="0"/>
              <a:t>Paraphrasing </a:t>
            </a:r>
            <a:r>
              <a:rPr lang="en-US" sz="2400" dirty="0" smtClean="0"/>
              <a:t>can be done with individual sentences or entire paragraphs. Here are some examples</a:t>
            </a:r>
            <a:r>
              <a:rPr lang="en-US" sz="2400" dirty="0" smtClean="0"/>
              <a:t>.</a:t>
            </a:r>
          </a:p>
          <a:p>
            <a:pPr>
              <a:buNone/>
            </a:pPr>
            <a:endParaRPr lang="en-US" sz="2400" dirty="0" smtClean="0"/>
          </a:p>
          <a:p>
            <a:r>
              <a:rPr lang="en-US" sz="2400" dirty="0" smtClean="0"/>
              <a:t>Original sentence:</a:t>
            </a:r>
            <a:br>
              <a:rPr lang="en-US" sz="2400" dirty="0" smtClean="0"/>
            </a:br>
            <a:r>
              <a:rPr lang="en-US" sz="2400" i="1" dirty="0" smtClean="0"/>
              <a:t>Her life spanned years of incredible change for women.</a:t>
            </a:r>
            <a:endParaRPr lang="en-US" sz="2400" dirty="0" smtClean="0"/>
          </a:p>
          <a:p>
            <a:r>
              <a:rPr lang="en-US" sz="2400" dirty="0" smtClean="0"/>
              <a:t>Paraphrased sentence:</a:t>
            </a:r>
            <a:br>
              <a:rPr lang="en-US" sz="2400" dirty="0" smtClean="0"/>
            </a:br>
            <a:r>
              <a:rPr lang="en-US" sz="2400" i="1" dirty="0" smtClean="0"/>
              <a:t>Mary lived through an era of liberating reform for women.</a:t>
            </a:r>
            <a:endParaRPr lang="en-US" sz="2400" dirty="0" smtClean="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1295400"/>
            <a:ext cx="8382000" cy="4830763"/>
          </a:xfrm>
        </p:spPr>
        <p:txBody>
          <a:bodyPr vert="horz" wrap="square" lIns="91440" tIns="45720" rIns="91440" bIns="45720" anchor="t"/>
          <a:lstStyle/>
          <a:p>
            <a:pPr>
              <a:buNone/>
            </a:pPr>
            <a:r>
              <a:rPr lang="en-US" sz="2400" b="1" dirty="0" smtClean="0"/>
              <a:t>How to Paraphrase a Text</a:t>
            </a:r>
          </a:p>
          <a:p>
            <a:r>
              <a:rPr lang="en-US" sz="2400" dirty="0" smtClean="0"/>
              <a:t>"</a:t>
            </a:r>
            <a:r>
              <a:rPr lang="en-US" sz="2400" b="1" dirty="0" smtClean="0"/>
              <a:t>Paraphrase</a:t>
            </a:r>
            <a:r>
              <a:rPr lang="en-US" sz="2400" dirty="0" smtClean="0"/>
              <a:t> passages that present important points, explanations, or arguments but that don't contain memorable or straightforward wording.</a:t>
            </a:r>
          </a:p>
          <a:p>
            <a:pPr lvl="0">
              <a:buNone/>
            </a:pPr>
            <a:r>
              <a:rPr lang="en-US" sz="2400" dirty="0" smtClean="0"/>
              <a:t>Follow these </a:t>
            </a:r>
            <a:r>
              <a:rPr lang="en-US" sz="2400" dirty="0" smtClean="0"/>
              <a:t>steps:</a:t>
            </a:r>
          </a:p>
          <a:p>
            <a:pPr lvl="0">
              <a:buFont typeface="Wingdings" pitchFamily="2" charset="2"/>
              <a:buChar char="ü"/>
            </a:pPr>
            <a:r>
              <a:rPr lang="en-US" sz="2400" dirty="0" smtClean="0"/>
              <a:t>Quickly </a:t>
            </a:r>
            <a:r>
              <a:rPr lang="en-US" sz="2400" dirty="0" smtClean="0"/>
              <a:t>review the passage to get a sense of the whole, and then go through the passage carefully, sentence by sentence.</a:t>
            </a:r>
          </a:p>
          <a:p>
            <a:pPr lvl="0">
              <a:buFont typeface="Wingdings" pitchFamily="2" charset="2"/>
              <a:buChar char="ü"/>
            </a:pPr>
            <a:r>
              <a:rPr lang="en-US" sz="2400" dirty="0" smtClean="0"/>
              <a:t>State the ideas in your own words, defining words as needed.</a:t>
            </a:r>
          </a:p>
          <a:p>
            <a:pPr lvl="0">
              <a:buFont typeface="Wingdings" pitchFamily="2" charset="2"/>
              <a:buChar char="ü"/>
            </a:pPr>
            <a:r>
              <a:rPr lang="en-US" sz="2400" dirty="0" smtClean="0"/>
              <a:t>If necessary, edit for clarity, but don't change the meaning.</a:t>
            </a:r>
          </a:p>
          <a:p>
            <a:endParaRPr lang="en-US" sz="2400" dirty="0" smtClean="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Reasons for Using </a:t>
            </a:r>
            <a:r>
              <a:rPr lang="en-US" sz="3200" b="1" dirty="0" smtClean="0"/>
              <a:t>Paraphrase</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400" dirty="0" smtClean="0"/>
              <a:t>"</a:t>
            </a:r>
            <a:r>
              <a:rPr lang="en-US" sz="2400" b="1" dirty="0" smtClean="0"/>
              <a:t>Paraphrasing</a:t>
            </a:r>
            <a:r>
              <a:rPr lang="en-US" sz="2400" dirty="0" smtClean="0"/>
              <a:t> helps your readers to gain a detailed understanding of your </a:t>
            </a:r>
            <a:r>
              <a:rPr lang="en-US" sz="2400" u="sng" dirty="0" smtClean="0">
                <a:hlinkClick r:id="rId4"/>
              </a:rPr>
              <a:t>sources</a:t>
            </a:r>
            <a:r>
              <a:rPr lang="en-US" sz="2400" dirty="0" smtClean="0"/>
              <a:t>, and, indirectly, to accept your </a:t>
            </a:r>
            <a:r>
              <a:rPr lang="en-US" sz="2400" u="sng" dirty="0" smtClean="0">
                <a:hlinkClick r:id="rId5"/>
              </a:rPr>
              <a:t>thesis</a:t>
            </a:r>
            <a:r>
              <a:rPr lang="en-US" sz="2400" dirty="0" smtClean="0"/>
              <a:t> as valid. There are two major reasons for using paraphrase in your </a:t>
            </a:r>
            <a:r>
              <a:rPr lang="en-US" sz="2400" u="sng" dirty="0" smtClean="0">
                <a:hlinkClick r:id="rId6"/>
              </a:rPr>
              <a:t>essays</a:t>
            </a:r>
            <a:r>
              <a:rPr lang="en-US" sz="2400" dirty="0" smtClean="0"/>
              <a:t>.</a:t>
            </a:r>
          </a:p>
          <a:p>
            <a:endParaRPr lang="en-US" sz="2400" b="1" dirty="0" smtClean="0"/>
          </a:p>
          <a:p>
            <a:pPr>
              <a:buNone/>
            </a:pPr>
            <a:r>
              <a:rPr lang="en-US" sz="2400" dirty="0" smtClean="0"/>
              <a:t>	1</a:t>
            </a:r>
            <a:r>
              <a:rPr lang="en-US" sz="2400" dirty="0" smtClean="0"/>
              <a:t>. Use paraphrase to present information or </a:t>
            </a:r>
            <a:r>
              <a:rPr lang="en-US" sz="2400" u="sng" dirty="0" smtClean="0">
                <a:hlinkClick r:id="rId7"/>
              </a:rPr>
              <a:t>evidence</a:t>
            </a:r>
            <a:r>
              <a:rPr lang="en-US" sz="2400" dirty="0" smtClean="0"/>
              <a:t> whenever there is no special reason for using a direct quotation. . . .</a:t>
            </a:r>
            <a:br>
              <a:rPr lang="en-US" sz="2400" dirty="0" smtClean="0"/>
            </a:br>
            <a:r>
              <a:rPr lang="en-US" sz="2400" dirty="0" smtClean="0"/>
              <a:t>2. Use paraphrase to give your readers an accurate and comprehensive account of ideas taken from a source--ideas that you intend to explain, interpret, or disagree with in your essay. . . .</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Paraphrase as a Rhetorical </a:t>
            </a:r>
            <a:r>
              <a:rPr lang="en-US" sz="3200" b="1" dirty="0" smtClean="0"/>
              <a:t>Exercise</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400" dirty="0" smtClean="0"/>
              <a:t>"A </a:t>
            </a:r>
            <a:r>
              <a:rPr lang="en-US" sz="2400" b="1" dirty="0" smtClean="0"/>
              <a:t>paraphrase</a:t>
            </a:r>
            <a:r>
              <a:rPr lang="en-US" sz="2400" dirty="0" smtClean="0"/>
              <a:t> differs from a </a:t>
            </a:r>
            <a:r>
              <a:rPr lang="en-US" sz="2400" u="sng" dirty="0" smtClean="0">
                <a:hlinkClick r:id="rId4"/>
              </a:rPr>
              <a:t>translation</a:t>
            </a:r>
            <a:r>
              <a:rPr lang="en-US" sz="2400" dirty="0" smtClean="0"/>
              <a:t> in not being a transfer from one language to another. . . . We generally associate with paraphrase the notion of an expansion of the original thought by </a:t>
            </a:r>
            <a:r>
              <a:rPr lang="en-US" sz="2400" u="sng" dirty="0" smtClean="0">
                <a:hlinkClick r:id="rId5"/>
              </a:rPr>
              <a:t>definitions</a:t>
            </a:r>
            <a:r>
              <a:rPr lang="en-US" sz="2400" dirty="0" smtClean="0"/>
              <a:t>, </a:t>
            </a:r>
            <a:r>
              <a:rPr lang="en-US" sz="2400" u="sng" dirty="0" smtClean="0">
                <a:hlinkClick r:id="rId6"/>
              </a:rPr>
              <a:t>periphrasis</a:t>
            </a:r>
            <a:r>
              <a:rPr lang="en-US" sz="2400" dirty="0" smtClean="0"/>
              <a:t>, </a:t>
            </a:r>
            <a:r>
              <a:rPr lang="en-US" sz="2400" u="sng" dirty="0" smtClean="0">
                <a:hlinkClick r:id="rId7"/>
              </a:rPr>
              <a:t>examples</a:t>
            </a:r>
            <a:r>
              <a:rPr lang="en-US" sz="2400" dirty="0" smtClean="0"/>
              <a:t>, etc., with a view to making it more intelligible; but this is not essential.</a:t>
            </a:r>
          </a:p>
          <a:p>
            <a:r>
              <a:rPr lang="en-US" sz="2400" dirty="0" smtClean="0"/>
              <a:t>Here is meant the simpler form, in which the pupil reproduces in his own words the complete thought of an author, without attempting to explain it or to imitate the </a:t>
            </a:r>
            <a:r>
              <a:rPr lang="en-US" sz="2400" u="sng" dirty="0" smtClean="0">
                <a:hlinkClick r:id="rId8"/>
              </a:rPr>
              <a:t>style</a:t>
            </a:r>
            <a:r>
              <a:rPr lang="en-US" sz="2400" dirty="0" smtClean="0"/>
              <a:t>.</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The Lighter Side of </a:t>
            </a:r>
            <a:r>
              <a:rPr lang="en-US" sz="3200" b="1" dirty="0" smtClean="0"/>
              <a:t>Paraphrasing</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a:buNone/>
            </a:pPr>
            <a:r>
              <a:rPr lang="en-US" sz="2400" dirty="0" smtClean="0"/>
              <a:t>   "The other important joke for me is one that's usually attributed to </a:t>
            </a:r>
            <a:r>
              <a:rPr lang="en-US" sz="2400" dirty="0" err="1" smtClean="0"/>
              <a:t>Groucho</a:t>
            </a:r>
            <a:r>
              <a:rPr lang="en-US" sz="2400" dirty="0" smtClean="0"/>
              <a:t> Marx, but I think it appears originally in Freud's </a:t>
            </a:r>
            <a:r>
              <a:rPr lang="en-US" sz="2400" i="1" dirty="0" smtClean="0"/>
              <a:t>Wit and Its Relation to the Unconscious</a:t>
            </a:r>
            <a:r>
              <a:rPr lang="en-US" sz="2400" dirty="0" smtClean="0"/>
              <a:t>. And it goes like this--I'm </a:t>
            </a:r>
            <a:r>
              <a:rPr lang="en-US" sz="2400" b="1" dirty="0" smtClean="0"/>
              <a:t>paraphrasing</a:t>
            </a:r>
            <a:r>
              <a:rPr lang="en-US" sz="2400" dirty="0" smtClean="0"/>
              <a:t>--'I would never want to belong to any club that would have someone like me for a member.' That's the key joke of my adult life in terms of my relationships with women."</a:t>
            </a:r>
            <a:br>
              <a:rPr lang="en-US" sz="2400" dirty="0" smtClean="0"/>
            </a:br>
            <a:r>
              <a:rPr lang="en-US" sz="2400" dirty="0" smtClean="0"/>
              <a:t>(Woody Allen as </a:t>
            </a:r>
            <a:r>
              <a:rPr lang="en-US" sz="2400" dirty="0" err="1" smtClean="0"/>
              <a:t>Alvy</a:t>
            </a:r>
            <a:r>
              <a:rPr lang="en-US" sz="2400" dirty="0" smtClean="0"/>
              <a:t> Singer in </a:t>
            </a:r>
            <a:r>
              <a:rPr lang="en-US" sz="2400" i="1" dirty="0" smtClean="0"/>
              <a:t>Annie Hall</a:t>
            </a:r>
            <a:r>
              <a:rPr lang="en-US" sz="2400" dirty="0" smtClean="0"/>
              <a:t>, 1977)</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316</Words>
  <Application>Microsoft Office PowerPoint</Application>
  <PresentationFormat>On-screen Show (4:3)</PresentationFormat>
  <Paragraphs>48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Learning Outcomes</vt:lpstr>
      <vt:lpstr>Paraphrasing Defined</vt:lpstr>
      <vt:lpstr>Guidelines for Paraphrasing </vt:lpstr>
      <vt:lpstr>Examples</vt:lpstr>
      <vt:lpstr>Slide 6</vt:lpstr>
      <vt:lpstr>Reasons for Using Paraphrase</vt:lpstr>
      <vt:lpstr>Paraphrase as a Rhetorical Exercise</vt:lpstr>
      <vt:lpstr>The Lighter Side of Paraphrasing</vt:lpstr>
      <vt:lpstr>References</vt:lpstr>
    </vt:vector>
  </TitlesOfParts>
  <Company>signDesign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USER</cp:lastModifiedBy>
  <cp:revision>287</cp:revision>
  <dcterms:created xsi:type="dcterms:W3CDTF">2010-08-24T06:47:00Z</dcterms:created>
  <dcterms:modified xsi:type="dcterms:W3CDTF">2019-09-07T15:33:00Z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