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9" r:id="rId3"/>
    <p:sldId id="290" r:id="rId4"/>
    <p:sldId id="302" r:id="rId5"/>
    <p:sldId id="277" r:id="rId6"/>
    <p:sldId id="283" r:id="rId7"/>
    <p:sldId id="280" r:id="rId8"/>
    <p:sldId id="281" r:id="rId9"/>
    <p:sldId id="282" r:id="rId10"/>
    <p:sldId id="284" r:id="rId11"/>
    <p:sldId id="293" r:id="rId12"/>
    <p:sldId id="295" r:id="rId13"/>
    <p:sldId id="294" r:id="rId14"/>
    <p:sldId id="301" r:id="rId15"/>
    <p:sldId id="305" r:id="rId16"/>
    <p:sldId id="278" r:id="rId17"/>
    <p:sldId id="285" r:id="rId18"/>
    <p:sldId id="298" r:id="rId19"/>
    <p:sldId id="286" r:id="rId20"/>
    <p:sldId id="287" r:id="rId21"/>
    <p:sldId id="288" r:id="rId22"/>
    <p:sldId id="300" r:id="rId23"/>
    <p:sldId id="289" r:id="rId24"/>
    <p:sldId id="303" r:id="rId25"/>
    <p:sldId id="279" r:id="rId26"/>
    <p:sldId id="291" r:id="rId27"/>
    <p:sldId id="292" r:id="rId28"/>
    <p:sldId id="299" r:id="rId2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6" autoAdjust="0"/>
    <p:restoredTop sz="94660"/>
  </p:normalViewPr>
  <p:slideViewPr>
    <p:cSldViewPr>
      <p:cViewPr>
        <p:scale>
          <a:sx n="124" d="100"/>
          <a:sy n="124" d="100"/>
        </p:scale>
        <p:origin x="-1254" y="7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FAAD2-6B05-4FFA-8424-2AA232CC1334}" type="datetimeFigureOut">
              <a:rPr lang="id-ID" smtClean="0"/>
              <a:pPr/>
              <a:t>13/11/2019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7E908-D84B-4842-800F-E82356DE93D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8397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5316-D170-44ED-A90D-03608C93EF47}" type="datetimeFigureOut">
              <a:rPr lang="id-ID" smtClean="0"/>
              <a:pPr/>
              <a:t>13/11/2019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8583-0C67-45F2-AB40-7212908311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5316-D170-44ED-A90D-03608C93EF47}" type="datetimeFigureOut">
              <a:rPr lang="id-ID" smtClean="0"/>
              <a:pPr/>
              <a:t>13/11/2019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8583-0C67-45F2-AB40-7212908311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5316-D170-44ED-A90D-03608C93EF47}" type="datetimeFigureOut">
              <a:rPr lang="id-ID" smtClean="0"/>
              <a:pPr/>
              <a:t>13/11/2019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8583-0C67-45F2-AB40-7212908311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5316-D170-44ED-A90D-03608C93EF47}" type="datetimeFigureOut">
              <a:rPr lang="id-ID" smtClean="0"/>
              <a:pPr/>
              <a:t>13/11/2019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8583-0C67-45F2-AB40-7212908311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5316-D170-44ED-A90D-03608C93EF47}" type="datetimeFigureOut">
              <a:rPr lang="id-ID" smtClean="0"/>
              <a:pPr/>
              <a:t>13/11/2019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8583-0C67-45F2-AB40-7212908311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5316-D170-44ED-A90D-03608C93EF47}" type="datetimeFigureOut">
              <a:rPr lang="id-ID" smtClean="0"/>
              <a:pPr/>
              <a:t>13/11/2019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8583-0C67-45F2-AB40-7212908311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5316-D170-44ED-A90D-03608C93EF47}" type="datetimeFigureOut">
              <a:rPr lang="id-ID" smtClean="0"/>
              <a:pPr/>
              <a:t>13/11/2019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8583-0C67-45F2-AB40-7212908311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5316-D170-44ED-A90D-03608C93EF47}" type="datetimeFigureOut">
              <a:rPr lang="id-ID" smtClean="0"/>
              <a:pPr/>
              <a:t>13/11/2019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8583-0C67-45F2-AB40-7212908311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5316-D170-44ED-A90D-03608C93EF47}" type="datetimeFigureOut">
              <a:rPr lang="id-ID" smtClean="0"/>
              <a:pPr/>
              <a:t>13/11/2019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8583-0C67-45F2-AB40-7212908311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5316-D170-44ED-A90D-03608C93EF47}" type="datetimeFigureOut">
              <a:rPr lang="id-ID" smtClean="0"/>
              <a:pPr/>
              <a:t>13/11/2019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8583-0C67-45F2-AB40-7212908311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5316-D170-44ED-A90D-03608C93EF47}" type="datetimeFigureOut">
              <a:rPr lang="id-ID" smtClean="0"/>
              <a:pPr/>
              <a:t>13/11/2019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C8583-0C67-45F2-AB40-7212908311D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35316-D170-44ED-A90D-03608C93EF47}" type="datetimeFigureOut">
              <a:rPr lang="id-ID" smtClean="0"/>
              <a:pPr/>
              <a:t>13/11/2019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C8583-0C67-45F2-AB40-7212908311D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C00000"/>
                </a:solidFill>
              </a:rPr>
              <a:t>MANAJEMEN 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id-ID" b="1" dirty="0" smtClean="0">
                <a:solidFill>
                  <a:srgbClr val="C00000"/>
                </a:solidFill>
              </a:rPr>
              <a:t>KEUANGAN INTERNASIONAL </a:t>
            </a:r>
            <a:endParaRPr lang="id-ID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92869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Tim MKI</a:t>
            </a:r>
          </a:p>
          <a:p>
            <a:r>
              <a:rPr lang="en-US" dirty="0" smtClean="0"/>
              <a:t>FEB-UEU, JKT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id-ID" sz="2000" dirty="0" smtClean="0"/>
              <a:t>Jika ketiga mata uang Eropa tsb mempunyai korelasi yang kuat dan positif dengan USD, maka individual </a:t>
            </a:r>
            <a:r>
              <a:rPr lang="id-ID" sz="2000" i="1" dirty="0" smtClean="0"/>
              <a:t>transaction exposure</a:t>
            </a:r>
            <a:r>
              <a:rPr lang="id-ID" sz="2000" dirty="0" smtClean="0"/>
              <a:t> dari masing-masing valas akan </a:t>
            </a:r>
            <a:r>
              <a:rPr lang="id-ID" sz="2000" b="1" dirty="0" smtClean="0">
                <a:solidFill>
                  <a:srgbClr val="C00000"/>
                </a:solidFill>
              </a:rPr>
              <a:t>mengkompensasi</a:t>
            </a:r>
            <a:r>
              <a:rPr lang="id-ID" sz="2000" b="1" dirty="0" smtClean="0"/>
              <a:t> (</a:t>
            </a:r>
            <a:r>
              <a:rPr lang="id-ID" sz="2000" b="1" i="1" dirty="0" smtClean="0"/>
              <a:t>offsetting</a:t>
            </a:r>
            <a:r>
              <a:rPr lang="id-ID" sz="2000" dirty="0" smtClean="0"/>
              <a:t>) satu sama lain dengan cara sbb :</a:t>
            </a:r>
          </a:p>
          <a:p>
            <a:pPr>
              <a:buNone/>
            </a:pPr>
            <a:r>
              <a:rPr lang="id-ID" sz="2000" dirty="0" smtClean="0"/>
              <a:t>Jika USD depresiasi :</a:t>
            </a:r>
          </a:p>
          <a:p>
            <a:r>
              <a:rPr lang="id-ID" sz="2000" i="1" dirty="0" smtClean="0"/>
              <a:t>Outflow</a:t>
            </a:r>
            <a:r>
              <a:rPr lang="id-ID" sz="2000" dirty="0" smtClean="0"/>
              <a:t> dalam GBP dan CHF	→	</a:t>
            </a:r>
            <a:r>
              <a:rPr lang="id-ID" sz="2000" i="1" dirty="0" smtClean="0"/>
              <a:t>Unfavorable</a:t>
            </a:r>
          </a:p>
          <a:p>
            <a:r>
              <a:rPr lang="id-ID" sz="2000" i="1" dirty="0" smtClean="0"/>
              <a:t>Inflow </a:t>
            </a:r>
            <a:r>
              <a:rPr lang="id-ID" sz="2000" dirty="0" smtClean="0"/>
              <a:t>dalam EUR 		→	</a:t>
            </a:r>
            <a:r>
              <a:rPr lang="id-ID" sz="2000" i="1" dirty="0" smtClean="0"/>
              <a:t>Favorable</a:t>
            </a:r>
          </a:p>
          <a:p>
            <a:pPr>
              <a:buNone/>
            </a:pPr>
            <a:r>
              <a:rPr lang="id-ID" sz="2000" dirty="0" smtClean="0"/>
              <a:t>Jika USD apresiasi :</a:t>
            </a:r>
          </a:p>
          <a:p>
            <a:r>
              <a:rPr lang="id-ID" sz="2000" i="1" dirty="0" smtClean="0"/>
              <a:t>Outflow </a:t>
            </a:r>
            <a:r>
              <a:rPr lang="id-ID" sz="2000" dirty="0" smtClean="0"/>
              <a:t>dalam GBP dan CHF	→	</a:t>
            </a:r>
            <a:r>
              <a:rPr lang="id-ID" sz="2000" i="1" dirty="0" smtClean="0"/>
              <a:t>Favorable</a:t>
            </a:r>
          </a:p>
          <a:p>
            <a:r>
              <a:rPr lang="id-ID" sz="2000" i="1" dirty="0" smtClean="0"/>
              <a:t>Inflow</a:t>
            </a:r>
            <a:r>
              <a:rPr lang="id-ID" sz="2000" dirty="0" smtClean="0"/>
              <a:t> dalam EUR		→	</a:t>
            </a:r>
            <a:r>
              <a:rPr lang="id-ID" sz="2000" i="1" dirty="0" smtClean="0"/>
              <a:t>Unfavorable</a:t>
            </a:r>
            <a:endParaRPr lang="id-ID" sz="2200" i="1" dirty="0" smtClean="0"/>
          </a:p>
          <a:p>
            <a:pPr marL="0" indent="0">
              <a:buNone/>
            </a:pPr>
            <a:r>
              <a:rPr lang="id-ID" sz="2000" dirty="0" smtClean="0"/>
              <a:t>Sedangkan </a:t>
            </a:r>
            <a:r>
              <a:rPr lang="id-ID" sz="2000" i="1" dirty="0" smtClean="0"/>
              <a:t>Transaction Exposure</a:t>
            </a:r>
            <a:r>
              <a:rPr lang="id-ID" sz="2000" dirty="0" smtClean="0"/>
              <a:t> yang dihadapi oleh perusahaan berkaitan dengan CAD sebesar CAD 3.200.000,-</a:t>
            </a:r>
          </a:p>
          <a:p>
            <a:pPr marL="0" indent="0">
              <a:buNone/>
            </a:pPr>
            <a:r>
              <a:rPr lang="id-ID" sz="2000" dirty="0" smtClean="0"/>
              <a:t>Secara umum </a:t>
            </a:r>
            <a:r>
              <a:rPr lang="id-ID" sz="2000" i="1" dirty="0" smtClean="0"/>
              <a:t>transaction exposure</a:t>
            </a:r>
            <a:r>
              <a:rPr lang="id-ID" sz="2000" dirty="0" smtClean="0"/>
              <a:t> yang dihadapi MNC-USA ini relatif kecil karena :</a:t>
            </a:r>
          </a:p>
          <a:p>
            <a:pPr marL="457200" indent="-457200">
              <a:buAutoNum type="arabicPeriod"/>
            </a:pPr>
            <a:r>
              <a:rPr lang="id-ID" sz="2000" dirty="0" smtClean="0"/>
              <a:t>Adanya kompensasi (</a:t>
            </a:r>
            <a:r>
              <a:rPr lang="id-ID" sz="2000" b="1" i="1" dirty="0" smtClean="0">
                <a:solidFill>
                  <a:srgbClr val="C00000"/>
                </a:solidFill>
              </a:rPr>
              <a:t>offestting effect</a:t>
            </a:r>
            <a:r>
              <a:rPr lang="id-ID" sz="2000" dirty="0" smtClean="0"/>
              <a:t>) dari fluktuasi valas Eropa</a:t>
            </a:r>
            <a:endParaRPr lang="en-US" sz="2000" dirty="0" smtClean="0"/>
          </a:p>
          <a:p>
            <a:pPr marL="0" indent="0">
              <a:buNone/>
            </a:pPr>
            <a:r>
              <a:rPr lang="id-ID" sz="2000" dirty="0" smtClean="0"/>
              <a:t> (USD 6.000.000 – USD 4.4.00.000)</a:t>
            </a:r>
          </a:p>
          <a:p>
            <a:pPr marL="0" indent="0">
              <a:buNone/>
            </a:pPr>
            <a:r>
              <a:rPr lang="en-US" sz="2000" dirty="0" smtClean="0"/>
              <a:t>2.    </a:t>
            </a:r>
            <a:r>
              <a:rPr lang="id-ID" sz="2000" dirty="0" smtClean="0"/>
              <a:t>Adanya stabi</a:t>
            </a:r>
            <a:r>
              <a:rPr lang="en-US" sz="2000" dirty="0" smtClean="0"/>
              <a:t>l</a:t>
            </a:r>
            <a:r>
              <a:rPr lang="id-ID" sz="2000" dirty="0" smtClean="0"/>
              <a:t>itas nilai tukar CAD dengan USD</a:t>
            </a:r>
          </a:p>
          <a:p>
            <a:pPr marL="360363" lvl="1">
              <a:buNone/>
            </a:pPr>
            <a:r>
              <a:rPr lang="id-ID" sz="2000" dirty="0" smtClean="0"/>
              <a:t>	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>
                <a:latin typeface="Tahoma"/>
                <a:ea typeface="Times New Roman"/>
              </a:rPr>
              <a:t>Transaction Exposure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04864"/>
            <a:ext cx="7632848" cy="2808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364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/>
          <a:lstStyle/>
          <a:p>
            <a:r>
              <a:rPr lang="id-ID" sz="3200" b="1" dirty="0" smtClean="0">
                <a:solidFill>
                  <a:srgbClr val="C00000"/>
                </a:solidFill>
                <a:latin typeface="Tahoma"/>
                <a:ea typeface="Times New Roman"/>
                <a:cs typeface="+mn-cs"/>
              </a:rPr>
              <a:t>contoh </a:t>
            </a:r>
            <a:r>
              <a:rPr lang="id-ID" sz="3200" b="1" dirty="0">
                <a:solidFill>
                  <a:srgbClr val="C00000"/>
                </a:solidFill>
                <a:latin typeface="Tahoma"/>
                <a:ea typeface="Times New Roman"/>
                <a:cs typeface="+mn-cs"/>
              </a:rPr>
              <a:t>lain</a:t>
            </a:r>
            <a:r>
              <a:rPr lang="id-ID" sz="3200" dirty="0">
                <a:solidFill>
                  <a:prstClr val="black"/>
                </a:solidFill>
                <a:latin typeface="Tahoma"/>
                <a:ea typeface="Times New Roman"/>
                <a:cs typeface="+mn-cs"/>
              </a:rPr>
              <a:t>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905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ahoma"/>
                <a:ea typeface="Times New Roman"/>
              </a:rPr>
              <a:t>misalnya </a:t>
            </a:r>
            <a:r>
              <a:rPr lang="id-ID" dirty="0">
                <a:latin typeface="Tahoma"/>
                <a:ea typeface="Times New Roman"/>
              </a:rPr>
              <a:t>suatu perusahaan Indonesia mempunyai transaksi internasional </a:t>
            </a:r>
            <a:r>
              <a:rPr lang="id-ID" dirty="0" smtClean="0">
                <a:latin typeface="Tahoma"/>
                <a:ea typeface="Times New Roman"/>
              </a:rPr>
              <a:t>s</a:t>
            </a:r>
            <a:r>
              <a:rPr lang="en-US" dirty="0" smtClean="0">
                <a:latin typeface="Tahoma"/>
                <a:ea typeface="Times New Roman"/>
              </a:rPr>
              <a:t>bb</a:t>
            </a:r>
            <a:r>
              <a:rPr lang="id-ID" dirty="0" smtClean="0">
                <a:latin typeface="Tahoma"/>
                <a:ea typeface="Times New Roman"/>
              </a:rPr>
              <a:t>.</a:t>
            </a:r>
            <a:endParaRPr lang="en-US" dirty="0">
              <a:latin typeface="Times New Roman"/>
              <a:ea typeface="Times New Roman"/>
            </a:endParaRPr>
          </a:p>
          <a:p>
            <a:pPr marL="0" lvl="0" indent="0" algn="just">
              <a:spcBef>
                <a:spcPts val="0"/>
              </a:spcBef>
              <a:buNone/>
              <a:tabLst>
                <a:tab pos="228600" algn="l"/>
              </a:tabLst>
            </a:pPr>
            <a:r>
              <a:rPr lang="id-ID" b="1" dirty="0" smtClean="0">
                <a:latin typeface="Tahoma"/>
                <a:ea typeface="Times New Roman"/>
              </a:rPr>
              <a:t>Ekspor </a:t>
            </a:r>
            <a:r>
              <a:rPr lang="id-ID" b="1" dirty="0">
                <a:latin typeface="Tahoma"/>
                <a:ea typeface="Times New Roman"/>
              </a:rPr>
              <a:t>ke </a:t>
            </a:r>
            <a:r>
              <a:rPr lang="id-ID" dirty="0">
                <a:latin typeface="Tahoma"/>
                <a:ea typeface="Times New Roman"/>
              </a:rPr>
              <a:t>:</a:t>
            </a:r>
            <a:endParaRPr lang="en-US" dirty="0">
              <a:latin typeface="Times New Roman"/>
              <a:ea typeface="Times New Roman"/>
            </a:endParaRPr>
          </a:p>
          <a:p>
            <a:pPr marL="228600" marR="0" algn="just">
              <a:spcBef>
                <a:spcPts val="0"/>
              </a:spcBef>
              <a:spcAft>
                <a:spcPts val="0"/>
              </a:spcAft>
            </a:pPr>
            <a:r>
              <a:rPr lang="id-ID" dirty="0">
                <a:latin typeface="Tahoma"/>
                <a:ea typeface="Times New Roman"/>
              </a:rPr>
              <a:t>AS					USD  100,000.00</a:t>
            </a:r>
            <a:endParaRPr lang="en-US" dirty="0">
              <a:latin typeface="Times New Roman"/>
              <a:ea typeface="Times New Roman"/>
            </a:endParaRPr>
          </a:p>
          <a:p>
            <a:pPr marL="228600" marR="0" algn="just">
              <a:spcBef>
                <a:spcPts val="0"/>
              </a:spcBef>
              <a:spcAft>
                <a:spcPts val="0"/>
              </a:spcAft>
            </a:pPr>
            <a:r>
              <a:rPr lang="id-ID" dirty="0">
                <a:latin typeface="Tahoma"/>
                <a:ea typeface="Times New Roman"/>
              </a:rPr>
              <a:t>Jerman				EUR  200,000.00</a:t>
            </a:r>
            <a:endParaRPr lang="en-US" dirty="0">
              <a:latin typeface="Times New Roman"/>
              <a:ea typeface="Times New Roman"/>
            </a:endParaRPr>
          </a:p>
          <a:p>
            <a:pPr marL="228600" marR="0" algn="just">
              <a:spcBef>
                <a:spcPts val="0"/>
              </a:spcBef>
              <a:spcAft>
                <a:spcPts val="0"/>
              </a:spcAft>
            </a:pPr>
            <a:r>
              <a:rPr lang="id-ID" dirty="0">
                <a:latin typeface="Tahoma"/>
                <a:ea typeface="Times New Roman"/>
              </a:rPr>
              <a:t>Prancis 				EUR  400,000.00</a:t>
            </a:r>
            <a:endParaRPr lang="en-US" dirty="0">
              <a:latin typeface="Times New Roman"/>
              <a:ea typeface="Times New Roman"/>
            </a:endParaRPr>
          </a:p>
          <a:p>
            <a:pPr marL="228600" marR="0" algn="just">
              <a:spcBef>
                <a:spcPts val="0"/>
              </a:spcBef>
              <a:spcAft>
                <a:spcPts val="0"/>
              </a:spcAft>
            </a:pPr>
            <a:r>
              <a:rPr lang="id-ID" dirty="0">
                <a:latin typeface="Tahoma"/>
                <a:ea typeface="Times New Roman"/>
              </a:rPr>
              <a:t>Inggris				GBP    50,000.00</a:t>
            </a:r>
            <a:endParaRPr lang="en-US" dirty="0">
              <a:latin typeface="Times New Roman"/>
              <a:ea typeface="Times New Roman"/>
            </a:endParaRPr>
          </a:p>
          <a:p>
            <a:pPr marL="0" lvl="0" indent="0" algn="just">
              <a:spcBef>
                <a:spcPts val="0"/>
              </a:spcBef>
              <a:buNone/>
              <a:tabLst>
                <a:tab pos="228600" algn="l"/>
              </a:tabLst>
            </a:pPr>
            <a:r>
              <a:rPr lang="id-ID" b="1" dirty="0">
                <a:solidFill>
                  <a:srgbClr val="C00000"/>
                </a:solidFill>
                <a:latin typeface="Tahoma"/>
                <a:ea typeface="Times New Roman"/>
              </a:rPr>
              <a:t>Impor</a:t>
            </a:r>
            <a:r>
              <a:rPr lang="id-ID" dirty="0">
                <a:latin typeface="Tahoma"/>
                <a:ea typeface="Times New Roman"/>
              </a:rPr>
              <a:t> dari </a:t>
            </a:r>
            <a:r>
              <a:rPr lang="id-ID" dirty="0" smtClean="0">
                <a:latin typeface="Tahoma"/>
                <a:ea typeface="Times New Roman"/>
              </a:rPr>
              <a:t>Jepang</a:t>
            </a:r>
            <a:r>
              <a:rPr lang="id-ID" dirty="0">
                <a:latin typeface="Tahoma"/>
                <a:ea typeface="Times New Roman"/>
              </a:rPr>
              <a:t>	</a:t>
            </a:r>
            <a:r>
              <a:rPr lang="en-US" dirty="0" smtClean="0">
                <a:latin typeface="Tahoma"/>
                <a:ea typeface="Times New Roman"/>
              </a:rPr>
              <a:t>       </a:t>
            </a:r>
            <a:r>
              <a:rPr lang="id-ID" dirty="0" smtClean="0">
                <a:latin typeface="Tahoma"/>
                <a:ea typeface="Times New Roman"/>
              </a:rPr>
              <a:t>JPY </a:t>
            </a:r>
            <a:r>
              <a:rPr lang="id-ID" dirty="0">
                <a:latin typeface="Tahoma"/>
                <a:ea typeface="Times New Roman"/>
              </a:rPr>
              <a:t>5,000,000.00</a:t>
            </a:r>
            <a:endParaRPr lang="en-US" dirty="0"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27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 err="1" smtClean="0"/>
              <a:t>Korelasi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905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>
                <a:latin typeface="Tahoma"/>
                <a:ea typeface="Times New Roman"/>
              </a:rPr>
              <a:t>Jika rupiah mempunyai </a:t>
            </a:r>
            <a:r>
              <a:rPr lang="id-ID" b="1" dirty="0">
                <a:solidFill>
                  <a:srgbClr val="C00000"/>
                </a:solidFill>
                <a:latin typeface="Tahoma"/>
                <a:ea typeface="Times New Roman"/>
              </a:rPr>
              <a:t>korelasi</a:t>
            </a:r>
            <a:r>
              <a:rPr lang="id-ID" dirty="0">
                <a:latin typeface="Tahoma"/>
                <a:ea typeface="Times New Roman"/>
              </a:rPr>
              <a:t> yang kuat dan </a:t>
            </a:r>
            <a:r>
              <a:rPr lang="id-ID" b="1" dirty="0">
                <a:solidFill>
                  <a:srgbClr val="C00000"/>
                </a:solidFill>
                <a:latin typeface="Tahoma"/>
                <a:ea typeface="Times New Roman"/>
              </a:rPr>
              <a:t>positif</a:t>
            </a:r>
            <a:r>
              <a:rPr lang="id-ID" dirty="0">
                <a:latin typeface="Tahoma"/>
                <a:ea typeface="Times New Roman"/>
              </a:rPr>
              <a:t> dengan ke empat valas di atas, maka :                                                     </a:t>
            </a:r>
            <a:endParaRPr lang="en-US" dirty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  <a:tabLst>
                <a:tab pos="228600" algn="l"/>
              </a:tabLst>
            </a:pPr>
            <a:r>
              <a:rPr lang="id-ID" dirty="0">
                <a:latin typeface="Tahoma"/>
                <a:ea typeface="Times New Roman"/>
              </a:rPr>
              <a:t>Bila </a:t>
            </a:r>
            <a:r>
              <a:rPr lang="id-ID" b="1" dirty="0">
                <a:latin typeface="Tahoma"/>
                <a:ea typeface="Times New Roman"/>
              </a:rPr>
              <a:t>rupiah apresiasi </a:t>
            </a:r>
            <a:r>
              <a:rPr lang="id-ID" dirty="0">
                <a:latin typeface="Tahoma"/>
                <a:ea typeface="Times New Roman"/>
              </a:rPr>
              <a:t>penerimaan ekspor akan menurun (</a:t>
            </a:r>
            <a:r>
              <a:rPr lang="id-ID" i="1" dirty="0">
                <a:latin typeface="Tahoma"/>
                <a:ea typeface="Times New Roman"/>
              </a:rPr>
              <a:t>nonfavorable</a:t>
            </a:r>
            <a:r>
              <a:rPr lang="id-ID" dirty="0">
                <a:latin typeface="Tahoma"/>
                <a:ea typeface="Times New Roman"/>
              </a:rPr>
              <a:t>), tetapi pengeluaran untuk impor akan menurun (favorable);       </a:t>
            </a:r>
            <a:endParaRPr lang="en-US" dirty="0">
              <a:latin typeface="Times New Roman"/>
              <a:ea typeface="Times New Roman"/>
            </a:endParaRPr>
          </a:p>
          <a:p>
            <a:pPr lvl="0">
              <a:spcBef>
                <a:spcPts val="0"/>
              </a:spcBef>
              <a:buFont typeface="Symbol"/>
              <a:buChar char=""/>
              <a:tabLst>
                <a:tab pos="228600" algn="l"/>
              </a:tabLst>
            </a:pPr>
            <a:r>
              <a:rPr lang="id-ID" dirty="0">
                <a:latin typeface="Tahoma"/>
                <a:ea typeface="Times New Roman"/>
              </a:rPr>
              <a:t>Sebaliknya, bila </a:t>
            </a:r>
            <a:r>
              <a:rPr lang="id-ID" b="1" dirty="0">
                <a:solidFill>
                  <a:srgbClr val="C00000"/>
                </a:solidFill>
                <a:latin typeface="Tahoma"/>
                <a:ea typeface="Times New Roman"/>
              </a:rPr>
              <a:t>rupiah depresiasi</a:t>
            </a:r>
            <a:r>
              <a:rPr lang="id-ID" dirty="0">
                <a:latin typeface="Tahoma"/>
                <a:ea typeface="Times New Roman"/>
              </a:rPr>
              <a:t>, penerimaan akan meningkat (</a:t>
            </a:r>
            <a:r>
              <a:rPr lang="id-ID" i="1" dirty="0">
                <a:latin typeface="Tahoma"/>
                <a:ea typeface="Times New Roman"/>
              </a:rPr>
              <a:t>favorable</a:t>
            </a:r>
            <a:r>
              <a:rPr lang="id-ID" dirty="0">
                <a:latin typeface="Tahoma"/>
                <a:ea typeface="Times New Roman"/>
              </a:rPr>
              <a:t>), tetapi pengeluaran untuk impor juga akan meningkat (</a:t>
            </a:r>
            <a:r>
              <a:rPr lang="id-ID" i="1" dirty="0">
                <a:latin typeface="Tahoma"/>
                <a:ea typeface="Times New Roman"/>
              </a:rPr>
              <a:t>unfavorable</a:t>
            </a:r>
            <a:r>
              <a:rPr lang="id-ID" dirty="0">
                <a:latin typeface="Tahoma"/>
                <a:ea typeface="Times New Roman"/>
              </a:rPr>
              <a:t>).                                                       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2368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id-ID" sz="4400" b="1" dirty="0" smtClean="0">
                <a:solidFill>
                  <a:srgbClr val="C00000"/>
                </a:solidFill>
              </a:rPr>
              <a:t>Economic/Operating </a:t>
            </a:r>
            <a:endParaRPr lang="en-US" sz="44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id-ID" sz="4400" b="1" dirty="0" smtClean="0">
                <a:solidFill>
                  <a:srgbClr val="C00000"/>
                </a:solidFill>
              </a:rPr>
              <a:t>Exposure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8814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pengertian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d-ID" i="1" dirty="0">
                <a:latin typeface="Tahoma"/>
                <a:ea typeface="Times New Roman"/>
              </a:rPr>
              <a:t>Economic exposure </a:t>
            </a:r>
            <a:r>
              <a:rPr lang="id-ID" dirty="0">
                <a:latin typeface="Tahoma"/>
                <a:ea typeface="Times New Roman"/>
              </a:rPr>
              <a:t>(E/OE) diartikan sebagai suatu </a:t>
            </a:r>
            <a:r>
              <a:rPr lang="id-ID" b="1" dirty="0">
                <a:latin typeface="Tahoma"/>
                <a:ea typeface="Times New Roman"/>
              </a:rPr>
              <a:t>pengaruh dari fluktuasi </a:t>
            </a:r>
            <a:r>
              <a:rPr lang="id-ID" b="1" i="1" dirty="0">
                <a:latin typeface="Tahoma"/>
                <a:ea typeface="Times New Roman"/>
              </a:rPr>
              <a:t>forex rate </a:t>
            </a:r>
            <a:r>
              <a:rPr lang="id-ID" b="1" dirty="0">
                <a:latin typeface="Tahoma"/>
                <a:ea typeface="Times New Roman"/>
              </a:rPr>
              <a:t>atau kurs valas terhadap </a:t>
            </a:r>
            <a:r>
              <a:rPr lang="id-ID" b="1" i="1" dirty="0">
                <a:latin typeface="Tahoma"/>
                <a:ea typeface="Times New Roman"/>
              </a:rPr>
              <a:t>present value </a:t>
            </a:r>
            <a:r>
              <a:rPr lang="en-US" b="1" i="1" dirty="0" smtClean="0">
                <a:latin typeface="Tahoma"/>
                <a:ea typeface="Times New Roman"/>
              </a:rPr>
              <a:t>(PV) </a:t>
            </a:r>
            <a:r>
              <a:rPr lang="id-ID" b="1" dirty="0" smtClean="0">
                <a:latin typeface="Tahoma"/>
                <a:ea typeface="Times New Roman"/>
              </a:rPr>
              <a:t>dari </a:t>
            </a:r>
            <a:r>
              <a:rPr lang="id-ID" b="1" i="1" dirty="0" smtClean="0">
                <a:latin typeface="Tahoma"/>
                <a:ea typeface="Times New Roman"/>
              </a:rPr>
              <a:t>future</a:t>
            </a:r>
            <a:r>
              <a:rPr lang="en-US" b="1" i="1" dirty="0" smtClean="0">
                <a:latin typeface="Tahoma"/>
                <a:ea typeface="Times New Roman"/>
              </a:rPr>
              <a:t> value</a:t>
            </a:r>
            <a:r>
              <a:rPr lang="id-ID" b="1" i="1" dirty="0" smtClean="0">
                <a:latin typeface="Tahoma"/>
                <a:ea typeface="Times New Roman"/>
              </a:rPr>
              <a:t> </a:t>
            </a:r>
            <a:r>
              <a:rPr lang="en-US" b="1" i="1" dirty="0" smtClean="0">
                <a:latin typeface="Tahoma"/>
                <a:ea typeface="Times New Roman"/>
              </a:rPr>
              <a:t>(FV) </a:t>
            </a:r>
            <a:r>
              <a:rPr lang="id-ID" b="1" i="1" dirty="0" smtClean="0">
                <a:latin typeface="Tahoma"/>
                <a:ea typeface="Times New Roman"/>
              </a:rPr>
              <a:t>cash </a:t>
            </a:r>
            <a:r>
              <a:rPr lang="id-ID" b="1" i="1" dirty="0">
                <a:latin typeface="Tahoma"/>
                <a:ea typeface="Times New Roman"/>
              </a:rPr>
              <a:t>flow </a:t>
            </a:r>
            <a:r>
              <a:rPr lang="id-ID" b="1" dirty="0">
                <a:latin typeface="Tahoma"/>
                <a:ea typeface="Times New Roman"/>
              </a:rPr>
              <a:t>suatu perusahaan</a:t>
            </a:r>
            <a:r>
              <a:rPr lang="id-ID" dirty="0">
                <a:latin typeface="Tahoma"/>
                <a:ea typeface="Times New Roman"/>
              </a:rPr>
              <a:t>. </a:t>
            </a:r>
            <a:endParaRPr lang="en-US" dirty="0" smtClean="0">
              <a:latin typeface="Tahoma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Tahoma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ahoma"/>
                <a:ea typeface="Times New Roman"/>
              </a:rPr>
              <a:t>Dalam </a:t>
            </a:r>
            <a:r>
              <a:rPr lang="id-ID" dirty="0">
                <a:latin typeface="Tahoma"/>
                <a:ea typeface="Times New Roman"/>
              </a:rPr>
              <a:t>hal ini dapat dikatakan bahwa </a:t>
            </a:r>
            <a:r>
              <a:rPr lang="id-ID" i="1" dirty="0">
                <a:latin typeface="Tahoma"/>
                <a:ea typeface="Times New Roman"/>
              </a:rPr>
              <a:t>transaction exposure </a:t>
            </a:r>
            <a:r>
              <a:rPr lang="id-ID" dirty="0">
                <a:latin typeface="Tahoma"/>
                <a:ea typeface="Times New Roman"/>
              </a:rPr>
              <a:t>merupakan bagian dari </a:t>
            </a:r>
            <a:r>
              <a:rPr lang="id-ID" i="1" dirty="0">
                <a:latin typeface="Tahoma"/>
                <a:ea typeface="Times New Roman"/>
              </a:rPr>
              <a:t>economic exposure</a:t>
            </a:r>
            <a:r>
              <a:rPr lang="id-ID" dirty="0">
                <a:latin typeface="Tahoma"/>
                <a:ea typeface="Times New Roman"/>
              </a:rPr>
              <a:t>. </a:t>
            </a:r>
            <a:endParaRPr lang="en-US" dirty="0"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53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 rtlCol="0">
            <a:noAutofit/>
          </a:bodyPr>
          <a:lstStyle/>
          <a:p>
            <a:pPr marL="360363" lvl="1">
              <a:buFont typeface="Wingdings" pitchFamily="2" charset="2"/>
              <a:buChar char="v"/>
            </a:pPr>
            <a:r>
              <a:rPr lang="id-ID" dirty="0" smtClean="0"/>
              <a:t> </a:t>
            </a:r>
            <a:r>
              <a:rPr lang="id-ID" b="1" dirty="0" smtClean="0">
                <a:solidFill>
                  <a:srgbClr val="C00000"/>
                </a:solidFill>
              </a:rPr>
              <a:t>Economic / Operating Exposure (E/OE)</a:t>
            </a:r>
            <a:r>
              <a:rPr lang="id-ID" sz="20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id-ID" sz="2200" dirty="0" smtClean="0"/>
              <a:t> Diartikan sebagai suatu pengaruh dari </a:t>
            </a:r>
            <a:r>
              <a:rPr lang="id-ID" sz="2200" b="1" dirty="0" smtClean="0"/>
              <a:t>fluktuasi </a:t>
            </a:r>
            <a:r>
              <a:rPr lang="id-ID" sz="2200" b="1" i="1" dirty="0" smtClean="0"/>
              <a:t>forex rate</a:t>
            </a:r>
            <a:r>
              <a:rPr lang="id-ID" sz="2200" b="1" dirty="0" smtClean="0"/>
              <a:t> </a:t>
            </a:r>
            <a:r>
              <a:rPr lang="id-ID" sz="2200" dirty="0" smtClean="0"/>
              <a:t>atau kurs valas terhadap </a:t>
            </a:r>
            <a:r>
              <a:rPr lang="id-ID" sz="2200" i="1" dirty="0" smtClean="0"/>
              <a:t>present value</a:t>
            </a:r>
            <a:r>
              <a:rPr lang="id-ID" sz="2200" dirty="0" smtClean="0"/>
              <a:t> dari </a:t>
            </a:r>
            <a:r>
              <a:rPr lang="id-ID" sz="2200" i="1" dirty="0" smtClean="0"/>
              <a:t>future cash flow </a:t>
            </a:r>
            <a:r>
              <a:rPr lang="id-ID" sz="2200" dirty="0" smtClean="0"/>
              <a:t>suatu perusahaan. </a:t>
            </a:r>
          </a:p>
          <a:p>
            <a:r>
              <a:rPr lang="id-ID" sz="2200" dirty="0" smtClean="0"/>
              <a:t>adalah </a:t>
            </a:r>
            <a:r>
              <a:rPr lang="id-ID" sz="2200" i="1" dirty="0" smtClean="0"/>
              <a:t>exposure valas cash flows </a:t>
            </a:r>
            <a:r>
              <a:rPr lang="id-ID" sz="2200" dirty="0" smtClean="0"/>
              <a:t>perusahaan terhadap perubahan-perubahan nilai tukar riil. Dengan kata lain,</a:t>
            </a:r>
            <a:r>
              <a:rPr lang="id-ID" sz="2200" i="1" dirty="0" smtClean="0"/>
              <a:t> </a:t>
            </a:r>
            <a:r>
              <a:rPr lang="id-ID" sz="2200" b="1" i="1" dirty="0" smtClean="0">
                <a:solidFill>
                  <a:srgbClr val="C00000"/>
                </a:solidFill>
              </a:rPr>
              <a:t>economic exposure </a:t>
            </a:r>
            <a:r>
              <a:rPr lang="id-ID" sz="2200" dirty="0" smtClean="0"/>
              <a:t>adalah mengukur perubahan-perubahan nilai tukar yang mempengaruhi nilai perusahaan yang diukur dalam PV </a:t>
            </a:r>
            <a:r>
              <a:rPr lang="id-ID" sz="2200" i="1" dirty="0" smtClean="0"/>
              <a:t>cash flows </a:t>
            </a:r>
            <a:r>
              <a:rPr lang="id-ID" sz="2200" dirty="0" smtClean="0"/>
              <a:t>masa datang yang diharapkan/berfokus pada dampak perubahan-perubahan nilai tukar terhadap nilai perusahaan yang diukur dari </a:t>
            </a:r>
            <a:r>
              <a:rPr lang="id-ID" sz="2200" i="1" dirty="0" smtClean="0"/>
              <a:t>present value </a:t>
            </a:r>
            <a:r>
              <a:rPr lang="id-ID" sz="2200" dirty="0" smtClean="0"/>
              <a:t>dari seluruh </a:t>
            </a:r>
            <a:r>
              <a:rPr lang="id-ID" sz="2200" i="1" dirty="0" smtClean="0"/>
              <a:t>cash flows </a:t>
            </a:r>
            <a:r>
              <a:rPr lang="id-ID" sz="2200" dirty="0" smtClean="0"/>
              <a:t>masa datang yang diharapkan/</a:t>
            </a:r>
            <a:r>
              <a:rPr lang="id-ID" sz="2200" i="1" dirty="0" smtClean="0"/>
              <a:t>expected future cash flows. </a:t>
            </a:r>
          </a:p>
          <a:p>
            <a:r>
              <a:rPr lang="id-ID" sz="2200" dirty="0" smtClean="0"/>
              <a:t>Eksposur yang didasarkan pada nilai-nilai pasar mengasumsikan bahwa tujuan finansial perusahaan adalah untuk memaksimumkan kekayaan pemegang saham. </a:t>
            </a:r>
          </a:p>
          <a:p>
            <a:pPr marL="360363" lvl="1">
              <a:buNone/>
            </a:pPr>
            <a:r>
              <a:rPr lang="id-ID" sz="2200" dirty="0" smtClean="0"/>
              <a:t> </a:t>
            </a:r>
          </a:p>
          <a:p>
            <a:pPr marL="360363" lvl="1">
              <a:buNone/>
            </a:pPr>
            <a:endParaRPr lang="id-ID" dirty="0" smtClean="0"/>
          </a:p>
          <a:p>
            <a:pPr marL="360363" lvl="1">
              <a:buNone/>
            </a:pPr>
            <a:r>
              <a:rPr lang="id-ID" dirty="0" smtClean="0"/>
              <a:t>	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3"/>
            <a:ext cx="6686568" cy="500065"/>
          </a:xfrm>
        </p:spPr>
        <p:txBody>
          <a:bodyPr rtlCol="0">
            <a:noAutofit/>
          </a:bodyPr>
          <a:lstStyle/>
          <a:p>
            <a:pPr marL="360363" lvl="1">
              <a:buNone/>
            </a:pPr>
            <a:r>
              <a:rPr lang="id-ID" sz="2000" b="1" dirty="0" smtClean="0">
                <a:solidFill>
                  <a:srgbClr val="C00000"/>
                </a:solidFill>
              </a:rPr>
              <a:t>Economic / Operating Exposure karena fluktuasi Rupiah </a:t>
            </a:r>
            <a:r>
              <a:rPr lang="id-ID" sz="2200" dirty="0" smtClean="0"/>
              <a:t> </a:t>
            </a:r>
          </a:p>
          <a:p>
            <a:pPr marL="360363" lvl="1">
              <a:buNone/>
            </a:pPr>
            <a:r>
              <a:rPr lang="id-ID" sz="2200" dirty="0" smtClean="0"/>
              <a:t> </a:t>
            </a:r>
          </a:p>
          <a:p>
            <a:pPr marL="360363" lvl="1">
              <a:buNone/>
            </a:pPr>
            <a:endParaRPr lang="id-ID" dirty="0" smtClean="0"/>
          </a:p>
          <a:p>
            <a:pPr marL="360363" lvl="1">
              <a:buNone/>
            </a:pPr>
            <a:r>
              <a:rPr lang="id-ID" dirty="0" smtClean="0"/>
              <a:t>	</a:t>
            </a:r>
            <a:endParaRPr lang="en-US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246658"/>
              </p:ext>
            </p:extLst>
          </p:nvPr>
        </p:nvGraphicFramePr>
        <p:xfrm>
          <a:off x="467543" y="1142988"/>
          <a:ext cx="7776865" cy="4448219"/>
        </p:xfrm>
        <a:graphic>
          <a:graphicData uri="http://schemas.openxmlformats.org/drawingml/2006/table">
            <a:tbl>
              <a:tblPr/>
              <a:tblGrid>
                <a:gridCol w="5400601"/>
                <a:gridCol w="1440160"/>
                <a:gridCol w="936104"/>
              </a:tblGrid>
              <a:tr h="544217">
                <a:tc>
                  <a:txBody>
                    <a:bodyPr/>
                    <a:lstStyle/>
                    <a:p>
                      <a:pPr algn="ctr" fontAlgn="b"/>
                      <a:r>
                        <a:rPr lang="id-ID" sz="2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</a:t>
                      </a:r>
                      <a:r>
                        <a:rPr lang="id-ID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Inflow dalam Rp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Apresiasi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Rp </a:t>
                      </a:r>
                      <a:endParaRPr lang="en-US" sz="1600" b="1" i="0" u="none" strike="noStrike" dirty="0" smtClean="0">
                        <a:solidFill>
                          <a:srgbClr val="C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id-ID" sz="16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Depresiasi</a:t>
                      </a:r>
                      <a:endParaRPr lang="id-ID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493494">
                <a:tc>
                  <a:txBody>
                    <a:bodyPr/>
                    <a:lstStyle/>
                    <a:p>
                      <a:pPr algn="l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</a:t>
                      </a:r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Penjulan lokal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Turun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Naik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494">
                <a:tc>
                  <a:txBody>
                    <a:bodyPr/>
                    <a:lstStyle/>
                    <a:p>
                      <a:pPr algn="l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</a:t>
                      </a:r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Ekspor dalam Rp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Turun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Naik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3494">
                <a:tc>
                  <a:txBody>
                    <a:bodyPr/>
                    <a:lstStyle/>
                    <a:p>
                      <a:pPr algn="l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</a:t>
                      </a:r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Ekspor dalam Valas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Turun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Naik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3494">
                <a:tc>
                  <a:txBody>
                    <a:bodyPr/>
                    <a:lstStyle/>
                    <a:p>
                      <a:pPr algn="l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Bunga diterima dari Foreign Investment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Turun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Naik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9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id-ID" sz="28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II</a:t>
                      </a:r>
                      <a:r>
                        <a:rPr lang="id-ID" sz="28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. </a:t>
                      </a:r>
                      <a:r>
                        <a:rPr lang="id-ID" sz="2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Outflow dalam Rp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Apresiasi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Rp </a:t>
                      </a:r>
                      <a:endParaRPr lang="en-US" sz="1600" b="1" i="0" u="none" strike="noStrike" dirty="0" smtClean="0">
                        <a:solidFill>
                          <a:srgbClr val="C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id-ID" sz="16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Depresiasi</a:t>
                      </a:r>
                      <a:endParaRPr lang="id-ID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447738">
                <a:tc>
                  <a:txBody>
                    <a:bodyPr/>
                    <a:lstStyle/>
                    <a:p>
                      <a:pPr algn="l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Imported Supplies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dalam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Tidak berubah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Tidak berubah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3494">
                <a:tc>
                  <a:txBody>
                    <a:bodyPr/>
                    <a:lstStyle/>
                    <a:p>
                      <a:pPr algn="l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Imported Supplies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dalam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Valas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Turun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Naik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3494">
                <a:tc>
                  <a:txBody>
                    <a:bodyPr/>
                    <a:lstStyle/>
                    <a:p>
                      <a:pPr algn="l" fontAlgn="b"/>
                      <a:r>
                        <a:rPr lang="id-ID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</a:t>
                      </a:r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Bunga dibayar atas Pinjaman LN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Turun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Naik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d-ID" b="1" i="1" dirty="0" smtClean="0">
                <a:latin typeface="Tahoma"/>
                <a:ea typeface="Times New Roman"/>
              </a:rPr>
              <a:t>Economic exposure </a:t>
            </a:r>
            <a:r>
              <a:rPr lang="en-US" b="1" i="1" dirty="0" smtClean="0">
                <a:latin typeface="Tahoma"/>
                <a:ea typeface="Times New Roman"/>
              </a:rPr>
              <a:t> </a:t>
            </a:r>
            <a:r>
              <a:rPr lang="id-ID" dirty="0" smtClean="0">
                <a:latin typeface="Tahoma"/>
                <a:ea typeface="Times New Roman"/>
              </a:rPr>
              <a:t>juga </a:t>
            </a:r>
            <a:r>
              <a:rPr lang="id-ID" b="1" dirty="0">
                <a:solidFill>
                  <a:srgbClr val="C00000"/>
                </a:solidFill>
                <a:latin typeface="Tahoma"/>
                <a:ea typeface="Times New Roman"/>
              </a:rPr>
              <a:t>dapat berpengaruh terhadap perusahaan domestik yang tidak melakukan transaksi luar negeri </a:t>
            </a:r>
            <a:r>
              <a:rPr lang="id-ID" dirty="0">
                <a:latin typeface="Tahoma"/>
                <a:ea typeface="Times New Roman"/>
              </a:rPr>
              <a:t>(ekspor dan impor</a:t>
            </a:r>
            <a:r>
              <a:rPr lang="id-ID" dirty="0" smtClean="0">
                <a:latin typeface="Tahoma"/>
                <a:ea typeface="Times New Roman"/>
              </a:rPr>
              <a:t>).</a:t>
            </a:r>
            <a:endParaRPr lang="en-US" dirty="0" smtClean="0">
              <a:latin typeface="Tahoma"/>
              <a:ea typeface="Times New Roman"/>
            </a:endParaRPr>
          </a:p>
          <a:p>
            <a:pPr marL="0" indent="0">
              <a:buNone/>
            </a:pPr>
            <a:endParaRPr lang="en-US" dirty="0" smtClean="0">
              <a:latin typeface="Tahoma"/>
              <a:ea typeface="Times New Roman"/>
            </a:endParaRPr>
          </a:p>
          <a:p>
            <a:pPr>
              <a:buFont typeface="Wingdings" pitchFamily="2" charset="2"/>
              <a:buChar char="Ø"/>
            </a:pPr>
            <a:r>
              <a:rPr lang="id-ID" dirty="0" smtClean="0">
                <a:latin typeface="Tahoma"/>
                <a:ea typeface="Times New Roman"/>
              </a:rPr>
              <a:t>Misalnya</a:t>
            </a:r>
            <a:r>
              <a:rPr lang="en-US" dirty="0" smtClean="0">
                <a:latin typeface="Tahoma"/>
                <a:ea typeface="Times New Roman"/>
              </a:rPr>
              <a:t>,</a:t>
            </a:r>
            <a:r>
              <a:rPr lang="id-ID" dirty="0" smtClean="0">
                <a:latin typeface="Tahoma"/>
                <a:ea typeface="Times New Roman"/>
              </a:rPr>
              <a:t> </a:t>
            </a:r>
            <a:r>
              <a:rPr lang="id-ID" dirty="0">
                <a:latin typeface="Tahoma"/>
                <a:ea typeface="Times New Roman"/>
              </a:rPr>
              <a:t>suatu perusahaan Indonesia memproduksi suatu produk dari bahan baku lokal dan produksinya hanya dipasarkan di dalam negeri atau </a:t>
            </a:r>
            <a:r>
              <a:rPr lang="id-ID" dirty="0">
                <a:solidFill>
                  <a:srgbClr val="C00000"/>
                </a:solidFill>
                <a:latin typeface="Tahoma"/>
                <a:ea typeface="Times New Roman"/>
              </a:rPr>
              <a:t>dengan kata lain </a:t>
            </a:r>
            <a:r>
              <a:rPr lang="id-ID" dirty="0">
                <a:latin typeface="Tahoma"/>
                <a:ea typeface="Times New Roman"/>
              </a:rPr>
              <a:t>perusahaan tersebut tidak melakukan transaksi luar negeri. </a:t>
            </a:r>
            <a:endParaRPr lang="en-US" dirty="0" smtClean="0">
              <a:latin typeface="Tahoma"/>
              <a:ea typeface="Times New Roman"/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Tahoma"/>
                <a:ea typeface="Times New Roman"/>
              </a:rPr>
              <a:t>Tetapi</a:t>
            </a:r>
            <a:r>
              <a:rPr lang="id-ID" dirty="0" smtClean="0">
                <a:latin typeface="Tahoma"/>
                <a:ea typeface="Times New Roman"/>
              </a:rPr>
              <a:t>, </a:t>
            </a:r>
            <a:r>
              <a:rPr lang="id-ID" b="1" i="1" dirty="0">
                <a:latin typeface="Tahoma"/>
                <a:ea typeface="Times New Roman"/>
              </a:rPr>
              <a:t>cash flow</a:t>
            </a:r>
            <a:r>
              <a:rPr lang="id-ID" b="1" dirty="0">
                <a:latin typeface="Tahoma"/>
                <a:ea typeface="Times New Roman"/>
              </a:rPr>
              <a:t> </a:t>
            </a:r>
            <a:r>
              <a:rPr lang="id-ID" dirty="0">
                <a:latin typeface="Tahoma"/>
                <a:ea typeface="Times New Roman"/>
              </a:rPr>
              <a:t>perusahaan ini tetap </a:t>
            </a:r>
            <a:r>
              <a:rPr lang="id-ID" b="1" dirty="0">
                <a:latin typeface="Tahoma"/>
                <a:ea typeface="Times New Roman"/>
              </a:rPr>
              <a:t>akan terpengaruh oleh fluktuasi rupiah</a:t>
            </a:r>
            <a:r>
              <a:rPr lang="id-ID" dirty="0" smtClean="0">
                <a:latin typeface="Tahoma"/>
                <a:ea typeface="Times New Roman"/>
              </a:rPr>
              <a:t>.</a:t>
            </a:r>
            <a:r>
              <a:rPr lang="en-US" dirty="0" smtClean="0">
                <a:latin typeface="Tahoma"/>
                <a:ea typeface="Times New Roman"/>
              </a:rPr>
              <a:t>  </a:t>
            </a:r>
            <a:r>
              <a:rPr lang="id-ID" dirty="0" smtClean="0">
                <a:latin typeface="Tahoma"/>
                <a:ea typeface="Times New Roman"/>
              </a:rPr>
              <a:t>Misalnya</a:t>
            </a:r>
            <a:r>
              <a:rPr lang="id-ID" dirty="0">
                <a:latin typeface="Tahoma"/>
                <a:ea typeface="Times New Roman"/>
              </a:rPr>
              <a:t>, </a:t>
            </a:r>
            <a:r>
              <a:rPr lang="en-US" dirty="0" err="1" smtClean="0">
                <a:latin typeface="Tahoma"/>
                <a:ea typeface="Times New Roman"/>
              </a:rPr>
              <a:t>jika</a:t>
            </a:r>
            <a:r>
              <a:rPr lang="en-US" dirty="0" smtClean="0">
                <a:latin typeface="Tahoma"/>
                <a:ea typeface="Times New Roman"/>
              </a:rPr>
              <a:t> </a:t>
            </a:r>
            <a:r>
              <a:rPr lang="en-US" dirty="0" err="1" smtClean="0">
                <a:latin typeface="Tahoma"/>
                <a:ea typeface="Times New Roman"/>
              </a:rPr>
              <a:t>terjadi</a:t>
            </a:r>
            <a:r>
              <a:rPr lang="id-ID" dirty="0" smtClean="0">
                <a:latin typeface="Tahoma"/>
                <a:ea typeface="Times New Roman"/>
              </a:rPr>
              <a:t> </a:t>
            </a:r>
            <a:r>
              <a:rPr lang="id-ID" b="1" dirty="0">
                <a:latin typeface="Tahoma"/>
                <a:ea typeface="Times New Roman"/>
              </a:rPr>
              <a:t>apresiasi rupiah</a:t>
            </a:r>
            <a:r>
              <a:rPr lang="id-ID" dirty="0">
                <a:latin typeface="Tahoma"/>
                <a:ea typeface="Times New Roman"/>
              </a:rPr>
              <a:t>, </a:t>
            </a:r>
            <a:r>
              <a:rPr lang="id-ID" dirty="0">
                <a:solidFill>
                  <a:srgbClr val="C00000"/>
                </a:solidFill>
                <a:latin typeface="Tahoma"/>
                <a:ea typeface="Times New Roman"/>
              </a:rPr>
              <a:t>impor produk yang sama dari luar negeri akan meningkat disebabkan harganya relatif menjadi lebih murah</a:t>
            </a:r>
            <a:r>
              <a:rPr lang="id-ID" dirty="0">
                <a:latin typeface="Tahoma"/>
                <a:ea typeface="Times New Roman"/>
              </a:rPr>
              <a:t>. Karena adanya persaingan dari produk impor, tentu penjualan perusahaan Indonesia akan menurun. </a:t>
            </a:r>
            <a:r>
              <a:rPr lang="en-US" dirty="0" err="1" smtClean="0">
                <a:latin typeface="Tahoma"/>
                <a:ea typeface="Times New Roman"/>
              </a:rPr>
              <a:t>Jadi</a:t>
            </a:r>
            <a:r>
              <a:rPr lang="id-ID" dirty="0" smtClean="0">
                <a:latin typeface="Tahoma"/>
                <a:ea typeface="Times New Roman"/>
              </a:rPr>
              <a:t>, </a:t>
            </a:r>
            <a:r>
              <a:rPr lang="id-ID" i="1" dirty="0">
                <a:latin typeface="Tahoma"/>
                <a:ea typeface="Times New Roman"/>
              </a:rPr>
              <a:t>cash flow</a:t>
            </a:r>
            <a:r>
              <a:rPr lang="id-ID" dirty="0">
                <a:latin typeface="Tahoma"/>
                <a:ea typeface="Times New Roman"/>
              </a:rPr>
              <a:t>-nya akan terpengaruh karena adanya fluktuasi rupiah terhadap valas. </a:t>
            </a:r>
            <a:endParaRPr lang="en-US" dirty="0">
              <a:latin typeface="Times New Roman"/>
              <a:ea typeface="Times New Roman"/>
            </a:endParaRPr>
          </a:p>
          <a:p>
            <a:pPr marL="1905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Times New Roman"/>
              <a:ea typeface="Times New Roman"/>
            </a:endParaRPr>
          </a:p>
          <a:p>
            <a:pPr>
              <a:buFont typeface="Wingdings" pitchFamily="2" charset="2"/>
              <a:buChar char="Ø"/>
            </a:pPr>
            <a:r>
              <a:rPr lang="id-ID" dirty="0">
                <a:latin typeface="Tahoma"/>
                <a:ea typeface="Times New Roman"/>
              </a:rPr>
              <a:t>Bila perusahaan meminta perlindungan kepada pemerintah, misalnya dengan </a:t>
            </a:r>
            <a:r>
              <a:rPr lang="id-ID" i="1" dirty="0">
                <a:latin typeface="Tahoma"/>
                <a:ea typeface="Times New Roman"/>
              </a:rPr>
              <a:t>tariff barrier </a:t>
            </a:r>
            <a:r>
              <a:rPr lang="id-ID" dirty="0">
                <a:latin typeface="Tahoma"/>
                <a:ea typeface="Times New Roman"/>
              </a:rPr>
              <a:t>ataupun </a:t>
            </a:r>
            <a:r>
              <a:rPr lang="id-ID" i="1" dirty="0">
                <a:latin typeface="Tahoma"/>
                <a:ea typeface="Times New Roman"/>
              </a:rPr>
              <a:t>non-tariff barrier</a:t>
            </a:r>
            <a:r>
              <a:rPr lang="id-ID" dirty="0">
                <a:latin typeface="Tahoma"/>
                <a:ea typeface="Times New Roman"/>
              </a:rPr>
              <a:t>, maka tentu hal ini akan menjadi hambatan bagi usaha penggalakan </a:t>
            </a:r>
            <a:r>
              <a:rPr lang="id-ID" i="1" dirty="0">
                <a:latin typeface="Tahoma"/>
                <a:ea typeface="Times New Roman"/>
              </a:rPr>
              <a:t>free trade area </a:t>
            </a:r>
            <a:r>
              <a:rPr lang="id-ID" dirty="0">
                <a:latin typeface="Tahoma"/>
                <a:ea typeface="Times New Roman"/>
              </a:rPr>
              <a:t>(FTA). Oleh karena itu, dapat dikatakan juga bahwa peningkatan usaha pembentukan wilayah perdagangan/ </a:t>
            </a:r>
            <a:r>
              <a:rPr lang="id-ID" i="1" dirty="0">
                <a:latin typeface="Tahoma"/>
                <a:ea typeface="Times New Roman"/>
              </a:rPr>
              <a:t>free rade </a:t>
            </a:r>
            <a:r>
              <a:rPr lang="id-ID" dirty="0">
                <a:latin typeface="Tahoma"/>
                <a:ea typeface="Times New Roman"/>
              </a:rPr>
              <a:t>juga tergantung pada stabilitas kurs valas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31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 rtlCol="0">
            <a:noAutofit/>
          </a:bodyPr>
          <a:lstStyle/>
          <a:p>
            <a:pPr marL="360363" lvl="1">
              <a:buNone/>
            </a:pPr>
            <a:r>
              <a:rPr lang="id-ID" sz="2200" b="1" dirty="0" smtClean="0">
                <a:solidFill>
                  <a:srgbClr val="C00000"/>
                </a:solidFill>
              </a:rPr>
              <a:t>Mengukur Eksposur Ekonomi</a:t>
            </a:r>
          </a:p>
          <a:p>
            <a:pPr marL="360363" lvl="1">
              <a:buFont typeface="Arial" pitchFamily="34" charset="0"/>
              <a:buChar char="•"/>
            </a:pPr>
            <a:r>
              <a:rPr lang="id-ID" sz="2000" dirty="0" smtClean="0"/>
              <a:t>Pada prinsipnya, setiap perubahan atau </a:t>
            </a:r>
            <a:r>
              <a:rPr lang="id-ID" sz="2000" b="1" dirty="0" smtClean="0"/>
              <a:t>fluktuasi kurs valas </a:t>
            </a:r>
            <a:r>
              <a:rPr lang="id-ID" sz="2000" dirty="0" smtClean="0"/>
              <a:t>tentu akan mempengaruhi </a:t>
            </a:r>
            <a:r>
              <a:rPr lang="id-ID" sz="2000" b="1" i="1" dirty="0" smtClean="0"/>
              <a:t>revenue</a:t>
            </a:r>
            <a:r>
              <a:rPr lang="id-ID" sz="2000" dirty="0" smtClean="0"/>
              <a:t> dan </a:t>
            </a:r>
            <a:r>
              <a:rPr lang="id-ID" sz="2000" b="1" i="1" dirty="0" smtClean="0"/>
              <a:t>cost</a:t>
            </a:r>
            <a:r>
              <a:rPr lang="id-ID" sz="2000" i="1" dirty="0" smtClean="0"/>
              <a:t> </a:t>
            </a:r>
            <a:r>
              <a:rPr lang="id-ID" sz="2000" dirty="0" smtClean="0"/>
              <a:t>dari perusahaan </a:t>
            </a:r>
          </a:p>
          <a:p>
            <a:pPr marL="360363" lvl="1">
              <a:buFont typeface="Arial" pitchFamily="34" charset="0"/>
              <a:buChar char="•"/>
            </a:pPr>
            <a:r>
              <a:rPr lang="id-ID" sz="2000" dirty="0" smtClean="0"/>
              <a:t>Pengaruh kurs valas ini akan </a:t>
            </a:r>
            <a:r>
              <a:rPr lang="id-ID" sz="2000" b="1" dirty="0" smtClean="0">
                <a:solidFill>
                  <a:srgbClr val="C00000"/>
                </a:solidFill>
              </a:rPr>
              <a:t>tercermin</a:t>
            </a:r>
            <a:r>
              <a:rPr lang="id-ID" sz="2000" dirty="0" smtClean="0"/>
              <a:t> dalam </a:t>
            </a:r>
            <a:r>
              <a:rPr lang="id-ID" sz="2000" b="1" i="1" dirty="0" smtClean="0"/>
              <a:t>Income Statement </a:t>
            </a:r>
            <a:r>
              <a:rPr lang="id-ID" sz="2000" dirty="0" smtClean="0"/>
              <a:t>(Laporan Rugi Laba) suatu perusahaan.</a:t>
            </a:r>
          </a:p>
          <a:p>
            <a:pPr marL="360363" lvl="1">
              <a:buNone/>
            </a:pPr>
            <a:r>
              <a:rPr lang="id-ID" sz="2000" dirty="0" smtClean="0"/>
              <a:t>Contoh :</a:t>
            </a:r>
          </a:p>
          <a:p>
            <a:pPr marL="82550" lvl="1" indent="-7938">
              <a:buNone/>
            </a:pPr>
            <a:r>
              <a:rPr lang="id-ID" sz="2000" dirty="0" smtClean="0"/>
              <a:t>Perusahaan Indonesia memproduksi kayu lapis untuk pasar dalam negeri dan mengekspor ke Jepang dalam YJP dengan asumsi skenario fluktuasi kurs Rp/JPY dan penjualan dalam negeri ke Jepang sbb :</a:t>
            </a:r>
          </a:p>
          <a:p>
            <a:pPr marL="360363" lvl="1">
              <a:buNone/>
            </a:pPr>
            <a:endParaRPr lang="id-ID" sz="2000" dirty="0" smtClean="0"/>
          </a:p>
          <a:p>
            <a:pPr marL="360363" lvl="1">
              <a:buNone/>
            </a:pPr>
            <a:endParaRPr lang="id-ID" sz="2000" dirty="0" smtClean="0"/>
          </a:p>
          <a:p>
            <a:pPr marL="360363" lvl="1">
              <a:buNone/>
            </a:pPr>
            <a:r>
              <a:rPr lang="id-ID" sz="2000" dirty="0" smtClean="0"/>
              <a:t>	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id-ID" sz="60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Foreign Exchange </a:t>
            </a:r>
            <a:r>
              <a:rPr lang="en-US" sz="60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60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</a:br>
            <a:r>
              <a:rPr lang="id-ID" sz="60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Exposure</a:t>
            </a:r>
            <a:endParaRPr lang="en-US" sz="6000" dirty="0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 rtlCol="0">
            <a:noAutofit/>
          </a:bodyPr>
          <a:lstStyle/>
          <a:p>
            <a:pPr marL="360363" lvl="1">
              <a:buNone/>
            </a:pPr>
            <a:endParaRPr lang="id-ID" sz="2000" dirty="0" smtClean="0"/>
          </a:p>
          <a:p>
            <a:pPr marL="360363" lvl="1">
              <a:buNone/>
            </a:pPr>
            <a:endParaRPr lang="id-ID" sz="2000" dirty="0" smtClean="0"/>
          </a:p>
          <a:p>
            <a:pPr marL="360363" lvl="1">
              <a:buNone/>
            </a:pPr>
            <a:endParaRPr lang="id-ID" sz="2000" dirty="0" smtClean="0"/>
          </a:p>
          <a:p>
            <a:pPr marL="360363" lvl="1">
              <a:buNone/>
            </a:pPr>
            <a:r>
              <a:rPr lang="id-ID" sz="2000" dirty="0" smtClean="0"/>
              <a:t>	</a:t>
            </a:r>
            <a:endParaRPr lang="en-US" sz="2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734078"/>
              </p:ext>
            </p:extLst>
          </p:nvPr>
        </p:nvGraphicFramePr>
        <p:xfrm>
          <a:off x="1142976" y="714356"/>
          <a:ext cx="6572296" cy="1571634"/>
        </p:xfrm>
        <a:graphic>
          <a:graphicData uri="http://schemas.openxmlformats.org/drawingml/2006/table">
            <a:tbl>
              <a:tblPr/>
              <a:tblGrid>
                <a:gridCol w="2001907"/>
                <a:gridCol w="4570389"/>
              </a:tblGrid>
              <a:tr h="26193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Pengaruh Fluktuasi kurs JPY thd penjualan Dalam Negeri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61939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Kurs JPY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Perkiraan Penjualan Dalam Negeri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20/JPY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200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21/JPY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225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22/JPY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250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693467"/>
              </p:ext>
            </p:extLst>
          </p:nvPr>
        </p:nvGraphicFramePr>
        <p:xfrm>
          <a:off x="1500166" y="2714620"/>
          <a:ext cx="5715040" cy="2270760"/>
        </p:xfrm>
        <a:graphic>
          <a:graphicData uri="http://schemas.openxmlformats.org/drawingml/2006/table">
            <a:tbl>
              <a:tblPr/>
              <a:tblGrid>
                <a:gridCol w="2960804"/>
                <a:gridCol w="1308262"/>
                <a:gridCol w="1445974"/>
              </a:tblGrid>
              <a:tr h="20002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Income Statement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00026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Income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Dlm Negeri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Jepang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002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Sales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Rp 225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JPY 20,0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Cost </a:t>
                      </a:r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of Good Sold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Rp 100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JPY 10,0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Gross </a:t>
                      </a:r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Profit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Rp 125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JPY 10,0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Operating </a:t>
                      </a:r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Expenses (Direct Cost)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Rp 45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EBIT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Rp 80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JPY 10,0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Interest </a:t>
                      </a:r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Exp (20%)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Rp 16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JPY 2,0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EBT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Rp 64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JPY 8,0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 rtlCol="0">
            <a:noAutofit/>
          </a:bodyPr>
          <a:lstStyle/>
          <a:p>
            <a:pPr marL="360363" lvl="1">
              <a:buNone/>
            </a:pPr>
            <a:endParaRPr lang="id-ID" sz="2000" dirty="0" smtClean="0"/>
          </a:p>
          <a:p>
            <a:pPr marL="360363" lvl="1">
              <a:buNone/>
            </a:pPr>
            <a:endParaRPr lang="id-ID" sz="2000" dirty="0" smtClean="0"/>
          </a:p>
          <a:p>
            <a:pPr marL="360363" lvl="1">
              <a:buNone/>
            </a:pPr>
            <a:endParaRPr lang="id-ID" sz="2000" dirty="0" smtClean="0"/>
          </a:p>
          <a:p>
            <a:pPr marL="360363" lvl="1">
              <a:buNone/>
            </a:pPr>
            <a:r>
              <a:rPr lang="id-ID" sz="2000" dirty="0" smtClean="0"/>
              <a:t>	</a:t>
            </a:r>
            <a:endParaRPr lang="en-US" sz="20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686015"/>
              </p:ext>
            </p:extLst>
          </p:nvPr>
        </p:nvGraphicFramePr>
        <p:xfrm>
          <a:off x="1403648" y="642918"/>
          <a:ext cx="5811557" cy="5857920"/>
        </p:xfrm>
        <a:graphic>
          <a:graphicData uri="http://schemas.openxmlformats.org/drawingml/2006/table">
            <a:tbl>
              <a:tblPr/>
              <a:tblGrid>
                <a:gridCol w="2349352"/>
                <a:gridCol w="1211772"/>
                <a:gridCol w="1112851"/>
                <a:gridCol w="1137582"/>
              </a:tblGrid>
              <a:tr h="29289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Economic Exposure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Income Statement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d-ID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Skenario Kurs Valas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9289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20/JPY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21/JPY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22/JPY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1. Sales dlm Negeri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200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225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250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2. Sales di Jepang YJP </a:t>
                      </a:r>
                      <a:r>
                        <a:rPr lang="en-US" sz="14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1</a:t>
                      </a:r>
                      <a:r>
                        <a:rPr lang="id-ID" sz="14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0jt</a:t>
                      </a:r>
                      <a:endParaRPr lang="id-ID" sz="1400" b="0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Rp 200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Rp 210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Rp 220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3. Total Sales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400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435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470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4. Cost of Good Sold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Dalam Negeri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100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100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100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di Jepang YJP10jt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Rp 200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Rp 210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Rp 220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5. Total Cost of Good Sold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300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310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320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6. Gross Profit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100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125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150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7. Operating Exp. (Direct Cost)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45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45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45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8. EBIT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55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80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105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9.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Interest </a:t>
                      </a:r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Dalam Negeri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16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16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16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di Jepang YJP10jt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Rp 30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Rp 31,5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Rp 33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10. Total Interest Exp.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46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47,5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Rp 49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11. EBT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Rp 9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Rp 32,5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Rp 56 juta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96"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lvl="0" fontAlgn="b">
              <a:spcBef>
                <a:spcPts val="0"/>
              </a:spcBef>
            </a:pPr>
            <a:r>
              <a:rPr lang="id-ID" sz="4000" dirty="0">
                <a:solidFill>
                  <a:srgbClr val="C00000"/>
                </a:solidFill>
                <a:ea typeface="+mn-ea"/>
                <a:cs typeface="+mn-cs"/>
              </a:rPr>
              <a:t>Economic Exposure</a:t>
            </a:r>
            <a:br>
              <a:rPr lang="id-ID" sz="4000" dirty="0">
                <a:solidFill>
                  <a:srgbClr val="C00000"/>
                </a:solidFill>
                <a:ea typeface="+mn-ea"/>
                <a:cs typeface="+mn-cs"/>
              </a:rPr>
            </a:br>
            <a:endParaRPr lang="en-US" sz="4000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375729"/>
              </p:ext>
            </p:extLst>
          </p:nvPr>
        </p:nvGraphicFramePr>
        <p:xfrm>
          <a:off x="827584" y="1484782"/>
          <a:ext cx="7416824" cy="4855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02367"/>
                <a:gridCol w="1144025"/>
                <a:gridCol w="1160606"/>
                <a:gridCol w="1309826"/>
              </a:tblGrid>
              <a:tr h="228793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u="none" strike="noStrike" dirty="0">
                          <a:effectLst/>
                        </a:rPr>
                        <a:t>Income Statement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d-ID" sz="2000" b="1" u="none" strike="noStrike" dirty="0">
                          <a:effectLst/>
                        </a:rPr>
                        <a:t>Skenario Kurs Valas</a:t>
                      </a:r>
                      <a:endParaRPr lang="id-ID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Rp 20/JPY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Rp 21/JPY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RP 22/JPY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1.  Sales dalam Negeri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200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225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250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2.  Sales di Jepang JPY </a:t>
                      </a:r>
                      <a:r>
                        <a:rPr lang="id-ID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20 juta</a:t>
                      </a:r>
                      <a:endParaRPr lang="id-ID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440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</a:rPr>
                        <a:t>3.  Total Sales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600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645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690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4.  Cost of Goods Sold  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     * Di Dalam Negeri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100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100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     * Di Jepang JPY </a:t>
                      </a:r>
                      <a:r>
                        <a:rPr lang="id-ID" sz="18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10 juta</a:t>
                      </a:r>
                      <a:endParaRPr lang="id-ID" sz="18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200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210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220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5.  Total Cost of Goods Sold</a:t>
                      </a:r>
                      <a:endParaRPr lang="en-US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300</a:t>
                      </a:r>
                      <a:endParaRPr lang="id-ID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310</a:t>
                      </a:r>
                      <a:endParaRPr lang="id-ID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320</a:t>
                      </a:r>
                      <a:endParaRPr lang="id-ID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</a:rPr>
                        <a:t>6.  Gross Profit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300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335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370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7.  Operating Expenses (Direct Cost)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45</a:t>
                      </a:r>
                      <a:endParaRPr lang="id-ID" sz="1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45</a:t>
                      </a:r>
                      <a:endParaRPr lang="id-ID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45</a:t>
                      </a:r>
                      <a:endParaRPr lang="id-ID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9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8.  EBIT (Earning Before Interest &amp; Tax)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255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290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325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9.  Interest Expenses</a:t>
                      </a:r>
                      <a:endParaRPr lang="id-ID" sz="1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     * Di Dalam Negeri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16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16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16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     * Di Jepang JPY 1,5 juta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>
                          <a:effectLst/>
                        </a:rPr>
                        <a:t>30</a:t>
                      </a:r>
                      <a:endParaRPr lang="id-ID" sz="1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31.5</a:t>
                      </a:r>
                      <a:endParaRPr lang="id-ID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33</a:t>
                      </a:r>
                      <a:endParaRPr lang="id-ID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10. Total Interest Expenses</a:t>
                      </a:r>
                      <a:endParaRPr lang="id-ID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46</a:t>
                      </a:r>
                      <a:endParaRPr lang="id-ID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47.5</a:t>
                      </a:r>
                      <a:endParaRPr lang="id-ID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49</a:t>
                      </a:r>
                      <a:endParaRPr lang="id-ID" sz="18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7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11. EBT (Earning BeforeTax)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209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242.5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276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02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 rtlCol="0">
            <a:noAutofit/>
          </a:bodyPr>
          <a:lstStyle/>
          <a:p>
            <a:r>
              <a:rPr lang="id-ID" sz="2200" b="1" dirty="0" smtClean="0"/>
              <a:t>Apresiasi rupiah </a:t>
            </a:r>
            <a:r>
              <a:rPr lang="id-ID" sz="2200" dirty="0" smtClean="0"/>
              <a:t>dari Rp21/JPY menjadi Rp20/JPY ternyata menyebabkan EBT menurun dari Rp</a:t>
            </a:r>
            <a:r>
              <a:rPr lang="en-US" sz="2200" dirty="0" smtClean="0"/>
              <a:t>24</a:t>
            </a:r>
            <a:r>
              <a:rPr lang="id-ID" sz="2200" dirty="0" smtClean="0"/>
              <a:t>2</a:t>
            </a:r>
            <a:r>
              <a:rPr lang="en-US" sz="2200" dirty="0" smtClean="0"/>
              <a:t>,</a:t>
            </a:r>
            <a:r>
              <a:rPr lang="id-ID" sz="2200" dirty="0" smtClean="0"/>
              <a:t>5 juta menjadi Rp</a:t>
            </a:r>
            <a:r>
              <a:rPr lang="en-US" sz="2200" dirty="0" smtClean="0"/>
              <a:t>209</a:t>
            </a:r>
            <a:r>
              <a:rPr lang="id-ID" sz="2200" dirty="0" smtClean="0"/>
              <a:t> juta atau RUGI</a:t>
            </a:r>
          </a:p>
          <a:p>
            <a:r>
              <a:rPr lang="id-ID" sz="2200" b="1" dirty="0" smtClean="0"/>
              <a:t>Depresiasi rupiah </a:t>
            </a:r>
            <a:r>
              <a:rPr lang="id-ID" sz="2200" dirty="0" smtClean="0"/>
              <a:t>dari Rp21/JPY menjadi Rp22/JPY ternyata menyebabkan EBT meningkat dari Rp</a:t>
            </a:r>
            <a:r>
              <a:rPr lang="en-US" sz="2200" dirty="0" smtClean="0"/>
              <a:t>242</a:t>
            </a:r>
            <a:r>
              <a:rPr lang="id-ID" sz="2200" dirty="0" smtClean="0"/>
              <a:t>,5 juta menjadi Rp</a:t>
            </a:r>
            <a:r>
              <a:rPr lang="en-US" sz="2200" dirty="0" smtClean="0"/>
              <a:t>27</a:t>
            </a:r>
            <a:r>
              <a:rPr lang="id-ID" sz="2200" dirty="0" smtClean="0"/>
              <a:t>6 juta atau UNTUNG</a:t>
            </a:r>
            <a:endParaRPr lang="id-ID" sz="2200" i="1" dirty="0" smtClean="0"/>
          </a:p>
          <a:p>
            <a:pPr marL="360363" lvl="1"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200" b="1" dirty="0">
                <a:solidFill>
                  <a:srgbClr val="C00000"/>
                </a:solidFill>
                <a:ea typeface="+mn-ea"/>
                <a:cs typeface="+mn-cs"/>
              </a:rPr>
              <a:t>Translation / Accounting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b="1" dirty="0" smtClean="0"/>
          </a:p>
          <a:p>
            <a:pPr marL="0" indent="0" algn="ctr">
              <a:buNone/>
            </a:pPr>
            <a:r>
              <a:rPr lang="en-US" sz="6000" b="1" dirty="0" smtClean="0"/>
              <a:t>???????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403910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id-ID" b="1" dirty="0" smtClean="0">
                <a:solidFill>
                  <a:srgbClr val="C00000"/>
                </a:solidFill>
              </a:rPr>
              <a:t>Translation / Accounting Exposure (T/AE) </a:t>
            </a:r>
          </a:p>
          <a:p>
            <a:r>
              <a:rPr lang="id-ID" sz="2000" b="1" i="1" dirty="0" smtClean="0"/>
              <a:t>Exposure</a:t>
            </a:r>
            <a:r>
              <a:rPr lang="id-ID" sz="2000" i="1" dirty="0" smtClean="0"/>
              <a:t> </a:t>
            </a:r>
            <a:r>
              <a:rPr lang="id-ID" sz="2000" dirty="0" smtClean="0"/>
              <a:t>laporan laba rugi dan neraca MNC terhadap perubahan-perubahan nilai tukar nominal. 	</a:t>
            </a:r>
            <a:endParaRPr lang="id-ID" dirty="0" smtClean="0"/>
          </a:p>
          <a:p>
            <a:r>
              <a:rPr lang="id-ID" sz="2000" dirty="0" smtClean="0"/>
              <a:t>Dihasilkan dari fakta bahwa MNC harus mengkonsolidasikan rekeningnya ke dalam mata uang lokal melalui </a:t>
            </a:r>
            <a:r>
              <a:rPr lang="id-ID" sz="2000" b="1" i="1" dirty="0" smtClean="0"/>
              <a:t>cash flow-</a:t>
            </a:r>
            <a:r>
              <a:rPr lang="id-ID" sz="2000" b="1" dirty="0" smtClean="0"/>
              <a:t>nya </a:t>
            </a:r>
            <a:r>
              <a:rPr lang="id-ID" sz="2000" dirty="0" smtClean="0">
                <a:solidFill>
                  <a:srgbClr val="C00000"/>
                </a:solidFill>
              </a:rPr>
              <a:t>yang didenominasi dalam berbagai valas</a:t>
            </a:r>
            <a:r>
              <a:rPr lang="id-ID" sz="2000" dirty="0" smtClean="0"/>
              <a:t> (mentranslasi laporan keuangan yang didenominasi mata uang asing ke dalam mata uang lokal, dimana aset dan</a:t>
            </a:r>
            <a:r>
              <a:rPr lang="id-ID" sz="2000" i="1" dirty="0" smtClean="0"/>
              <a:t> liabilities </a:t>
            </a:r>
            <a:r>
              <a:rPr lang="id-ID" sz="2000" dirty="0" smtClean="0"/>
              <a:t>tersebut merefleksikan keputusan-keputusan masa lalu yang dibuat oleh perusahaan) </a:t>
            </a:r>
          </a:p>
          <a:p>
            <a:r>
              <a:rPr lang="id-ID" sz="2000" b="1" i="1" dirty="0" smtClean="0"/>
              <a:t>Translation (accounting) exposure </a:t>
            </a:r>
            <a:r>
              <a:rPr lang="id-ID" sz="2000" dirty="0" smtClean="0"/>
              <a:t>timbul dari kebutuhan untuk maksud-maksud pelaporan dan konsolidasi, untuk mengkonversi laporan keuangan operasi asing/luar negeri dari mata uang lokal (perusahaan </a:t>
            </a:r>
            <a:r>
              <a:rPr lang="id-ID" sz="2000" i="1" dirty="0" smtClean="0"/>
              <a:t>subsidiary)</a:t>
            </a:r>
            <a:r>
              <a:rPr lang="id-ID" sz="2000" dirty="0" smtClean="0"/>
              <a:t> ke mata uang perusahaan induk (</a:t>
            </a:r>
            <a:r>
              <a:rPr lang="id-ID" sz="2000" b="1" i="1" dirty="0" smtClean="0"/>
              <a:t>parent company</a:t>
            </a:r>
            <a:r>
              <a:rPr lang="id-ID" sz="2000" dirty="0" smtClean="0"/>
              <a:t>)</a:t>
            </a:r>
            <a:r>
              <a:rPr lang="id-ID" sz="2000" i="1" dirty="0" smtClean="0"/>
              <a:t>.</a:t>
            </a:r>
            <a:r>
              <a:rPr lang="id-ID" sz="2000" dirty="0" smtClean="0"/>
              <a:t> Jika kurs telah berubah sejak periode pelaporan sebelumnya, translasi (</a:t>
            </a:r>
            <a:r>
              <a:rPr lang="id-ID" sz="2000" b="1" i="1" dirty="0" smtClean="0"/>
              <a:t>restatement</a:t>
            </a:r>
            <a:r>
              <a:rPr lang="id-ID" sz="2000" dirty="0" smtClean="0"/>
              <a:t>) dari </a:t>
            </a:r>
            <a:r>
              <a:rPr lang="id-ID" sz="2000" i="1" dirty="0" smtClean="0"/>
              <a:t>assets </a:t>
            </a:r>
            <a:r>
              <a:rPr lang="id-ID" sz="2000" dirty="0" smtClean="0"/>
              <a:t>dan</a:t>
            </a:r>
            <a:r>
              <a:rPr lang="id-ID" sz="2000" i="1" dirty="0" smtClean="0"/>
              <a:t> liabilities, revenues, gains, </a:t>
            </a:r>
            <a:r>
              <a:rPr lang="id-ID" sz="2000" dirty="0" smtClean="0"/>
              <a:t>dan </a:t>
            </a:r>
            <a:r>
              <a:rPr lang="id-ID" sz="2000" i="1" dirty="0" smtClean="0"/>
              <a:t>loses </a:t>
            </a:r>
            <a:r>
              <a:rPr lang="id-ID" sz="2000" dirty="0" smtClean="0"/>
              <a:t>yang didenominasi dalam valas akan menghasilkan</a:t>
            </a:r>
            <a:r>
              <a:rPr lang="id-ID" sz="2000" i="1" dirty="0" smtClean="0"/>
              <a:t> gains/loses </a:t>
            </a:r>
            <a:r>
              <a:rPr lang="id-ID" sz="2000" dirty="0" smtClean="0"/>
              <a:t>dalam valas (</a:t>
            </a:r>
            <a:r>
              <a:rPr lang="id-ID" sz="2000" i="1" dirty="0" smtClean="0"/>
              <a:t>foreign exchange gains/loses</a:t>
            </a:r>
            <a:r>
              <a:rPr lang="id-ID" sz="2000" dirty="0" smtClean="0"/>
              <a:t>)</a:t>
            </a:r>
            <a:r>
              <a:rPr lang="id-ID" sz="2000" i="1" dirty="0" smtClean="0"/>
              <a:t>. </a:t>
            </a:r>
          </a:p>
          <a:p>
            <a:pPr marL="360363" lvl="1"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n-NO" sz="2000" b="1" dirty="0" smtClean="0">
                <a:solidFill>
                  <a:srgbClr val="C00000"/>
                </a:solidFill>
              </a:rPr>
              <a:t>Besar kecilnya eksposur akuntansi </a:t>
            </a:r>
            <a:r>
              <a:rPr lang="nn-NO" sz="2000" dirty="0" smtClean="0"/>
              <a:t>tergantung dari : </a:t>
            </a:r>
          </a:p>
          <a:p>
            <a:pPr marL="263525" indent="-263525">
              <a:buNone/>
            </a:pPr>
            <a:r>
              <a:rPr lang="id-ID" sz="2000" dirty="0" smtClean="0"/>
              <a:t>a. Seberapa jauh peranan cabang-cabang perusahaan di luar negeri. Semakin besar persentase bisnis perusahaan yang dilakukan oleh cabang di luar negeri, semakin besar persentase pos-pos laporan keuangan yang mudah terpengaruh eksposur akuntansi. </a:t>
            </a:r>
          </a:p>
          <a:p>
            <a:pPr marL="263525" indent="-263525">
              <a:buNone/>
            </a:pPr>
            <a:r>
              <a:rPr lang="id-ID" sz="2000" dirty="0" smtClean="0"/>
              <a:t>b. Lokasi cabang-cabang perusahaan di luar negeri. Ini diakibatkan karena pos-pos laporan keuangan di setiap cabang biasanya dinyatakan dalam mata uang lokal di Negara tersebut. </a:t>
            </a:r>
          </a:p>
          <a:p>
            <a:pPr marL="263525" indent="-263525">
              <a:buNone/>
            </a:pPr>
            <a:r>
              <a:rPr lang="id-ID" sz="2000" dirty="0" smtClean="0"/>
              <a:t>c. Standar akuntansi yang dipergunakan. Setiap Negara umumnya mempunyai standar akuntansi yang sudah baku , yang amat bervariasi antar Negara. </a:t>
            </a:r>
          </a:p>
          <a:p>
            <a:pPr>
              <a:buNone/>
            </a:pPr>
            <a:r>
              <a:rPr lang="fi-FI" sz="2000" dirty="0" smtClean="0"/>
              <a:t>d. Alasan-alasan untuk melakukan translasi </a:t>
            </a:r>
          </a:p>
          <a:p>
            <a:pPr>
              <a:buNone/>
            </a:pP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sz="2000" b="1" dirty="0" smtClean="0">
                <a:solidFill>
                  <a:srgbClr val="C00000"/>
                </a:solidFill>
              </a:rPr>
              <a:t>Contoh </a:t>
            </a:r>
            <a:r>
              <a:rPr lang="id-ID" sz="2000" b="1" i="1" dirty="0" smtClean="0">
                <a:solidFill>
                  <a:srgbClr val="C00000"/>
                </a:solidFill>
              </a:rPr>
              <a:t>Translation / accounting exposure</a:t>
            </a:r>
            <a:r>
              <a:rPr lang="id-ID" sz="2000" b="1" dirty="0" smtClean="0">
                <a:solidFill>
                  <a:srgbClr val="C00000"/>
                </a:solidFill>
              </a:rPr>
              <a:t> </a:t>
            </a:r>
            <a:r>
              <a:rPr lang="id-ID" sz="2000" dirty="0" smtClean="0"/>
              <a:t>yang dialami suatu MNC – USA yang memiliki </a:t>
            </a:r>
            <a:r>
              <a:rPr lang="id-ID" sz="2000" i="1" dirty="0" smtClean="0"/>
              <a:t>subsidiary</a:t>
            </a:r>
            <a:r>
              <a:rPr lang="id-ID" sz="2000" dirty="0" smtClean="0"/>
              <a:t> di UK</a:t>
            </a:r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r>
              <a:rPr lang="id-ID" sz="2000" dirty="0" smtClean="0"/>
              <a:t>Penerimaan </a:t>
            </a:r>
            <a:r>
              <a:rPr lang="id-ID" sz="2000" i="1" dirty="0" smtClean="0"/>
              <a:t>subsidiary </a:t>
            </a:r>
            <a:r>
              <a:rPr lang="id-ID" sz="2000" dirty="0" smtClean="0"/>
              <a:t>di UK meningkat 20% yaitu dari GBP 5 M menjadi GBP 6 M, ternyata </a:t>
            </a:r>
            <a:r>
              <a:rPr lang="id-ID" sz="2000" i="1" dirty="0" smtClean="0"/>
              <a:t>consolidated income statement</a:t>
            </a:r>
            <a:r>
              <a:rPr lang="id-ID" sz="2000" dirty="0" smtClean="0"/>
              <a:t> MNC – USA tersebut menurun sebesar USD 5,1M (USD 12M – USD 6,9M).</a:t>
            </a:r>
          </a:p>
          <a:p>
            <a:r>
              <a:rPr lang="id-ID" sz="2000" dirty="0" smtClean="0"/>
              <a:t>Hal ini dapat terjadi karena depresiasi GBP yang relatif besar, yaitu dari USD 2,40/GBP menjadi USD 1,15/GBP dan bukan karena kesalahan atau kegagalan </a:t>
            </a:r>
            <a:r>
              <a:rPr lang="id-ID" sz="2000" i="1" dirty="0" smtClean="0"/>
              <a:t>subsidiary</a:t>
            </a:r>
            <a:r>
              <a:rPr lang="id-ID" sz="2000" dirty="0" smtClean="0"/>
              <a:t> UK.</a:t>
            </a:r>
            <a:endParaRPr lang="id-ID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949548"/>
              </p:ext>
            </p:extLst>
          </p:nvPr>
        </p:nvGraphicFramePr>
        <p:xfrm>
          <a:off x="928662" y="1714488"/>
          <a:ext cx="7143799" cy="1562100"/>
        </p:xfrm>
        <a:graphic>
          <a:graphicData uri="http://schemas.openxmlformats.org/drawingml/2006/table">
            <a:tbl>
              <a:tblPr/>
              <a:tblGrid>
                <a:gridCol w="2000264"/>
                <a:gridCol w="1643074"/>
                <a:gridCol w="1785950"/>
                <a:gridCol w="1714511"/>
              </a:tblGrid>
              <a:tr h="18288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d-ID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Translation / Accounting Exposure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Tahun Pelaporan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Subsidiary Earning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Average Forex Rate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Translation Earning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Tahun 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GBP 5 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USD 2,40/GBP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USD 12,0 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Tahun II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GBP 6 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USD 1,15/GBP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USD 6,9 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7920880" cy="5760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7138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 rtlCol="0">
            <a:noAutofit/>
          </a:bodyPr>
          <a:lstStyle/>
          <a:p>
            <a:r>
              <a:rPr lang="id-ID" b="1" u="sng" dirty="0" err="1" smtClean="0"/>
              <a:t>E</a:t>
            </a:r>
            <a:r>
              <a:rPr lang="en-US" b="1" u="sng" dirty="0" err="1" smtClean="0"/>
              <a:t>ksposur</a:t>
            </a:r>
            <a:r>
              <a:rPr lang="en-US" b="1" u="sng" dirty="0" smtClean="0"/>
              <a:t> (exposure)</a:t>
            </a:r>
            <a:r>
              <a:rPr lang="en-US" b="1" dirty="0" smtClean="0"/>
              <a:t> : </a:t>
            </a:r>
          </a:p>
          <a:p>
            <a:pPr lvl="1"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Membicarakn</a:t>
            </a:r>
            <a:r>
              <a:rPr lang="en-US" b="1" dirty="0" smtClean="0"/>
              <a:t> </a:t>
            </a:r>
            <a:r>
              <a:rPr lang="en-US" b="1" dirty="0" err="1">
                <a:solidFill>
                  <a:srgbClr val="C00000"/>
                </a:solidFill>
              </a:rPr>
              <a:t>s</a:t>
            </a:r>
            <a:r>
              <a:rPr lang="en-US" b="1" dirty="0" err="1" smtClean="0">
                <a:solidFill>
                  <a:srgbClr val="C00000"/>
                </a:solidFill>
              </a:rPr>
              <a:t>eberapa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jauh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perubahan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kurs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valas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Jenis</a:t>
            </a:r>
            <a:r>
              <a:rPr lang="en-US" b="1" i="1" dirty="0" smtClean="0"/>
              <a:t> Exposure</a:t>
            </a:r>
            <a:r>
              <a:rPr lang="en-US" b="1" dirty="0" smtClean="0"/>
              <a:t> </a:t>
            </a:r>
            <a:r>
              <a:rPr lang="en-US" b="1" dirty="0" err="1" smtClean="0"/>
              <a:t>Valas</a:t>
            </a:r>
            <a:r>
              <a:rPr lang="en-US" b="1" dirty="0" smtClean="0"/>
              <a:t> :</a:t>
            </a:r>
          </a:p>
          <a:p>
            <a:pPr lvl="1"/>
            <a:r>
              <a:rPr lang="id-ID" dirty="0" smtClean="0">
                <a:solidFill>
                  <a:srgbClr val="C00000"/>
                </a:solidFill>
              </a:rPr>
              <a:t>Eks</a:t>
            </a:r>
            <a:r>
              <a:rPr lang="en-US" dirty="0" err="1" smtClean="0">
                <a:solidFill>
                  <a:srgbClr val="C00000"/>
                </a:solidFill>
              </a:rPr>
              <a:t>posure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transaksi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id-ID" dirty="0" smtClean="0">
                <a:solidFill>
                  <a:srgbClr val="C00000"/>
                </a:solidFill>
              </a:rPr>
              <a:t>Eksp</a:t>
            </a:r>
            <a:r>
              <a:rPr lang="en-US" dirty="0" err="1" smtClean="0">
                <a:solidFill>
                  <a:srgbClr val="C00000"/>
                </a:solidFill>
              </a:rPr>
              <a:t>osure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ekonomi</a:t>
            </a:r>
            <a:r>
              <a:rPr lang="en-US" dirty="0" smtClean="0"/>
              <a:t>  </a:t>
            </a:r>
          </a:p>
          <a:p>
            <a:pPr lvl="1"/>
            <a:r>
              <a:rPr lang="id-ID" dirty="0" smtClean="0"/>
              <a:t>Eks</a:t>
            </a:r>
            <a:r>
              <a:rPr lang="en-US" dirty="0" err="1" smtClean="0"/>
              <a:t>posure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</a:p>
          <a:p>
            <a:pPr>
              <a:defRPr/>
            </a:pPr>
            <a:endParaRPr lang="en-US" sz="1800" dirty="0" smtClean="0"/>
          </a:p>
          <a:p>
            <a:pPr marL="360363" lvl="1"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>
                <a:solidFill>
                  <a:srgbClr val="C00000"/>
                </a:solidFill>
              </a:rPr>
              <a:t>Transaction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600" b="1" dirty="0" smtClean="0"/>
              <a:t>???????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2331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92688"/>
          </a:xfrm>
        </p:spPr>
        <p:txBody>
          <a:bodyPr rtlCol="0">
            <a:noAutofit/>
          </a:bodyPr>
          <a:lstStyle/>
          <a:p>
            <a:pPr marL="360363" lvl="1">
              <a:buFont typeface="Wingdings" pitchFamily="2" charset="2"/>
              <a:buChar char="v"/>
            </a:pPr>
            <a:r>
              <a:rPr lang="id-ID" dirty="0" smtClean="0"/>
              <a:t> </a:t>
            </a:r>
            <a:r>
              <a:rPr lang="id-ID" b="1" dirty="0" smtClean="0">
                <a:solidFill>
                  <a:srgbClr val="C00000"/>
                </a:solidFill>
              </a:rPr>
              <a:t>Transaction Exposure </a:t>
            </a:r>
            <a:r>
              <a:rPr lang="id-ID" dirty="0" smtClean="0"/>
              <a:t>(TE)</a:t>
            </a:r>
          </a:p>
          <a:p>
            <a:pPr marL="360363" lvl="1">
              <a:buNone/>
            </a:pPr>
            <a:r>
              <a:rPr lang="id-ID" dirty="0" smtClean="0"/>
              <a:t>	</a:t>
            </a:r>
            <a:r>
              <a:rPr lang="id-ID" sz="2000" dirty="0" smtClean="0"/>
              <a:t>Diartikan sebagai </a:t>
            </a:r>
            <a:r>
              <a:rPr lang="id-ID" sz="2000" b="1" dirty="0" smtClean="0"/>
              <a:t>risiko pengaruh fluktuasi kurs valas terhadap </a:t>
            </a:r>
            <a:r>
              <a:rPr lang="id-ID" sz="2000" b="1" i="1" dirty="0" smtClean="0"/>
              <a:t>future cash transaction </a:t>
            </a:r>
            <a:r>
              <a:rPr lang="id-ID" sz="2000" i="1" dirty="0" smtClean="0"/>
              <a:t>. </a:t>
            </a:r>
            <a:r>
              <a:rPr lang="id-ID" dirty="0" smtClean="0"/>
              <a:t> </a:t>
            </a:r>
          </a:p>
          <a:p>
            <a:r>
              <a:rPr lang="id-ID" sz="2000" dirty="0" smtClean="0"/>
              <a:t>Pada saat jatuh tempo/penyelesaian transaksi-transaksi tersebut menaikkan keuntungan-keuntungan/kerugian-kerugian mata uang. </a:t>
            </a:r>
            <a:r>
              <a:rPr lang="id-ID" sz="2000" b="1" dirty="0" smtClean="0">
                <a:solidFill>
                  <a:srgbClr val="C00000"/>
                </a:solidFill>
              </a:rPr>
              <a:t>Dengan kata lain</a:t>
            </a:r>
            <a:r>
              <a:rPr lang="id-ID" sz="2000" dirty="0" smtClean="0"/>
              <a:t>, selama periode komitmen-komitmen pembayaran atau penerimaan tersebut belum jatuh tempo, kurs nominal dapat berubah dengan membuat nilai transaksi ada dalam resiko </a:t>
            </a:r>
          </a:p>
          <a:p>
            <a:r>
              <a:rPr lang="id-ID" sz="2000" dirty="0" smtClean="0"/>
              <a:t>Eksposur transaksi terjadi ketika perusahaan terlibat dalam transaksi yang di</a:t>
            </a:r>
            <a:r>
              <a:rPr lang="id-ID" sz="2000" b="1" dirty="0" smtClean="0"/>
              <a:t>denominasi</a:t>
            </a:r>
            <a:r>
              <a:rPr lang="en-US" sz="2000" dirty="0" smtClean="0"/>
              <a:t> (</a:t>
            </a:r>
            <a:r>
              <a:rPr lang="en-US" sz="2000" dirty="0" err="1" smtClean="0"/>
              <a:t>dinyatakan</a:t>
            </a:r>
            <a:r>
              <a:rPr lang="en-US" sz="2000" dirty="0" smtClean="0"/>
              <a:t>)</a:t>
            </a:r>
            <a:r>
              <a:rPr lang="id-ID" sz="2000" dirty="0" smtClean="0"/>
              <a:t> mata uang asing/valas </a:t>
            </a:r>
            <a:r>
              <a:rPr lang="en-US" sz="2000" dirty="0" smtClean="0"/>
              <a:t>/</a:t>
            </a:r>
            <a:r>
              <a:rPr lang="en-US" sz="2000" i="1" dirty="0" err="1" smtClean="0"/>
              <a:t>forex</a:t>
            </a:r>
            <a:r>
              <a:rPr lang="en-US" sz="2000" dirty="0" smtClean="0"/>
              <a:t> </a:t>
            </a:r>
            <a:r>
              <a:rPr lang="id-ID" sz="2000" dirty="0" smtClean="0"/>
              <a:t>yang akan terjadi di masa yang akan datang </a:t>
            </a:r>
          </a:p>
          <a:p>
            <a:r>
              <a:rPr lang="id-ID" sz="2000" b="1" dirty="0" smtClean="0"/>
              <a:t>Diartikan</a:t>
            </a:r>
            <a:r>
              <a:rPr lang="id-ID" sz="2000" dirty="0" smtClean="0"/>
              <a:t> sebagai </a:t>
            </a:r>
            <a:r>
              <a:rPr lang="id-ID" sz="2000" b="1" dirty="0" smtClean="0">
                <a:solidFill>
                  <a:srgbClr val="C00000"/>
                </a:solidFill>
              </a:rPr>
              <a:t>pengaruh fluktuasi kurs valas terhadap </a:t>
            </a:r>
            <a:r>
              <a:rPr lang="id-ID" sz="2000" b="1" i="1" dirty="0" smtClean="0">
                <a:solidFill>
                  <a:srgbClr val="C00000"/>
                </a:solidFill>
              </a:rPr>
              <a:t>future cash</a:t>
            </a:r>
            <a:r>
              <a:rPr lang="id-ID" sz="2000" b="1" dirty="0" smtClean="0">
                <a:solidFill>
                  <a:srgbClr val="C00000"/>
                </a:solidFill>
              </a:rPr>
              <a:t> transaction. </a:t>
            </a:r>
            <a:endParaRPr lang="id-ID" sz="2000" b="1" i="1" dirty="0" smtClean="0">
              <a:solidFill>
                <a:srgbClr val="C00000"/>
              </a:solidFill>
            </a:endParaRPr>
          </a:p>
          <a:p>
            <a:pPr marL="360363" lvl="1">
              <a:buFont typeface="Wingdings" pitchFamily="2" charset="2"/>
              <a:buChar char="v"/>
            </a:pPr>
            <a:r>
              <a:rPr lang="id-ID" sz="2000" dirty="0" smtClean="0"/>
              <a:t> Dua tahap pengukuran risiko ini :</a:t>
            </a:r>
          </a:p>
          <a:p>
            <a:pPr marL="360363" lvl="1">
              <a:buNone/>
            </a:pPr>
            <a:r>
              <a:rPr lang="id-ID" sz="2000" dirty="0" smtClean="0"/>
              <a:t>	a. Menentukan perkiraan netto dari </a:t>
            </a:r>
            <a:r>
              <a:rPr lang="id-ID" sz="2000" i="1" dirty="0" smtClean="0"/>
              <a:t>Inflow dan Outflow </a:t>
            </a:r>
            <a:r>
              <a:rPr lang="id-ID" sz="2000" dirty="0" smtClean="0"/>
              <a:t>dalam </a:t>
            </a:r>
            <a:r>
              <a:rPr lang="id-ID" sz="2000" b="1" dirty="0" smtClean="0"/>
              <a:t>setiap valas</a:t>
            </a:r>
          </a:p>
          <a:p>
            <a:pPr marL="360363" lvl="1">
              <a:buNone/>
            </a:pPr>
            <a:r>
              <a:rPr lang="id-ID" sz="2000" dirty="0" smtClean="0"/>
              <a:t>	b. Menentukan Tingkat Risiko (</a:t>
            </a:r>
            <a:r>
              <a:rPr lang="id-ID" sz="2000" i="1" dirty="0" smtClean="0"/>
              <a:t>Exposure</a:t>
            </a:r>
            <a:r>
              <a:rPr lang="id-ID" sz="2000" dirty="0" smtClean="0"/>
              <a:t>)</a:t>
            </a:r>
            <a:r>
              <a:rPr lang="id-ID" sz="2000" i="1" dirty="0" smtClean="0"/>
              <a:t> </a:t>
            </a:r>
            <a:r>
              <a:rPr lang="id-ID" sz="2000" dirty="0" smtClean="0"/>
              <a:t>dari </a:t>
            </a:r>
            <a:r>
              <a:rPr lang="id-ID" sz="2000" b="1" dirty="0" smtClean="0"/>
              <a:t>seluruh valas</a:t>
            </a:r>
            <a:endParaRPr lang="en-US" sz="2000" b="1" dirty="0" smtClean="0"/>
          </a:p>
          <a:p>
            <a:pPr lvl="1">
              <a:buNone/>
            </a:pPr>
            <a:endParaRPr lang="en-US" sz="2000" b="1" dirty="0" smtClean="0"/>
          </a:p>
          <a:p>
            <a:pPr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 rtlCol="0">
            <a:noAutofit/>
          </a:bodyPr>
          <a:lstStyle/>
          <a:p>
            <a:pPr marL="360363" lvl="1">
              <a:buNone/>
            </a:pPr>
            <a:r>
              <a:rPr lang="id-ID" sz="2000" b="1" dirty="0" smtClean="0">
                <a:solidFill>
                  <a:srgbClr val="C00000"/>
                </a:solidFill>
              </a:rPr>
              <a:t>A</a:t>
            </a:r>
            <a:r>
              <a:rPr lang="id-ID" sz="2000" b="1" dirty="0" smtClean="0"/>
              <a:t>. </a:t>
            </a:r>
            <a:r>
              <a:rPr lang="id-ID" sz="2000" b="1" dirty="0" smtClean="0">
                <a:solidFill>
                  <a:srgbClr val="C00000"/>
                </a:solidFill>
              </a:rPr>
              <a:t>Menentukan perkiraan netto dari </a:t>
            </a:r>
            <a:r>
              <a:rPr lang="id-ID" sz="2000" b="1" i="1" dirty="0" smtClean="0">
                <a:solidFill>
                  <a:srgbClr val="C00000"/>
                </a:solidFill>
              </a:rPr>
              <a:t>Inflow dan Outflow </a:t>
            </a:r>
            <a:r>
              <a:rPr lang="id-ID" sz="2000" b="1" dirty="0" smtClean="0">
                <a:solidFill>
                  <a:srgbClr val="C00000"/>
                </a:solidFill>
              </a:rPr>
              <a:t>dalam </a:t>
            </a:r>
            <a:r>
              <a:rPr lang="id-ID" sz="2000" b="1" dirty="0" smtClean="0"/>
              <a:t>setiap valas</a:t>
            </a:r>
          </a:p>
          <a:p>
            <a:pPr marL="360363" lvl="1">
              <a:buNone/>
            </a:pPr>
            <a:r>
              <a:rPr lang="id-ID" sz="2000" dirty="0" smtClean="0"/>
              <a:t>	misalkan suatu perusahaan internasional memiliki 2 </a:t>
            </a:r>
            <a:r>
              <a:rPr lang="id-ID" sz="2000" i="1" dirty="0" smtClean="0"/>
              <a:t>subsidiary </a:t>
            </a:r>
            <a:r>
              <a:rPr lang="id-ID" sz="2000" dirty="0" smtClean="0"/>
              <a:t>yang memiliki transaksi sebagai berikut :</a:t>
            </a:r>
          </a:p>
          <a:p>
            <a:pPr marL="360363" lvl="1">
              <a:buFont typeface="Arial" pitchFamily="34" charset="0"/>
              <a:buChar char="•"/>
            </a:pPr>
            <a:r>
              <a:rPr lang="id-ID" sz="2000" i="1" dirty="0" smtClean="0"/>
              <a:t>Subsidiary</a:t>
            </a:r>
            <a:r>
              <a:rPr lang="id-ID" sz="2000" dirty="0" smtClean="0"/>
              <a:t> X memiliki </a:t>
            </a:r>
            <a:r>
              <a:rPr lang="id-ID" sz="2000" i="1" dirty="0" smtClean="0"/>
              <a:t>net inflow</a:t>
            </a:r>
            <a:r>
              <a:rPr lang="id-ID" sz="2000" dirty="0" smtClean="0"/>
              <a:t>		:  USD 500.000,-</a:t>
            </a:r>
          </a:p>
          <a:p>
            <a:pPr marL="360363" lvl="1">
              <a:buFont typeface="Arial" pitchFamily="34" charset="0"/>
              <a:buChar char="•"/>
            </a:pPr>
            <a:r>
              <a:rPr lang="id-ID" sz="2000" i="1" dirty="0" smtClean="0"/>
              <a:t>Subsidiary</a:t>
            </a:r>
            <a:r>
              <a:rPr lang="id-ID" sz="2000" dirty="0" smtClean="0"/>
              <a:t> Y memiliki </a:t>
            </a:r>
            <a:r>
              <a:rPr lang="id-ID" sz="2000" i="1" dirty="0" smtClean="0"/>
              <a:t>net outflow</a:t>
            </a:r>
            <a:r>
              <a:rPr lang="id-ID" sz="2000" dirty="0" smtClean="0"/>
              <a:t>	:</a:t>
            </a:r>
            <a:r>
              <a:rPr lang="id-ID" sz="2000" u="sng" dirty="0" smtClean="0"/>
              <a:t>  USD 600.000,-</a:t>
            </a:r>
          </a:p>
          <a:p>
            <a:pPr marL="360363" lvl="1">
              <a:buNone/>
            </a:pPr>
            <a:r>
              <a:rPr lang="id-ID" sz="2000" dirty="0" smtClean="0"/>
              <a:t>	Konsolidasi </a:t>
            </a:r>
            <a:r>
              <a:rPr lang="id-ID" sz="2000" i="1" dirty="0" smtClean="0"/>
              <a:t>net outflow</a:t>
            </a:r>
            <a:r>
              <a:rPr lang="id-ID" sz="2000" dirty="0" smtClean="0"/>
              <a:t>		: - USD 100.000,-</a:t>
            </a:r>
            <a:endParaRPr lang="en-US" sz="2000" dirty="0" smtClean="0"/>
          </a:p>
          <a:p>
            <a:pPr marL="0" indent="0">
              <a:buNone/>
              <a:defRPr/>
            </a:pPr>
            <a:r>
              <a:rPr lang="id-ID" sz="2000" dirty="0" smtClean="0"/>
              <a:t>Jika </a:t>
            </a:r>
            <a:r>
              <a:rPr lang="id-ID" sz="2000" b="1" dirty="0" smtClean="0">
                <a:solidFill>
                  <a:srgbClr val="C00000"/>
                </a:solidFill>
              </a:rPr>
              <a:t>USD apresiasi terhadap rupiah</a:t>
            </a:r>
            <a:r>
              <a:rPr lang="id-ID" sz="2000" dirty="0" smtClean="0"/>
              <a:t>, maka </a:t>
            </a:r>
            <a:r>
              <a:rPr lang="id-ID" sz="2000" i="1" dirty="0" smtClean="0"/>
              <a:t>nett effect</a:t>
            </a:r>
            <a:r>
              <a:rPr lang="id-ID" sz="2000" dirty="0" smtClean="0"/>
              <a:t>-nya akan </a:t>
            </a:r>
            <a:r>
              <a:rPr lang="id-ID" sz="2000" b="1" dirty="0" smtClean="0">
                <a:solidFill>
                  <a:srgbClr val="C00000"/>
                </a:solidFill>
              </a:rPr>
              <a:t>merugikan</a:t>
            </a:r>
            <a:r>
              <a:rPr lang="id-ID" sz="2000" dirty="0" smtClean="0"/>
              <a:t> perusahaan karena nilai </a:t>
            </a:r>
            <a:r>
              <a:rPr lang="id-ID" sz="2000" i="1" dirty="0" smtClean="0"/>
              <a:t>outflow</a:t>
            </a:r>
            <a:r>
              <a:rPr lang="id-ID" sz="2000" dirty="0" smtClean="0"/>
              <a:t>-nya </a:t>
            </a:r>
            <a:r>
              <a:rPr lang="en-US" sz="2000" dirty="0" smtClean="0"/>
              <a:t>(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b="1" i="1" dirty="0" smtClean="0"/>
              <a:t>domestic currency</a:t>
            </a:r>
            <a:r>
              <a:rPr lang="en-US" sz="2000" dirty="0" smtClean="0"/>
              <a:t>-Rupiah) </a:t>
            </a:r>
            <a:r>
              <a:rPr lang="id-ID" sz="2000" dirty="0" smtClean="0"/>
              <a:t>akan meningkat</a:t>
            </a:r>
            <a:r>
              <a:rPr lang="en-US" sz="2000" dirty="0" smtClean="0"/>
              <a:t>;</a:t>
            </a:r>
            <a:r>
              <a:rPr lang="id-ID" sz="2000" dirty="0" smtClean="0"/>
              <a:t> dan </a:t>
            </a:r>
            <a:r>
              <a:rPr lang="id-ID" sz="2000" b="1" dirty="0" smtClean="0"/>
              <a:t>sebaliknya jika USD depresiasi terhadap rupiah</a:t>
            </a:r>
            <a:r>
              <a:rPr lang="id-ID" sz="2000" dirty="0" smtClean="0"/>
              <a:t>, </a:t>
            </a:r>
            <a:r>
              <a:rPr lang="id-ID" sz="2000" i="1" dirty="0" smtClean="0"/>
              <a:t>net effect</a:t>
            </a:r>
            <a:r>
              <a:rPr lang="id-ID" sz="2000" dirty="0" smtClean="0"/>
              <a:t>-nya akan </a:t>
            </a:r>
            <a:r>
              <a:rPr lang="id-ID" sz="2000" b="1" dirty="0" smtClean="0"/>
              <a:t>menguntungkan </a:t>
            </a:r>
            <a:r>
              <a:rPr lang="id-ID" sz="2000" dirty="0" smtClean="0"/>
              <a:t>perusahaan karena nilai </a:t>
            </a:r>
            <a:r>
              <a:rPr lang="id-ID" sz="2000" i="1" dirty="0" smtClean="0"/>
              <a:t>outflow</a:t>
            </a:r>
            <a:r>
              <a:rPr lang="id-ID" sz="2000" dirty="0" smtClean="0"/>
              <a:t>-nya menurun jika dinilai dalam rupiah. 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714356"/>
            <a:ext cx="8229600" cy="452596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sz="2000" b="1" dirty="0" err="1" smtClean="0">
                <a:solidFill>
                  <a:srgbClr val="C00000"/>
                </a:solidFill>
              </a:rPr>
              <a:t>Fase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terjadinya</a:t>
            </a:r>
            <a:r>
              <a:rPr lang="en-US" sz="2000" b="1" dirty="0" smtClean="0">
                <a:solidFill>
                  <a:srgbClr val="C00000"/>
                </a:solidFill>
              </a:rPr>
              <a:t> exposure </a:t>
            </a:r>
            <a:r>
              <a:rPr lang="en-US" sz="2000" b="1" dirty="0" err="1" smtClean="0">
                <a:solidFill>
                  <a:srgbClr val="C00000"/>
                </a:solidFill>
              </a:rPr>
              <a:t>transaksi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dirty="0" smtClean="0"/>
              <a:t>T1		= </a:t>
            </a:r>
            <a:r>
              <a:rPr lang="en-US" sz="2000" dirty="0" err="1" smtClean="0"/>
              <a:t>penjual</a:t>
            </a:r>
            <a:r>
              <a:rPr lang="en-US" sz="2000" dirty="0" smtClean="0"/>
              <a:t> </a:t>
            </a:r>
            <a:r>
              <a:rPr lang="en-US" sz="2000" dirty="0" err="1" smtClean="0"/>
              <a:t>menyampaikan</a:t>
            </a:r>
            <a:r>
              <a:rPr lang="en-US" sz="2000" dirty="0" smtClean="0"/>
              <a:t>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pembeli</a:t>
            </a:r>
            <a:r>
              <a:rPr lang="en-US" sz="2000" dirty="0" smtClean="0"/>
              <a:t> 			</a:t>
            </a:r>
            <a:r>
              <a:rPr lang="id-ID" sz="2000" dirty="0" smtClean="0"/>
              <a:t> 	</a:t>
            </a:r>
            <a:r>
              <a:rPr lang="en-US" sz="2000" dirty="0" smtClean="0"/>
              <a:t>  (verbal/</a:t>
            </a:r>
            <a:r>
              <a:rPr lang="en-US" sz="2000" dirty="0" err="1" smtClean="0"/>
              <a:t>tertulis</a:t>
            </a:r>
            <a:r>
              <a:rPr lang="en-US" sz="2000" dirty="0" smtClean="0"/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dirty="0" smtClean="0"/>
              <a:t>T2		= </a:t>
            </a:r>
            <a:r>
              <a:rPr lang="en-US" sz="2000" dirty="0" err="1" smtClean="0"/>
              <a:t>pembeli</a:t>
            </a:r>
            <a:r>
              <a:rPr lang="en-US" sz="2000" dirty="0" smtClean="0"/>
              <a:t> </a:t>
            </a:r>
            <a:r>
              <a:rPr lang="en-US" sz="2000" dirty="0" err="1" smtClean="0"/>
              <a:t>menyampaikan</a:t>
            </a:r>
            <a:r>
              <a:rPr lang="en-US" sz="2000" dirty="0" smtClean="0"/>
              <a:t> </a:t>
            </a:r>
            <a:r>
              <a:rPr lang="en-US" sz="2000" dirty="0" err="1" smtClean="0"/>
              <a:t>pesan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penjual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dirty="0" smtClean="0"/>
              <a:t>T3		= </a:t>
            </a:r>
            <a:r>
              <a:rPr lang="en-US" sz="2000" dirty="0" err="1" smtClean="0"/>
              <a:t>penjual</a:t>
            </a:r>
            <a:r>
              <a:rPr lang="en-US" sz="2000" dirty="0" smtClean="0"/>
              <a:t> </a:t>
            </a:r>
            <a:r>
              <a:rPr lang="en-US" sz="2000" dirty="0" err="1" smtClean="0"/>
              <a:t>mengirim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tagihan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pembeli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dirty="0" smtClean="0"/>
              <a:t>T4		= </a:t>
            </a:r>
            <a:r>
              <a:rPr lang="en-US" sz="2000" dirty="0" err="1" smtClean="0"/>
              <a:t>pembeli</a:t>
            </a:r>
            <a:r>
              <a:rPr lang="en-US" sz="2000" dirty="0" smtClean="0"/>
              <a:t> </a:t>
            </a:r>
            <a:r>
              <a:rPr lang="en-US" sz="2000" dirty="0" err="1" smtClean="0"/>
              <a:t>menyelesaikan</a:t>
            </a:r>
            <a:r>
              <a:rPr lang="en-US" sz="2000" dirty="0" smtClean="0"/>
              <a:t> </a:t>
            </a:r>
            <a:r>
              <a:rPr lang="en-US" sz="2000" dirty="0" err="1" smtClean="0"/>
              <a:t>transaksi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membayar</a:t>
            </a:r>
            <a:r>
              <a:rPr lang="en-US" sz="2000" dirty="0" smtClean="0"/>
              <a:t> 		</a:t>
            </a:r>
            <a:r>
              <a:rPr lang="id-ID" sz="2000" dirty="0" smtClean="0"/>
              <a:t>	</a:t>
            </a:r>
            <a:r>
              <a:rPr lang="en-US" sz="2000" dirty="0" smtClean="0"/>
              <a:t>   </a:t>
            </a:r>
            <a:r>
              <a:rPr lang="en-US" sz="2000" dirty="0" err="1" smtClean="0"/>
              <a:t>tagihan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dirty="0" smtClean="0"/>
              <a:t>T1-T2	= exposure </a:t>
            </a:r>
            <a:r>
              <a:rPr lang="en-US" sz="2000" dirty="0" err="1" smtClean="0"/>
              <a:t>kuotasi</a:t>
            </a:r>
            <a:r>
              <a:rPr lang="en-US" sz="2000" dirty="0" smtClean="0"/>
              <a:t> (</a:t>
            </a:r>
            <a:r>
              <a:rPr lang="en-US" sz="2000" b="1" i="1" dirty="0" smtClean="0"/>
              <a:t>quotation exposure</a:t>
            </a:r>
            <a:r>
              <a:rPr lang="en-US" sz="2000" dirty="0" smtClean="0"/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dirty="0" smtClean="0"/>
              <a:t>T2-T3	= exposure </a:t>
            </a:r>
            <a:r>
              <a:rPr lang="en-US" sz="2000" dirty="0" err="1" smtClean="0"/>
              <a:t>pra</a:t>
            </a:r>
            <a:r>
              <a:rPr lang="en-US" sz="2000" dirty="0" smtClean="0"/>
              <a:t> </a:t>
            </a:r>
            <a:r>
              <a:rPr lang="en-US" sz="2000" dirty="0" err="1" smtClean="0"/>
              <a:t>pemenuhan</a:t>
            </a:r>
            <a:r>
              <a:rPr lang="en-US" sz="2000" dirty="0" smtClean="0"/>
              <a:t> </a:t>
            </a:r>
            <a:r>
              <a:rPr lang="en-US" sz="2000" dirty="0" err="1" smtClean="0"/>
              <a:t>pesanan</a:t>
            </a:r>
            <a:r>
              <a:rPr lang="en-US" sz="2000" dirty="0" smtClean="0"/>
              <a:t> (</a:t>
            </a:r>
            <a:r>
              <a:rPr lang="en-US" sz="2000" b="1" i="1" dirty="0" smtClean="0"/>
              <a:t>backlog   	  		   exposure</a:t>
            </a:r>
            <a:r>
              <a:rPr lang="en-US" sz="2000" dirty="0" smtClean="0"/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dirty="0" smtClean="0"/>
              <a:t>T3-T4	= exposure </a:t>
            </a:r>
            <a:r>
              <a:rPr lang="en-US" sz="2000" dirty="0" err="1" smtClean="0"/>
              <a:t>penagihan</a:t>
            </a:r>
            <a:r>
              <a:rPr lang="en-US" sz="2000" dirty="0" smtClean="0"/>
              <a:t> (</a:t>
            </a:r>
            <a:r>
              <a:rPr lang="en-US" sz="2000" b="1" i="1" dirty="0" smtClean="0"/>
              <a:t>billing exposure</a:t>
            </a:r>
            <a:r>
              <a:rPr lang="en-US" sz="2000" dirty="0" smtClean="0"/>
              <a:t>)</a:t>
            </a:r>
          </a:p>
        </p:txBody>
      </p:sp>
      <p:sp>
        <p:nvSpPr>
          <p:cNvPr id="4100" name="Line 11"/>
          <p:cNvSpPr>
            <a:spLocks noChangeShapeType="1"/>
          </p:cNvSpPr>
          <p:nvPr/>
        </p:nvSpPr>
        <p:spPr bwMode="auto">
          <a:xfrm flipV="1">
            <a:off x="1071538" y="1500174"/>
            <a:ext cx="4572032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101" name="Line 12"/>
          <p:cNvSpPr>
            <a:spLocks noChangeShapeType="1"/>
          </p:cNvSpPr>
          <p:nvPr/>
        </p:nvSpPr>
        <p:spPr bwMode="auto">
          <a:xfrm flipH="1">
            <a:off x="1071538" y="1357298"/>
            <a:ext cx="0" cy="214314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102" name="Line 13"/>
          <p:cNvSpPr>
            <a:spLocks noChangeShapeType="1"/>
          </p:cNvSpPr>
          <p:nvPr/>
        </p:nvSpPr>
        <p:spPr bwMode="auto">
          <a:xfrm>
            <a:off x="2428860" y="1357298"/>
            <a:ext cx="0" cy="228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103" name="Line 14"/>
          <p:cNvSpPr>
            <a:spLocks noChangeShapeType="1"/>
          </p:cNvSpPr>
          <p:nvPr/>
        </p:nvSpPr>
        <p:spPr bwMode="auto">
          <a:xfrm>
            <a:off x="3929058" y="1357298"/>
            <a:ext cx="0" cy="228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104" name="Line 15"/>
          <p:cNvSpPr>
            <a:spLocks noChangeShapeType="1"/>
          </p:cNvSpPr>
          <p:nvPr/>
        </p:nvSpPr>
        <p:spPr bwMode="auto">
          <a:xfrm>
            <a:off x="5643570" y="1357298"/>
            <a:ext cx="0" cy="228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105" name="Rectangle 16"/>
          <p:cNvSpPr>
            <a:spLocks noChangeArrowheads="1"/>
          </p:cNvSpPr>
          <p:nvPr/>
        </p:nvSpPr>
        <p:spPr bwMode="auto">
          <a:xfrm>
            <a:off x="857224" y="1571612"/>
            <a:ext cx="56436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>
                <a:solidFill>
                  <a:srgbClr val="0000FF"/>
                </a:solidFill>
              </a:rPr>
              <a:t>T1	           T2	           </a:t>
            </a:r>
            <a:r>
              <a:rPr lang="id-ID" dirty="0" smtClean="0">
                <a:solidFill>
                  <a:srgbClr val="0000FF"/>
                </a:solidFill>
              </a:rPr>
              <a:t>	</a:t>
            </a:r>
            <a:r>
              <a:rPr lang="en-US" dirty="0" smtClean="0">
                <a:solidFill>
                  <a:srgbClr val="0000FF"/>
                </a:solidFill>
              </a:rPr>
              <a:t>T3</a:t>
            </a:r>
            <a:r>
              <a:rPr lang="en-US" dirty="0">
                <a:solidFill>
                  <a:srgbClr val="0000FF"/>
                </a:solidFill>
              </a:rPr>
              <a:t>	     </a:t>
            </a:r>
            <a:r>
              <a:rPr lang="id-ID" dirty="0" smtClean="0">
                <a:solidFill>
                  <a:srgbClr val="0000FF"/>
                </a:solidFill>
              </a:rPr>
              <a:t>      </a:t>
            </a:r>
            <a:r>
              <a:rPr lang="en-US" dirty="0" smtClean="0">
                <a:solidFill>
                  <a:srgbClr val="0000FF"/>
                </a:solidFill>
              </a:rPr>
              <a:t>      </a:t>
            </a:r>
            <a:r>
              <a:rPr lang="id-ID" dirty="0" smtClean="0">
                <a:solidFill>
                  <a:srgbClr val="0000FF"/>
                </a:solidFill>
              </a:rPr>
              <a:t>	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T4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38" name="Group 1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38043"/>
              </p:ext>
            </p:extLst>
          </p:nvPr>
        </p:nvGraphicFramePr>
        <p:xfrm>
          <a:off x="1142976" y="1447800"/>
          <a:ext cx="6689749" cy="1478915"/>
        </p:xfrm>
        <a:graphic>
          <a:graphicData uri="http://schemas.openxmlformats.org/drawingml/2006/table">
            <a:tbl>
              <a:tblPr/>
              <a:tblGrid>
                <a:gridCol w="1301789"/>
                <a:gridCol w="1301789"/>
                <a:gridCol w="1101261"/>
                <a:gridCol w="1125917"/>
                <a:gridCol w="726503"/>
                <a:gridCol w="1132490"/>
              </a:tblGrid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Mata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uang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Penerimaan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Total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Pengeluaran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Total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Peneriman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/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Penglr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bersih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Kurs saat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ini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Penerman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/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Penglr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bersih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Dalam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 US$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Dolar Kanada (C$)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 C$ 2.000.000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C$ 6.000.000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(C$ 4.000.000)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US$ 0.80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(US$ 3.200.000)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MarkJerman (DM)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   DM. 10.000.000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DM 12.000.000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(DM 2.000.000)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US$ 0.50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(US$ 1.000.000)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Franc Prancis (FF)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   FF.100.000.000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FF. 60.000.000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FF.40.000.000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US$ 0.10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US$ 4.000.000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Franc Swiss (SF)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   SF. 6.000.000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SF. 11.000.000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(SF.5.000.000)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US$ 0.60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(US$ 3.000.000)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62" name="Rectangle 199"/>
          <p:cNvSpPr>
            <a:spLocks noChangeArrowheads="1"/>
          </p:cNvSpPr>
          <p:nvPr/>
        </p:nvSpPr>
        <p:spPr bwMode="auto">
          <a:xfrm>
            <a:off x="285720" y="428604"/>
            <a:ext cx="727235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lvl="1" algn="just">
              <a:tabLst>
                <a:tab pos="228600" algn="l"/>
              </a:tabLst>
            </a:pPr>
            <a:r>
              <a:rPr lang="id-ID" sz="2000" b="1" dirty="0" smtClean="0">
                <a:solidFill>
                  <a:srgbClr val="C00000"/>
                </a:solidFill>
              </a:rPr>
              <a:t>B</a:t>
            </a:r>
            <a:r>
              <a:rPr lang="id-ID" sz="2000" b="1" dirty="0" smtClean="0"/>
              <a:t>. </a:t>
            </a:r>
            <a:r>
              <a:rPr lang="id-ID" sz="2000" b="1" dirty="0" smtClean="0">
                <a:solidFill>
                  <a:srgbClr val="C00000"/>
                </a:solidFill>
              </a:rPr>
              <a:t>Menentukan Tingkat Risiko (</a:t>
            </a:r>
            <a:r>
              <a:rPr lang="id-ID" sz="2000" b="1" i="1" dirty="0" smtClean="0">
                <a:solidFill>
                  <a:srgbClr val="C00000"/>
                </a:solidFill>
              </a:rPr>
              <a:t>Exposure</a:t>
            </a:r>
            <a:r>
              <a:rPr lang="id-ID" sz="2000" b="1" dirty="0" smtClean="0">
                <a:solidFill>
                  <a:srgbClr val="C00000"/>
                </a:solidFill>
              </a:rPr>
              <a:t>)</a:t>
            </a:r>
            <a:r>
              <a:rPr lang="id-ID" sz="2000" b="1" i="1" dirty="0" smtClean="0">
                <a:solidFill>
                  <a:srgbClr val="C00000"/>
                </a:solidFill>
              </a:rPr>
              <a:t> </a:t>
            </a:r>
            <a:r>
              <a:rPr lang="id-ID" sz="2000" b="1" dirty="0" smtClean="0">
                <a:solidFill>
                  <a:srgbClr val="C00000"/>
                </a:solidFill>
              </a:rPr>
              <a:t>dari </a:t>
            </a:r>
            <a:r>
              <a:rPr lang="id-ID" sz="2000" b="1" dirty="0" smtClean="0"/>
              <a:t>seluruh valas</a:t>
            </a:r>
            <a:endParaRPr lang="en-US" sz="2000" b="1" dirty="0" smtClean="0"/>
          </a:p>
          <a:p>
            <a:pPr algn="just">
              <a:tabLst>
                <a:tab pos="228600" algn="l"/>
              </a:tabLst>
            </a:pPr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r>
              <a:rPr lang="en-US" dirty="0" err="1"/>
              <a:t>Eksposur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</a:p>
        </p:txBody>
      </p:sp>
      <p:graphicFrame>
        <p:nvGraphicFramePr>
          <p:cNvPr id="10567" name="Group 327"/>
          <p:cNvGraphicFramePr>
            <a:graphicFrameLocks noGrp="1"/>
          </p:cNvGraphicFramePr>
          <p:nvPr/>
        </p:nvGraphicFramePr>
        <p:xfrm>
          <a:off x="1428728" y="4071942"/>
          <a:ext cx="6072229" cy="1857387"/>
        </p:xfrm>
        <a:graphic>
          <a:graphicData uri="http://schemas.openxmlformats.org/drawingml/2006/table">
            <a:tbl>
              <a:tblPr/>
              <a:tblGrid>
                <a:gridCol w="1412608"/>
                <a:gridCol w="1280279"/>
                <a:gridCol w="1343135"/>
                <a:gridCol w="2036207"/>
              </a:tblGrid>
              <a:tr h="6308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Mata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uang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Penrman/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Penglr bersih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Kurs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rentangan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Penrman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/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Penglr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bersih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Dalam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 US$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6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Dolar Kanada (C$)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( C$ 4.000.000)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US$ 0.79 – 0.81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(US$ 3.160.000-3.240.000)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6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Mark Jerman (DM)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(DM 2.000.000)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US$ 0.48 – 0.52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(US$ 960.000-1.040.000)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6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Franc Prancis (FF)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FF.40.000.000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US$ 0.09 – 0.11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US$3.600.000-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4.400.000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6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Franc Swiss (SF)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(SF. 5.000.000)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US$ 0.56 – 0.64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nguiat Bk BT" charset="0"/>
                          <a:cs typeface="Times New Roman" pitchFamily="18" charset="0"/>
                        </a:rPr>
                        <a:t>(US$2.800.000-3.200.000)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95" name="Rectangle 328"/>
          <p:cNvSpPr>
            <a:spLocks noChangeArrowheads="1"/>
          </p:cNvSpPr>
          <p:nvPr/>
        </p:nvSpPr>
        <p:spPr bwMode="auto">
          <a:xfrm>
            <a:off x="357158" y="3429000"/>
            <a:ext cx="82566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Eksposur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estimasi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rentangan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 rtlCol="0">
            <a:noAutofit/>
          </a:bodyPr>
          <a:lstStyle/>
          <a:p>
            <a:r>
              <a:rPr lang="id-ID" sz="2000" b="1" dirty="0" smtClean="0">
                <a:solidFill>
                  <a:srgbClr val="C00000"/>
                </a:solidFill>
              </a:rPr>
              <a:t>Faktor penting lain </a:t>
            </a:r>
            <a:r>
              <a:rPr lang="id-ID" sz="2000" dirty="0" smtClean="0"/>
              <a:t>yang menentukan risiko atau </a:t>
            </a:r>
            <a:r>
              <a:rPr lang="id-ID" sz="2000" i="1" dirty="0" smtClean="0"/>
              <a:t>transaction exposure</a:t>
            </a:r>
            <a:r>
              <a:rPr lang="id-ID" sz="2000" dirty="0" smtClean="0"/>
              <a:t> adalah </a:t>
            </a:r>
            <a:r>
              <a:rPr lang="id-ID" sz="2000" b="1" i="1" dirty="0" smtClean="0">
                <a:solidFill>
                  <a:srgbClr val="C00000"/>
                </a:solidFill>
              </a:rPr>
              <a:t>Forex Correlation</a:t>
            </a:r>
            <a:r>
              <a:rPr lang="id-ID" sz="2000" dirty="0" smtClean="0"/>
              <a:t>, yaitu kuat atau tidaknya hubungan antara berbagai valas  (</a:t>
            </a:r>
            <a:r>
              <a:rPr lang="id-ID" sz="2000" i="1" dirty="0" smtClean="0"/>
              <a:t>forex</a:t>
            </a:r>
            <a:r>
              <a:rPr lang="id-ID" sz="2000" dirty="0" smtClean="0"/>
              <a:t>).</a:t>
            </a:r>
          </a:p>
          <a:p>
            <a:pPr>
              <a:buNone/>
            </a:pPr>
            <a:r>
              <a:rPr lang="id-ID" sz="2000" dirty="0" smtClean="0"/>
              <a:t>Contoh : </a:t>
            </a:r>
            <a:endParaRPr lang="en-US" sz="2000" dirty="0" smtClean="0"/>
          </a:p>
          <a:p>
            <a:pPr>
              <a:buNone/>
            </a:pPr>
            <a:r>
              <a:rPr lang="id-ID" sz="2000" dirty="0" smtClean="0"/>
              <a:t>korelasi rupiah dengan valas </a:t>
            </a:r>
            <a:r>
              <a:rPr lang="id-ID" sz="2000" i="1" dirty="0" smtClean="0"/>
              <a:t>hard currency</a:t>
            </a:r>
            <a:r>
              <a:rPr lang="id-ID" sz="2000" dirty="0" smtClean="0"/>
              <a:t> pada umumnya, terutama USD. Bila USD apresiasi terhadap rupiah dengn tingkat tertentu, maka  YJP, GBP, EUR dll juga akan apresiasi pada tingkat yang relatif sama dan demikian pula sebaliknya </a:t>
            </a:r>
          </a:p>
          <a:p>
            <a:pPr>
              <a:buNone/>
            </a:pPr>
            <a:r>
              <a:rPr lang="id-ID" sz="2000" dirty="0" smtClean="0"/>
              <a:t>Contoh : </a:t>
            </a:r>
            <a:endParaRPr lang="en-US" sz="2000" dirty="0" smtClean="0"/>
          </a:p>
          <a:p>
            <a:pPr>
              <a:buNone/>
            </a:pPr>
            <a:r>
              <a:rPr lang="id-ID" sz="2000" dirty="0" smtClean="0"/>
              <a:t>misalkan MNC – USA mempunyai transaksi sbb :</a:t>
            </a:r>
          </a:p>
          <a:p>
            <a:r>
              <a:rPr lang="id-ID" sz="2000" i="1" dirty="0" smtClean="0"/>
              <a:t>Inflows</a:t>
            </a:r>
            <a:r>
              <a:rPr lang="id-ID" sz="2000" dirty="0" smtClean="0"/>
              <a:t> EUR 4.000.000 x USD 1,10/EUR		= USD 4.400.000</a:t>
            </a:r>
            <a:r>
              <a:rPr lang="id-ID" sz="2000" i="1" dirty="0" smtClean="0"/>
              <a:t>,-</a:t>
            </a:r>
          </a:p>
          <a:p>
            <a:r>
              <a:rPr lang="id-ID" sz="2000" i="1" dirty="0" smtClean="0"/>
              <a:t>Outfows</a:t>
            </a:r>
            <a:r>
              <a:rPr lang="id-ID" sz="2000" dirty="0" smtClean="0"/>
              <a:t> ke Eropa :</a:t>
            </a:r>
          </a:p>
          <a:p>
            <a:pPr>
              <a:buNone/>
            </a:pPr>
            <a:r>
              <a:rPr lang="id-ID" sz="2000" dirty="0" smtClean="0"/>
              <a:t>	GBP 2.000.000 x USD 1,50/GBP = USD 3.000.000,-</a:t>
            </a:r>
          </a:p>
          <a:p>
            <a:pPr>
              <a:buNone/>
            </a:pPr>
            <a:r>
              <a:rPr lang="id-ID" sz="2000" dirty="0" smtClean="0"/>
              <a:t>	CHF 5.000.000 x USD 0,60/CHF = USD 3.000.000,-</a:t>
            </a:r>
          </a:p>
          <a:p>
            <a:pPr>
              <a:buNone/>
            </a:pPr>
            <a:r>
              <a:rPr lang="id-ID" sz="2000" dirty="0" smtClean="0"/>
              <a:t>	Total </a:t>
            </a:r>
            <a:r>
              <a:rPr lang="id-ID" sz="2000" i="1" dirty="0" smtClean="0"/>
              <a:t>Outflows</a:t>
            </a:r>
            <a:r>
              <a:rPr lang="id-ID" sz="2000" dirty="0" smtClean="0"/>
              <a:t> ke Eropa			= USD 6.000.000,-</a:t>
            </a:r>
          </a:p>
          <a:p>
            <a:r>
              <a:rPr lang="id-ID" sz="2000" i="1" dirty="0" smtClean="0"/>
              <a:t>Outflows</a:t>
            </a:r>
            <a:r>
              <a:rPr lang="id-ID" sz="2000" dirty="0" smtClean="0"/>
              <a:t> ke Canada :</a:t>
            </a:r>
          </a:p>
          <a:p>
            <a:pPr>
              <a:buNone/>
            </a:pPr>
            <a:r>
              <a:rPr lang="id-ID" sz="2000" dirty="0" smtClean="0"/>
              <a:t>	CAD 4.000.000 x USD 0,80/CAD			= USD 3.200.000,-</a:t>
            </a:r>
          </a:p>
          <a:p>
            <a:pPr marL="360363" lvl="1">
              <a:buNone/>
            </a:pPr>
            <a:r>
              <a:rPr lang="id-ID" sz="2200" dirty="0" smtClean="0"/>
              <a:t> </a:t>
            </a:r>
          </a:p>
          <a:p>
            <a:pPr marL="360363" lvl="1">
              <a:buNone/>
            </a:pPr>
            <a:endParaRPr lang="id-ID" dirty="0" smtClean="0"/>
          </a:p>
          <a:p>
            <a:pPr marL="360363" lvl="1">
              <a:buNone/>
            </a:pPr>
            <a:r>
              <a:rPr lang="id-ID" dirty="0" smtClean="0"/>
              <a:t>	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6665</TotalTime>
  <Words>1708</Words>
  <Application>Microsoft Office PowerPoint</Application>
  <PresentationFormat>On-screen Show (4:3)</PresentationFormat>
  <Paragraphs>412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MANAJEMEN  KEUANGAN INTERNASIONAL </vt:lpstr>
      <vt:lpstr>Foreign Exchange  Exposure</vt:lpstr>
      <vt:lpstr>PowerPoint Presentation</vt:lpstr>
      <vt:lpstr>Transaction Exposure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Transaction Exposure</vt:lpstr>
      <vt:lpstr>contoh lain,</vt:lpstr>
      <vt:lpstr>Korelasi</vt:lpstr>
      <vt:lpstr>PowerPoint Presentation</vt:lpstr>
      <vt:lpstr>pengertian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Economic Exposure </vt:lpstr>
      <vt:lpstr>PowerPoint Presentation</vt:lpstr>
      <vt:lpstr>Translation / Accounting Exposure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KEUANGAN INTERNASIONAL</dc:title>
  <dc:creator>tevhnobrain</dc:creator>
  <cp:lastModifiedBy>STAFF</cp:lastModifiedBy>
  <cp:revision>160</cp:revision>
  <dcterms:created xsi:type="dcterms:W3CDTF">2017-09-18T15:11:31Z</dcterms:created>
  <dcterms:modified xsi:type="dcterms:W3CDTF">2019-11-13T08:01:51Z</dcterms:modified>
</cp:coreProperties>
</file>