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69" r:id="rId2"/>
    <p:sldId id="326" r:id="rId3"/>
    <p:sldId id="327" r:id="rId4"/>
    <p:sldId id="328" r:id="rId5"/>
    <p:sldId id="305" r:id="rId6"/>
    <p:sldId id="306" r:id="rId7"/>
    <p:sldId id="308" r:id="rId8"/>
    <p:sldId id="309" r:id="rId9"/>
    <p:sldId id="310" r:id="rId10"/>
    <p:sldId id="325" r:id="rId11"/>
    <p:sldId id="323" r:id="rId12"/>
    <p:sldId id="311" r:id="rId13"/>
    <p:sldId id="324" r:id="rId14"/>
    <p:sldId id="312" r:id="rId15"/>
    <p:sldId id="313" r:id="rId16"/>
    <p:sldId id="314" r:id="rId17"/>
    <p:sldId id="315" r:id="rId18"/>
    <p:sldId id="317" r:id="rId19"/>
    <p:sldId id="316" r:id="rId20"/>
    <p:sldId id="322" r:id="rId21"/>
    <p:sldId id="318" r:id="rId22"/>
    <p:sldId id="319" r:id="rId23"/>
    <p:sldId id="320" r:id="rId24"/>
    <p:sldId id="32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59" d="100"/>
          <a:sy n="59" d="100"/>
        </p:scale>
        <p:origin x="-1296" y="-4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60DF39-5975-0040-876F-3CF39DE7BF46}" type="doc">
      <dgm:prSet loTypeId="urn:microsoft.com/office/officeart/2005/8/layout/hProcess3" loCatId="" qsTypeId="urn:microsoft.com/office/officeart/2005/8/quickstyle/simple4" qsCatId="simple" csTypeId="urn:microsoft.com/office/officeart/2005/8/colors/accent3_4" csCatId="accent3" phldr="1"/>
      <dgm:spPr/>
    </dgm:pt>
    <dgm:pt modelId="{208423F3-3BF7-BA4B-8213-FBFEC0820D69}">
      <dgm:prSet phldrT="[Text]"/>
      <dgm:spPr/>
      <dgm:t>
        <a:bodyPr/>
        <a:lstStyle/>
        <a:p>
          <a:r>
            <a:rPr lang="en-US" dirty="0" smtClean="0"/>
            <a:t>Tingkat 1</a:t>
          </a:r>
          <a:endParaRPr lang="en-US" dirty="0"/>
        </a:p>
      </dgm:t>
    </dgm:pt>
    <dgm:pt modelId="{9F6E667C-9B65-DC4E-A035-70BD15CC9A0D}" type="parTrans" cxnId="{A878F276-1815-FD4E-9873-74D5F9A982E6}">
      <dgm:prSet/>
      <dgm:spPr/>
      <dgm:t>
        <a:bodyPr/>
        <a:lstStyle/>
        <a:p>
          <a:endParaRPr lang="en-US"/>
        </a:p>
      </dgm:t>
    </dgm:pt>
    <dgm:pt modelId="{998CE97B-094E-E647-AACA-DB1F296F9474}" type="sibTrans" cxnId="{A878F276-1815-FD4E-9873-74D5F9A982E6}">
      <dgm:prSet/>
      <dgm:spPr/>
      <dgm:t>
        <a:bodyPr/>
        <a:lstStyle/>
        <a:p>
          <a:endParaRPr lang="en-US"/>
        </a:p>
      </dgm:t>
    </dgm:pt>
    <dgm:pt modelId="{4BB66C46-E582-634A-988D-88F7BFA80759}">
      <dgm:prSet phldrT="[Text]"/>
      <dgm:spPr/>
      <dgm:t>
        <a:bodyPr/>
        <a:lstStyle/>
        <a:p>
          <a:r>
            <a:rPr lang="en-US" dirty="0" smtClean="0"/>
            <a:t>Tingkat 2</a:t>
          </a:r>
          <a:endParaRPr lang="en-US" dirty="0"/>
        </a:p>
      </dgm:t>
    </dgm:pt>
    <dgm:pt modelId="{3F2AE211-7ECE-BF41-8F72-33939F3D0B41}" type="parTrans" cxnId="{E9A3DDE8-D2D0-1D41-8F66-3AF523E72A48}">
      <dgm:prSet/>
      <dgm:spPr/>
      <dgm:t>
        <a:bodyPr/>
        <a:lstStyle/>
        <a:p>
          <a:endParaRPr lang="en-US"/>
        </a:p>
      </dgm:t>
    </dgm:pt>
    <dgm:pt modelId="{BBF3E748-D959-364C-8059-298F07B61012}" type="sibTrans" cxnId="{E9A3DDE8-D2D0-1D41-8F66-3AF523E72A48}">
      <dgm:prSet/>
      <dgm:spPr/>
      <dgm:t>
        <a:bodyPr/>
        <a:lstStyle/>
        <a:p>
          <a:endParaRPr lang="en-US"/>
        </a:p>
      </dgm:t>
    </dgm:pt>
    <dgm:pt modelId="{18580EAB-FAFE-4A48-8431-6EDD8AB5A25A}">
      <dgm:prSet phldrT="[Text]"/>
      <dgm:spPr/>
      <dgm:t>
        <a:bodyPr/>
        <a:lstStyle/>
        <a:p>
          <a:r>
            <a:rPr lang="en-US" dirty="0" smtClean="0"/>
            <a:t>Tingkat 3</a:t>
          </a:r>
          <a:endParaRPr lang="en-US" dirty="0"/>
        </a:p>
      </dgm:t>
    </dgm:pt>
    <dgm:pt modelId="{AE4D71A7-C2A1-A740-8AA1-612837BDD987}" type="parTrans" cxnId="{CE34FCB2-A28F-2146-8656-38E91D2C2C41}">
      <dgm:prSet/>
      <dgm:spPr/>
      <dgm:t>
        <a:bodyPr/>
        <a:lstStyle/>
        <a:p>
          <a:endParaRPr lang="en-US"/>
        </a:p>
      </dgm:t>
    </dgm:pt>
    <dgm:pt modelId="{BD122050-C202-6B48-AEB1-803A9F846E4E}" type="sibTrans" cxnId="{CE34FCB2-A28F-2146-8656-38E91D2C2C41}">
      <dgm:prSet/>
      <dgm:spPr/>
      <dgm:t>
        <a:bodyPr/>
        <a:lstStyle/>
        <a:p>
          <a:endParaRPr lang="en-US"/>
        </a:p>
      </dgm:t>
    </dgm:pt>
    <dgm:pt modelId="{D91CA6AD-A15A-BE45-9A84-39267D26032B}" type="pres">
      <dgm:prSet presAssocID="{1260DF39-5975-0040-876F-3CF39DE7BF46}" presName="Name0" presStyleCnt="0">
        <dgm:presLayoutVars>
          <dgm:dir/>
          <dgm:animLvl val="lvl"/>
          <dgm:resizeHandles val="exact"/>
        </dgm:presLayoutVars>
      </dgm:prSet>
      <dgm:spPr/>
    </dgm:pt>
    <dgm:pt modelId="{4A66E652-C6D4-5847-A241-F6F6E152BE29}" type="pres">
      <dgm:prSet presAssocID="{1260DF39-5975-0040-876F-3CF39DE7BF46}" presName="dummy" presStyleCnt="0"/>
      <dgm:spPr/>
    </dgm:pt>
    <dgm:pt modelId="{DF34D2DC-861F-6047-87BA-AEA4F8FB0B02}" type="pres">
      <dgm:prSet presAssocID="{1260DF39-5975-0040-876F-3CF39DE7BF46}" presName="linH" presStyleCnt="0"/>
      <dgm:spPr/>
    </dgm:pt>
    <dgm:pt modelId="{63B948E9-2D2F-1A48-AFA1-5A3076DA6F30}" type="pres">
      <dgm:prSet presAssocID="{1260DF39-5975-0040-876F-3CF39DE7BF46}" presName="padding1" presStyleCnt="0"/>
      <dgm:spPr/>
    </dgm:pt>
    <dgm:pt modelId="{EB7FC00C-7BBF-B643-9F0B-6080CD177663}" type="pres">
      <dgm:prSet presAssocID="{208423F3-3BF7-BA4B-8213-FBFEC0820D69}" presName="linV" presStyleCnt="0"/>
      <dgm:spPr/>
    </dgm:pt>
    <dgm:pt modelId="{80EB5ABB-002E-D048-808A-6CAE0BC5EB05}" type="pres">
      <dgm:prSet presAssocID="{208423F3-3BF7-BA4B-8213-FBFEC0820D69}" presName="spVertical1" presStyleCnt="0"/>
      <dgm:spPr/>
    </dgm:pt>
    <dgm:pt modelId="{42F96B8C-5C26-3149-823A-EDCBA5E0B1CF}" type="pres">
      <dgm:prSet presAssocID="{208423F3-3BF7-BA4B-8213-FBFEC0820D69}" presName="parTx" presStyleLbl="revTx" presStyleIdx="0" presStyleCnt="3">
        <dgm:presLayoutVars>
          <dgm:chMax val="0"/>
          <dgm:chPref val="0"/>
          <dgm:bulletEnabled val="1"/>
        </dgm:presLayoutVars>
      </dgm:prSet>
      <dgm:spPr/>
      <dgm:t>
        <a:bodyPr/>
        <a:lstStyle/>
        <a:p>
          <a:endParaRPr lang="en-US"/>
        </a:p>
      </dgm:t>
    </dgm:pt>
    <dgm:pt modelId="{BD8AC87D-567A-BD41-BA3F-2E59537EB8D1}" type="pres">
      <dgm:prSet presAssocID="{208423F3-3BF7-BA4B-8213-FBFEC0820D69}" presName="spVertical2" presStyleCnt="0"/>
      <dgm:spPr/>
    </dgm:pt>
    <dgm:pt modelId="{6DB55897-40F7-9F49-8EC6-757A4B292539}" type="pres">
      <dgm:prSet presAssocID="{208423F3-3BF7-BA4B-8213-FBFEC0820D69}" presName="spVertical3" presStyleCnt="0"/>
      <dgm:spPr/>
    </dgm:pt>
    <dgm:pt modelId="{18358B3F-D240-8049-A73D-79789126689A}" type="pres">
      <dgm:prSet presAssocID="{998CE97B-094E-E647-AACA-DB1F296F9474}" presName="space" presStyleCnt="0"/>
      <dgm:spPr/>
    </dgm:pt>
    <dgm:pt modelId="{DF2ABADF-A75D-4444-A245-AAE45FC4AC55}" type="pres">
      <dgm:prSet presAssocID="{4BB66C46-E582-634A-988D-88F7BFA80759}" presName="linV" presStyleCnt="0"/>
      <dgm:spPr/>
    </dgm:pt>
    <dgm:pt modelId="{40E54D80-3FE6-624F-858B-E1D266E9F7B2}" type="pres">
      <dgm:prSet presAssocID="{4BB66C46-E582-634A-988D-88F7BFA80759}" presName="spVertical1" presStyleCnt="0"/>
      <dgm:spPr/>
    </dgm:pt>
    <dgm:pt modelId="{372F25B3-7AD7-4641-98D0-7F93BC377480}" type="pres">
      <dgm:prSet presAssocID="{4BB66C46-E582-634A-988D-88F7BFA80759}" presName="parTx" presStyleLbl="revTx" presStyleIdx="1" presStyleCnt="3">
        <dgm:presLayoutVars>
          <dgm:chMax val="0"/>
          <dgm:chPref val="0"/>
          <dgm:bulletEnabled val="1"/>
        </dgm:presLayoutVars>
      </dgm:prSet>
      <dgm:spPr/>
      <dgm:t>
        <a:bodyPr/>
        <a:lstStyle/>
        <a:p>
          <a:endParaRPr lang="en-US"/>
        </a:p>
      </dgm:t>
    </dgm:pt>
    <dgm:pt modelId="{1D19DB75-9D0A-4248-8D65-5A79DD71AC36}" type="pres">
      <dgm:prSet presAssocID="{4BB66C46-E582-634A-988D-88F7BFA80759}" presName="spVertical2" presStyleCnt="0"/>
      <dgm:spPr/>
    </dgm:pt>
    <dgm:pt modelId="{743ABDF9-C55F-6043-8250-0E81C58306D6}" type="pres">
      <dgm:prSet presAssocID="{4BB66C46-E582-634A-988D-88F7BFA80759}" presName="spVertical3" presStyleCnt="0"/>
      <dgm:spPr/>
    </dgm:pt>
    <dgm:pt modelId="{29F4396A-7521-AA44-9283-2C9E315FF24F}" type="pres">
      <dgm:prSet presAssocID="{BBF3E748-D959-364C-8059-298F07B61012}" presName="space" presStyleCnt="0"/>
      <dgm:spPr/>
    </dgm:pt>
    <dgm:pt modelId="{AC0E6D24-D82B-D74B-9EE4-521EE40E5D4E}" type="pres">
      <dgm:prSet presAssocID="{18580EAB-FAFE-4A48-8431-6EDD8AB5A25A}" presName="linV" presStyleCnt="0"/>
      <dgm:spPr/>
    </dgm:pt>
    <dgm:pt modelId="{099F9463-2827-DF47-9DCC-8A95B9927AC5}" type="pres">
      <dgm:prSet presAssocID="{18580EAB-FAFE-4A48-8431-6EDD8AB5A25A}" presName="spVertical1" presStyleCnt="0"/>
      <dgm:spPr/>
    </dgm:pt>
    <dgm:pt modelId="{9A48713C-9280-BB48-A7A0-A4941CF50D9D}" type="pres">
      <dgm:prSet presAssocID="{18580EAB-FAFE-4A48-8431-6EDD8AB5A25A}" presName="parTx" presStyleLbl="revTx" presStyleIdx="2" presStyleCnt="3">
        <dgm:presLayoutVars>
          <dgm:chMax val="0"/>
          <dgm:chPref val="0"/>
          <dgm:bulletEnabled val="1"/>
        </dgm:presLayoutVars>
      </dgm:prSet>
      <dgm:spPr/>
      <dgm:t>
        <a:bodyPr/>
        <a:lstStyle/>
        <a:p>
          <a:endParaRPr lang="en-US"/>
        </a:p>
      </dgm:t>
    </dgm:pt>
    <dgm:pt modelId="{25FBE5D0-F73E-2446-A40A-C4BC602003C9}" type="pres">
      <dgm:prSet presAssocID="{18580EAB-FAFE-4A48-8431-6EDD8AB5A25A}" presName="spVertical2" presStyleCnt="0"/>
      <dgm:spPr/>
    </dgm:pt>
    <dgm:pt modelId="{45A3D115-58B9-F043-AD1D-3397911FB1FA}" type="pres">
      <dgm:prSet presAssocID="{18580EAB-FAFE-4A48-8431-6EDD8AB5A25A}" presName="spVertical3" presStyleCnt="0"/>
      <dgm:spPr/>
    </dgm:pt>
    <dgm:pt modelId="{674F1AA5-0338-1844-86B1-CF2FF80302E7}" type="pres">
      <dgm:prSet presAssocID="{1260DF39-5975-0040-876F-3CF39DE7BF46}" presName="padding2" presStyleCnt="0"/>
      <dgm:spPr/>
    </dgm:pt>
    <dgm:pt modelId="{DDAF67DE-2A53-904D-88B4-11A201A26228}" type="pres">
      <dgm:prSet presAssocID="{1260DF39-5975-0040-876F-3CF39DE7BF46}" presName="negArrow" presStyleCnt="0"/>
      <dgm:spPr/>
    </dgm:pt>
    <dgm:pt modelId="{381EBF69-C814-9C4D-BF21-8E408EFA15EA}" type="pres">
      <dgm:prSet presAssocID="{1260DF39-5975-0040-876F-3CF39DE7BF46}" presName="backgroundArrow" presStyleLbl="node1" presStyleIdx="0" presStyleCnt="1"/>
      <dgm:spPr/>
    </dgm:pt>
  </dgm:ptLst>
  <dgm:cxnLst>
    <dgm:cxn modelId="{C4A49EF2-F16F-BA4A-A3EC-3D0F136AB89F}" type="presOf" srcId="{4BB66C46-E582-634A-988D-88F7BFA80759}" destId="{372F25B3-7AD7-4641-98D0-7F93BC377480}" srcOrd="0" destOrd="0" presId="urn:microsoft.com/office/officeart/2005/8/layout/hProcess3"/>
    <dgm:cxn modelId="{AB1B7BB7-40C1-724A-B85B-44C3B3648EC4}" type="presOf" srcId="{1260DF39-5975-0040-876F-3CF39DE7BF46}" destId="{D91CA6AD-A15A-BE45-9A84-39267D26032B}" srcOrd="0" destOrd="0" presId="urn:microsoft.com/office/officeart/2005/8/layout/hProcess3"/>
    <dgm:cxn modelId="{A878F276-1815-FD4E-9873-74D5F9A982E6}" srcId="{1260DF39-5975-0040-876F-3CF39DE7BF46}" destId="{208423F3-3BF7-BA4B-8213-FBFEC0820D69}" srcOrd="0" destOrd="0" parTransId="{9F6E667C-9B65-DC4E-A035-70BD15CC9A0D}" sibTransId="{998CE97B-094E-E647-AACA-DB1F296F9474}"/>
    <dgm:cxn modelId="{BF3A81A1-0CFA-0548-B325-CBAD5EE33BE6}" type="presOf" srcId="{208423F3-3BF7-BA4B-8213-FBFEC0820D69}" destId="{42F96B8C-5C26-3149-823A-EDCBA5E0B1CF}" srcOrd="0" destOrd="0" presId="urn:microsoft.com/office/officeart/2005/8/layout/hProcess3"/>
    <dgm:cxn modelId="{B508409C-3530-4849-B2A5-AA38E54B287C}" type="presOf" srcId="{18580EAB-FAFE-4A48-8431-6EDD8AB5A25A}" destId="{9A48713C-9280-BB48-A7A0-A4941CF50D9D}" srcOrd="0" destOrd="0" presId="urn:microsoft.com/office/officeart/2005/8/layout/hProcess3"/>
    <dgm:cxn modelId="{E9A3DDE8-D2D0-1D41-8F66-3AF523E72A48}" srcId="{1260DF39-5975-0040-876F-3CF39DE7BF46}" destId="{4BB66C46-E582-634A-988D-88F7BFA80759}" srcOrd="1" destOrd="0" parTransId="{3F2AE211-7ECE-BF41-8F72-33939F3D0B41}" sibTransId="{BBF3E748-D959-364C-8059-298F07B61012}"/>
    <dgm:cxn modelId="{CE34FCB2-A28F-2146-8656-38E91D2C2C41}" srcId="{1260DF39-5975-0040-876F-3CF39DE7BF46}" destId="{18580EAB-FAFE-4A48-8431-6EDD8AB5A25A}" srcOrd="2" destOrd="0" parTransId="{AE4D71A7-C2A1-A740-8AA1-612837BDD987}" sibTransId="{BD122050-C202-6B48-AEB1-803A9F846E4E}"/>
    <dgm:cxn modelId="{E4CB38D0-5876-A244-A9E2-0E883280923B}" type="presParOf" srcId="{D91CA6AD-A15A-BE45-9A84-39267D26032B}" destId="{4A66E652-C6D4-5847-A241-F6F6E152BE29}" srcOrd="0" destOrd="0" presId="urn:microsoft.com/office/officeart/2005/8/layout/hProcess3"/>
    <dgm:cxn modelId="{A3D1A595-188C-AB4B-A5FA-723B8A65214A}" type="presParOf" srcId="{D91CA6AD-A15A-BE45-9A84-39267D26032B}" destId="{DF34D2DC-861F-6047-87BA-AEA4F8FB0B02}" srcOrd="1" destOrd="0" presId="urn:microsoft.com/office/officeart/2005/8/layout/hProcess3"/>
    <dgm:cxn modelId="{98F750DC-468D-E84E-A685-9D1CA34400EA}" type="presParOf" srcId="{DF34D2DC-861F-6047-87BA-AEA4F8FB0B02}" destId="{63B948E9-2D2F-1A48-AFA1-5A3076DA6F30}" srcOrd="0" destOrd="0" presId="urn:microsoft.com/office/officeart/2005/8/layout/hProcess3"/>
    <dgm:cxn modelId="{A29E297A-AD01-694D-A668-7906F5FCCD9E}" type="presParOf" srcId="{DF34D2DC-861F-6047-87BA-AEA4F8FB0B02}" destId="{EB7FC00C-7BBF-B643-9F0B-6080CD177663}" srcOrd="1" destOrd="0" presId="urn:microsoft.com/office/officeart/2005/8/layout/hProcess3"/>
    <dgm:cxn modelId="{78261B60-5BB5-DB4A-85E8-917B70B0BB32}" type="presParOf" srcId="{EB7FC00C-7BBF-B643-9F0B-6080CD177663}" destId="{80EB5ABB-002E-D048-808A-6CAE0BC5EB05}" srcOrd="0" destOrd="0" presId="urn:microsoft.com/office/officeart/2005/8/layout/hProcess3"/>
    <dgm:cxn modelId="{50048A35-A479-1C41-A8B8-6FA70C9549A1}" type="presParOf" srcId="{EB7FC00C-7BBF-B643-9F0B-6080CD177663}" destId="{42F96B8C-5C26-3149-823A-EDCBA5E0B1CF}" srcOrd="1" destOrd="0" presId="urn:microsoft.com/office/officeart/2005/8/layout/hProcess3"/>
    <dgm:cxn modelId="{98271C3D-AA08-9E42-83B4-4D8D0E12D99B}" type="presParOf" srcId="{EB7FC00C-7BBF-B643-9F0B-6080CD177663}" destId="{BD8AC87D-567A-BD41-BA3F-2E59537EB8D1}" srcOrd="2" destOrd="0" presId="urn:microsoft.com/office/officeart/2005/8/layout/hProcess3"/>
    <dgm:cxn modelId="{0373991F-98D6-6040-9031-25A45E3AEFB2}" type="presParOf" srcId="{EB7FC00C-7BBF-B643-9F0B-6080CD177663}" destId="{6DB55897-40F7-9F49-8EC6-757A4B292539}" srcOrd="3" destOrd="0" presId="urn:microsoft.com/office/officeart/2005/8/layout/hProcess3"/>
    <dgm:cxn modelId="{D263282B-F836-0644-9FFF-DDB803B8D9B4}" type="presParOf" srcId="{DF34D2DC-861F-6047-87BA-AEA4F8FB0B02}" destId="{18358B3F-D240-8049-A73D-79789126689A}" srcOrd="2" destOrd="0" presId="urn:microsoft.com/office/officeart/2005/8/layout/hProcess3"/>
    <dgm:cxn modelId="{2B40500E-1AEE-444F-B49E-C38B967B1453}" type="presParOf" srcId="{DF34D2DC-861F-6047-87BA-AEA4F8FB0B02}" destId="{DF2ABADF-A75D-4444-A245-AAE45FC4AC55}" srcOrd="3" destOrd="0" presId="urn:microsoft.com/office/officeart/2005/8/layout/hProcess3"/>
    <dgm:cxn modelId="{77F091A4-17B7-1E4D-8C68-211E1CA3E524}" type="presParOf" srcId="{DF2ABADF-A75D-4444-A245-AAE45FC4AC55}" destId="{40E54D80-3FE6-624F-858B-E1D266E9F7B2}" srcOrd="0" destOrd="0" presId="urn:microsoft.com/office/officeart/2005/8/layout/hProcess3"/>
    <dgm:cxn modelId="{EFF348DA-5665-AC4B-889E-1AC21B75A4B0}" type="presParOf" srcId="{DF2ABADF-A75D-4444-A245-AAE45FC4AC55}" destId="{372F25B3-7AD7-4641-98D0-7F93BC377480}" srcOrd="1" destOrd="0" presId="urn:microsoft.com/office/officeart/2005/8/layout/hProcess3"/>
    <dgm:cxn modelId="{10D36661-9C51-DC44-9857-F869DE70CEC5}" type="presParOf" srcId="{DF2ABADF-A75D-4444-A245-AAE45FC4AC55}" destId="{1D19DB75-9D0A-4248-8D65-5A79DD71AC36}" srcOrd="2" destOrd="0" presId="urn:microsoft.com/office/officeart/2005/8/layout/hProcess3"/>
    <dgm:cxn modelId="{E16735D6-A892-2643-9A8E-3CDDDCB95B25}" type="presParOf" srcId="{DF2ABADF-A75D-4444-A245-AAE45FC4AC55}" destId="{743ABDF9-C55F-6043-8250-0E81C58306D6}" srcOrd="3" destOrd="0" presId="urn:microsoft.com/office/officeart/2005/8/layout/hProcess3"/>
    <dgm:cxn modelId="{AA286BB2-4141-194C-9AB2-4B705D106DFA}" type="presParOf" srcId="{DF34D2DC-861F-6047-87BA-AEA4F8FB0B02}" destId="{29F4396A-7521-AA44-9283-2C9E315FF24F}" srcOrd="4" destOrd="0" presId="urn:microsoft.com/office/officeart/2005/8/layout/hProcess3"/>
    <dgm:cxn modelId="{8C5A84A5-B62F-6843-B30D-56B9A4DB8B5A}" type="presParOf" srcId="{DF34D2DC-861F-6047-87BA-AEA4F8FB0B02}" destId="{AC0E6D24-D82B-D74B-9EE4-521EE40E5D4E}" srcOrd="5" destOrd="0" presId="urn:microsoft.com/office/officeart/2005/8/layout/hProcess3"/>
    <dgm:cxn modelId="{BE304FA0-4F75-FA4C-BFA2-443C9CE0F205}" type="presParOf" srcId="{AC0E6D24-D82B-D74B-9EE4-521EE40E5D4E}" destId="{099F9463-2827-DF47-9DCC-8A95B9927AC5}" srcOrd="0" destOrd="0" presId="urn:microsoft.com/office/officeart/2005/8/layout/hProcess3"/>
    <dgm:cxn modelId="{8B5BA962-C0FE-1C42-9E07-EF748C9D40D7}" type="presParOf" srcId="{AC0E6D24-D82B-D74B-9EE4-521EE40E5D4E}" destId="{9A48713C-9280-BB48-A7A0-A4941CF50D9D}" srcOrd="1" destOrd="0" presId="urn:microsoft.com/office/officeart/2005/8/layout/hProcess3"/>
    <dgm:cxn modelId="{75C3A2B6-B836-FB44-BF27-4296A528BC88}" type="presParOf" srcId="{AC0E6D24-D82B-D74B-9EE4-521EE40E5D4E}" destId="{25FBE5D0-F73E-2446-A40A-C4BC602003C9}" srcOrd="2" destOrd="0" presId="urn:microsoft.com/office/officeart/2005/8/layout/hProcess3"/>
    <dgm:cxn modelId="{35F734BC-456D-6B41-A6B0-A35B827A543A}" type="presParOf" srcId="{AC0E6D24-D82B-D74B-9EE4-521EE40E5D4E}" destId="{45A3D115-58B9-F043-AD1D-3397911FB1FA}" srcOrd="3" destOrd="0" presId="urn:microsoft.com/office/officeart/2005/8/layout/hProcess3"/>
    <dgm:cxn modelId="{779A97E6-A94C-AD4A-B98E-ED204D319B76}" type="presParOf" srcId="{DF34D2DC-861F-6047-87BA-AEA4F8FB0B02}" destId="{674F1AA5-0338-1844-86B1-CF2FF80302E7}" srcOrd="6" destOrd="0" presId="urn:microsoft.com/office/officeart/2005/8/layout/hProcess3"/>
    <dgm:cxn modelId="{F2EC7C18-CC43-0B44-A2FD-2CB3DAF4A711}" type="presParOf" srcId="{DF34D2DC-861F-6047-87BA-AEA4F8FB0B02}" destId="{DDAF67DE-2A53-904D-88B4-11A201A26228}" srcOrd="7" destOrd="0" presId="urn:microsoft.com/office/officeart/2005/8/layout/hProcess3"/>
    <dgm:cxn modelId="{32DBCAAD-5C92-FE4D-9B64-5DF7DBC7AB68}" type="presParOf" srcId="{DF34D2DC-861F-6047-87BA-AEA4F8FB0B02}" destId="{381EBF69-C814-9C4D-BF21-8E408EFA15EA}" srcOrd="8"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EBF69-C814-9C4D-BF21-8E408EFA15EA}">
      <dsp:nvSpPr>
        <dsp:cNvPr id="0" name=""/>
        <dsp:cNvSpPr/>
      </dsp:nvSpPr>
      <dsp:spPr>
        <a:xfrm>
          <a:off x="0" y="27902"/>
          <a:ext cx="6096000" cy="1512000"/>
        </a:xfrm>
        <a:prstGeom prst="rightArrow">
          <a:avLst/>
        </a:prstGeom>
        <a:gradFill rotWithShape="0">
          <a:gsLst>
            <a:gs pos="0">
              <a:schemeClr val="accent3">
                <a:shade val="50000"/>
                <a:hueOff val="0"/>
                <a:satOff val="0"/>
                <a:lumOff val="0"/>
                <a:alphaOff val="0"/>
                <a:tint val="100000"/>
                <a:shade val="100000"/>
                <a:satMod val="130000"/>
              </a:schemeClr>
            </a:gs>
            <a:gs pos="100000">
              <a:schemeClr val="accent3">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A48713C-9280-BB48-A7A0-A4941CF50D9D}">
      <dsp:nvSpPr>
        <dsp:cNvPr id="0" name=""/>
        <dsp:cNvSpPr/>
      </dsp:nvSpPr>
      <dsp:spPr>
        <a:xfrm>
          <a:off x="4171119" y="405902"/>
          <a:ext cx="1532929" cy="7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ctr" anchorCtr="0">
          <a:noAutofit/>
        </a:bodyPr>
        <a:lstStyle/>
        <a:p>
          <a:pPr lvl="0" algn="ctr" defTabSz="933450">
            <a:lnSpc>
              <a:spcPct val="90000"/>
            </a:lnSpc>
            <a:spcBef>
              <a:spcPct val="0"/>
            </a:spcBef>
            <a:spcAft>
              <a:spcPct val="35000"/>
            </a:spcAft>
          </a:pPr>
          <a:r>
            <a:rPr lang="en-US" sz="2100" kern="1200" dirty="0" smtClean="0"/>
            <a:t>Tingkat 3</a:t>
          </a:r>
          <a:endParaRPr lang="en-US" sz="2100" kern="1200" dirty="0"/>
        </a:p>
      </dsp:txBody>
      <dsp:txXfrm>
        <a:off x="4171119" y="405902"/>
        <a:ext cx="1532929" cy="756000"/>
      </dsp:txXfrm>
    </dsp:sp>
    <dsp:sp modelId="{372F25B3-7AD7-4641-98D0-7F93BC377480}">
      <dsp:nvSpPr>
        <dsp:cNvPr id="0" name=""/>
        <dsp:cNvSpPr/>
      </dsp:nvSpPr>
      <dsp:spPr>
        <a:xfrm>
          <a:off x="2331603" y="405902"/>
          <a:ext cx="1532929" cy="7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ctr" anchorCtr="0">
          <a:noAutofit/>
        </a:bodyPr>
        <a:lstStyle/>
        <a:p>
          <a:pPr lvl="0" algn="ctr" defTabSz="933450">
            <a:lnSpc>
              <a:spcPct val="90000"/>
            </a:lnSpc>
            <a:spcBef>
              <a:spcPct val="0"/>
            </a:spcBef>
            <a:spcAft>
              <a:spcPct val="35000"/>
            </a:spcAft>
          </a:pPr>
          <a:r>
            <a:rPr lang="en-US" sz="2100" kern="1200" dirty="0" smtClean="0"/>
            <a:t>Tingkat 2</a:t>
          </a:r>
          <a:endParaRPr lang="en-US" sz="2100" kern="1200" dirty="0"/>
        </a:p>
      </dsp:txBody>
      <dsp:txXfrm>
        <a:off x="2331603" y="405902"/>
        <a:ext cx="1532929" cy="756000"/>
      </dsp:txXfrm>
    </dsp:sp>
    <dsp:sp modelId="{42F96B8C-5C26-3149-823A-EDCBA5E0B1CF}">
      <dsp:nvSpPr>
        <dsp:cNvPr id="0" name=""/>
        <dsp:cNvSpPr/>
      </dsp:nvSpPr>
      <dsp:spPr>
        <a:xfrm>
          <a:off x="492088" y="405902"/>
          <a:ext cx="1532929" cy="7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ctr" anchorCtr="0">
          <a:noAutofit/>
        </a:bodyPr>
        <a:lstStyle/>
        <a:p>
          <a:pPr lvl="0" algn="ctr" defTabSz="933450">
            <a:lnSpc>
              <a:spcPct val="90000"/>
            </a:lnSpc>
            <a:spcBef>
              <a:spcPct val="0"/>
            </a:spcBef>
            <a:spcAft>
              <a:spcPct val="35000"/>
            </a:spcAft>
          </a:pPr>
          <a:r>
            <a:rPr lang="en-US" sz="2100" kern="1200" dirty="0" smtClean="0"/>
            <a:t>Tingkat 1</a:t>
          </a:r>
          <a:endParaRPr lang="en-US" sz="2100" kern="1200" dirty="0"/>
        </a:p>
      </dsp:txBody>
      <dsp:txXfrm>
        <a:off x="492088" y="405902"/>
        <a:ext cx="1532929" cy="7560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68816-072B-2C47-9AD8-553F00A9F59E}" type="datetimeFigureOut">
              <a:rPr lang="en-US" smtClean="0"/>
              <a:t>7/1/19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2ACB39-328F-0346-A73B-C5B9FC63F342}" type="slidenum">
              <a:rPr lang="en-US" smtClean="0"/>
              <a:t>‹#›</a:t>
            </a:fld>
            <a:endParaRPr lang="en-US"/>
          </a:p>
        </p:txBody>
      </p:sp>
    </p:spTree>
    <p:extLst>
      <p:ext uri="{BB962C8B-B14F-4D97-AF65-F5344CB8AC3E}">
        <p14:creationId xmlns:p14="http://schemas.microsoft.com/office/powerpoint/2010/main" val="2558549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9E6EEC-3AD5-CF43-9865-4F00B286699E}" type="datetimeFigureOut">
              <a:rPr lang="en-US" smtClean="0"/>
              <a:t>7/1/19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361455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E6EEC-3AD5-CF43-9865-4F00B286699E}" type="datetimeFigureOut">
              <a:rPr lang="en-US" smtClean="0"/>
              <a:t>7/1/19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2508861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E6EEC-3AD5-CF43-9865-4F00B286699E}" type="datetimeFigureOut">
              <a:rPr lang="en-US" smtClean="0"/>
              <a:t>7/1/19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2594972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E6EEC-3AD5-CF43-9865-4F00B286699E}" type="datetimeFigureOut">
              <a:rPr lang="en-US" smtClean="0"/>
              <a:t>7/1/19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3037991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9E6EEC-3AD5-CF43-9865-4F00B286699E}" type="datetimeFigureOut">
              <a:rPr lang="en-US" smtClean="0"/>
              <a:t>7/1/19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2694801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9E6EEC-3AD5-CF43-9865-4F00B286699E}" type="datetimeFigureOut">
              <a:rPr lang="en-US" smtClean="0"/>
              <a:t>7/1/19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1462577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9E6EEC-3AD5-CF43-9865-4F00B286699E}" type="datetimeFigureOut">
              <a:rPr lang="en-US" smtClean="0"/>
              <a:t>7/1/19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1958200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9E6EEC-3AD5-CF43-9865-4F00B286699E}" type="datetimeFigureOut">
              <a:rPr lang="en-US" smtClean="0"/>
              <a:t>7/1/19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101206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9E6EEC-3AD5-CF43-9865-4F00B286699E}" type="datetimeFigureOut">
              <a:rPr lang="en-US" smtClean="0"/>
              <a:t>7/1/19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947093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9E6EEC-3AD5-CF43-9865-4F00B286699E}" type="datetimeFigureOut">
              <a:rPr lang="en-US" smtClean="0"/>
              <a:t>7/1/19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749884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9E6EEC-3AD5-CF43-9865-4F00B286699E}" type="datetimeFigureOut">
              <a:rPr lang="en-US" smtClean="0"/>
              <a:t>7/1/19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18599996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E6EEC-3AD5-CF43-9865-4F00B286699E}" type="datetimeFigureOut">
              <a:rPr lang="en-US" smtClean="0"/>
              <a:t>7/1/19</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3FAD2A-A3F9-9C43-8905-4F5F6DD30C94}" type="slidenum">
              <a:rPr lang="en-US" smtClean="0"/>
              <a:t>‹#›</a:t>
            </a:fld>
            <a:endParaRPr lang="en-US"/>
          </a:p>
        </p:txBody>
      </p:sp>
    </p:spTree>
    <p:extLst>
      <p:ext uri="{BB962C8B-B14F-4D97-AF65-F5344CB8AC3E}">
        <p14:creationId xmlns:p14="http://schemas.microsoft.com/office/powerpoint/2010/main" val="2115514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1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endParaRPr lang="en-US"/>
          </a:p>
        </p:txBody>
      </p:sp>
      <p:sp>
        <p:nvSpPr>
          <p:cNvPr id="3" name="Content Placeholder 2"/>
          <p:cNvSpPr>
            <a:spLocks noGrp="1"/>
          </p:cNvSpPr>
          <p:nvPr>
            <p:ph idx="1"/>
          </p:nvPr>
        </p:nvSpPr>
        <p:spPr>
          <a:xfrm>
            <a:off x="457200" y="1600201"/>
            <a:ext cx="8229600" cy="4525963"/>
          </a:xfrm>
        </p:spPr>
        <p:txBody>
          <a:bodyPr/>
          <a:lstStyle/>
          <a:p>
            <a:endParaRPr lang="en-US"/>
          </a:p>
        </p:txBody>
      </p:sp>
      <p:pic>
        <p:nvPicPr>
          <p:cNvPr id="6"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17462"/>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
          <p:cNvSpPr txBox="1">
            <a:spLocks noChangeArrowheads="1"/>
          </p:cNvSpPr>
          <p:nvPr/>
        </p:nvSpPr>
        <p:spPr bwMode="auto">
          <a:xfrm>
            <a:off x="3222625" y="3370262"/>
            <a:ext cx="56388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smtClean="0">
                <a:solidFill>
                  <a:schemeClr val="bg1"/>
                </a:solidFill>
              </a:rPr>
              <a:t>GIZI DAN FISOLOGI</a:t>
            </a:r>
            <a:endParaRPr lang="en-US" sz="2000" b="1" dirty="0">
              <a:solidFill>
                <a:schemeClr val="bg1"/>
              </a:solidFill>
            </a:endParaRPr>
          </a:p>
          <a:p>
            <a:pPr algn="ctr" eaLnBrk="1" hangingPunct="1"/>
            <a:r>
              <a:rPr lang="en-US" sz="2000" b="1" dirty="0">
                <a:solidFill>
                  <a:schemeClr val="bg1"/>
                </a:solidFill>
              </a:rPr>
              <a:t>PERTEMUAN </a:t>
            </a:r>
            <a:r>
              <a:rPr lang="en-US" sz="2000" b="1" dirty="0" smtClean="0">
                <a:solidFill>
                  <a:schemeClr val="bg1"/>
                </a:solidFill>
              </a:rPr>
              <a:t>XI</a:t>
            </a:r>
            <a:endParaRPr lang="en-US" sz="2000" b="1" dirty="0">
              <a:solidFill>
                <a:schemeClr val="bg1"/>
              </a:solidFill>
            </a:endParaRPr>
          </a:p>
          <a:p>
            <a:pPr algn="ctr" eaLnBrk="1" hangingPunct="1"/>
            <a:r>
              <a:rPr lang="en-US" sz="2000" b="1" dirty="0">
                <a:solidFill>
                  <a:schemeClr val="bg1"/>
                </a:solidFill>
              </a:rPr>
              <a:t>Nazhif Gifari</a:t>
            </a:r>
          </a:p>
          <a:p>
            <a:pPr algn="ctr" eaLnBrk="1" hangingPunct="1"/>
            <a:r>
              <a:rPr lang="en-US" sz="2000" b="1" dirty="0" err="1">
                <a:solidFill>
                  <a:schemeClr val="bg1"/>
                </a:solidFill>
              </a:rPr>
              <a:t>Ilmu</a:t>
            </a:r>
            <a:r>
              <a:rPr lang="en-US" sz="2000" b="1" dirty="0">
                <a:solidFill>
                  <a:schemeClr val="bg1"/>
                </a:solidFill>
              </a:rPr>
              <a:t> </a:t>
            </a:r>
            <a:r>
              <a:rPr lang="en-US" sz="2000" b="1" dirty="0" err="1">
                <a:solidFill>
                  <a:schemeClr val="bg1"/>
                </a:solidFill>
              </a:rPr>
              <a:t>Gizi</a:t>
            </a:r>
            <a:r>
              <a:rPr lang="en-US" sz="2000" b="1" dirty="0">
                <a:solidFill>
                  <a:schemeClr val="bg1"/>
                </a:solidFill>
              </a:rPr>
              <a:t> &amp; FIKES</a:t>
            </a:r>
          </a:p>
          <a:p>
            <a:pPr algn="ctr" eaLnBrk="1" hangingPunct="1"/>
            <a:endParaRPr lang="en-US" sz="2000" b="1" dirty="0">
              <a:solidFill>
                <a:schemeClr val="bg1"/>
              </a:solidFill>
            </a:endParaRPr>
          </a:p>
        </p:txBody>
      </p:sp>
    </p:spTree>
    <p:extLst>
      <p:ext uri="{BB962C8B-B14F-4D97-AF65-F5344CB8AC3E}">
        <p14:creationId xmlns:p14="http://schemas.microsoft.com/office/powerpoint/2010/main" val="39942832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2783" y="796370"/>
            <a:ext cx="3336832" cy="1033139"/>
          </a:xfrm>
          <a:prstGeom prst="rect">
            <a:avLst/>
          </a:prstGeom>
          <a:solidFill>
            <a:srgbClr val="C050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latin typeface="Tw Cen MT"/>
                <a:cs typeface="Tw Cen MT"/>
              </a:rPr>
              <a:t>SPRAIN</a:t>
            </a:r>
            <a:endParaRPr lang="en-US" sz="3200" dirty="0">
              <a:latin typeface="Tw Cen MT"/>
              <a:cs typeface="Tw Cen MT"/>
            </a:endParaRPr>
          </a:p>
        </p:txBody>
      </p:sp>
      <p:sp>
        <p:nvSpPr>
          <p:cNvPr id="5" name="Rectangle 4"/>
          <p:cNvSpPr/>
          <p:nvPr/>
        </p:nvSpPr>
        <p:spPr>
          <a:xfrm>
            <a:off x="4888549" y="796370"/>
            <a:ext cx="3787218" cy="103313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latin typeface="Tw Cen MT"/>
                <a:cs typeface="Tw Cen MT"/>
              </a:rPr>
              <a:t>STRAIN</a:t>
            </a:r>
            <a:endParaRPr lang="en-US" sz="3600" dirty="0">
              <a:latin typeface="Tw Cen MT"/>
              <a:cs typeface="Tw Cen MT"/>
            </a:endParaRPr>
          </a:p>
        </p:txBody>
      </p:sp>
      <p:sp>
        <p:nvSpPr>
          <p:cNvPr id="6" name="TextBox 5"/>
          <p:cNvSpPr txBox="1"/>
          <p:nvPr/>
        </p:nvSpPr>
        <p:spPr>
          <a:xfrm>
            <a:off x="602782" y="2195421"/>
            <a:ext cx="3336833" cy="3046988"/>
          </a:xfrm>
          <a:prstGeom prst="rect">
            <a:avLst/>
          </a:prstGeom>
          <a:noFill/>
        </p:spPr>
        <p:txBody>
          <a:bodyPr wrap="square" rtlCol="0">
            <a:spAutoFit/>
          </a:bodyPr>
          <a:lstStyle/>
          <a:p>
            <a:pPr marL="457200" indent="-457200">
              <a:buFont typeface="Arial"/>
              <a:buChar char="•"/>
            </a:pPr>
            <a:r>
              <a:rPr lang="en-US" sz="3200" dirty="0" err="1" smtClean="0">
                <a:latin typeface="Tw Cen MT"/>
                <a:cs typeface="Tw Cen MT"/>
              </a:rPr>
              <a:t>Nyeri</a:t>
            </a:r>
            <a:endParaRPr lang="en-US" sz="3200" dirty="0" smtClean="0">
              <a:latin typeface="Tw Cen MT"/>
              <a:cs typeface="Tw Cen MT"/>
            </a:endParaRPr>
          </a:p>
          <a:p>
            <a:pPr marL="457200" indent="-457200">
              <a:buFont typeface="Arial"/>
              <a:buChar char="•"/>
            </a:pPr>
            <a:r>
              <a:rPr lang="en-US" sz="3200" dirty="0" err="1" smtClean="0">
                <a:latin typeface="Tw Cen MT"/>
                <a:cs typeface="Tw Cen MT"/>
              </a:rPr>
              <a:t>Memar</a:t>
            </a:r>
            <a:endParaRPr lang="en-US" sz="3200" dirty="0" smtClean="0">
              <a:latin typeface="Tw Cen MT"/>
              <a:cs typeface="Tw Cen MT"/>
            </a:endParaRPr>
          </a:p>
          <a:p>
            <a:pPr marL="457200" indent="-457200">
              <a:buFont typeface="Arial"/>
              <a:buChar char="•"/>
            </a:pPr>
            <a:r>
              <a:rPr lang="en-US" sz="3200" dirty="0" err="1" smtClean="0">
                <a:latin typeface="Tw Cen MT"/>
                <a:cs typeface="Tw Cen MT"/>
              </a:rPr>
              <a:t>Bengkak</a:t>
            </a:r>
            <a:endParaRPr lang="en-US" sz="3200" dirty="0" smtClean="0">
              <a:latin typeface="Tw Cen MT"/>
              <a:cs typeface="Tw Cen MT"/>
            </a:endParaRPr>
          </a:p>
          <a:p>
            <a:pPr marL="457200" indent="-457200">
              <a:buFont typeface="Arial"/>
              <a:buChar char="•"/>
            </a:pPr>
            <a:r>
              <a:rPr lang="en-US" sz="3200" dirty="0" err="1" smtClean="0">
                <a:latin typeface="Tw Cen MT"/>
                <a:cs typeface="Tw Cen MT"/>
              </a:rPr>
              <a:t>Sulit</a:t>
            </a:r>
            <a:r>
              <a:rPr lang="en-US" sz="3200" dirty="0" smtClean="0">
                <a:latin typeface="Tw Cen MT"/>
                <a:cs typeface="Tw Cen MT"/>
              </a:rPr>
              <a:t> </a:t>
            </a:r>
            <a:r>
              <a:rPr lang="en-US" sz="3200" dirty="0" err="1" smtClean="0">
                <a:latin typeface="Tw Cen MT"/>
                <a:cs typeface="Tw Cen MT"/>
              </a:rPr>
              <a:t>Menggerakkan</a:t>
            </a:r>
            <a:r>
              <a:rPr lang="en-US" sz="3200" dirty="0" smtClean="0">
                <a:latin typeface="Tw Cen MT"/>
                <a:cs typeface="Tw Cen MT"/>
              </a:rPr>
              <a:t> </a:t>
            </a:r>
            <a:r>
              <a:rPr lang="en-US" sz="3200" dirty="0" err="1" smtClean="0">
                <a:latin typeface="Tw Cen MT"/>
                <a:cs typeface="Tw Cen MT"/>
              </a:rPr>
              <a:t>Sendi</a:t>
            </a:r>
            <a:endParaRPr lang="en-US" sz="3200" dirty="0">
              <a:latin typeface="Tw Cen MT"/>
              <a:cs typeface="Tw Cen MT"/>
            </a:endParaRPr>
          </a:p>
        </p:txBody>
      </p:sp>
      <p:sp>
        <p:nvSpPr>
          <p:cNvPr id="7" name="TextBox 6"/>
          <p:cNvSpPr txBox="1"/>
          <p:nvPr/>
        </p:nvSpPr>
        <p:spPr>
          <a:xfrm>
            <a:off x="4888549" y="2197153"/>
            <a:ext cx="3787218" cy="4031873"/>
          </a:xfrm>
          <a:prstGeom prst="rect">
            <a:avLst/>
          </a:prstGeom>
          <a:noFill/>
        </p:spPr>
        <p:txBody>
          <a:bodyPr wrap="square" rtlCol="0">
            <a:spAutoFit/>
          </a:bodyPr>
          <a:lstStyle/>
          <a:p>
            <a:pPr marL="457200" indent="-457200">
              <a:buFont typeface="Arial"/>
              <a:buChar char="•"/>
            </a:pPr>
            <a:r>
              <a:rPr lang="en-US" sz="3200" dirty="0" err="1" smtClean="0">
                <a:latin typeface="Tw Cen MT"/>
                <a:cs typeface="Tw Cen MT"/>
              </a:rPr>
              <a:t>Nyeri</a:t>
            </a:r>
            <a:endParaRPr lang="en-US" sz="3200" dirty="0">
              <a:latin typeface="Tw Cen MT"/>
              <a:cs typeface="Tw Cen MT"/>
            </a:endParaRPr>
          </a:p>
          <a:p>
            <a:pPr marL="457200" indent="-457200">
              <a:buFont typeface="Arial"/>
              <a:buChar char="•"/>
            </a:pPr>
            <a:r>
              <a:rPr lang="en-US" sz="3200" dirty="0" err="1" smtClean="0">
                <a:latin typeface="Tw Cen MT"/>
                <a:cs typeface="Tw Cen MT"/>
              </a:rPr>
              <a:t>Spasme</a:t>
            </a:r>
            <a:r>
              <a:rPr lang="en-US" sz="3200" dirty="0" smtClean="0">
                <a:latin typeface="Tw Cen MT"/>
                <a:cs typeface="Tw Cen MT"/>
              </a:rPr>
              <a:t> </a:t>
            </a:r>
            <a:r>
              <a:rPr lang="en-US" sz="3200" dirty="0" err="1" smtClean="0">
                <a:latin typeface="Tw Cen MT"/>
                <a:cs typeface="Tw Cen MT"/>
              </a:rPr>
              <a:t>Otot</a:t>
            </a:r>
            <a:endParaRPr lang="en-US" sz="3200" dirty="0" smtClean="0">
              <a:latin typeface="Tw Cen MT"/>
              <a:cs typeface="Tw Cen MT"/>
            </a:endParaRPr>
          </a:p>
          <a:p>
            <a:pPr marL="457200" indent="-457200">
              <a:buFont typeface="Arial"/>
              <a:buChar char="•"/>
            </a:pPr>
            <a:r>
              <a:rPr lang="en-US" sz="3200" dirty="0" err="1" smtClean="0">
                <a:latin typeface="Tw Cen MT"/>
                <a:cs typeface="Tw Cen MT"/>
              </a:rPr>
              <a:t>Kelemahan</a:t>
            </a:r>
            <a:r>
              <a:rPr lang="en-US" sz="3200" dirty="0" smtClean="0">
                <a:latin typeface="Tw Cen MT"/>
                <a:cs typeface="Tw Cen MT"/>
              </a:rPr>
              <a:t> </a:t>
            </a:r>
            <a:r>
              <a:rPr lang="en-US" sz="3200" dirty="0" err="1" smtClean="0">
                <a:latin typeface="Tw Cen MT"/>
                <a:cs typeface="Tw Cen MT"/>
              </a:rPr>
              <a:t>Otot</a:t>
            </a:r>
            <a:endParaRPr lang="en-US" sz="3200" dirty="0" smtClean="0">
              <a:latin typeface="Tw Cen MT"/>
              <a:cs typeface="Tw Cen MT"/>
            </a:endParaRPr>
          </a:p>
          <a:p>
            <a:pPr marL="457200" indent="-457200">
              <a:buFont typeface="Arial"/>
              <a:buChar char="•"/>
            </a:pPr>
            <a:r>
              <a:rPr lang="en-US" sz="3200" dirty="0" err="1" smtClean="0">
                <a:latin typeface="Tw Cen MT"/>
                <a:cs typeface="Tw Cen MT"/>
              </a:rPr>
              <a:t>Bengkak</a:t>
            </a:r>
            <a:endParaRPr lang="en-US" sz="3200" dirty="0" smtClean="0">
              <a:latin typeface="Tw Cen MT"/>
              <a:cs typeface="Tw Cen MT"/>
            </a:endParaRPr>
          </a:p>
          <a:p>
            <a:pPr marL="457200" indent="-457200">
              <a:buFont typeface="Arial"/>
              <a:buChar char="•"/>
            </a:pPr>
            <a:r>
              <a:rPr lang="en-US" sz="3200" dirty="0" err="1" smtClean="0">
                <a:latin typeface="Tw Cen MT"/>
                <a:cs typeface="Tw Cen MT"/>
              </a:rPr>
              <a:t>Kram</a:t>
            </a:r>
            <a:endParaRPr lang="en-US" sz="3200" dirty="0" smtClean="0">
              <a:latin typeface="Tw Cen MT"/>
              <a:cs typeface="Tw Cen MT"/>
            </a:endParaRPr>
          </a:p>
          <a:p>
            <a:pPr marL="457200" indent="-457200">
              <a:buFont typeface="Arial"/>
              <a:buChar char="•"/>
            </a:pPr>
            <a:r>
              <a:rPr lang="en-US" sz="3200" dirty="0" err="1" smtClean="0">
                <a:latin typeface="Tw Cen MT"/>
                <a:cs typeface="Tw Cen MT"/>
              </a:rPr>
              <a:t>Sulit</a:t>
            </a:r>
            <a:r>
              <a:rPr lang="en-US" sz="3200" dirty="0" smtClean="0">
                <a:latin typeface="Tw Cen MT"/>
                <a:cs typeface="Tw Cen MT"/>
              </a:rPr>
              <a:t> </a:t>
            </a:r>
            <a:r>
              <a:rPr lang="en-US" sz="3200" dirty="0" err="1" smtClean="0">
                <a:latin typeface="Tw Cen MT"/>
                <a:cs typeface="Tw Cen MT"/>
              </a:rPr>
              <a:t>Menggerakkan</a:t>
            </a:r>
            <a:r>
              <a:rPr lang="en-US" sz="3200" dirty="0" smtClean="0">
                <a:latin typeface="Tw Cen MT"/>
                <a:cs typeface="Tw Cen MT"/>
              </a:rPr>
              <a:t> </a:t>
            </a:r>
            <a:r>
              <a:rPr lang="en-US" sz="3200" dirty="0" err="1">
                <a:latin typeface="Tw Cen MT"/>
                <a:cs typeface="Tw Cen MT"/>
              </a:rPr>
              <a:t>otot</a:t>
            </a:r>
            <a:endParaRPr lang="en-US" sz="3200" dirty="0">
              <a:latin typeface="Tw Cen MT"/>
              <a:cs typeface="Tw Cen MT"/>
            </a:endParaRPr>
          </a:p>
        </p:txBody>
      </p:sp>
    </p:spTree>
    <p:extLst>
      <p:ext uri="{BB962C8B-B14F-4D97-AF65-F5344CB8AC3E}">
        <p14:creationId xmlns:p14="http://schemas.microsoft.com/office/powerpoint/2010/main" val="18178251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descr="MuscleCramp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28060"/>
            <a:ext cx="9172279" cy="4798104"/>
          </a:xfrm>
          <a:prstGeom prst="rect">
            <a:avLst/>
          </a:prstGeom>
        </p:spPr>
      </p:pic>
    </p:spTree>
    <p:extLst>
      <p:ext uri="{BB962C8B-B14F-4D97-AF65-F5344CB8AC3E}">
        <p14:creationId xmlns:p14="http://schemas.microsoft.com/office/powerpoint/2010/main" val="17468341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335" y="906924"/>
            <a:ext cx="8229600" cy="814974"/>
          </a:xfrm>
        </p:spPr>
        <p:txBody>
          <a:bodyPr/>
          <a:lstStyle/>
          <a:p>
            <a:pPr algn="l"/>
            <a:r>
              <a:rPr lang="en-US" dirty="0" err="1" smtClean="0">
                <a:latin typeface="Tw Cen MT"/>
                <a:cs typeface="Tw Cen MT"/>
              </a:rPr>
              <a:t>Kram</a:t>
            </a:r>
            <a:r>
              <a:rPr lang="en-US" dirty="0" smtClean="0">
                <a:latin typeface="Tw Cen MT"/>
                <a:cs typeface="Tw Cen MT"/>
              </a:rPr>
              <a:t> </a:t>
            </a:r>
            <a:r>
              <a:rPr lang="en-US" dirty="0" err="1" smtClean="0">
                <a:latin typeface="Tw Cen MT"/>
                <a:cs typeface="Tw Cen MT"/>
              </a:rPr>
              <a:t>Otot</a:t>
            </a:r>
            <a:endParaRPr lang="en-US" dirty="0">
              <a:latin typeface="Tw Cen MT"/>
              <a:cs typeface="Tw Cen MT"/>
            </a:endParaRPr>
          </a:p>
        </p:txBody>
      </p:sp>
      <p:sp>
        <p:nvSpPr>
          <p:cNvPr id="3" name="Content Placeholder 2"/>
          <p:cNvSpPr>
            <a:spLocks noGrp="1"/>
          </p:cNvSpPr>
          <p:nvPr>
            <p:ph idx="1"/>
          </p:nvPr>
        </p:nvSpPr>
        <p:spPr>
          <a:xfrm>
            <a:off x="258335" y="1786470"/>
            <a:ext cx="8675767" cy="4339694"/>
          </a:xfrm>
        </p:spPr>
        <p:txBody>
          <a:bodyPr>
            <a:normAutofit/>
          </a:bodyPr>
          <a:lstStyle/>
          <a:p>
            <a:pPr marL="0" indent="0">
              <a:buNone/>
            </a:pPr>
            <a:r>
              <a:rPr lang="id-ID" sz="2900" dirty="0">
                <a:latin typeface="Tw Cen MT"/>
                <a:cs typeface="Tw Cen MT"/>
              </a:rPr>
              <a:t>Kram otot adalah kontraksi yang terus menerus yang dialami oleh otot atau sekelompok otot dan mengakibatkan rasa </a:t>
            </a:r>
            <a:r>
              <a:rPr lang="id-ID" sz="2900" dirty="0" smtClean="0">
                <a:latin typeface="Tw Cen MT"/>
                <a:cs typeface="Tw Cen MT"/>
              </a:rPr>
              <a:t>nyeri.</a:t>
            </a:r>
          </a:p>
          <a:p>
            <a:pPr marL="0" indent="0">
              <a:buNone/>
            </a:pPr>
            <a:endParaRPr lang="id-ID" sz="2900" dirty="0" smtClean="0">
              <a:latin typeface="Tw Cen MT"/>
              <a:cs typeface="Tw Cen MT"/>
            </a:endParaRPr>
          </a:p>
          <a:p>
            <a:pPr marL="0" indent="0">
              <a:buNone/>
            </a:pPr>
            <a:r>
              <a:rPr lang="id-ID" sz="2900" dirty="0" smtClean="0">
                <a:latin typeface="Tw Cen MT"/>
                <a:cs typeface="Tw Cen MT"/>
              </a:rPr>
              <a:t>Penyebab </a:t>
            </a:r>
            <a:r>
              <a:rPr lang="id-ID" sz="2900" dirty="0">
                <a:latin typeface="Tw Cen MT"/>
                <a:cs typeface="Tw Cen MT"/>
              </a:rPr>
              <a:t>kram adalah otot yang terlalu lelah, kurangnya pemanasan serta peregangan, adanya gangguan sirkulasi darah yang menuju ke otot sehingga menimbulkan </a:t>
            </a:r>
            <a:r>
              <a:rPr lang="id-ID" sz="2900" dirty="0" smtClean="0">
                <a:latin typeface="Tw Cen MT"/>
                <a:cs typeface="Tw Cen MT"/>
              </a:rPr>
              <a:t>kejang. </a:t>
            </a:r>
            <a:endParaRPr lang="en-US" sz="2900" dirty="0">
              <a:latin typeface="Tw Cen MT"/>
              <a:cs typeface="Tw Cen MT"/>
            </a:endParaRPr>
          </a:p>
        </p:txBody>
      </p:sp>
    </p:spTree>
    <p:extLst>
      <p:ext uri="{BB962C8B-B14F-4D97-AF65-F5344CB8AC3E}">
        <p14:creationId xmlns:p14="http://schemas.microsoft.com/office/powerpoint/2010/main" val="19044572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leg-cramp-treatment-and-prevention-of-muscle-spasms-2548836-5c773872c9e77c00011c82f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7428"/>
            <a:ext cx="9144000" cy="6096000"/>
          </a:xfrm>
          <a:prstGeom prst="rect">
            <a:avLst/>
          </a:prstGeom>
        </p:spPr>
      </p:pic>
    </p:spTree>
    <p:extLst>
      <p:ext uri="{BB962C8B-B14F-4D97-AF65-F5344CB8AC3E}">
        <p14:creationId xmlns:p14="http://schemas.microsoft.com/office/powerpoint/2010/main" val="24431853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3805"/>
            <a:ext cx="8229600" cy="4942359"/>
          </a:xfrm>
        </p:spPr>
        <p:txBody>
          <a:bodyPr/>
          <a:lstStyle/>
          <a:p>
            <a:pPr marL="0" indent="0">
              <a:buNone/>
            </a:pPr>
            <a:r>
              <a:rPr lang="id-ID" b="1" i="1" dirty="0">
                <a:latin typeface="Tw Cen MT"/>
                <a:cs typeface="Tw Cen MT"/>
              </a:rPr>
              <a:t>Overuse </a:t>
            </a:r>
            <a:r>
              <a:rPr lang="id-ID" b="1" i="1" dirty="0" smtClean="0">
                <a:latin typeface="Tw Cen MT"/>
                <a:cs typeface="Tw Cen MT"/>
              </a:rPr>
              <a:t>Syndrome </a:t>
            </a:r>
            <a:r>
              <a:rPr lang="id-ID" dirty="0" smtClean="0">
                <a:latin typeface="Tw Cen MT"/>
                <a:cs typeface="Tw Cen MT"/>
              </a:rPr>
              <a:t>sering </a:t>
            </a:r>
            <a:r>
              <a:rPr lang="id-ID" dirty="0">
                <a:latin typeface="Tw Cen MT"/>
                <a:cs typeface="Tw Cen MT"/>
              </a:rPr>
              <a:t>dialami oleh atlet, bermula dari adanya suatu kekuatan yang sedikit berlebihan, namun berlangsung berulang-ulang dalam jangka waktu </a:t>
            </a:r>
            <a:r>
              <a:rPr lang="id-ID" dirty="0" smtClean="0">
                <a:latin typeface="Tw Cen MT"/>
                <a:cs typeface="Tw Cen MT"/>
              </a:rPr>
              <a:t>lama</a:t>
            </a:r>
            <a:r>
              <a:rPr lang="en-ID" dirty="0" smtClean="0">
                <a:latin typeface="Tw Cen MT"/>
                <a:cs typeface="Tw Cen MT"/>
              </a:rPr>
              <a:t>.</a:t>
            </a:r>
            <a:endParaRPr lang="en-US" dirty="0">
              <a:latin typeface="Tw Cen MT"/>
              <a:cs typeface="Tw Cen MT"/>
            </a:endParaRPr>
          </a:p>
        </p:txBody>
      </p:sp>
    </p:spTree>
    <p:extLst>
      <p:ext uri="{BB962C8B-B14F-4D97-AF65-F5344CB8AC3E}">
        <p14:creationId xmlns:p14="http://schemas.microsoft.com/office/powerpoint/2010/main" val="6379938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335" y="1011617"/>
            <a:ext cx="9235493" cy="5114548"/>
          </a:xfrm>
        </p:spPr>
        <p:txBody>
          <a:bodyPr>
            <a:normAutofit lnSpcReduction="10000"/>
          </a:bodyPr>
          <a:lstStyle/>
          <a:p>
            <a:pPr lvl="1">
              <a:buFont typeface="Arial"/>
              <a:buChar char="•"/>
            </a:pPr>
            <a:r>
              <a:rPr lang="id-ID" b="1" dirty="0" smtClean="0">
                <a:latin typeface="Tw Cen MT"/>
                <a:cs typeface="Tw Cen MT"/>
              </a:rPr>
              <a:t>Cedera Ringan</a:t>
            </a:r>
            <a:r>
              <a:rPr lang="id-ID" dirty="0" smtClean="0">
                <a:latin typeface="Tw Cen MT"/>
                <a:cs typeface="Tw Cen MT"/>
              </a:rPr>
              <a:t>, </a:t>
            </a:r>
            <a:r>
              <a:rPr lang="id-ID" dirty="0">
                <a:latin typeface="Tw Cen MT"/>
                <a:cs typeface="Tw Cen MT"/>
              </a:rPr>
              <a:t>Cedera yang tidak diikuti kerusakaan yang berarti pada jaringan tubuh kita, misalnya kekakuan otot dan kelelahan. Pada cedera ringan biasanya </a:t>
            </a:r>
            <a:r>
              <a:rPr lang="id-ID" dirty="0" smtClean="0">
                <a:latin typeface="Tw Cen MT"/>
                <a:cs typeface="Tw Cen MT"/>
              </a:rPr>
              <a:t>tidak diperlukan </a:t>
            </a:r>
            <a:r>
              <a:rPr lang="id-ID" dirty="0">
                <a:latin typeface="Tw Cen MT"/>
                <a:cs typeface="Tw Cen MT"/>
              </a:rPr>
              <a:t>pengobatan apapun, dan cedera akan sembuh dengan sendirinya setelah beberapa waktu. </a:t>
            </a:r>
            <a:endParaRPr lang="en-ID" sz="2400" dirty="0">
              <a:latin typeface="Tw Cen MT"/>
              <a:cs typeface="Tw Cen MT"/>
            </a:endParaRPr>
          </a:p>
          <a:p>
            <a:pPr lvl="1">
              <a:buFont typeface="Arial"/>
              <a:buChar char="•"/>
            </a:pPr>
            <a:r>
              <a:rPr lang="id-ID" b="1" dirty="0" smtClean="0">
                <a:latin typeface="Tw Cen MT"/>
                <a:cs typeface="Tw Cen MT"/>
              </a:rPr>
              <a:t>Cedera Berat</a:t>
            </a:r>
            <a:r>
              <a:rPr lang="id-ID" dirty="0" smtClean="0">
                <a:latin typeface="Tw Cen MT"/>
                <a:cs typeface="Tw Cen MT"/>
              </a:rPr>
              <a:t>, </a:t>
            </a:r>
            <a:r>
              <a:rPr lang="id-ID" dirty="0">
                <a:latin typeface="Tw Cen MT"/>
                <a:cs typeface="Tw Cen MT"/>
              </a:rPr>
              <a:t>Cedera yang serius, dimana pada cedera tersebut terdapat kerusakan jaringan tubuh, misalnya robeknya otot atau ligamen maupun patah tulang. Kriteria cedera berat : </a:t>
            </a:r>
            <a:r>
              <a:rPr lang="id-ID" dirty="0" smtClean="0">
                <a:latin typeface="Tw Cen MT"/>
                <a:cs typeface="Tw Cen MT"/>
              </a:rPr>
              <a:t>a</a:t>
            </a:r>
            <a:r>
              <a:rPr lang="id-ID" dirty="0">
                <a:latin typeface="Tw Cen MT"/>
                <a:cs typeface="Tw Cen MT"/>
              </a:rPr>
              <a:t>) Kehilangan substansi atau kontinuitas </a:t>
            </a:r>
            <a:r>
              <a:rPr lang="en-ID" dirty="0" smtClean="0">
                <a:latin typeface="Tw Cen MT"/>
                <a:cs typeface="Tw Cen MT"/>
              </a:rPr>
              <a:t>; </a:t>
            </a:r>
            <a:r>
              <a:rPr lang="id-ID" dirty="0" smtClean="0">
                <a:latin typeface="Tw Cen MT"/>
                <a:cs typeface="Tw Cen MT"/>
              </a:rPr>
              <a:t>b</a:t>
            </a:r>
            <a:r>
              <a:rPr lang="id-ID" dirty="0">
                <a:latin typeface="Tw Cen MT"/>
                <a:cs typeface="Tw Cen MT"/>
              </a:rPr>
              <a:t>) Rusaknya atau robeknya pembuluh </a:t>
            </a:r>
            <a:r>
              <a:rPr lang="id-ID" dirty="0" smtClean="0">
                <a:latin typeface="Tw Cen MT"/>
                <a:cs typeface="Tw Cen MT"/>
              </a:rPr>
              <a:t>darah; c</a:t>
            </a:r>
            <a:r>
              <a:rPr lang="id-ID" dirty="0">
                <a:latin typeface="Tw Cen MT"/>
                <a:cs typeface="Tw Cen MT"/>
              </a:rPr>
              <a:t>) Peradangan lokal (ditandai oleh kalor/panas, </a:t>
            </a:r>
            <a:r>
              <a:rPr lang="id-ID" dirty="0" smtClean="0">
                <a:latin typeface="Tw Cen MT"/>
                <a:cs typeface="Tw Cen MT"/>
              </a:rPr>
              <a:t>rubor/kemerahan</a:t>
            </a:r>
            <a:r>
              <a:rPr lang="id-ID" dirty="0">
                <a:latin typeface="Tw Cen MT"/>
                <a:cs typeface="Tw Cen MT"/>
              </a:rPr>
              <a:t>)</a:t>
            </a:r>
            <a:endParaRPr lang="en-US" dirty="0">
              <a:latin typeface="Tw Cen MT"/>
              <a:cs typeface="Tw Cen MT"/>
            </a:endParaRPr>
          </a:p>
        </p:txBody>
      </p:sp>
    </p:spTree>
    <p:extLst>
      <p:ext uri="{BB962C8B-B14F-4D97-AF65-F5344CB8AC3E}">
        <p14:creationId xmlns:p14="http://schemas.microsoft.com/office/powerpoint/2010/main" val="170578884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24" y="645711"/>
            <a:ext cx="8514576" cy="771927"/>
          </a:xfrm>
        </p:spPr>
        <p:txBody>
          <a:bodyPr/>
          <a:lstStyle/>
          <a:p>
            <a:pPr algn="l"/>
            <a:r>
              <a:rPr lang="en-US" dirty="0" err="1" smtClean="0">
                <a:latin typeface="Tw Cen MT"/>
                <a:cs typeface="Tw Cen MT"/>
              </a:rPr>
              <a:t>Penyebab</a:t>
            </a:r>
            <a:r>
              <a:rPr lang="en-US" dirty="0" smtClean="0">
                <a:latin typeface="Tw Cen MT"/>
                <a:cs typeface="Tw Cen MT"/>
              </a:rPr>
              <a:t> </a:t>
            </a:r>
            <a:r>
              <a:rPr lang="en-US" dirty="0" err="1" smtClean="0">
                <a:latin typeface="Tw Cen MT"/>
                <a:cs typeface="Tw Cen MT"/>
              </a:rPr>
              <a:t>Cedera</a:t>
            </a:r>
            <a:endParaRPr lang="en-US" dirty="0">
              <a:latin typeface="Tw Cen MT"/>
              <a:cs typeface="Tw Cen MT"/>
            </a:endParaRPr>
          </a:p>
        </p:txBody>
      </p:sp>
      <p:sp>
        <p:nvSpPr>
          <p:cNvPr id="3" name="Content Placeholder 2"/>
          <p:cNvSpPr>
            <a:spLocks noGrp="1"/>
          </p:cNvSpPr>
          <p:nvPr>
            <p:ph idx="1"/>
          </p:nvPr>
        </p:nvSpPr>
        <p:spPr>
          <a:xfrm>
            <a:off x="172224" y="1600201"/>
            <a:ext cx="8783406" cy="4525963"/>
          </a:xfrm>
        </p:spPr>
        <p:txBody>
          <a:bodyPr>
            <a:noAutofit/>
          </a:bodyPr>
          <a:lstStyle/>
          <a:p>
            <a:pPr marL="0" indent="0">
              <a:buNone/>
            </a:pPr>
            <a:r>
              <a:rPr lang="id-ID" sz="2400" b="1" dirty="0">
                <a:latin typeface="Tw Cen MT"/>
                <a:cs typeface="Tw Cen MT"/>
              </a:rPr>
              <a:t>Faktor dari luar</a:t>
            </a:r>
            <a:r>
              <a:rPr lang="en-ID" sz="2400" b="1" dirty="0">
                <a:latin typeface="Tw Cen MT"/>
                <a:cs typeface="Tw Cen MT"/>
              </a:rPr>
              <a:t> </a:t>
            </a:r>
            <a:endParaRPr lang="en-ID" sz="2400" b="1" dirty="0" smtClean="0">
              <a:latin typeface="Tw Cen MT"/>
              <a:cs typeface="Tw Cen MT"/>
            </a:endParaRPr>
          </a:p>
          <a:p>
            <a:r>
              <a:rPr lang="id-ID" sz="2400" dirty="0" smtClean="0">
                <a:latin typeface="Tw Cen MT"/>
                <a:cs typeface="Tw Cen MT"/>
              </a:rPr>
              <a:t>Body </a:t>
            </a:r>
            <a:r>
              <a:rPr lang="id-ID" sz="2400" dirty="0">
                <a:latin typeface="Tw Cen MT"/>
                <a:cs typeface="Tw Cen MT"/>
              </a:rPr>
              <a:t>contact sport: sepakbola, tinju, karate. </a:t>
            </a:r>
            <a:endParaRPr lang="en-ID" sz="2400" dirty="0">
              <a:latin typeface="Tw Cen MT"/>
              <a:cs typeface="Tw Cen MT"/>
            </a:endParaRPr>
          </a:p>
          <a:p>
            <a:r>
              <a:rPr lang="id-ID" sz="2400" dirty="0" smtClean="0">
                <a:latin typeface="Tw Cen MT"/>
                <a:cs typeface="Tw Cen MT"/>
              </a:rPr>
              <a:t>Alat </a:t>
            </a:r>
            <a:r>
              <a:rPr lang="id-ID" sz="2400" dirty="0">
                <a:latin typeface="Tw Cen MT"/>
                <a:cs typeface="Tw Cen MT"/>
              </a:rPr>
              <a:t>olahraga: stick hokey, raket, bola. </a:t>
            </a:r>
            <a:endParaRPr lang="en-ID" sz="2400" dirty="0">
              <a:latin typeface="Tw Cen MT"/>
              <a:cs typeface="Tw Cen MT"/>
            </a:endParaRPr>
          </a:p>
          <a:p>
            <a:r>
              <a:rPr lang="id-ID" sz="2400" dirty="0" smtClean="0">
                <a:latin typeface="Tw Cen MT"/>
                <a:cs typeface="Tw Cen MT"/>
              </a:rPr>
              <a:t>Kondisi </a:t>
            </a:r>
            <a:r>
              <a:rPr lang="id-ID" sz="2400" dirty="0">
                <a:latin typeface="Tw Cen MT"/>
                <a:cs typeface="Tw Cen MT"/>
              </a:rPr>
              <a:t>lapangan: licin, tidak rata, becek. </a:t>
            </a:r>
            <a:endParaRPr lang="en-ID" sz="2400" dirty="0">
              <a:latin typeface="Tw Cen MT"/>
              <a:cs typeface="Tw Cen MT"/>
            </a:endParaRPr>
          </a:p>
          <a:p>
            <a:pPr marL="0" indent="0">
              <a:buNone/>
            </a:pPr>
            <a:r>
              <a:rPr lang="id-ID" sz="2400" b="1" dirty="0">
                <a:latin typeface="Tw Cen MT"/>
                <a:cs typeface="Tw Cen MT"/>
              </a:rPr>
              <a:t>Faktor dari dalam</a:t>
            </a:r>
            <a:r>
              <a:rPr lang="en-ID" sz="2400" b="1" dirty="0">
                <a:latin typeface="Tw Cen MT"/>
                <a:cs typeface="Tw Cen MT"/>
              </a:rPr>
              <a:t> </a:t>
            </a:r>
          </a:p>
          <a:p>
            <a:r>
              <a:rPr lang="id-ID" sz="2400" dirty="0" smtClean="0">
                <a:latin typeface="Tw Cen MT"/>
                <a:cs typeface="Tw Cen MT"/>
              </a:rPr>
              <a:t>Faktor </a:t>
            </a:r>
            <a:r>
              <a:rPr lang="id-ID" sz="2400" dirty="0">
                <a:latin typeface="Tw Cen MT"/>
                <a:cs typeface="Tw Cen MT"/>
              </a:rPr>
              <a:t>anatomi. Panjang tungkai yang tidak sama, arcus kaki rata, kaki cinjit, sehingga pada waktu lari akan mengganggu gerakan. </a:t>
            </a:r>
            <a:endParaRPr lang="en-ID" sz="1400" dirty="0">
              <a:latin typeface="Tw Cen MT"/>
              <a:cs typeface="Tw Cen MT"/>
            </a:endParaRPr>
          </a:p>
          <a:p>
            <a:r>
              <a:rPr lang="id-ID" sz="2400" dirty="0" smtClean="0">
                <a:latin typeface="Tw Cen MT"/>
                <a:cs typeface="Tw Cen MT"/>
              </a:rPr>
              <a:t>Latihan </a:t>
            </a:r>
            <a:r>
              <a:rPr lang="id-ID" sz="2400" dirty="0">
                <a:latin typeface="Tw Cen MT"/>
                <a:cs typeface="Tw Cen MT"/>
              </a:rPr>
              <a:t>gerakan /pukulan yang keliru misalnya: pukulan backhand. </a:t>
            </a:r>
            <a:endParaRPr lang="en-ID" sz="1400" dirty="0">
              <a:latin typeface="Tw Cen MT"/>
              <a:cs typeface="Tw Cen MT"/>
            </a:endParaRPr>
          </a:p>
          <a:p>
            <a:r>
              <a:rPr lang="id-ID" sz="2400" dirty="0" smtClean="0">
                <a:latin typeface="Tw Cen MT"/>
                <a:cs typeface="Tw Cen MT"/>
              </a:rPr>
              <a:t>Adanya </a:t>
            </a:r>
            <a:r>
              <a:rPr lang="id-ID" sz="2400" dirty="0">
                <a:latin typeface="Tw Cen MT"/>
                <a:cs typeface="Tw Cen MT"/>
              </a:rPr>
              <a:t>kelemahan </a:t>
            </a:r>
            <a:r>
              <a:rPr lang="id-ID" sz="2400" dirty="0" smtClean="0">
                <a:latin typeface="Tw Cen MT"/>
                <a:cs typeface="Tw Cen MT"/>
              </a:rPr>
              <a:t>otot.</a:t>
            </a:r>
            <a:endParaRPr lang="en-ID" sz="1400" dirty="0">
              <a:latin typeface="Tw Cen MT"/>
              <a:cs typeface="Tw Cen MT"/>
            </a:endParaRPr>
          </a:p>
          <a:p>
            <a:r>
              <a:rPr lang="id-ID" sz="2400" dirty="0" smtClean="0">
                <a:latin typeface="Tw Cen MT"/>
                <a:cs typeface="Tw Cen MT"/>
              </a:rPr>
              <a:t>Tingkat </a:t>
            </a:r>
            <a:r>
              <a:rPr lang="id-ID" sz="2400" dirty="0">
                <a:latin typeface="Tw Cen MT"/>
                <a:cs typeface="Tw Cen MT"/>
              </a:rPr>
              <a:t>kebugaran rendah </a:t>
            </a:r>
            <a:endParaRPr lang="en-ID" sz="1400" dirty="0">
              <a:latin typeface="Tw Cen MT"/>
              <a:cs typeface="Tw Cen MT"/>
            </a:endParaRPr>
          </a:p>
          <a:p>
            <a:endParaRPr lang="en-US" sz="2400" dirty="0">
              <a:latin typeface="Tw Cen MT"/>
              <a:cs typeface="Tw Cen MT"/>
            </a:endParaRPr>
          </a:p>
        </p:txBody>
      </p:sp>
    </p:spTree>
    <p:extLst>
      <p:ext uri="{BB962C8B-B14F-4D97-AF65-F5344CB8AC3E}">
        <p14:creationId xmlns:p14="http://schemas.microsoft.com/office/powerpoint/2010/main" val="127994281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336" y="882473"/>
            <a:ext cx="8654238" cy="5243691"/>
          </a:xfrm>
        </p:spPr>
        <p:txBody>
          <a:bodyPr>
            <a:noAutofit/>
          </a:bodyPr>
          <a:lstStyle/>
          <a:p>
            <a:pPr marL="0" lvl="0" indent="0">
              <a:buNone/>
            </a:pPr>
            <a:r>
              <a:rPr lang="id-ID" sz="2600" dirty="0">
                <a:latin typeface="Tw Cen MT"/>
                <a:cs typeface="Tw Cen MT"/>
              </a:rPr>
              <a:t>Pencegahan </a:t>
            </a:r>
            <a:r>
              <a:rPr lang="id-ID" sz="2600" dirty="0" smtClean="0">
                <a:latin typeface="Tw Cen MT"/>
                <a:cs typeface="Tw Cen MT"/>
              </a:rPr>
              <a:t>Cedera, </a:t>
            </a:r>
            <a:r>
              <a:rPr lang="id-ID" sz="2600" dirty="0">
                <a:latin typeface="Tw Cen MT"/>
                <a:cs typeface="Tw Cen MT"/>
              </a:rPr>
              <a:t>hal yang perlu dilakukan untuk mencegah terjadinya cedera olahraga antara </a:t>
            </a:r>
            <a:r>
              <a:rPr lang="id-ID" sz="2600" dirty="0" smtClean="0">
                <a:latin typeface="Tw Cen MT"/>
                <a:cs typeface="Tw Cen MT"/>
              </a:rPr>
              <a:t>lain:</a:t>
            </a:r>
          </a:p>
          <a:p>
            <a:pPr marL="514350" lvl="0" indent="-514350">
              <a:buFont typeface="+mj-lt"/>
              <a:buAutoNum type="alphaLcPeriod"/>
            </a:pPr>
            <a:r>
              <a:rPr lang="id-ID" sz="2600" dirty="0" smtClean="0">
                <a:latin typeface="Tw Cen MT"/>
                <a:cs typeface="Tw Cen MT"/>
              </a:rPr>
              <a:t>Pemeriksaan </a:t>
            </a:r>
            <a:r>
              <a:rPr lang="id-ID" sz="2600" dirty="0">
                <a:latin typeface="Tw Cen MT"/>
                <a:cs typeface="Tw Cen MT"/>
              </a:rPr>
              <a:t>awal sebelum melakukan olahraga untuk menentukan ada tidaknya kontraindikasi dalam </a:t>
            </a:r>
            <a:r>
              <a:rPr lang="id-ID" sz="2600" dirty="0" smtClean="0">
                <a:latin typeface="Tw Cen MT"/>
                <a:cs typeface="Tw Cen MT"/>
              </a:rPr>
              <a:t>berolahraga.</a:t>
            </a:r>
          </a:p>
          <a:p>
            <a:pPr marL="514350" lvl="0" indent="-514350">
              <a:buFont typeface="+mj-lt"/>
              <a:buAutoNum type="alphaLcPeriod"/>
            </a:pPr>
            <a:r>
              <a:rPr lang="id-ID" sz="2600" dirty="0" smtClean="0">
                <a:latin typeface="Tw Cen MT"/>
                <a:cs typeface="Tw Cen MT"/>
              </a:rPr>
              <a:t>Melakukan </a:t>
            </a:r>
            <a:r>
              <a:rPr lang="id-ID" sz="2600" dirty="0">
                <a:latin typeface="Tw Cen MT"/>
                <a:cs typeface="Tw Cen MT"/>
              </a:rPr>
              <a:t>olahraga sesuai dengan kaidah baik, benar, terukur dan </a:t>
            </a:r>
            <a:r>
              <a:rPr lang="id-ID" sz="2600" dirty="0" smtClean="0">
                <a:latin typeface="Tw Cen MT"/>
                <a:cs typeface="Tw Cen MT"/>
              </a:rPr>
              <a:t>teratur.</a:t>
            </a:r>
          </a:p>
          <a:p>
            <a:pPr marL="514350" lvl="0" indent="-514350">
              <a:buFont typeface="+mj-lt"/>
              <a:buAutoNum type="alphaLcPeriod"/>
            </a:pPr>
            <a:r>
              <a:rPr lang="id-ID" sz="2600" dirty="0" smtClean="0">
                <a:latin typeface="Tw Cen MT"/>
                <a:cs typeface="Tw Cen MT"/>
              </a:rPr>
              <a:t>Menggunakan </a:t>
            </a:r>
            <a:r>
              <a:rPr lang="id-ID" sz="2600" dirty="0">
                <a:latin typeface="Tw Cen MT"/>
                <a:cs typeface="Tw Cen MT"/>
              </a:rPr>
              <a:t>sarana yang sesuai dengan olahraga yang </a:t>
            </a:r>
            <a:r>
              <a:rPr lang="id-ID" sz="2600" dirty="0" smtClean="0">
                <a:latin typeface="Tw Cen MT"/>
                <a:cs typeface="Tw Cen MT"/>
              </a:rPr>
              <a:t>dipilih.</a:t>
            </a:r>
          </a:p>
          <a:p>
            <a:pPr marL="514350" lvl="0" indent="-514350">
              <a:buFont typeface="+mj-lt"/>
              <a:buAutoNum type="alphaLcPeriod"/>
            </a:pPr>
            <a:r>
              <a:rPr lang="id-ID" sz="2600" dirty="0" smtClean="0">
                <a:latin typeface="Tw Cen MT"/>
                <a:cs typeface="Tw Cen MT"/>
              </a:rPr>
              <a:t>Memperhatikan </a:t>
            </a:r>
            <a:r>
              <a:rPr lang="id-ID" sz="2600" dirty="0">
                <a:latin typeface="Tw Cen MT"/>
                <a:cs typeface="Tw Cen MT"/>
              </a:rPr>
              <a:t>kondisi prasarana </a:t>
            </a:r>
            <a:r>
              <a:rPr lang="id-ID" sz="2600" dirty="0" smtClean="0">
                <a:latin typeface="Tw Cen MT"/>
                <a:cs typeface="Tw Cen MT"/>
              </a:rPr>
              <a:t>olahraga.</a:t>
            </a:r>
          </a:p>
          <a:p>
            <a:pPr marL="514350" lvl="0" indent="-514350">
              <a:buFont typeface="+mj-lt"/>
              <a:buAutoNum type="alphaLcPeriod"/>
            </a:pPr>
            <a:r>
              <a:rPr lang="id-ID" sz="2600" dirty="0" smtClean="0">
                <a:latin typeface="Tw Cen MT"/>
                <a:cs typeface="Tw Cen MT"/>
              </a:rPr>
              <a:t>Memperhatikan </a:t>
            </a:r>
            <a:r>
              <a:rPr lang="id-ID" sz="2600" dirty="0">
                <a:latin typeface="Tw Cen MT"/>
                <a:cs typeface="Tw Cen MT"/>
              </a:rPr>
              <a:t>lingkungan fisik seperti suhu dan kelembaban udara </a:t>
            </a:r>
            <a:r>
              <a:rPr lang="id-ID" sz="2600" dirty="0" smtClean="0">
                <a:latin typeface="Tw Cen MT"/>
                <a:cs typeface="Tw Cen MT"/>
              </a:rPr>
              <a:t>sekelilingnya</a:t>
            </a:r>
            <a:r>
              <a:rPr lang="en-US" sz="2600" dirty="0" smtClean="0">
                <a:latin typeface="Tw Cen MT"/>
                <a:cs typeface="Tw Cen MT"/>
              </a:rPr>
              <a:t>.</a:t>
            </a:r>
            <a:endParaRPr lang="en-ID" sz="2600" dirty="0">
              <a:latin typeface="Tw Cen MT"/>
              <a:cs typeface="Tw Cen MT"/>
            </a:endParaRPr>
          </a:p>
        </p:txBody>
      </p:sp>
    </p:spTree>
    <p:extLst>
      <p:ext uri="{BB962C8B-B14F-4D97-AF65-F5344CB8AC3E}">
        <p14:creationId xmlns:p14="http://schemas.microsoft.com/office/powerpoint/2010/main" val="8365949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48377"/>
            <a:ext cx="8229600" cy="4877787"/>
          </a:xfrm>
        </p:spPr>
        <p:txBody>
          <a:bodyPr>
            <a:normAutofit/>
          </a:bodyPr>
          <a:lstStyle/>
          <a:p>
            <a:pPr marL="0" indent="0">
              <a:buNone/>
            </a:pPr>
            <a:r>
              <a:rPr lang="en-US" b="1" dirty="0" err="1" smtClean="0">
                <a:latin typeface="Tw Cen MT"/>
                <a:cs typeface="Tw Cen MT"/>
              </a:rPr>
              <a:t>Cedera</a:t>
            </a:r>
            <a:r>
              <a:rPr lang="en-US" b="1" dirty="0" smtClean="0">
                <a:latin typeface="Tw Cen MT"/>
                <a:cs typeface="Tw Cen MT"/>
              </a:rPr>
              <a:t> </a:t>
            </a:r>
            <a:r>
              <a:rPr lang="en-US" b="1" dirty="0" err="1" smtClean="0">
                <a:latin typeface="Tw Cen MT"/>
                <a:cs typeface="Tw Cen MT"/>
              </a:rPr>
              <a:t>Akut</a:t>
            </a:r>
            <a:endParaRPr lang="en-US" b="1" dirty="0" smtClean="0">
              <a:latin typeface="Tw Cen MT"/>
              <a:cs typeface="Tw Cen MT"/>
            </a:endParaRPr>
          </a:p>
          <a:p>
            <a:r>
              <a:rPr lang="id-ID" sz="2800" dirty="0">
                <a:latin typeface="Tw Cen MT"/>
                <a:cs typeface="Tw Cen MT"/>
              </a:rPr>
              <a:t>Cedera akut ini terjadi dalam waktu 0-24 jam. Yang paling penting adalah penangannya. Pertama adalah evaluasi awal tentang keadaan umum penderita, untuk menentukan apakah ada keadaan yang mengancam kelangsungan hidupnya bila ada tindakan pertama harus berupa penyelamatan </a:t>
            </a:r>
            <a:r>
              <a:rPr lang="id-ID" sz="2800" dirty="0" smtClean="0">
                <a:latin typeface="Tw Cen MT"/>
                <a:cs typeface="Tw Cen MT"/>
              </a:rPr>
              <a:t>jiwa.</a:t>
            </a:r>
            <a:r>
              <a:rPr lang="en-ID" sz="2800" dirty="0" smtClean="0">
                <a:latin typeface="Tw Cen MT"/>
                <a:cs typeface="Tw Cen MT"/>
              </a:rPr>
              <a:t> </a:t>
            </a:r>
            <a:endParaRPr lang="en-US" sz="2800" dirty="0">
              <a:latin typeface="Tw Cen MT"/>
              <a:cs typeface="Tw Cen MT"/>
            </a:endParaRPr>
          </a:p>
        </p:txBody>
      </p:sp>
    </p:spTree>
    <p:extLst>
      <p:ext uri="{BB962C8B-B14F-4D97-AF65-F5344CB8AC3E}">
        <p14:creationId xmlns:p14="http://schemas.microsoft.com/office/powerpoint/2010/main" val="376801898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224" y="796379"/>
            <a:ext cx="8718822" cy="5329786"/>
          </a:xfrm>
        </p:spPr>
        <p:txBody>
          <a:bodyPr>
            <a:noAutofit/>
          </a:bodyPr>
          <a:lstStyle/>
          <a:p>
            <a:r>
              <a:rPr lang="id-ID" sz="2300" dirty="0">
                <a:latin typeface="Tw Cen MT"/>
                <a:cs typeface="Tw Cen MT"/>
              </a:rPr>
              <a:t>Setelah diketahui tidak ada hal yang membahayakan jiwa atau hal tersebut telah teratasi maka dilanjutkan upaya yang terkenal yaitu metode PRICER : </a:t>
            </a:r>
            <a:endParaRPr lang="en-ID" sz="2300" dirty="0">
              <a:latin typeface="Tw Cen MT"/>
              <a:cs typeface="Tw Cen MT"/>
            </a:endParaRPr>
          </a:p>
          <a:p>
            <a:pPr lvl="1"/>
            <a:r>
              <a:rPr lang="id-ID" sz="2300" dirty="0">
                <a:latin typeface="Tw Cen MT"/>
                <a:cs typeface="Tw Cen MT"/>
              </a:rPr>
              <a:t>P – Protect : Dilindungi </a:t>
            </a:r>
            <a:endParaRPr lang="en-ID" sz="2300" dirty="0">
              <a:latin typeface="Tw Cen MT"/>
              <a:cs typeface="Tw Cen MT"/>
            </a:endParaRPr>
          </a:p>
          <a:p>
            <a:pPr lvl="1"/>
            <a:r>
              <a:rPr lang="id-ID" sz="2300" dirty="0">
                <a:solidFill>
                  <a:srgbClr val="3366FF"/>
                </a:solidFill>
                <a:latin typeface="Tw Cen MT"/>
                <a:cs typeface="Tw Cen MT"/>
              </a:rPr>
              <a:t>R – Rest : Diistirahatkan adalah tindakan pertolongan pertama yang esensial penting untuk mencegah kerusakan yang lebih lanjut. </a:t>
            </a:r>
            <a:endParaRPr lang="en-ID" sz="2300" dirty="0">
              <a:solidFill>
                <a:srgbClr val="3366FF"/>
              </a:solidFill>
              <a:latin typeface="Tw Cen MT"/>
              <a:cs typeface="Tw Cen MT"/>
            </a:endParaRPr>
          </a:p>
          <a:p>
            <a:pPr lvl="1"/>
            <a:r>
              <a:rPr lang="id-ID" sz="2300" dirty="0">
                <a:solidFill>
                  <a:srgbClr val="3366FF"/>
                </a:solidFill>
                <a:latin typeface="Tw Cen MT"/>
                <a:cs typeface="Tw Cen MT"/>
              </a:rPr>
              <a:t>I – Ice : Terapi dingin, gunanya mengurangi pendarahan dan meridakan rasa nyeri.</a:t>
            </a:r>
            <a:endParaRPr lang="en-ID" sz="2300" dirty="0">
              <a:solidFill>
                <a:srgbClr val="3366FF"/>
              </a:solidFill>
              <a:latin typeface="Tw Cen MT"/>
              <a:cs typeface="Tw Cen MT"/>
            </a:endParaRPr>
          </a:p>
          <a:p>
            <a:pPr lvl="1"/>
            <a:r>
              <a:rPr lang="id-ID" sz="2300" dirty="0">
                <a:solidFill>
                  <a:srgbClr val="3366FF"/>
                </a:solidFill>
                <a:latin typeface="Tw Cen MT"/>
                <a:cs typeface="Tw Cen MT"/>
              </a:rPr>
              <a:t>C – Compression : Penekanan atau balut tekan gunanya membantu mengurangi pembengkakan jaringan dan pendarahan lebihlanjut. </a:t>
            </a:r>
            <a:endParaRPr lang="en-ID" sz="2300" dirty="0">
              <a:solidFill>
                <a:srgbClr val="3366FF"/>
              </a:solidFill>
              <a:latin typeface="Tw Cen MT"/>
              <a:cs typeface="Tw Cen MT"/>
            </a:endParaRPr>
          </a:p>
          <a:p>
            <a:pPr lvl="1"/>
            <a:r>
              <a:rPr lang="id-ID" sz="2300" dirty="0">
                <a:solidFill>
                  <a:srgbClr val="3366FF"/>
                </a:solidFill>
                <a:latin typeface="Tw Cen MT"/>
                <a:cs typeface="Tw Cen MT"/>
              </a:rPr>
              <a:t>E – Elevation : peninggian daerah cedera gunanya mencegah statis, mengurangi edema (pembengkakan), dan rasa nyeri</a:t>
            </a:r>
            <a:r>
              <a:rPr lang="id-ID" sz="2300" dirty="0">
                <a:latin typeface="Tw Cen MT"/>
                <a:cs typeface="Tw Cen MT"/>
              </a:rPr>
              <a:t>. </a:t>
            </a:r>
            <a:endParaRPr lang="en-ID" sz="2300" dirty="0">
              <a:latin typeface="Tw Cen MT"/>
              <a:cs typeface="Tw Cen MT"/>
            </a:endParaRPr>
          </a:p>
          <a:p>
            <a:pPr lvl="1"/>
            <a:r>
              <a:rPr lang="id-ID" sz="2300" dirty="0">
                <a:latin typeface="Tw Cen MT"/>
                <a:cs typeface="Tw Cen MT"/>
              </a:rPr>
              <a:t>R – Reverall : Merujuk kerumah </a:t>
            </a:r>
            <a:r>
              <a:rPr lang="id-ID" sz="2300" dirty="0" smtClean="0">
                <a:latin typeface="Tw Cen MT"/>
                <a:cs typeface="Tw Cen MT"/>
              </a:rPr>
              <a:t>sakit.</a:t>
            </a:r>
            <a:endParaRPr lang="en-ID" sz="2300" dirty="0">
              <a:latin typeface="Tw Cen MT"/>
              <a:cs typeface="Tw Cen MT"/>
            </a:endParaRPr>
          </a:p>
          <a:p>
            <a:endParaRPr lang="en-US" sz="2300" dirty="0">
              <a:latin typeface="Tw Cen MT"/>
              <a:cs typeface="Tw Cen MT"/>
            </a:endParaRPr>
          </a:p>
        </p:txBody>
      </p:sp>
    </p:spTree>
    <p:extLst>
      <p:ext uri="{BB962C8B-B14F-4D97-AF65-F5344CB8AC3E}">
        <p14:creationId xmlns:p14="http://schemas.microsoft.com/office/powerpoint/2010/main" val="5953948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9-06-19 at 12.33.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1417639"/>
            <a:ext cx="9131300" cy="4267200"/>
          </a:xfrm>
          <a:prstGeom prst="rect">
            <a:avLst/>
          </a:prstGeom>
        </p:spPr>
      </p:pic>
    </p:spTree>
    <p:extLst>
      <p:ext uri="{BB962C8B-B14F-4D97-AF65-F5344CB8AC3E}">
        <p14:creationId xmlns:p14="http://schemas.microsoft.com/office/powerpoint/2010/main" val="71866028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descr="what-is-rice-190446_FINAL-5bc5fcebc9e77c005135258d.png"/>
          <p:cNvPicPr>
            <a:picLocks noChangeAspect="1"/>
          </p:cNvPicPr>
          <p:nvPr/>
        </p:nvPicPr>
        <p:blipFill rotWithShape="1">
          <a:blip r:embed="rId2">
            <a:extLst>
              <a:ext uri="{28A0092B-C50C-407E-A947-70E740481C1C}">
                <a14:useLocalDpi xmlns:a14="http://schemas.microsoft.com/office/drawing/2010/main" val="0"/>
              </a:ext>
            </a:extLst>
          </a:blip>
          <a:srcRect b="8341"/>
          <a:stretch/>
        </p:blipFill>
        <p:spPr>
          <a:xfrm>
            <a:off x="0" y="718952"/>
            <a:ext cx="9144000" cy="5587502"/>
          </a:xfrm>
          <a:prstGeom prst="rect">
            <a:avLst/>
          </a:prstGeom>
        </p:spPr>
      </p:pic>
    </p:spTree>
    <p:extLst>
      <p:ext uri="{BB962C8B-B14F-4D97-AF65-F5344CB8AC3E}">
        <p14:creationId xmlns:p14="http://schemas.microsoft.com/office/powerpoint/2010/main" val="284508262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864" y="667233"/>
            <a:ext cx="8756766" cy="5553126"/>
          </a:xfrm>
        </p:spPr>
        <p:txBody>
          <a:bodyPr>
            <a:noAutofit/>
          </a:bodyPr>
          <a:lstStyle/>
          <a:p>
            <a:pPr marL="0" indent="0">
              <a:buNone/>
            </a:pPr>
            <a:r>
              <a:rPr lang="id-ID" sz="2400" dirty="0">
                <a:latin typeface="Tw Cen MT"/>
                <a:cs typeface="Tw Cen MT"/>
              </a:rPr>
              <a:t>Pada masa ini rehabilitasi tergantung pada problem yang ada antara lain berupa : pemberian modalitas terapi fisik. </a:t>
            </a:r>
            <a:endParaRPr lang="en-ID" sz="2400" dirty="0">
              <a:latin typeface="Tw Cen MT"/>
              <a:cs typeface="Tw Cen MT"/>
            </a:endParaRPr>
          </a:p>
          <a:p>
            <a:pPr marL="514350" indent="-514350">
              <a:buFont typeface="+mj-lt"/>
              <a:buAutoNum type="arabicPeriod"/>
            </a:pPr>
            <a:r>
              <a:rPr lang="id-ID" sz="2400" dirty="0" smtClean="0">
                <a:latin typeface="Tw Cen MT"/>
                <a:cs typeface="Tw Cen MT"/>
              </a:rPr>
              <a:t>Kompres </a:t>
            </a:r>
            <a:r>
              <a:rPr lang="id-ID" sz="2400" dirty="0">
                <a:latin typeface="Tw Cen MT"/>
                <a:cs typeface="Tw Cen MT"/>
              </a:rPr>
              <a:t>dingin Teknik : potongan es dimasukkan dalam kantong yang tidak tembus air lalu kompreskan pada bagian yang cedera. Lamanya : 20-30 menit dengan interval kira-kira 10 menit. </a:t>
            </a:r>
            <a:endParaRPr lang="en-ID" sz="2400" dirty="0">
              <a:latin typeface="Tw Cen MT"/>
              <a:cs typeface="Tw Cen MT"/>
            </a:endParaRPr>
          </a:p>
          <a:p>
            <a:pPr marL="514350" indent="-514350">
              <a:buFont typeface="+mj-lt"/>
              <a:buAutoNum type="arabicPeriod"/>
            </a:pPr>
            <a:r>
              <a:rPr lang="id-ID" sz="2400" dirty="0" smtClean="0">
                <a:latin typeface="Tw Cen MT"/>
                <a:cs typeface="Tw Cen MT"/>
              </a:rPr>
              <a:t>Masase </a:t>
            </a:r>
            <a:r>
              <a:rPr lang="id-ID" sz="2400" dirty="0">
                <a:latin typeface="Tw Cen MT"/>
                <a:cs typeface="Tw Cen MT"/>
              </a:rPr>
              <a:t>es Tekniknya yaitu menggosokksn es yang telah dibungkus dengan lama 5-7 menit, dapat diulang dengan tenggang waktu 10 menit. </a:t>
            </a:r>
            <a:endParaRPr lang="en-ID" sz="2400" dirty="0">
              <a:latin typeface="Tw Cen MT"/>
              <a:cs typeface="Tw Cen MT"/>
            </a:endParaRPr>
          </a:p>
          <a:p>
            <a:pPr marL="514350" indent="-514350">
              <a:buFont typeface="+mj-lt"/>
              <a:buAutoNum type="arabicPeriod"/>
            </a:pPr>
            <a:r>
              <a:rPr lang="id-ID" sz="2400" dirty="0" smtClean="0">
                <a:latin typeface="Tw Cen MT"/>
                <a:cs typeface="Tw Cen MT"/>
              </a:rPr>
              <a:t>Pencelupan </a:t>
            </a:r>
            <a:r>
              <a:rPr lang="id-ID" sz="2400" dirty="0">
                <a:latin typeface="Tw Cen MT"/>
                <a:cs typeface="Tw Cen MT"/>
              </a:rPr>
              <a:t>atau peredaman Tekniknya yaitu memasukkan tubuh atau bagian tubuh kedalam bak air yang dicampur dengan </a:t>
            </a:r>
            <a:r>
              <a:rPr lang="id-ID" sz="2400" dirty="0" smtClean="0">
                <a:latin typeface="Tw Cen MT"/>
                <a:cs typeface="Tw Cen MT"/>
              </a:rPr>
              <a:t>es, </a:t>
            </a:r>
            <a:r>
              <a:rPr lang="id-ID" sz="2400" dirty="0">
                <a:latin typeface="Tw Cen MT"/>
                <a:cs typeface="Tw Cen MT"/>
              </a:rPr>
              <a:t>Lamanya 10-20 menit. </a:t>
            </a:r>
            <a:endParaRPr lang="en-ID" sz="2400" dirty="0">
              <a:latin typeface="Tw Cen MT"/>
              <a:cs typeface="Tw Cen MT"/>
            </a:endParaRPr>
          </a:p>
          <a:p>
            <a:pPr marL="514350" indent="-514350">
              <a:buFont typeface="+mj-lt"/>
              <a:buAutoNum type="arabicPeriod"/>
            </a:pPr>
            <a:r>
              <a:rPr lang="id-ID" sz="2400" dirty="0">
                <a:latin typeface="Tw Cen MT"/>
                <a:cs typeface="Tw Cen MT"/>
              </a:rPr>
              <a:t>Semprot dingin Teknik dengan menyemprotkan kloretil atau fluorimethane ke bagian tubuh yang </a:t>
            </a:r>
            <a:r>
              <a:rPr lang="id-ID" sz="2400" dirty="0" smtClean="0">
                <a:latin typeface="Tw Cen MT"/>
                <a:cs typeface="Tw Cen MT"/>
              </a:rPr>
              <a:t>cedera</a:t>
            </a:r>
            <a:r>
              <a:rPr lang="en-ID" sz="2400" dirty="0" smtClean="0">
                <a:latin typeface="Tw Cen MT"/>
                <a:cs typeface="Tw Cen MT"/>
              </a:rPr>
              <a:t>.</a:t>
            </a:r>
            <a:endParaRPr lang="en-US" sz="2400" dirty="0">
              <a:latin typeface="Tw Cen MT"/>
              <a:cs typeface="Tw Cen MT"/>
            </a:endParaRPr>
          </a:p>
        </p:txBody>
      </p:sp>
    </p:spTree>
    <p:extLst>
      <p:ext uri="{BB962C8B-B14F-4D97-AF65-F5344CB8AC3E}">
        <p14:creationId xmlns:p14="http://schemas.microsoft.com/office/powerpoint/2010/main" val="419241359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307-recov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9255"/>
            <a:ext cx="4778475" cy="3088066"/>
          </a:xfrm>
          <a:prstGeom prst="rect">
            <a:avLst/>
          </a:prstGeom>
          <a:ln>
            <a:noFill/>
          </a:ln>
          <a:effectLst>
            <a:outerShdw blurRad="292100" dist="139700" dir="2700000" algn="tl" rotWithShape="0">
              <a:srgbClr val="333333">
                <a:alpha val="65000"/>
              </a:srgbClr>
            </a:outerShdw>
          </a:effectLst>
        </p:spPr>
      </p:pic>
      <p:pic>
        <p:nvPicPr>
          <p:cNvPr id="6" name="Picture 5" descr="libur-latihan-recovery-dalam-ai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0699" y="1047935"/>
            <a:ext cx="4013504" cy="53513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273838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5680"/>
            <a:ext cx="8229600" cy="1143000"/>
          </a:xfrm>
        </p:spPr>
        <p:txBody>
          <a:bodyPr>
            <a:normAutofit/>
          </a:bodyPr>
          <a:lstStyle/>
          <a:p>
            <a:r>
              <a:rPr lang="id-ID" sz="5400" dirty="0">
                <a:latin typeface="Tw Cen MT"/>
                <a:cs typeface="Tw Cen MT"/>
              </a:rPr>
              <a:t>Zat Gizi dan </a:t>
            </a:r>
            <a:r>
              <a:rPr lang="id-ID" sz="5400" dirty="0" smtClean="0">
                <a:latin typeface="Tw Cen MT"/>
                <a:cs typeface="Tw Cen MT"/>
              </a:rPr>
              <a:t>Cedera ?</a:t>
            </a:r>
            <a:endParaRPr lang="en-US" sz="5400" dirty="0">
              <a:latin typeface="Tw Cen MT"/>
              <a:cs typeface="Tw Cen MT"/>
            </a:endParaRPr>
          </a:p>
        </p:txBody>
      </p:sp>
    </p:spTree>
    <p:extLst>
      <p:ext uri="{BB962C8B-B14F-4D97-AF65-F5344CB8AC3E}">
        <p14:creationId xmlns:p14="http://schemas.microsoft.com/office/powerpoint/2010/main" val="124585202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0443"/>
            <a:ext cx="8229600" cy="1143000"/>
          </a:xfrm>
        </p:spPr>
        <p:txBody>
          <a:bodyPr>
            <a:noAutofit/>
          </a:bodyPr>
          <a:lstStyle/>
          <a:p>
            <a:r>
              <a:rPr lang="en-US" sz="7200" b="1" dirty="0" smtClean="0">
                <a:latin typeface="Tw Cen MT"/>
                <a:cs typeface="Tw Cen MT"/>
              </a:rPr>
              <a:t>TERIMA KASIH</a:t>
            </a:r>
            <a:endParaRPr lang="en-US" sz="7200" b="1" dirty="0">
              <a:latin typeface="Tw Cen MT"/>
              <a:cs typeface="Tw Cen MT"/>
            </a:endParaRPr>
          </a:p>
        </p:txBody>
      </p:sp>
    </p:spTree>
    <p:extLst>
      <p:ext uri="{BB962C8B-B14F-4D97-AF65-F5344CB8AC3E}">
        <p14:creationId xmlns:p14="http://schemas.microsoft.com/office/powerpoint/2010/main" val="23975243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9-06-19 at 12.34.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09" y="0"/>
            <a:ext cx="8258991" cy="6858000"/>
          </a:xfrm>
          <a:prstGeom prst="rect">
            <a:avLst/>
          </a:prstGeom>
        </p:spPr>
      </p:pic>
    </p:spTree>
    <p:extLst>
      <p:ext uri="{BB962C8B-B14F-4D97-AF65-F5344CB8AC3E}">
        <p14:creationId xmlns:p14="http://schemas.microsoft.com/office/powerpoint/2010/main" val="5510342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9-06-19 at 12.35.4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3197"/>
            <a:ext cx="9144000" cy="5632967"/>
          </a:xfrm>
          <a:prstGeom prst="rect">
            <a:avLst/>
          </a:prstGeom>
        </p:spPr>
      </p:pic>
    </p:spTree>
    <p:extLst>
      <p:ext uri="{BB962C8B-B14F-4D97-AF65-F5344CB8AC3E}">
        <p14:creationId xmlns:p14="http://schemas.microsoft.com/office/powerpoint/2010/main" val="14467962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7235"/>
            <a:ext cx="8229600" cy="750403"/>
          </a:xfrm>
        </p:spPr>
        <p:txBody>
          <a:bodyPr>
            <a:normAutofit/>
          </a:bodyPr>
          <a:lstStyle/>
          <a:p>
            <a:pPr algn="l"/>
            <a:r>
              <a:rPr lang="en-US" sz="4000" b="1" dirty="0" smtClean="0"/>
              <a:t>Pendahuluan</a:t>
            </a:r>
            <a:endParaRPr lang="en-US" sz="4000" b="1" dirty="0"/>
          </a:p>
        </p:txBody>
      </p:sp>
      <p:sp>
        <p:nvSpPr>
          <p:cNvPr id="3" name="Content Placeholder 2"/>
          <p:cNvSpPr>
            <a:spLocks noGrp="1"/>
          </p:cNvSpPr>
          <p:nvPr>
            <p:ph idx="1"/>
          </p:nvPr>
        </p:nvSpPr>
        <p:spPr>
          <a:xfrm>
            <a:off x="457200" y="1600201"/>
            <a:ext cx="8412319" cy="4525963"/>
          </a:xfrm>
        </p:spPr>
        <p:txBody>
          <a:bodyPr>
            <a:normAutofit/>
          </a:bodyPr>
          <a:lstStyle/>
          <a:p>
            <a:pPr marL="0" indent="0">
              <a:buNone/>
            </a:pPr>
            <a:r>
              <a:rPr lang="id-ID" sz="2800" dirty="0">
                <a:latin typeface="Tw Cen MT"/>
                <a:cs typeface="Tw Cen MT"/>
              </a:rPr>
              <a:t>Setiap melakukan aktivitas fisik khususnya </a:t>
            </a:r>
            <a:r>
              <a:rPr lang="id-ID" sz="2800" dirty="0" smtClean="0">
                <a:latin typeface="Tw Cen MT"/>
                <a:cs typeface="Tw Cen MT"/>
              </a:rPr>
              <a:t>olahraga baik </a:t>
            </a:r>
            <a:r>
              <a:rPr lang="id-ID" sz="2800" dirty="0">
                <a:latin typeface="Tw Cen MT"/>
                <a:cs typeface="Tw Cen MT"/>
              </a:rPr>
              <a:t>dalam kegiatan pendidikan, pelatihan atau kebugaran, selalu dihadapkan pada kemungkinan terjadinya cedera dan pada akhirnya dapat berakibat terganggunya aktivitas fisik, psikis dan </a:t>
            </a:r>
            <a:r>
              <a:rPr lang="id-ID" sz="2800" dirty="0" smtClean="0">
                <a:latin typeface="Tw Cen MT"/>
                <a:cs typeface="Tw Cen MT"/>
              </a:rPr>
              <a:t>prestasi.</a:t>
            </a:r>
          </a:p>
        </p:txBody>
      </p:sp>
    </p:spTree>
    <p:extLst>
      <p:ext uri="{BB962C8B-B14F-4D97-AF65-F5344CB8AC3E}">
        <p14:creationId xmlns:p14="http://schemas.microsoft.com/office/powerpoint/2010/main" val="1713291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391" y="796378"/>
            <a:ext cx="8385409" cy="621260"/>
          </a:xfrm>
        </p:spPr>
        <p:txBody>
          <a:bodyPr>
            <a:noAutofit/>
          </a:bodyPr>
          <a:lstStyle/>
          <a:p>
            <a:pPr algn="l"/>
            <a:r>
              <a:rPr lang="en-US" sz="4000" b="1" dirty="0" err="1" smtClean="0">
                <a:latin typeface="Tw Cen MT"/>
                <a:cs typeface="Tw Cen MT"/>
              </a:rPr>
              <a:t>Definisi</a:t>
            </a:r>
            <a:r>
              <a:rPr lang="en-US" sz="4000" b="1" dirty="0" smtClean="0">
                <a:latin typeface="Tw Cen MT"/>
                <a:cs typeface="Tw Cen MT"/>
              </a:rPr>
              <a:t> </a:t>
            </a:r>
            <a:r>
              <a:rPr lang="en-US" sz="4000" b="1" dirty="0" err="1" smtClean="0">
                <a:latin typeface="Tw Cen MT"/>
                <a:cs typeface="Tw Cen MT"/>
              </a:rPr>
              <a:t>Cedera</a:t>
            </a:r>
            <a:endParaRPr lang="en-US" sz="4000" b="1" dirty="0">
              <a:latin typeface="Tw Cen MT"/>
              <a:cs typeface="Tw Cen MT"/>
            </a:endParaRPr>
          </a:p>
        </p:txBody>
      </p:sp>
      <p:sp>
        <p:nvSpPr>
          <p:cNvPr id="3" name="Content Placeholder 2"/>
          <p:cNvSpPr>
            <a:spLocks noGrp="1"/>
          </p:cNvSpPr>
          <p:nvPr>
            <p:ph idx="1"/>
          </p:nvPr>
        </p:nvSpPr>
        <p:spPr>
          <a:xfrm>
            <a:off x="301391" y="1600201"/>
            <a:ext cx="8611183" cy="4525963"/>
          </a:xfrm>
        </p:spPr>
        <p:txBody>
          <a:bodyPr>
            <a:normAutofit/>
          </a:bodyPr>
          <a:lstStyle/>
          <a:p>
            <a:pPr marL="0" indent="0">
              <a:buNone/>
            </a:pPr>
            <a:r>
              <a:rPr lang="id-ID" sz="2600" dirty="0">
                <a:latin typeface="Tw Cen MT"/>
                <a:cs typeface="Tw Cen MT"/>
              </a:rPr>
              <a:t>Cedera merupakan suatu kejadian yang datang secara tiba-tiba baik saat melakukan aktivitas sehari-hari maupun saat </a:t>
            </a:r>
            <a:r>
              <a:rPr lang="id-ID" sz="2600" dirty="0" smtClean="0">
                <a:latin typeface="Tw Cen MT"/>
                <a:cs typeface="Tw Cen MT"/>
              </a:rPr>
              <a:t>berolahraga.</a:t>
            </a:r>
          </a:p>
          <a:p>
            <a:pPr marL="0" indent="0">
              <a:buNone/>
            </a:pPr>
            <a:endParaRPr lang="id-ID" sz="2600" dirty="0" smtClean="0">
              <a:latin typeface="Tw Cen MT"/>
              <a:cs typeface="Tw Cen MT"/>
            </a:endParaRPr>
          </a:p>
          <a:p>
            <a:pPr marL="0" indent="0">
              <a:buNone/>
            </a:pPr>
            <a:r>
              <a:rPr lang="id-ID" sz="2600" dirty="0" smtClean="0">
                <a:latin typeface="Tw Cen MT"/>
                <a:cs typeface="Tw Cen MT"/>
              </a:rPr>
              <a:t>Cedera </a:t>
            </a:r>
            <a:r>
              <a:rPr lang="id-ID" sz="2600" dirty="0">
                <a:latin typeface="Tw Cen MT"/>
                <a:cs typeface="Tw Cen MT"/>
              </a:rPr>
              <a:t>merupakan rusaknya jaringan yang disebabkan adanya kesalahan teknis, benturan, atau aktivitas fisik yang melebihi batas beban latihan, yang dapat menimbulkan rasa sakit akibat dari kelebihan latihan melalui pembebanan latihan yang terlalu berat sehingga otot dan tulang tidak lagi dalam keadaan anatomis </a:t>
            </a:r>
            <a:endParaRPr lang="en-US" sz="2600" dirty="0">
              <a:latin typeface="Tw Cen MT"/>
              <a:cs typeface="Tw Cen MT"/>
            </a:endParaRPr>
          </a:p>
        </p:txBody>
      </p:sp>
    </p:spTree>
    <p:extLst>
      <p:ext uri="{BB962C8B-B14F-4D97-AF65-F5344CB8AC3E}">
        <p14:creationId xmlns:p14="http://schemas.microsoft.com/office/powerpoint/2010/main" val="624882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8229600" cy="1143000"/>
          </a:xfrm>
        </p:spPr>
        <p:txBody>
          <a:bodyPr/>
          <a:lstStyle/>
          <a:p>
            <a:r>
              <a:rPr lang="en-US" dirty="0" err="1" smtClean="0"/>
              <a:t>Jenis</a:t>
            </a:r>
            <a:r>
              <a:rPr lang="en-US" dirty="0" smtClean="0"/>
              <a:t> </a:t>
            </a:r>
            <a:r>
              <a:rPr lang="en-US" dirty="0" err="1" smtClean="0"/>
              <a:t>Cedera</a:t>
            </a:r>
            <a:endParaRPr lang="en-US" dirty="0"/>
          </a:p>
        </p:txBody>
      </p:sp>
      <p:sp>
        <p:nvSpPr>
          <p:cNvPr id="3" name="Content Placeholder 2"/>
          <p:cNvSpPr>
            <a:spLocks noGrp="1"/>
          </p:cNvSpPr>
          <p:nvPr>
            <p:ph idx="1"/>
          </p:nvPr>
        </p:nvSpPr>
        <p:spPr/>
        <p:txBody>
          <a:bodyPr/>
          <a:lstStyle/>
          <a:p>
            <a:pPr marL="0" indent="0">
              <a:buNone/>
            </a:pPr>
            <a:r>
              <a:rPr lang="id-ID" dirty="0" smtClean="0">
                <a:latin typeface="Tw Cen MT"/>
                <a:cs typeface="Tw Cen MT"/>
              </a:rPr>
              <a:t>Ada </a:t>
            </a:r>
            <a:r>
              <a:rPr lang="id-ID" dirty="0">
                <a:latin typeface="Tw Cen MT"/>
                <a:cs typeface="Tw Cen MT"/>
              </a:rPr>
              <a:t>dua jenis cedera yang sering dialami oleh atlet, yaitu </a:t>
            </a:r>
            <a:r>
              <a:rPr lang="id-ID" b="1" dirty="0">
                <a:solidFill>
                  <a:srgbClr val="FF0000"/>
                </a:solidFill>
                <a:latin typeface="Tw Cen MT"/>
                <a:cs typeface="Tw Cen MT"/>
              </a:rPr>
              <a:t>trauma akut </a:t>
            </a:r>
            <a:r>
              <a:rPr lang="id-ID" dirty="0">
                <a:latin typeface="Tw Cen MT"/>
                <a:cs typeface="Tw Cen MT"/>
              </a:rPr>
              <a:t>dan </a:t>
            </a:r>
            <a:r>
              <a:rPr lang="id-ID" b="1" dirty="0">
                <a:solidFill>
                  <a:srgbClr val="FF0000"/>
                </a:solidFill>
                <a:latin typeface="Tw Cen MT"/>
                <a:cs typeface="Tw Cen MT"/>
              </a:rPr>
              <a:t>overuse Syndrome </a:t>
            </a:r>
            <a:endParaRPr lang="en-US" b="1" dirty="0">
              <a:solidFill>
                <a:srgbClr val="FF0000"/>
              </a:solidFill>
              <a:latin typeface="Tw Cen MT"/>
              <a:cs typeface="Tw Cen MT"/>
            </a:endParaRPr>
          </a:p>
        </p:txBody>
      </p:sp>
    </p:spTree>
    <p:extLst>
      <p:ext uri="{BB962C8B-B14F-4D97-AF65-F5344CB8AC3E}">
        <p14:creationId xmlns:p14="http://schemas.microsoft.com/office/powerpoint/2010/main" val="14042804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4187"/>
            <a:ext cx="8229600" cy="793451"/>
          </a:xfrm>
        </p:spPr>
        <p:txBody>
          <a:bodyPr/>
          <a:lstStyle/>
          <a:p>
            <a:pPr algn="l"/>
            <a:r>
              <a:rPr lang="en-US" dirty="0" smtClean="0">
                <a:latin typeface="Tw Cen MT"/>
                <a:cs typeface="Tw Cen MT"/>
              </a:rPr>
              <a:t>Trauma </a:t>
            </a:r>
            <a:r>
              <a:rPr lang="en-US" dirty="0" err="1" smtClean="0">
                <a:latin typeface="Tw Cen MT"/>
                <a:cs typeface="Tw Cen MT"/>
              </a:rPr>
              <a:t>Akut</a:t>
            </a:r>
            <a:endParaRPr lang="en-US" dirty="0">
              <a:latin typeface="Tw Cen MT"/>
              <a:cs typeface="Tw Cen MT"/>
            </a:endParaRPr>
          </a:p>
        </p:txBody>
      </p:sp>
      <p:sp>
        <p:nvSpPr>
          <p:cNvPr id="3" name="Content Placeholder 2"/>
          <p:cNvSpPr>
            <a:spLocks noGrp="1"/>
          </p:cNvSpPr>
          <p:nvPr>
            <p:ph idx="1"/>
          </p:nvPr>
        </p:nvSpPr>
        <p:spPr>
          <a:xfrm>
            <a:off x="457200" y="1600201"/>
            <a:ext cx="8476902" cy="4525963"/>
          </a:xfrm>
        </p:spPr>
        <p:txBody>
          <a:bodyPr>
            <a:normAutofit/>
          </a:bodyPr>
          <a:lstStyle/>
          <a:p>
            <a:pPr marL="0" indent="0">
              <a:buNone/>
            </a:pPr>
            <a:r>
              <a:rPr lang="id-ID" sz="2800" dirty="0">
                <a:latin typeface="Tw Cen MT"/>
                <a:cs typeface="Tw Cen MT"/>
              </a:rPr>
              <a:t>Trauma akut adalah suatu cedera berat yang terjadi secara mendadak, seperti robekan ligament, otot, tendo atau terkilir, atau bahkan patah tulang. Cedera akut biasanya memerlukan pertolongan profesional</a:t>
            </a:r>
            <a:r>
              <a:rPr lang="en-ID" sz="2800" dirty="0">
                <a:latin typeface="Tw Cen MT"/>
                <a:cs typeface="Tw Cen MT"/>
              </a:rPr>
              <a:t> </a:t>
            </a:r>
            <a:endParaRPr lang="en-US" sz="2800" dirty="0">
              <a:latin typeface="Tw Cen MT"/>
              <a:cs typeface="Tw Cen MT"/>
            </a:endParaRPr>
          </a:p>
        </p:txBody>
      </p:sp>
    </p:spTree>
    <p:extLst>
      <p:ext uri="{BB962C8B-B14F-4D97-AF65-F5344CB8AC3E}">
        <p14:creationId xmlns:p14="http://schemas.microsoft.com/office/powerpoint/2010/main" val="21554186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2783" y="796370"/>
            <a:ext cx="2798634" cy="1033139"/>
          </a:xfrm>
          <a:prstGeom prst="rect">
            <a:avLst/>
          </a:prstGeom>
          <a:solidFill>
            <a:srgbClr val="C050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latin typeface="Tw Cen MT"/>
                <a:cs typeface="Tw Cen MT"/>
              </a:rPr>
              <a:t>SPRAIN</a:t>
            </a:r>
            <a:endParaRPr lang="en-US" sz="3200" dirty="0">
              <a:latin typeface="Tw Cen MT"/>
              <a:cs typeface="Tw Cen MT"/>
            </a:endParaRPr>
          </a:p>
        </p:txBody>
      </p:sp>
      <p:sp>
        <p:nvSpPr>
          <p:cNvPr id="5" name="Rectangle 4"/>
          <p:cNvSpPr/>
          <p:nvPr/>
        </p:nvSpPr>
        <p:spPr>
          <a:xfrm>
            <a:off x="5577445" y="796370"/>
            <a:ext cx="3098322" cy="103313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latin typeface="Tw Cen MT"/>
                <a:cs typeface="Tw Cen MT"/>
              </a:rPr>
              <a:t>STRAIN</a:t>
            </a:r>
            <a:endParaRPr lang="en-US" sz="3600" dirty="0">
              <a:latin typeface="Tw Cen MT"/>
              <a:cs typeface="Tw Cen MT"/>
            </a:endParaRPr>
          </a:p>
        </p:txBody>
      </p:sp>
      <p:sp>
        <p:nvSpPr>
          <p:cNvPr id="6" name="TextBox 5"/>
          <p:cNvSpPr txBox="1"/>
          <p:nvPr/>
        </p:nvSpPr>
        <p:spPr>
          <a:xfrm>
            <a:off x="3853505" y="872188"/>
            <a:ext cx="1508661" cy="2215991"/>
          </a:xfrm>
          <a:prstGeom prst="rect">
            <a:avLst/>
          </a:prstGeom>
          <a:noFill/>
        </p:spPr>
        <p:txBody>
          <a:bodyPr wrap="square" rtlCol="0">
            <a:spAutoFit/>
          </a:bodyPr>
          <a:lstStyle/>
          <a:p>
            <a:r>
              <a:rPr lang="en-US" sz="13800" dirty="0" smtClean="0">
                <a:latin typeface="Arial"/>
                <a:cs typeface="Arial"/>
              </a:rPr>
              <a:t>?</a:t>
            </a:r>
            <a:endParaRPr lang="en-US" sz="13800" dirty="0">
              <a:latin typeface="Arial"/>
              <a:cs typeface="Arial"/>
            </a:endParaRPr>
          </a:p>
        </p:txBody>
      </p:sp>
      <p:sp>
        <p:nvSpPr>
          <p:cNvPr id="7" name="TextBox 6"/>
          <p:cNvSpPr txBox="1"/>
          <p:nvPr/>
        </p:nvSpPr>
        <p:spPr>
          <a:xfrm>
            <a:off x="602783" y="2162650"/>
            <a:ext cx="2798634" cy="2677656"/>
          </a:xfrm>
          <a:prstGeom prst="rect">
            <a:avLst/>
          </a:prstGeom>
          <a:noFill/>
        </p:spPr>
        <p:txBody>
          <a:bodyPr wrap="square" rtlCol="0">
            <a:spAutoFit/>
          </a:bodyPr>
          <a:lstStyle/>
          <a:p>
            <a:r>
              <a:rPr lang="id-ID" sz="2400" dirty="0">
                <a:latin typeface="Tw Cen MT"/>
                <a:cs typeface="Tw Cen MT"/>
              </a:rPr>
              <a:t>Sprain adalah cedera pada ligamentum, cedera ini yang paling sering terjadi pada berbagai cabang olahraga</a:t>
            </a:r>
            <a:r>
              <a:rPr lang="en-ID" sz="2400" dirty="0">
                <a:latin typeface="Tw Cen MT"/>
                <a:cs typeface="Tw Cen MT"/>
              </a:rPr>
              <a:t> </a:t>
            </a:r>
            <a:endParaRPr lang="en-US" sz="2400" dirty="0">
              <a:latin typeface="Tw Cen MT"/>
              <a:cs typeface="Tw Cen MT"/>
            </a:endParaRPr>
          </a:p>
        </p:txBody>
      </p:sp>
      <p:sp>
        <p:nvSpPr>
          <p:cNvPr id="8" name="TextBox 7"/>
          <p:cNvSpPr txBox="1"/>
          <p:nvPr/>
        </p:nvSpPr>
        <p:spPr>
          <a:xfrm>
            <a:off x="5577445" y="2162650"/>
            <a:ext cx="3098322" cy="2308324"/>
          </a:xfrm>
          <a:prstGeom prst="rect">
            <a:avLst/>
          </a:prstGeom>
          <a:noFill/>
        </p:spPr>
        <p:txBody>
          <a:bodyPr wrap="square" rtlCol="0">
            <a:spAutoFit/>
          </a:bodyPr>
          <a:lstStyle/>
          <a:p>
            <a:r>
              <a:rPr lang="id-ID" sz="2400" dirty="0">
                <a:latin typeface="Tw Cen MT"/>
                <a:cs typeface="Tw Cen MT"/>
              </a:rPr>
              <a:t>Strain adalah kerusakan pada suatu bagian otot </a:t>
            </a:r>
            <a:r>
              <a:rPr lang="id-ID" sz="2400" dirty="0" smtClean="0">
                <a:latin typeface="Tw Cen MT"/>
                <a:cs typeface="Tw Cen MT"/>
              </a:rPr>
              <a:t>karena </a:t>
            </a:r>
            <a:r>
              <a:rPr lang="id-ID" sz="2400" dirty="0">
                <a:latin typeface="Tw Cen MT"/>
                <a:cs typeface="Tw Cen MT"/>
              </a:rPr>
              <a:t>penggunaan yang berlebihan ataupun stress yang </a:t>
            </a:r>
            <a:r>
              <a:rPr lang="id-ID" sz="2400" dirty="0" smtClean="0">
                <a:latin typeface="Tw Cen MT"/>
                <a:cs typeface="Tw Cen MT"/>
              </a:rPr>
              <a:t>berlebihan</a:t>
            </a:r>
            <a:r>
              <a:rPr lang="en-ID" sz="2400" dirty="0" smtClean="0">
                <a:latin typeface="Tw Cen MT"/>
                <a:cs typeface="Tw Cen MT"/>
              </a:rPr>
              <a:t>.</a:t>
            </a:r>
            <a:endParaRPr lang="en-US" sz="2400" dirty="0">
              <a:latin typeface="Tw Cen MT"/>
              <a:cs typeface="Tw Cen MT"/>
            </a:endParaRPr>
          </a:p>
        </p:txBody>
      </p:sp>
      <p:graphicFrame>
        <p:nvGraphicFramePr>
          <p:cNvPr id="9" name="Diagram 8"/>
          <p:cNvGraphicFramePr/>
          <p:nvPr>
            <p:extLst>
              <p:ext uri="{D42A27DB-BD31-4B8C-83A1-F6EECF244321}">
                <p14:modId xmlns:p14="http://schemas.microsoft.com/office/powerpoint/2010/main" val="3735935489"/>
              </p:ext>
            </p:extLst>
          </p:nvPr>
        </p:nvGraphicFramePr>
        <p:xfrm>
          <a:off x="1524000" y="4840306"/>
          <a:ext cx="6096000" cy="1567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85300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900" decel="100000" fill="hold"/>
                                        <p:tgtEl>
                                          <p:spTgt spid="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Graphic spid="9"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9655</TotalTime>
  <Words>794</Words>
  <Application>Microsoft Macintosh PowerPoint</Application>
  <PresentationFormat>On-screen Show (4:3)</PresentationFormat>
  <Paragraphs>73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Pendahuluan</vt:lpstr>
      <vt:lpstr>Definisi Cedera</vt:lpstr>
      <vt:lpstr>Jenis Cedera</vt:lpstr>
      <vt:lpstr>Trauma Akut</vt:lpstr>
      <vt:lpstr>PowerPoint Presentation</vt:lpstr>
      <vt:lpstr>PowerPoint Presentation</vt:lpstr>
      <vt:lpstr>PowerPoint Presentation</vt:lpstr>
      <vt:lpstr>Kram Otot</vt:lpstr>
      <vt:lpstr>PowerPoint Presentation</vt:lpstr>
      <vt:lpstr>PowerPoint Presentation</vt:lpstr>
      <vt:lpstr>PowerPoint Presentation</vt:lpstr>
      <vt:lpstr>Penyebab Cedera</vt:lpstr>
      <vt:lpstr>PowerPoint Presentation</vt:lpstr>
      <vt:lpstr>PowerPoint Presentation</vt:lpstr>
      <vt:lpstr>PowerPoint Presentation</vt:lpstr>
      <vt:lpstr>PowerPoint Presentation</vt:lpstr>
      <vt:lpstr>PowerPoint Presentation</vt:lpstr>
      <vt:lpstr>PowerPoint Presentation</vt:lpstr>
      <vt:lpstr>Zat Gizi dan Cedera ?</vt:lpstr>
      <vt:lpstr>TERIMA KASIH</vt:lpstr>
    </vt:vector>
  </TitlesOfParts>
  <Company>Nutrition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Nazhif Gifari</dc:creator>
  <cp:lastModifiedBy>Nazhif Gifari</cp:lastModifiedBy>
  <cp:revision>215</cp:revision>
  <dcterms:created xsi:type="dcterms:W3CDTF">2017-09-12T17:05:29Z</dcterms:created>
  <dcterms:modified xsi:type="dcterms:W3CDTF">2019-06-30T19:11:27Z</dcterms:modified>
</cp:coreProperties>
</file>