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76225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8788" y="1601788"/>
            <a:ext cx="4037012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1788"/>
            <a:ext cx="4037013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Teori Ekonomi 1 (Mikro)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Halaman </a:t>
            </a:r>
            <a:fld id="{AF220C82-6ADF-4F0A-86E7-02F34364B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76225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8788" y="1601788"/>
            <a:ext cx="8226425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Teori Ekonomi 1 (Mikro)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Halaman </a:t>
            </a:r>
            <a:fld id="{0A1FD575-4BBF-476D-8006-06CFD074A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736E-A30C-4D8B-BD5B-6128293B2ED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69204-8B46-47C7-A5AB-E21B26ECB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auhaus 93" pitchFamily="82" charset="0"/>
              </a:rPr>
              <a:t>EKONOMI </a:t>
            </a:r>
            <a:r>
              <a:rPr lang="en-US" dirty="0" smtClean="0">
                <a:latin typeface="Bauhaus 93" pitchFamily="82" charset="0"/>
              </a:rPr>
              <a:t>MIKRO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>
            <a:normAutofit fontScale="92500" lnSpcReduction="20000"/>
          </a:bodyPr>
          <a:lstStyle/>
          <a:p>
            <a:r>
              <a:rPr lang="id-ID" sz="4800" b="1" dirty="0" smtClean="0">
                <a:solidFill>
                  <a:srgbClr val="C00000"/>
                </a:solidFill>
              </a:rPr>
              <a:t>DEMAND (TAWAR BELI) 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&amp; </a:t>
            </a:r>
          </a:p>
          <a:p>
            <a:r>
              <a:rPr lang="id-ID" sz="4300" b="1" dirty="0" smtClean="0">
                <a:solidFill>
                  <a:srgbClr val="C00000"/>
                </a:solidFill>
              </a:rPr>
              <a:t>SUPPLY (TAWAR JUAL)</a:t>
            </a:r>
            <a:endParaRPr lang="en-US" sz="4300" b="1" dirty="0">
              <a:solidFill>
                <a:srgbClr val="C00000"/>
              </a:solidFill>
            </a:endParaRPr>
          </a:p>
          <a:p>
            <a:endParaRPr lang="id-ID" dirty="0" smtClean="0"/>
          </a:p>
          <a:p>
            <a:r>
              <a:rPr lang="id-ID" dirty="0" smtClean="0"/>
              <a:t>TIM</a:t>
            </a:r>
          </a:p>
          <a:p>
            <a:r>
              <a:rPr lang="id-ID" dirty="0" smtClean="0"/>
              <a:t>PENGAJAR EKONOMI MIKRO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 i="1" u="sng" dirty="0" err="1" smtClean="0"/>
              <a:t>Harga</a:t>
            </a:r>
            <a:r>
              <a:rPr lang="en-US" sz="4000" i="1" u="sng" dirty="0" smtClean="0"/>
              <a:t> </a:t>
            </a:r>
            <a:r>
              <a:rPr lang="en-US" sz="4000" i="1" u="sng" dirty="0" err="1" smtClean="0"/>
              <a:t>Dasar</a:t>
            </a:r>
            <a:r>
              <a:rPr lang="en-US" sz="4000" i="1" dirty="0" smtClean="0"/>
              <a:t> (</a:t>
            </a:r>
            <a:r>
              <a:rPr lang="en-US" sz="4000" i="1" dirty="0" smtClean="0">
                <a:solidFill>
                  <a:srgbClr val="C00000"/>
                </a:solidFill>
              </a:rPr>
              <a:t>floor price</a:t>
            </a:r>
            <a:r>
              <a:rPr lang="en-US" sz="4000" i="1" dirty="0" smtClean="0"/>
              <a:t>)</a:t>
            </a:r>
            <a:br>
              <a:rPr lang="en-US" sz="4000" i="1" dirty="0" smtClean="0"/>
            </a:br>
            <a:r>
              <a:rPr lang="en-US" sz="4000" i="1" u="sng" dirty="0" err="1" smtClean="0"/>
              <a:t>Harga</a:t>
            </a:r>
            <a:r>
              <a:rPr lang="en-US" sz="4000" i="1" u="sng" dirty="0" smtClean="0"/>
              <a:t> </a:t>
            </a:r>
            <a:r>
              <a:rPr lang="en-US" sz="4000" i="1" u="sng" dirty="0" err="1" smtClean="0"/>
              <a:t>Tertinggi</a:t>
            </a:r>
            <a:r>
              <a:rPr lang="en-US" sz="4000" i="1" dirty="0" smtClean="0"/>
              <a:t> (</a:t>
            </a:r>
            <a:r>
              <a:rPr lang="en-US" sz="4000" i="1" dirty="0" smtClean="0">
                <a:solidFill>
                  <a:srgbClr val="C00000"/>
                </a:solidFill>
              </a:rPr>
              <a:t>ceiling price</a:t>
            </a:r>
            <a:r>
              <a:rPr lang="en-US" sz="4000" i="1" dirty="0" smtClean="0"/>
              <a:t>)</a:t>
            </a:r>
            <a:endParaRPr lang="en-US" sz="4000" i="1" u="sng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0188" y="1601788"/>
            <a:ext cx="4570412" cy="4725987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kebijakan</a:t>
            </a:r>
            <a:r>
              <a:rPr lang="en-US" sz="2200" dirty="0" smtClean="0"/>
              <a:t> </a:t>
            </a:r>
            <a:r>
              <a:rPr lang="en-US" sz="2200" dirty="0" err="1" smtClean="0"/>
              <a:t>pemerintah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perekonomian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mempengaruhi</a:t>
            </a:r>
            <a:r>
              <a:rPr lang="en-US" sz="2200" dirty="0" smtClean="0"/>
              <a:t> </a:t>
            </a:r>
            <a:r>
              <a:rPr lang="en-US" sz="2200" dirty="0" err="1" smtClean="0"/>
              <a:t>bekerjanya</a:t>
            </a:r>
            <a:r>
              <a:rPr lang="en-US" sz="2200" dirty="0" smtClean="0"/>
              <a:t> </a:t>
            </a:r>
            <a:r>
              <a:rPr lang="en-US" sz="2200" dirty="0" err="1" smtClean="0"/>
              <a:t>mekanisme</a:t>
            </a:r>
            <a:r>
              <a:rPr lang="en-US" sz="2200" dirty="0" smtClean="0"/>
              <a:t> </a:t>
            </a:r>
            <a:r>
              <a:rPr lang="en-US" sz="2200" dirty="0" err="1" smtClean="0"/>
              <a:t>pasar</a:t>
            </a:r>
            <a:r>
              <a:rPr lang="en-US" sz="2200" dirty="0" smtClean="0"/>
              <a:t>, yang </a:t>
            </a:r>
            <a:r>
              <a:rPr lang="en-US" sz="2200" dirty="0" err="1" smtClean="0"/>
              <a:t>bertujuan</a:t>
            </a:r>
            <a:r>
              <a:rPr lang="en-US" sz="2200" dirty="0" smtClean="0"/>
              <a:t> </a:t>
            </a:r>
            <a:r>
              <a:rPr lang="en-US" sz="2200" dirty="0" err="1" smtClean="0"/>
              <a:t>mengendalikan</a:t>
            </a:r>
            <a:r>
              <a:rPr lang="en-US" sz="2200" dirty="0" smtClean="0"/>
              <a:t> </a:t>
            </a:r>
            <a:r>
              <a:rPr lang="en-US" sz="2200" dirty="0" err="1" smtClean="0"/>
              <a:t>keseimbangan</a:t>
            </a:r>
            <a:r>
              <a:rPr lang="en-US" sz="2200" dirty="0" smtClean="0"/>
              <a:t> </a:t>
            </a:r>
            <a:r>
              <a:rPr lang="en-US" sz="2200" i="1" dirty="0" smtClean="0"/>
              <a:t>(</a:t>
            </a:r>
            <a:r>
              <a:rPr lang="en-US" sz="2200" i="1" dirty="0" err="1" smtClean="0"/>
              <a:t>ekuilibrium</a:t>
            </a:r>
            <a:r>
              <a:rPr lang="en-US" sz="2200" i="1" dirty="0" smtClean="0"/>
              <a:t>) </a:t>
            </a:r>
            <a:r>
              <a:rPr lang="en-US" sz="2200" dirty="0" err="1" smtClean="0"/>
              <a:t>pasar</a:t>
            </a:r>
            <a:r>
              <a:rPr lang="en-US" sz="2200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200" dirty="0" err="1" smtClean="0">
                <a:solidFill>
                  <a:srgbClr val="C00000"/>
                </a:solidFill>
              </a:rPr>
              <a:t>Harga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</a:rPr>
              <a:t>dasar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</a:t>
            </a:r>
            <a:r>
              <a:rPr lang="en-US" sz="2200" dirty="0" err="1" smtClean="0"/>
              <a:t>eceran</a:t>
            </a:r>
            <a:r>
              <a:rPr lang="en-US" sz="2200" dirty="0" smtClean="0"/>
              <a:t> </a:t>
            </a:r>
            <a:r>
              <a:rPr lang="en-US" sz="2200" dirty="0" err="1" smtClean="0"/>
              <a:t>terendah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ditetapkan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pemerintah</a:t>
            </a:r>
            <a:r>
              <a:rPr lang="en-US" sz="2200" dirty="0" smtClean="0"/>
              <a:t>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barang</a:t>
            </a:r>
            <a:r>
              <a:rPr lang="en-US" sz="2200" dirty="0" smtClean="0"/>
              <a:t>, </a:t>
            </a:r>
            <a:r>
              <a:rPr lang="en-US" sz="2200" dirty="0" err="1" smtClean="0"/>
              <a:t>disebabkan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melimpahnya</a:t>
            </a:r>
            <a:r>
              <a:rPr lang="en-US" sz="2200" dirty="0" smtClean="0"/>
              <a:t> </a:t>
            </a:r>
            <a:r>
              <a:rPr lang="en-US" sz="2200" dirty="0" err="1" smtClean="0"/>
              <a:t>penawaran</a:t>
            </a:r>
            <a:r>
              <a:rPr lang="en-US" sz="2200" dirty="0" smtClean="0"/>
              <a:t> </a:t>
            </a:r>
            <a:r>
              <a:rPr lang="en-US" sz="2200" dirty="0" err="1" smtClean="0"/>
              <a:t>barang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pasar</a:t>
            </a:r>
            <a:r>
              <a:rPr lang="en-US" sz="2200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200" dirty="0" err="1" smtClean="0">
                <a:solidFill>
                  <a:srgbClr val="C00000"/>
                </a:solidFill>
              </a:rPr>
              <a:t>Harga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</a:rPr>
              <a:t>tertinggi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</a:t>
            </a:r>
            <a:r>
              <a:rPr lang="en-US" sz="2200" dirty="0" err="1" smtClean="0"/>
              <a:t>maksimum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ditetapkan</a:t>
            </a:r>
            <a:r>
              <a:rPr lang="en-US" sz="2200" dirty="0" smtClean="0"/>
              <a:t> </a:t>
            </a:r>
            <a:r>
              <a:rPr lang="en-US" sz="2200" dirty="0" err="1" smtClean="0"/>
              <a:t>berkenaan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menurunnya</a:t>
            </a:r>
            <a:r>
              <a:rPr lang="en-US" sz="2200" dirty="0" smtClean="0"/>
              <a:t> </a:t>
            </a:r>
            <a:r>
              <a:rPr lang="en-US" sz="2200" dirty="0" err="1" smtClean="0"/>
              <a:t>penawaran</a:t>
            </a:r>
            <a:r>
              <a:rPr lang="en-US" sz="2200" dirty="0" smtClean="0"/>
              <a:t> </a:t>
            </a:r>
            <a:r>
              <a:rPr lang="en-US" sz="2200" dirty="0" err="1" smtClean="0"/>
              <a:t>barang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pasar</a:t>
            </a:r>
            <a:r>
              <a:rPr lang="en-US" sz="2200" dirty="0" smtClean="0"/>
              <a:t>, </a:t>
            </a:r>
            <a:r>
              <a:rPr lang="en-US" sz="2200" dirty="0" err="1" smtClean="0"/>
              <a:t>pemerintah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operasi</a:t>
            </a:r>
            <a:r>
              <a:rPr lang="en-US" sz="2200" dirty="0" smtClean="0"/>
              <a:t> </a:t>
            </a:r>
            <a:r>
              <a:rPr lang="en-US" sz="2200" dirty="0" err="1" smtClean="0"/>
              <a:t>pasar</a:t>
            </a:r>
            <a:r>
              <a:rPr lang="en-US" sz="2200" dirty="0" smtClean="0"/>
              <a:t>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10150" y="1601788"/>
            <a:ext cx="3675063" cy="453072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 err="1" smtClean="0"/>
              <a:t>Gambar</a:t>
            </a:r>
            <a:r>
              <a:rPr lang="en-US" sz="1900" dirty="0" smtClean="0"/>
              <a:t> 1.8 </a:t>
            </a:r>
            <a:r>
              <a:rPr lang="en-US" sz="1900" dirty="0" err="1" smtClean="0"/>
              <a:t>Kebijakan</a:t>
            </a:r>
            <a:r>
              <a:rPr lang="en-US" sz="1900" dirty="0" smtClean="0"/>
              <a:t> </a:t>
            </a:r>
            <a:r>
              <a:rPr lang="en-US" sz="1900" dirty="0" err="1" smtClean="0"/>
              <a:t>harga</a:t>
            </a:r>
            <a:r>
              <a:rPr lang="en-US" sz="1900" dirty="0" smtClean="0"/>
              <a:t> </a:t>
            </a:r>
            <a:r>
              <a:rPr lang="en-US" sz="1900" dirty="0" err="1" smtClean="0"/>
              <a:t>dasar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harga</a:t>
            </a:r>
            <a:r>
              <a:rPr lang="en-US" sz="1900" dirty="0" smtClean="0"/>
              <a:t> </a:t>
            </a:r>
            <a:r>
              <a:rPr lang="en-US" sz="1900" dirty="0" err="1" smtClean="0"/>
              <a:t>tertinggi</a:t>
            </a:r>
            <a:r>
              <a:rPr lang="en-US" sz="1900" dirty="0" smtClean="0"/>
              <a:t> </a:t>
            </a:r>
            <a:r>
              <a:rPr lang="en-US" sz="1900" dirty="0" err="1" smtClean="0"/>
              <a:t>terhadap</a:t>
            </a:r>
            <a:r>
              <a:rPr lang="en-US" sz="1900" dirty="0" smtClean="0"/>
              <a:t> </a:t>
            </a:r>
            <a:r>
              <a:rPr lang="en-US" sz="1900" dirty="0" err="1" smtClean="0"/>
              <a:t>barang</a:t>
            </a:r>
            <a:r>
              <a:rPr lang="en-US" sz="1900" dirty="0" smtClean="0"/>
              <a:t> X.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/>
              <a:t>P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= </a:t>
            </a:r>
            <a:r>
              <a:rPr lang="en-US" sz="1600" dirty="0" err="1" smtClean="0"/>
              <a:t>harga</a:t>
            </a:r>
            <a:r>
              <a:rPr lang="en-US" sz="1600" dirty="0" smtClean="0"/>
              <a:t> </a:t>
            </a:r>
            <a:r>
              <a:rPr lang="id-ID" sz="1600" dirty="0" smtClean="0"/>
              <a:t>TERENDAH</a:t>
            </a:r>
            <a:r>
              <a:rPr lang="en-US" sz="1600" dirty="0" smtClean="0"/>
              <a:t> </a:t>
            </a:r>
            <a:r>
              <a:rPr lang="en-US" sz="1600" i="1" dirty="0" smtClean="0"/>
              <a:t>(</a:t>
            </a:r>
            <a:r>
              <a:rPr lang="id-ID" sz="1600" i="1" dirty="0" smtClean="0"/>
              <a:t>FLOOR-PRICE</a:t>
            </a:r>
            <a:r>
              <a:rPr lang="en-US" sz="1600" i="1" dirty="0" smtClean="0"/>
              <a:t>)</a:t>
            </a:r>
            <a:endParaRPr lang="en-US" sz="16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/>
              <a:t>P</a:t>
            </a:r>
            <a:r>
              <a:rPr lang="en-US" sz="1600" baseline="-25000" dirty="0" smtClean="0"/>
              <a:t>2 </a:t>
            </a:r>
            <a:r>
              <a:rPr lang="en-US" sz="1600" dirty="0" smtClean="0"/>
              <a:t>= </a:t>
            </a:r>
            <a:r>
              <a:rPr lang="en-US" sz="1600" dirty="0" err="1" smtClean="0"/>
              <a:t>harga</a:t>
            </a:r>
            <a:r>
              <a:rPr lang="id-ID" sz="1600" dirty="0" smtClean="0"/>
              <a:t> TERTINGGI (CEILING –PRICE)</a:t>
            </a:r>
            <a:endParaRPr lang="en-US" sz="1600" dirty="0" smtClean="0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5486400" y="2665413"/>
            <a:ext cx="0" cy="274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5259388" y="5106988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10150" y="2474913"/>
            <a:ext cx="3444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8153400" y="5181600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180013" y="5181600"/>
            <a:ext cx="319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V="1">
            <a:off x="5791200" y="2971800"/>
            <a:ext cx="2282825" cy="167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8137525" y="2779713"/>
            <a:ext cx="4270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x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5945188" y="2817813"/>
            <a:ext cx="1827212" cy="190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907338" y="4532313"/>
            <a:ext cx="441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</a:t>
            </a:r>
            <a:r>
              <a:rPr lang="en-US" baseline="-25000"/>
              <a:t>x</a:t>
            </a: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5486400" y="3351213"/>
            <a:ext cx="21351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5486400" y="442118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089525" y="3160713"/>
            <a:ext cx="4365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089525" y="4227513"/>
            <a:ext cx="4365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7"/>
          <p:cNvSpPr txBox="1">
            <a:spLocks noChangeArrowheads="1"/>
          </p:cNvSpPr>
          <p:nvPr/>
        </p:nvSpPr>
        <p:spPr bwMode="auto">
          <a:xfrm>
            <a:off x="415925" y="533400"/>
            <a:ext cx="4194175" cy="2285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u="sng" dirty="0" err="1">
                <a:solidFill>
                  <a:srgbClr val="C00000"/>
                </a:solidFill>
              </a:rPr>
              <a:t>Kebijakan</a:t>
            </a:r>
            <a:r>
              <a:rPr lang="en-US" sz="1900" u="sng" dirty="0">
                <a:solidFill>
                  <a:srgbClr val="C00000"/>
                </a:solidFill>
              </a:rPr>
              <a:t> </a:t>
            </a:r>
            <a:r>
              <a:rPr lang="en-US" sz="1900" u="sng" dirty="0" err="1">
                <a:solidFill>
                  <a:srgbClr val="C00000"/>
                </a:solidFill>
              </a:rPr>
              <a:t>harga</a:t>
            </a:r>
            <a:r>
              <a:rPr lang="en-US" sz="1900" u="sng" dirty="0">
                <a:solidFill>
                  <a:srgbClr val="C00000"/>
                </a:solidFill>
              </a:rPr>
              <a:t> </a:t>
            </a:r>
            <a:r>
              <a:rPr lang="en-US" sz="1900" u="sng" dirty="0" err="1">
                <a:solidFill>
                  <a:srgbClr val="C00000"/>
                </a:solidFill>
              </a:rPr>
              <a:t>tertinggi</a:t>
            </a:r>
            <a:r>
              <a:rPr lang="en-US" sz="1900" dirty="0">
                <a:solidFill>
                  <a:srgbClr val="C00000"/>
                </a:solidFill>
              </a:rPr>
              <a:t> </a:t>
            </a:r>
            <a:r>
              <a:rPr lang="en-US" sz="1900" i="1" dirty="0">
                <a:solidFill>
                  <a:srgbClr val="C00000"/>
                </a:solidFill>
              </a:rPr>
              <a:t>(ceiling price),</a:t>
            </a:r>
            <a:r>
              <a:rPr lang="en-US" sz="1900" dirty="0">
                <a:solidFill>
                  <a:srgbClr val="C00000"/>
                </a:solidFill>
              </a:rPr>
              <a:t> </a:t>
            </a:r>
            <a:r>
              <a:rPr lang="en-US" sz="1900" dirty="0" err="1"/>
              <a:t>efektif</a:t>
            </a:r>
            <a:r>
              <a:rPr lang="en-US" sz="1900" dirty="0"/>
              <a:t> </a:t>
            </a:r>
            <a:r>
              <a:rPr lang="en-US" sz="1900" dirty="0" err="1"/>
              <a:t>dalam</a:t>
            </a:r>
            <a:r>
              <a:rPr lang="en-US" sz="1900" dirty="0"/>
              <a:t> </a:t>
            </a:r>
            <a:r>
              <a:rPr lang="en-US" sz="1900" dirty="0" err="1"/>
              <a:t>melindungi</a:t>
            </a:r>
            <a:r>
              <a:rPr lang="en-US" sz="1900" dirty="0"/>
              <a:t> </a:t>
            </a:r>
            <a:r>
              <a:rPr lang="en-US" sz="1900" dirty="0" err="1"/>
              <a:t>konsumen</a:t>
            </a:r>
            <a:r>
              <a:rPr lang="en-US" sz="1900" dirty="0"/>
              <a:t> </a:t>
            </a:r>
            <a:r>
              <a:rPr lang="en-US" sz="1900" dirty="0" err="1"/>
              <a:t>dari</a:t>
            </a:r>
            <a:r>
              <a:rPr lang="en-US" sz="1900" dirty="0"/>
              <a:t> </a:t>
            </a:r>
            <a:r>
              <a:rPr lang="en-US" sz="1900" dirty="0" err="1"/>
              <a:t>gejolak</a:t>
            </a:r>
            <a:r>
              <a:rPr lang="en-US" sz="1900" dirty="0"/>
              <a:t> </a:t>
            </a:r>
            <a:r>
              <a:rPr lang="en-US" sz="1900" dirty="0" err="1"/>
              <a:t>kenaikan</a:t>
            </a:r>
            <a:r>
              <a:rPr lang="en-US" sz="1900" dirty="0"/>
              <a:t> </a:t>
            </a:r>
            <a:r>
              <a:rPr lang="en-US" sz="1900" dirty="0" err="1"/>
              <a:t>harga</a:t>
            </a:r>
            <a:r>
              <a:rPr lang="en-US" sz="1900" dirty="0"/>
              <a:t> </a:t>
            </a:r>
            <a:r>
              <a:rPr lang="en-US" sz="1900" dirty="0" err="1"/>
              <a:t>tak</a:t>
            </a:r>
            <a:r>
              <a:rPr lang="en-US" sz="1900" dirty="0"/>
              <a:t> </a:t>
            </a:r>
            <a:r>
              <a:rPr lang="en-US" sz="1900" dirty="0" err="1"/>
              <a:t>terhingga</a:t>
            </a:r>
            <a:r>
              <a:rPr lang="en-US" sz="1900" dirty="0"/>
              <a:t>.</a:t>
            </a:r>
          </a:p>
          <a:p>
            <a:pPr>
              <a:spcBef>
                <a:spcPct val="50000"/>
              </a:spcBef>
            </a:pPr>
            <a:r>
              <a:rPr lang="en-US" sz="1900" dirty="0" err="1"/>
              <a:t>Kebijakan</a:t>
            </a:r>
            <a:r>
              <a:rPr lang="en-US" sz="1900" dirty="0"/>
              <a:t> </a:t>
            </a:r>
            <a:r>
              <a:rPr lang="en-US" sz="1900" dirty="0" err="1"/>
              <a:t>harga</a:t>
            </a:r>
            <a:r>
              <a:rPr lang="en-US" sz="1900" dirty="0"/>
              <a:t> </a:t>
            </a:r>
            <a:r>
              <a:rPr lang="en-US" sz="1900" dirty="0" err="1"/>
              <a:t>melalui</a:t>
            </a:r>
            <a:r>
              <a:rPr lang="en-US" sz="1900" dirty="0"/>
              <a:t> “</a:t>
            </a:r>
            <a:r>
              <a:rPr lang="en-US" sz="1900" dirty="0" err="1"/>
              <a:t>Operasi</a:t>
            </a:r>
            <a:r>
              <a:rPr lang="en-US" sz="1900" dirty="0"/>
              <a:t> </a:t>
            </a:r>
            <a:r>
              <a:rPr lang="en-US" sz="1900" dirty="0" err="1"/>
              <a:t>Pasar</a:t>
            </a:r>
            <a:r>
              <a:rPr lang="en-US" sz="1900" dirty="0"/>
              <a:t>” </a:t>
            </a:r>
            <a:r>
              <a:rPr lang="en-US" sz="1900" dirty="0" err="1"/>
              <a:t>pada</a:t>
            </a:r>
            <a:r>
              <a:rPr lang="en-US" sz="1900" dirty="0"/>
              <a:t> </a:t>
            </a:r>
            <a:r>
              <a:rPr lang="en-US" sz="1900" dirty="0" err="1"/>
              <a:t>waktu</a:t>
            </a:r>
            <a:r>
              <a:rPr lang="en-US" sz="1900" dirty="0"/>
              <a:t> </a:t>
            </a:r>
            <a:r>
              <a:rPr lang="en-US" sz="1900" dirty="0" err="1"/>
              <a:t>tertentu</a:t>
            </a:r>
            <a:r>
              <a:rPr lang="en-US" sz="1900" dirty="0"/>
              <a:t>, </a:t>
            </a:r>
            <a:r>
              <a:rPr lang="en-US" sz="1900" dirty="0" err="1"/>
              <a:t>pemerintah</a:t>
            </a:r>
            <a:r>
              <a:rPr lang="en-US" sz="1900" dirty="0"/>
              <a:t> </a:t>
            </a:r>
            <a:r>
              <a:rPr lang="en-US" sz="1900" dirty="0" err="1"/>
              <a:t>menambah</a:t>
            </a:r>
            <a:r>
              <a:rPr lang="en-US" sz="1900" dirty="0"/>
              <a:t> </a:t>
            </a:r>
            <a:r>
              <a:rPr lang="en-US" sz="1900" dirty="0" err="1"/>
              <a:t>jumlah</a:t>
            </a:r>
            <a:r>
              <a:rPr lang="en-US" sz="1900" dirty="0"/>
              <a:t> </a:t>
            </a:r>
            <a:r>
              <a:rPr lang="en-US" sz="1900" dirty="0" err="1"/>
              <a:t>barang</a:t>
            </a:r>
            <a:r>
              <a:rPr lang="en-US" sz="1900" dirty="0"/>
              <a:t> yang </a:t>
            </a:r>
            <a:r>
              <a:rPr lang="en-US" sz="1900" dirty="0" err="1"/>
              <a:t>ditawarkan</a:t>
            </a:r>
            <a:r>
              <a:rPr lang="en-US" sz="1900" dirty="0"/>
              <a:t> </a:t>
            </a:r>
            <a:r>
              <a:rPr lang="en-US" sz="1900" dirty="0" err="1"/>
              <a:t>ke</a:t>
            </a:r>
            <a:r>
              <a:rPr lang="en-US" sz="1900" dirty="0"/>
              <a:t> </a:t>
            </a:r>
            <a:r>
              <a:rPr lang="en-US" sz="1900" dirty="0" err="1"/>
              <a:t>pasar</a:t>
            </a:r>
            <a:r>
              <a:rPr lang="en-US" sz="1900" dirty="0"/>
              <a:t>.</a:t>
            </a:r>
          </a:p>
        </p:txBody>
      </p:sp>
      <p:sp>
        <p:nvSpPr>
          <p:cNvPr id="27651" name="Line 8"/>
          <p:cNvSpPr>
            <a:spLocks noChangeShapeType="1"/>
          </p:cNvSpPr>
          <p:nvPr/>
        </p:nvSpPr>
        <p:spPr bwMode="auto">
          <a:xfrm>
            <a:off x="1220788" y="3733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2" name="Line 9"/>
          <p:cNvSpPr>
            <a:spLocks noChangeShapeType="1"/>
          </p:cNvSpPr>
          <p:nvPr/>
        </p:nvSpPr>
        <p:spPr bwMode="auto">
          <a:xfrm>
            <a:off x="990600" y="5791200"/>
            <a:ext cx="312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Line 10"/>
          <p:cNvSpPr>
            <a:spLocks noChangeShapeType="1"/>
          </p:cNvSpPr>
          <p:nvPr/>
        </p:nvSpPr>
        <p:spPr bwMode="auto">
          <a:xfrm flipV="1">
            <a:off x="1676400" y="4038600"/>
            <a:ext cx="2057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Line 11"/>
          <p:cNvSpPr>
            <a:spLocks noChangeShapeType="1"/>
          </p:cNvSpPr>
          <p:nvPr/>
        </p:nvSpPr>
        <p:spPr bwMode="auto">
          <a:xfrm>
            <a:off x="1676400" y="3813175"/>
            <a:ext cx="2133600" cy="174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Line 12"/>
          <p:cNvSpPr>
            <a:spLocks noChangeShapeType="1"/>
          </p:cNvSpPr>
          <p:nvPr/>
        </p:nvSpPr>
        <p:spPr bwMode="auto">
          <a:xfrm flipV="1">
            <a:off x="1444625" y="3657600"/>
            <a:ext cx="1222375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Line 13"/>
          <p:cNvSpPr>
            <a:spLocks noChangeShapeType="1"/>
          </p:cNvSpPr>
          <p:nvPr/>
        </p:nvSpPr>
        <p:spPr bwMode="auto">
          <a:xfrm flipV="1">
            <a:off x="1660525" y="3960813"/>
            <a:ext cx="1214438" cy="839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7" name="Line 14"/>
          <p:cNvSpPr>
            <a:spLocks noChangeShapeType="1"/>
          </p:cNvSpPr>
          <p:nvPr/>
        </p:nvSpPr>
        <p:spPr bwMode="auto">
          <a:xfrm>
            <a:off x="1220788" y="4343400"/>
            <a:ext cx="21320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Text Box 16"/>
          <p:cNvSpPr txBox="1">
            <a:spLocks noChangeArrowheads="1"/>
          </p:cNvSpPr>
          <p:nvPr/>
        </p:nvSpPr>
        <p:spPr bwMode="auto">
          <a:xfrm>
            <a:off x="685800" y="3505200"/>
            <a:ext cx="3444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7659" name="Text Box 17"/>
          <p:cNvSpPr txBox="1">
            <a:spLocks noChangeArrowheads="1"/>
          </p:cNvSpPr>
          <p:nvPr/>
        </p:nvSpPr>
        <p:spPr bwMode="auto">
          <a:xfrm>
            <a:off x="4114800" y="5791200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7660" name="Text Box 18"/>
          <p:cNvSpPr txBox="1">
            <a:spLocks noChangeArrowheads="1"/>
          </p:cNvSpPr>
          <p:nvPr/>
        </p:nvSpPr>
        <p:spPr bwMode="auto">
          <a:xfrm>
            <a:off x="915988" y="5867400"/>
            <a:ext cx="319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7661" name="Text Box 19"/>
          <p:cNvSpPr txBox="1">
            <a:spLocks noChangeArrowheads="1"/>
          </p:cNvSpPr>
          <p:nvPr/>
        </p:nvSpPr>
        <p:spPr bwMode="auto">
          <a:xfrm>
            <a:off x="762000" y="419100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P</a:t>
            </a:r>
            <a:r>
              <a:rPr lang="en-US" sz="1600" baseline="-25000"/>
              <a:t>1</a:t>
            </a:r>
          </a:p>
        </p:txBody>
      </p:sp>
      <p:sp>
        <p:nvSpPr>
          <p:cNvPr id="27662" name="Text Box 21"/>
          <p:cNvSpPr txBox="1">
            <a:spLocks noChangeArrowheads="1"/>
          </p:cNvSpPr>
          <p:nvPr/>
        </p:nvSpPr>
        <p:spPr bwMode="auto">
          <a:xfrm>
            <a:off x="3963988" y="3886200"/>
            <a:ext cx="4651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Sx</a:t>
            </a:r>
          </a:p>
        </p:txBody>
      </p:sp>
      <p:sp>
        <p:nvSpPr>
          <p:cNvPr id="27663" name="Text Box 22"/>
          <p:cNvSpPr txBox="1">
            <a:spLocks noChangeArrowheads="1"/>
          </p:cNvSpPr>
          <p:nvPr/>
        </p:nvSpPr>
        <p:spPr bwMode="auto">
          <a:xfrm>
            <a:off x="2971800" y="3733800"/>
            <a:ext cx="5572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Sx</a:t>
            </a:r>
            <a:r>
              <a:rPr lang="en-US" baseline="-25000"/>
              <a:t>2</a:t>
            </a:r>
          </a:p>
        </p:txBody>
      </p:sp>
      <p:sp>
        <p:nvSpPr>
          <p:cNvPr id="27664" name="Text Box 23"/>
          <p:cNvSpPr txBox="1">
            <a:spLocks noChangeArrowheads="1"/>
          </p:cNvSpPr>
          <p:nvPr/>
        </p:nvSpPr>
        <p:spPr bwMode="auto">
          <a:xfrm>
            <a:off x="2743200" y="3429000"/>
            <a:ext cx="5572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Sx</a:t>
            </a:r>
            <a:r>
              <a:rPr lang="en-US" baseline="-25000"/>
              <a:t>1</a:t>
            </a:r>
          </a:p>
        </p:txBody>
      </p:sp>
      <p:sp>
        <p:nvSpPr>
          <p:cNvPr id="27665" name="Line 24"/>
          <p:cNvSpPr>
            <a:spLocks noChangeShapeType="1"/>
          </p:cNvSpPr>
          <p:nvPr/>
        </p:nvSpPr>
        <p:spPr bwMode="auto">
          <a:xfrm>
            <a:off x="2513013" y="3886200"/>
            <a:ext cx="153987" cy="15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6" name="Text Box 25"/>
          <p:cNvSpPr txBox="1">
            <a:spLocks noChangeArrowheads="1"/>
          </p:cNvSpPr>
          <p:nvPr/>
        </p:nvSpPr>
        <p:spPr bwMode="auto">
          <a:xfrm>
            <a:off x="4649788" y="533400"/>
            <a:ext cx="4343400" cy="2285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u="sng" dirty="0" err="1">
                <a:solidFill>
                  <a:srgbClr val="C00000"/>
                </a:solidFill>
              </a:rPr>
              <a:t>Kebijakan</a:t>
            </a:r>
            <a:r>
              <a:rPr lang="en-US" sz="1900" u="sng" dirty="0">
                <a:solidFill>
                  <a:srgbClr val="C00000"/>
                </a:solidFill>
              </a:rPr>
              <a:t> </a:t>
            </a:r>
            <a:r>
              <a:rPr lang="en-US" sz="1900" u="sng" dirty="0" err="1">
                <a:solidFill>
                  <a:srgbClr val="C00000"/>
                </a:solidFill>
              </a:rPr>
              <a:t>harga</a:t>
            </a:r>
            <a:r>
              <a:rPr lang="en-US" sz="1900" u="sng" dirty="0">
                <a:solidFill>
                  <a:srgbClr val="C00000"/>
                </a:solidFill>
              </a:rPr>
              <a:t> </a:t>
            </a:r>
            <a:r>
              <a:rPr lang="en-US" sz="1900" u="sng" dirty="0" err="1">
                <a:solidFill>
                  <a:srgbClr val="C00000"/>
                </a:solidFill>
              </a:rPr>
              <a:t>terendah</a:t>
            </a:r>
            <a:r>
              <a:rPr lang="en-US" sz="1900" dirty="0">
                <a:solidFill>
                  <a:srgbClr val="C00000"/>
                </a:solidFill>
              </a:rPr>
              <a:t> </a:t>
            </a:r>
            <a:r>
              <a:rPr lang="en-US" sz="1900" i="1" dirty="0">
                <a:solidFill>
                  <a:srgbClr val="C00000"/>
                </a:solidFill>
              </a:rPr>
              <a:t>(floor price), </a:t>
            </a:r>
            <a:r>
              <a:rPr lang="en-US" sz="1900" dirty="0" err="1"/>
              <a:t>efektif</a:t>
            </a:r>
            <a:r>
              <a:rPr lang="en-US" sz="1900" dirty="0"/>
              <a:t> </a:t>
            </a:r>
            <a:r>
              <a:rPr lang="en-US" sz="1900" dirty="0" err="1"/>
              <a:t>melindungi</a:t>
            </a:r>
            <a:r>
              <a:rPr lang="en-US" sz="1900" dirty="0"/>
              <a:t> </a:t>
            </a:r>
            <a:r>
              <a:rPr lang="en-US" sz="1900" dirty="0" err="1"/>
              <a:t>produsen</a:t>
            </a:r>
            <a:r>
              <a:rPr lang="en-US" sz="1900" dirty="0"/>
              <a:t> </a:t>
            </a:r>
            <a:r>
              <a:rPr lang="en-US" sz="1900" dirty="0" err="1"/>
              <a:t>dari</a:t>
            </a:r>
            <a:r>
              <a:rPr lang="en-US" sz="1900" dirty="0"/>
              <a:t> </a:t>
            </a:r>
            <a:r>
              <a:rPr lang="en-US" sz="1900" dirty="0" err="1"/>
              <a:t>penurunan</a:t>
            </a:r>
            <a:r>
              <a:rPr lang="en-US" sz="1900" dirty="0"/>
              <a:t> </a:t>
            </a:r>
            <a:r>
              <a:rPr lang="en-US" sz="1900" dirty="0" err="1"/>
              <a:t>harga</a:t>
            </a:r>
            <a:r>
              <a:rPr lang="en-US" sz="1900" dirty="0"/>
              <a:t> </a:t>
            </a:r>
            <a:r>
              <a:rPr lang="en-US" sz="1900" dirty="0" err="1"/>
              <a:t>barang</a:t>
            </a:r>
            <a:r>
              <a:rPr lang="en-US" sz="1900" dirty="0"/>
              <a:t> </a:t>
            </a:r>
            <a:r>
              <a:rPr lang="en-US" sz="1900" dirty="0" err="1"/>
              <a:t>sampai</a:t>
            </a:r>
            <a:r>
              <a:rPr lang="en-US" sz="1900" dirty="0"/>
              <a:t> </a:t>
            </a:r>
            <a:r>
              <a:rPr lang="en-US" sz="1900" dirty="0" err="1"/>
              <a:t>tak</a:t>
            </a:r>
            <a:r>
              <a:rPr lang="en-US" sz="1900" dirty="0"/>
              <a:t> </a:t>
            </a:r>
            <a:r>
              <a:rPr lang="en-US" sz="1900" dirty="0" err="1"/>
              <a:t>terhingga</a:t>
            </a:r>
            <a:r>
              <a:rPr lang="en-US" sz="1900" dirty="0"/>
              <a:t>.</a:t>
            </a:r>
          </a:p>
          <a:p>
            <a:pPr>
              <a:spcBef>
                <a:spcPct val="50000"/>
              </a:spcBef>
            </a:pPr>
            <a:r>
              <a:rPr lang="en-US" sz="1900" dirty="0" err="1"/>
              <a:t>Mekanisme</a:t>
            </a:r>
            <a:r>
              <a:rPr lang="en-US" sz="1900" dirty="0"/>
              <a:t> </a:t>
            </a:r>
            <a:r>
              <a:rPr lang="en-US" sz="1900" dirty="0" err="1"/>
              <a:t>kebijakan</a:t>
            </a:r>
            <a:r>
              <a:rPr lang="en-US" sz="1900" dirty="0"/>
              <a:t> </a:t>
            </a:r>
            <a:r>
              <a:rPr lang="en-US" sz="1900" dirty="0" err="1"/>
              <a:t>ini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peran</a:t>
            </a:r>
            <a:r>
              <a:rPr lang="en-US" sz="1900" dirty="0"/>
              <a:t> </a:t>
            </a:r>
            <a:r>
              <a:rPr lang="en-US" sz="1900" dirty="0" err="1"/>
              <a:t>pemerintah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membeli</a:t>
            </a:r>
            <a:r>
              <a:rPr lang="en-US" sz="1900" dirty="0"/>
              <a:t> surplus </a:t>
            </a:r>
            <a:r>
              <a:rPr lang="en-US" sz="1900" dirty="0" err="1"/>
              <a:t>produksi</a:t>
            </a:r>
            <a:r>
              <a:rPr lang="en-US" sz="1900" dirty="0"/>
              <a:t>.</a:t>
            </a:r>
          </a:p>
        </p:txBody>
      </p:sp>
      <p:sp>
        <p:nvSpPr>
          <p:cNvPr id="27667" name="Text Box 26"/>
          <p:cNvSpPr txBox="1">
            <a:spLocks noChangeArrowheads="1"/>
          </p:cNvSpPr>
          <p:nvPr/>
        </p:nvSpPr>
        <p:spPr bwMode="auto">
          <a:xfrm>
            <a:off x="439738" y="3160713"/>
            <a:ext cx="42084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Gambar 1.9 Kebijakan harga tertinggi</a:t>
            </a:r>
          </a:p>
        </p:txBody>
      </p:sp>
      <p:sp>
        <p:nvSpPr>
          <p:cNvPr id="27668" name="Line 27"/>
          <p:cNvSpPr>
            <a:spLocks noChangeShapeType="1"/>
          </p:cNvSpPr>
          <p:nvPr/>
        </p:nvSpPr>
        <p:spPr bwMode="auto">
          <a:xfrm>
            <a:off x="5561013" y="3657600"/>
            <a:ext cx="0" cy="2287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Line 28"/>
          <p:cNvSpPr>
            <a:spLocks noChangeShapeType="1"/>
          </p:cNvSpPr>
          <p:nvPr/>
        </p:nvSpPr>
        <p:spPr bwMode="auto">
          <a:xfrm>
            <a:off x="5337175" y="5791200"/>
            <a:ext cx="3121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Line 29"/>
          <p:cNvSpPr>
            <a:spLocks noChangeShapeType="1"/>
          </p:cNvSpPr>
          <p:nvPr/>
        </p:nvSpPr>
        <p:spPr bwMode="auto">
          <a:xfrm flipV="1">
            <a:off x="6019800" y="365760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Line 30"/>
          <p:cNvSpPr>
            <a:spLocks noChangeShapeType="1"/>
          </p:cNvSpPr>
          <p:nvPr/>
        </p:nvSpPr>
        <p:spPr bwMode="auto">
          <a:xfrm flipV="1">
            <a:off x="6477000" y="4040188"/>
            <a:ext cx="1830388" cy="144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Line 31"/>
          <p:cNvSpPr>
            <a:spLocks noChangeShapeType="1"/>
          </p:cNvSpPr>
          <p:nvPr/>
        </p:nvSpPr>
        <p:spPr bwMode="auto">
          <a:xfrm>
            <a:off x="6019800" y="4116388"/>
            <a:ext cx="2054225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Line 32"/>
          <p:cNvSpPr>
            <a:spLocks noChangeShapeType="1"/>
          </p:cNvSpPr>
          <p:nvPr/>
        </p:nvSpPr>
        <p:spPr bwMode="auto">
          <a:xfrm>
            <a:off x="6246813" y="3886200"/>
            <a:ext cx="198437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Text Box 33"/>
          <p:cNvSpPr txBox="1">
            <a:spLocks noChangeArrowheads="1"/>
          </p:cNvSpPr>
          <p:nvPr/>
        </p:nvSpPr>
        <p:spPr bwMode="auto">
          <a:xfrm>
            <a:off x="5164138" y="34655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7675" name="Text Box 34"/>
          <p:cNvSpPr txBox="1">
            <a:spLocks noChangeArrowheads="1"/>
          </p:cNvSpPr>
          <p:nvPr/>
        </p:nvSpPr>
        <p:spPr bwMode="auto">
          <a:xfrm>
            <a:off x="8364538" y="57515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7676" name="Text Box 35"/>
          <p:cNvSpPr txBox="1">
            <a:spLocks noChangeArrowheads="1"/>
          </p:cNvSpPr>
          <p:nvPr/>
        </p:nvSpPr>
        <p:spPr bwMode="auto">
          <a:xfrm>
            <a:off x="3868738" y="5294313"/>
            <a:ext cx="479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Dx</a:t>
            </a:r>
          </a:p>
        </p:txBody>
      </p:sp>
      <p:sp>
        <p:nvSpPr>
          <p:cNvPr id="27677" name="Line 36"/>
          <p:cNvSpPr>
            <a:spLocks noChangeShapeType="1"/>
          </p:cNvSpPr>
          <p:nvPr/>
        </p:nvSpPr>
        <p:spPr bwMode="auto">
          <a:xfrm>
            <a:off x="5561013" y="4725988"/>
            <a:ext cx="19065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Line 37"/>
          <p:cNvSpPr>
            <a:spLocks noChangeShapeType="1"/>
          </p:cNvSpPr>
          <p:nvPr/>
        </p:nvSpPr>
        <p:spPr bwMode="auto">
          <a:xfrm flipV="1">
            <a:off x="7540625" y="4954588"/>
            <a:ext cx="158750" cy="7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Text Box 38"/>
          <p:cNvSpPr txBox="1">
            <a:spLocks noChangeArrowheads="1"/>
          </p:cNvSpPr>
          <p:nvPr/>
        </p:nvSpPr>
        <p:spPr bwMode="auto">
          <a:xfrm>
            <a:off x="5105400" y="457200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P</a:t>
            </a:r>
            <a:r>
              <a:rPr lang="en-US" sz="1600" baseline="-25000"/>
              <a:t>2</a:t>
            </a:r>
          </a:p>
        </p:txBody>
      </p:sp>
      <p:sp>
        <p:nvSpPr>
          <p:cNvPr id="27680" name="Text Box 39"/>
          <p:cNvSpPr txBox="1">
            <a:spLocks noChangeArrowheads="1"/>
          </p:cNvSpPr>
          <p:nvPr/>
        </p:nvSpPr>
        <p:spPr bwMode="auto">
          <a:xfrm>
            <a:off x="7753350" y="3389313"/>
            <a:ext cx="4651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Sx</a:t>
            </a:r>
          </a:p>
        </p:txBody>
      </p:sp>
      <p:sp>
        <p:nvSpPr>
          <p:cNvPr id="27681" name="Text Box 40"/>
          <p:cNvSpPr txBox="1">
            <a:spLocks noChangeArrowheads="1"/>
          </p:cNvSpPr>
          <p:nvPr/>
        </p:nvSpPr>
        <p:spPr bwMode="auto">
          <a:xfrm>
            <a:off x="8058150" y="5370513"/>
            <a:ext cx="479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Dx</a:t>
            </a:r>
          </a:p>
        </p:txBody>
      </p:sp>
      <p:sp>
        <p:nvSpPr>
          <p:cNvPr id="27682" name="Text Box 41"/>
          <p:cNvSpPr txBox="1">
            <a:spLocks noChangeArrowheads="1"/>
          </p:cNvSpPr>
          <p:nvPr/>
        </p:nvSpPr>
        <p:spPr bwMode="auto">
          <a:xfrm>
            <a:off x="8288338" y="3657600"/>
            <a:ext cx="538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r>
              <a:rPr lang="en-US" sz="1800"/>
              <a:t>Sx</a:t>
            </a:r>
            <a:r>
              <a:rPr lang="en-US" sz="1800" baseline="-25000"/>
              <a:t>1</a:t>
            </a:r>
          </a:p>
        </p:txBody>
      </p:sp>
      <p:sp>
        <p:nvSpPr>
          <p:cNvPr id="27683" name="Text Box 42"/>
          <p:cNvSpPr txBox="1">
            <a:spLocks noChangeArrowheads="1"/>
          </p:cNvSpPr>
          <p:nvPr/>
        </p:nvSpPr>
        <p:spPr bwMode="auto">
          <a:xfrm>
            <a:off x="8288338" y="4989513"/>
            <a:ext cx="5508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r>
              <a:rPr lang="en-US"/>
              <a:t>Dx</a:t>
            </a:r>
            <a:r>
              <a:rPr lang="en-US" baseline="-25000"/>
              <a:t>1</a:t>
            </a:r>
          </a:p>
        </p:txBody>
      </p:sp>
      <p:sp>
        <p:nvSpPr>
          <p:cNvPr id="27684" name="Text Box 43"/>
          <p:cNvSpPr txBox="1">
            <a:spLocks noChangeArrowheads="1"/>
          </p:cNvSpPr>
          <p:nvPr/>
        </p:nvSpPr>
        <p:spPr bwMode="auto">
          <a:xfrm>
            <a:off x="4630738" y="3008313"/>
            <a:ext cx="4438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Gambar 1.10 Kebijakan harga terendah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DEMAND</a:t>
            </a:r>
            <a:r>
              <a:rPr lang="id-ID" sz="4000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-</a:t>
            </a:r>
            <a:r>
              <a:rPr lang="en-US" sz="4000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ANALYSIS</a:t>
            </a:r>
            <a:endParaRPr lang="en-US" sz="4000" i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838200"/>
            <a:ext cx="9144000" cy="60198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i="1" kern="0" dirty="0">
                <a:latin typeface="+mn-lt"/>
                <a:cs typeface="+mn-cs"/>
              </a:rPr>
              <a:t>-    Demand </a:t>
            </a:r>
            <a:r>
              <a:rPr lang="en-US" sz="1800" kern="0" dirty="0">
                <a:latin typeface="+mn-lt"/>
                <a:cs typeface="+mn-cs"/>
              </a:rPr>
              <a:t>(</a:t>
            </a:r>
            <a:r>
              <a:rPr lang="en-US" sz="1800" kern="0" dirty="0" err="1">
                <a:latin typeface="+mn-lt"/>
                <a:cs typeface="+mn-cs"/>
              </a:rPr>
              <a:t>Permintaan</a:t>
            </a:r>
            <a:r>
              <a:rPr lang="en-US" sz="1800" kern="0" dirty="0">
                <a:latin typeface="+mn-lt"/>
                <a:cs typeface="+mn-cs"/>
              </a:rPr>
              <a:t>) </a:t>
            </a:r>
            <a:r>
              <a:rPr lang="en-US" sz="1800" kern="0" dirty="0" err="1">
                <a:latin typeface="+mn-lt"/>
                <a:cs typeface="+mn-cs"/>
              </a:rPr>
              <a:t>adalah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kuantitas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atau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jasa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yg</a:t>
            </a:r>
            <a:r>
              <a:rPr lang="en-US" sz="1800" kern="0" dirty="0">
                <a:latin typeface="+mn-lt"/>
                <a:cs typeface="+mn-cs"/>
              </a:rPr>
              <a:t>. </a:t>
            </a:r>
            <a:r>
              <a:rPr lang="en-US" sz="1800" kern="0" dirty="0" err="1">
                <a:latin typeface="+mn-lt"/>
                <a:cs typeface="+mn-cs"/>
              </a:rPr>
              <a:t>rela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atau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mampu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dibeli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oleh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konsumen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selama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periode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waktu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tertentu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berdasarkan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kondisi-kondisi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tertentu</a:t>
            </a:r>
            <a:r>
              <a:rPr lang="en-US" sz="1800" kern="0" dirty="0">
                <a:latin typeface="+mn-lt"/>
                <a:cs typeface="+mn-cs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-    Model </a:t>
            </a:r>
            <a:r>
              <a:rPr lang="en-US" sz="1800" kern="0" dirty="0" err="1">
                <a:latin typeface="+mn-lt"/>
                <a:cs typeface="+mn-cs"/>
              </a:rPr>
              <a:t>matematis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konsep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permintaan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atau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jasa</a:t>
            </a:r>
            <a:r>
              <a:rPr lang="en-US" sz="1800" kern="0" dirty="0">
                <a:latin typeface="+mn-lt"/>
                <a:cs typeface="+mn-cs"/>
              </a:rPr>
              <a:t> :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                      Q</a:t>
            </a:r>
            <a:r>
              <a:rPr lang="en-US" sz="1800" kern="0" baseline="-25000" dirty="0">
                <a:latin typeface="+mn-lt"/>
                <a:cs typeface="+mn-cs"/>
              </a:rPr>
              <a:t>DX</a:t>
            </a:r>
            <a:r>
              <a:rPr lang="en-US" sz="1800" kern="0" dirty="0">
                <a:latin typeface="+mn-lt"/>
                <a:cs typeface="+mn-cs"/>
              </a:rPr>
              <a:t> = F (P</a:t>
            </a:r>
            <a:r>
              <a:rPr lang="en-US" sz="1800" kern="0" baseline="-25000" dirty="0">
                <a:latin typeface="+mn-lt"/>
                <a:cs typeface="+mn-cs"/>
              </a:rPr>
              <a:t>X</a:t>
            </a:r>
            <a:r>
              <a:rPr lang="en-US" sz="1800" kern="0" dirty="0">
                <a:latin typeface="+mn-lt"/>
                <a:cs typeface="+mn-cs"/>
              </a:rPr>
              <a:t>, I, P</a:t>
            </a:r>
            <a:r>
              <a:rPr lang="en-US" sz="1800" kern="0" baseline="-25000" dirty="0">
                <a:latin typeface="+mn-lt"/>
                <a:cs typeface="+mn-cs"/>
              </a:rPr>
              <a:t>R</a:t>
            </a:r>
            <a:r>
              <a:rPr lang="en-US" sz="1800" kern="0" dirty="0">
                <a:latin typeface="+mn-lt"/>
                <a:cs typeface="+mn-cs"/>
              </a:rPr>
              <a:t>, P</a:t>
            </a:r>
            <a:r>
              <a:rPr lang="en-US" sz="1800" kern="0" baseline="-25000" dirty="0">
                <a:latin typeface="+mn-lt"/>
                <a:cs typeface="+mn-cs"/>
              </a:rPr>
              <a:t>E</a:t>
            </a:r>
            <a:r>
              <a:rPr lang="en-US" sz="1800" kern="0" dirty="0">
                <a:latin typeface="+mn-lt"/>
                <a:cs typeface="+mn-cs"/>
              </a:rPr>
              <a:t>, I</a:t>
            </a:r>
            <a:r>
              <a:rPr lang="en-US" sz="1800" kern="0" baseline="-25000" dirty="0">
                <a:latin typeface="+mn-lt"/>
                <a:cs typeface="+mn-cs"/>
              </a:rPr>
              <a:t>E</a:t>
            </a:r>
            <a:r>
              <a:rPr lang="en-US" sz="1800" kern="0" dirty="0">
                <a:latin typeface="+mn-lt"/>
                <a:cs typeface="+mn-cs"/>
              </a:rPr>
              <a:t>, P</a:t>
            </a:r>
            <a:r>
              <a:rPr lang="en-US" sz="1800" kern="0" baseline="-25000" dirty="0">
                <a:latin typeface="+mn-lt"/>
                <a:cs typeface="+mn-cs"/>
              </a:rPr>
              <a:t>AE</a:t>
            </a:r>
            <a:r>
              <a:rPr lang="en-US" sz="1800" kern="0" dirty="0">
                <a:latin typeface="+mn-lt"/>
                <a:cs typeface="+mn-cs"/>
              </a:rPr>
              <a:t>, T, N, A, F, O)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400" kern="0" dirty="0">
                <a:latin typeface="+mn-lt"/>
                <a:cs typeface="+mn-cs"/>
              </a:rPr>
              <a:t>    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Dimana</a:t>
            </a:r>
            <a:r>
              <a:rPr lang="en-US" sz="1800" kern="0" dirty="0">
                <a:latin typeface="+mn-lt"/>
                <a:cs typeface="+mn-cs"/>
              </a:rPr>
              <a:t> :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Q</a:t>
            </a:r>
            <a:r>
              <a:rPr lang="en-US" sz="1800" kern="0" baseline="-25000" dirty="0">
                <a:latin typeface="+mn-lt"/>
                <a:cs typeface="+mn-cs"/>
              </a:rPr>
              <a:t>DX</a:t>
            </a:r>
            <a:r>
              <a:rPr lang="en-US" sz="1800" kern="0" dirty="0">
                <a:latin typeface="+mn-lt"/>
                <a:cs typeface="+mn-cs"/>
              </a:rPr>
              <a:t> = </a:t>
            </a:r>
            <a:r>
              <a:rPr lang="en-US" sz="1800" kern="0" dirty="0" err="1">
                <a:latin typeface="+mn-lt"/>
                <a:cs typeface="+mn-cs"/>
              </a:rPr>
              <a:t>kuantitas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permintaan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atau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jasa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F      = </a:t>
            </a:r>
            <a:r>
              <a:rPr lang="en-US" sz="1800" kern="0" dirty="0" err="1">
                <a:latin typeface="+mn-lt"/>
                <a:cs typeface="+mn-cs"/>
              </a:rPr>
              <a:t>fungsi</a:t>
            </a:r>
            <a:r>
              <a:rPr lang="en-US" sz="1800" kern="0" dirty="0">
                <a:latin typeface="+mn-lt"/>
                <a:cs typeface="+mn-cs"/>
              </a:rPr>
              <a:t>, </a:t>
            </a:r>
            <a:r>
              <a:rPr lang="en-US" sz="1800" kern="0" dirty="0" err="1">
                <a:latin typeface="+mn-lt"/>
                <a:cs typeface="+mn-cs"/>
              </a:rPr>
              <a:t>berarti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fungsi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dari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atau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tergantung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pada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P</a:t>
            </a:r>
            <a:r>
              <a:rPr lang="en-US" sz="1800" kern="0" baseline="-25000" dirty="0">
                <a:latin typeface="+mn-lt"/>
                <a:cs typeface="+mn-cs"/>
              </a:rPr>
              <a:t>X</a:t>
            </a:r>
            <a:r>
              <a:rPr lang="en-US" sz="1800" kern="0" dirty="0">
                <a:latin typeface="+mn-lt"/>
                <a:cs typeface="+mn-cs"/>
              </a:rPr>
              <a:t>    = </a:t>
            </a:r>
            <a:r>
              <a:rPr lang="en-US" sz="1800" kern="0" dirty="0" err="1">
                <a:latin typeface="+mn-lt"/>
                <a:cs typeface="+mn-cs"/>
              </a:rPr>
              <a:t>harga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dari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atau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jasa</a:t>
            </a:r>
            <a:r>
              <a:rPr lang="en-US" sz="1800" kern="0" dirty="0">
                <a:latin typeface="+mn-lt"/>
                <a:cs typeface="+mn-cs"/>
              </a:rPr>
              <a:t> X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I        = </a:t>
            </a:r>
            <a:r>
              <a:rPr lang="en-US" sz="1800" kern="0" dirty="0" err="1">
                <a:latin typeface="+mn-lt"/>
                <a:cs typeface="+mn-cs"/>
              </a:rPr>
              <a:t>pendapatan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konsumen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P</a:t>
            </a:r>
            <a:r>
              <a:rPr lang="en-US" sz="1800" kern="0" baseline="-25000" dirty="0">
                <a:latin typeface="+mn-lt"/>
                <a:cs typeface="+mn-cs"/>
              </a:rPr>
              <a:t>R</a:t>
            </a:r>
            <a:r>
              <a:rPr lang="en-US" sz="1800" kern="0" dirty="0">
                <a:latin typeface="+mn-lt"/>
                <a:cs typeface="+mn-cs"/>
              </a:rPr>
              <a:t>    = </a:t>
            </a:r>
            <a:r>
              <a:rPr lang="en-US" sz="1800" kern="0" dirty="0" err="1">
                <a:latin typeface="+mn-lt"/>
                <a:cs typeface="+mn-cs"/>
              </a:rPr>
              <a:t>harga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dari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 lain yang </a:t>
            </a:r>
            <a:r>
              <a:rPr lang="en-US" sz="1800" kern="0" dirty="0" err="1">
                <a:latin typeface="+mn-lt"/>
                <a:cs typeface="+mn-cs"/>
              </a:rPr>
              <a:t>bersangkutan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P</a:t>
            </a:r>
            <a:r>
              <a:rPr lang="en-US" sz="1800" kern="0" baseline="-25000" dirty="0">
                <a:latin typeface="+mn-lt"/>
                <a:cs typeface="+mn-cs"/>
              </a:rPr>
              <a:t>E</a:t>
            </a:r>
            <a:r>
              <a:rPr lang="en-US" sz="1800" kern="0" dirty="0">
                <a:latin typeface="+mn-lt"/>
                <a:cs typeface="+mn-cs"/>
              </a:rPr>
              <a:t>    = </a:t>
            </a:r>
            <a:r>
              <a:rPr lang="en-US" sz="1800" kern="0" dirty="0" err="1">
                <a:latin typeface="+mn-lt"/>
                <a:cs typeface="+mn-cs"/>
              </a:rPr>
              <a:t>ekspektasi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konsumen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terhadap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harga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dari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/</a:t>
            </a:r>
            <a:r>
              <a:rPr lang="en-US" sz="1800" kern="0" dirty="0" err="1">
                <a:latin typeface="+mn-lt"/>
                <a:cs typeface="+mn-cs"/>
              </a:rPr>
              <a:t>jasa</a:t>
            </a:r>
            <a:r>
              <a:rPr lang="en-US" sz="1800" kern="0" dirty="0">
                <a:latin typeface="+mn-lt"/>
                <a:cs typeface="+mn-cs"/>
              </a:rPr>
              <a:t> X </a:t>
            </a:r>
            <a:r>
              <a:rPr lang="en-US" sz="1800" kern="0" dirty="0" err="1">
                <a:latin typeface="+mn-lt"/>
                <a:cs typeface="+mn-cs"/>
              </a:rPr>
              <a:t>di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masa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mendatang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I</a:t>
            </a:r>
            <a:r>
              <a:rPr lang="en-US" sz="1800" kern="0" baseline="-25000" dirty="0">
                <a:latin typeface="+mn-lt"/>
                <a:cs typeface="+mn-cs"/>
              </a:rPr>
              <a:t>E</a:t>
            </a:r>
            <a:r>
              <a:rPr lang="en-US" sz="1800" kern="0" dirty="0">
                <a:latin typeface="+mn-lt"/>
                <a:cs typeface="+mn-cs"/>
              </a:rPr>
              <a:t>     = </a:t>
            </a:r>
            <a:r>
              <a:rPr lang="en-US" sz="1800" kern="0" dirty="0" err="1">
                <a:latin typeface="+mn-lt"/>
                <a:cs typeface="+mn-cs"/>
              </a:rPr>
              <a:t>ekspektasi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konsumen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terhadap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tingkat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pendapatan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di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masa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mendatang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P</a:t>
            </a:r>
            <a:r>
              <a:rPr lang="en-US" sz="1800" kern="0" baseline="-25000" dirty="0">
                <a:latin typeface="+mn-lt"/>
                <a:cs typeface="+mn-cs"/>
              </a:rPr>
              <a:t>AE</a:t>
            </a:r>
            <a:r>
              <a:rPr lang="en-US" sz="1800" kern="0" dirty="0">
                <a:latin typeface="+mn-lt"/>
                <a:cs typeface="+mn-cs"/>
              </a:rPr>
              <a:t> = </a:t>
            </a:r>
            <a:r>
              <a:rPr lang="en-US" sz="1800" kern="0" dirty="0" err="1">
                <a:latin typeface="+mn-lt"/>
                <a:cs typeface="+mn-cs"/>
              </a:rPr>
              <a:t>ekspektasi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konsumen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thdp</a:t>
            </a:r>
            <a:r>
              <a:rPr lang="en-US" sz="1800" kern="0" dirty="0">
                <a:latin typeface="+mn-lt"/>
                <a:cs typeface="+mn-cs"/>
              </a:rPr>
              <a:t>. </a:t>
            </a:r>
            <a:r>
              <a:rPr lang="en-US" sz="1800" kern="0" dirty="0" err="1">
                <a:latin typeface="+mn-lt"/>
                <a:cs typeface="+mn-cs"/>
              </a:rPr>
              <a:t>ketersediaan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 / </a:t>
            </a:r>
            <a:r>
              <a:rPr lang="en-US" sz="1800" kern="0" dirty="0" err="1">
                <a:latin typeface="+mn-lt"/>
                <a:cs typeface="+mn-cs"/>
              </a:rPr>
              <a:t>jasa</a:t>
            </a:r>
            <a:r>
              <a:rPr lang="en-US" sz="1800" kern="0" dirty="0">
                <a:latin typeface="+mn-lt"/>
                <a:cs typeface="+mn-cs"/>
              </a:rPr>
              <a:t> X </a:t>
            </a:r>
            <a:r>
              <a:rPr lang="en-US" sz="1800" kern="0" dirty="0" err="1">
                <a:latin typeface="+mn-lt"/>
                <a:cs typeface="+mn-cs"/>
              </a:rPr>
              <a:t>di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masa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mendatang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T      = </a:t>
            </a:r>
            <a:r>
              <a:rPr lang="en-US" sz="1800" kern="0" dirty="0" err="1">
                <a:latin typeface="+mn-lt"/>
                <a:cs typeface="+mn-cs"/>
              </a:rPr>
              <a:t>selera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konsumen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N      = </a:t>
            </a:r>
            <a:r>
              <a:rPr lang="en-US" sz="1800" kern="0" dirty="0" err="1">
                <a:latin typeface="+mn-lt"/>
                <a:cs typeface="+mn-cs"/>
              </a:rPr>
              <a:t>banyaknya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konsumen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potensial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A      = </a:t>
            </a:r>
            <a:r>
              <a:rPr lang="en-US" sz="1800" kern="0" dirty="0" err="1">
                <a:latin typeface="+mn-lt"/>
                <a:cs typeface="+mn-cs"/>
              </a:rPr>
              <a:t>pengeluaran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iklan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F      = features </a:t>
            </a:r>
            <a:r>
              <a:rPr lang="en-US" sz="1800" kern="0" dirty="0" err="1">
                <a:latin typeface="+mn-lt"/>
                <a:cs typeface="+mn-cs"/>
              </a:rPr>
              <a:t>atau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atribut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dari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 / </a:t>
            </a:r>
            <a:r>
              <a:rPr lang="en-US" sz="1800" kern="0" dirty="0" err="1">
                <a:latin typeface="+mn-lt"/>
                <a:cs typeface="+mn-cs"/>
              </a:rPr>
              <a:t>jasa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tersebut</a:t>
            </a:r>
            <a:endParaRPr lang="en-US" sz="1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800" kern="0" dirty="0">
                <a:latin typeface="+mn-lt"/>
                <a:cs typeface="+mn-cs"/>
              </a:rPr>
              <a:t>      O      = </a:t>
            </a:r>
            <a:r>
              <a:rPr lang="en-US" sz="1800" kern="0" dirty="0" err="1">
                <a:latin typeface="+mn-lt"/>
                <a:cs typeface="+mn-cs"/>
              </a:rPr>
              <a:t>faktor-faktor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spesifik</a:t>
            </a:r>
            <a:r>
              <a:rPr lang="en-US" sz="1800" kern="0" dirty="0">
                <a:latin typeface="+mn-lt"/>
                <a:cs typeface="+mn-cs"/>
              </a:rPr>
              <a:t> lain </a:t>
            </a:r>
            <a:r>
              <a:rPr lang="en-US" sz="1800" kern="0" dirty="0" err="1">
                <a:latin typeface="+mn-lt"/>
                <a:cs typeface="+mn-cs"/>
              </a:rPr>
              <a:t>dari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permintaan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barang</a:t>
            </a:r>
            <a:r>
              <a:rPr lang="en-US" sz="1800" kern="0" dirty="0">
                <a:latin typeface="+mn-lt"/>
                <a:cs typeface="+mn-cs"/>
              </a:rPr>
              <a:t> / </a:t>
            </a:r>
            <a:r>
              <a:rPr lang="en-US" sz="1800" kern="0" dirty="0" err="1">
                <a:latin typeface="+mn-lt"/>
                <a:cs typeface="+mn-cs"/>
              </a:rPr>
              <a:t>jasa</a:t>
            </a:r>
            <a:r>
              <a:rPr lang="en-US" sz="1800" kern="0" dirty="0">
                <a:latin typeface="+mn-lt"/>
                <a:cs typeface="+mn-cs"/>
              </a:rPr>
              <a:t> </a:t>
            </a:r>
            <a:r>
              <a:rPr lang="en-US" sz="1800" kern="0" dirty="0" err="1">
                <a:latin typeface="+mn-lt"/>
                <a:cs typeface="+mn-cs"/>
              </a:rPr>
              <a:t>tersebut</a:t>
            </a:r>
            <a:endParaRPr lang="en-US" sz="18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274638"/>
            <a:ext cx="8458200" cy="48736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i="1" kern="0" dirty="0">
                <a:latin typeface="+mj-lt"/>
                <a:ea typeface="+mj-ea"/>
                <a:cs typeface="+mj-cs"/>
              </a:rPr>
              <a:t>CONTOH</a:t>
            </a:r>
            <a:r>
              <a:rPr lang="en-US" sz="4000" i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id-ID" sz="4000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4000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DEMAND </a:t>
            </a:r>
            <a:r>
              <a:rPr lang="en-US" sz="4000" i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ANALYSIS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828800"/>
            <a:ext cx="9144000" cy="518160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 err="1">
                <a:latin typeface="+mn-lt"/>
                <a:cs typeface="+mn-cs"/>
              </a:rPr>
              <a:t>Permintaan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berwarna</a:t>
            </a:r>
            <a:r>
              <a:rPr lang="en-US" sz="2000" kern="0" dirty="0">
                <a:latin typeface="+mn-lt"/>
                <a:cs typeface="+mn-cs"/>
              </a:rPr>
              <a:t> (20 </a:t>
            </a:r>
            <a:r>
              <a:rPr lang="en-US" sz="2000" kern="0" dirty="0" err="1">
                <a:latin typeface="+mn-lt"/>
                <a:cs typeface="+mn-cs"/>
              </a:rPr>
              <a:t>inchi</a:t>
            </a:r>
            <a:r>
              <a:rPr lang="en-US" sz="2000" kern="0" dirty="0">
                <a:latin typeface="+mn-lt"/>
                <a:cs typeface="+mn-cs"/>
              </a:rPr>
              <a:t>) </a:t>
            </a:r>
            <a:r>
              <a:rPr lang="en-US" sz="2000" kern="0" dirty="0" err="1">
                <a:latin typeface="+mn-lt"/>
                <a:cs typeface="+mn-cs"/>
              </a:rPr>
              <a:t>ditemukan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fungsi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permintaan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secara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umum</a:t>
            </a: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 err="1">
                <a:latin typeface="+mn-lt"/>
                <a:cs typeface="+mn-cs"/>
              </a:rPr>
              <a:t>sebagai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berikut</a:t>
            </a:r>
            <a:r>
              <a:rPr lang="en-US" sz="2000" kern="0" dirty="0">
                <a:latin typeface="+mn-lt"/>
                <a:cs typeface="+mn-cs"/>
              </a:rPr>
              <a:t> :  Q</a:t>
            </a:r>
            <a:r>
              <a:rPr lang="en-US" sz="2000" kern="0" baseline="-25000" dirty="0">
                <a:latin typeface="+mn-lt"/>
                <a:cs typeface="+mn-cs"/>
              </a:rPr>
              <a:t>DX</a:t>
            </a:r>
            <a:r>
              <a:rPr lang="en-US" sz="2000" kern="0" dirty="0">
                <a:latin typeface="+mn-lt"/>
                <a:cs typeface="+mn-cs"/>
              </a:rPr>
              <a:t> = -1,4 – 15 P</a:t>
            </a:r>
            <a:r>
              <a:rPr lang="en-US" sz="2000" kern="0" baseline="-25000" dirty="0">
                <a:latin typeface="+mn-lt"/>
                <a:cs typeface="+mn-cs"/>
              </a:rPr>
              <a:t>X</a:t>
            </a:r>
            <a:r>
              <a:rPr lang="en-US" sz="2000" kern="0" dirty="0">
                <a:latin typeface="+mn-lt"/>
                <a:cs typeface="+mn-cs"/>
              </a:rPr>
              <a:t> + 7,5 P</a:t>
            </a:r>
            <a:r>
              <a:rPr lang="en-US" sz="2000" kern="0" baseline="-25000" dirty="0">
                <a:latin typeface="+mn-lt"/>
                <a:cs typeface="+mn-cs"/>
              </a:rPr>
              <a:t>R</a:t>
            </a:r>
            <a:r>
              <a:rPr lang="en-US" sz="2000" kern="0" dirty="0">
                <a:latin typeface="+mn-lt"/>
                <a:cs typeface="+mn-cs"/>
              </a:rPr>
              <a:t> + 2,6 I + 2,5 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 Q</a:t>
            </a:r>
            <a:r>
              <a:rPr lang="en-US" sz="2000" kern="0" baseline="-25000" dirty="0">
                <a:latin typeface="+mn-lt"/>
                <a:cs typeface="+mn-cs"/>
              </a:rPr>
              <a:t>DX</a:t>
            </a:r>
            <a:r>
              <a:rPr lang="en-US" sz="2000" kern="0" dirty="0">
                <a:latin typeface="+mn-lt"/>
                <a:cs typeface="+mn-cs"/>
              </a:rPr>
              <a:t> = </a:t>
            </a:r>
            <a:r>
              <a:rPr lang="en-US" sz="2000" kern="0" dirty="0" err="1">
                <a:latin typeface="+mn-lt"/>
                <a:cs typeface="+mn-cs"/>
              </a:rPr>
              <a:t>kuantitas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permintaan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berwarna</a:t>
            </a:r>
            <a:r>
              <a:rPr lang="en-US" sz="2000" kern="0" dirty="0">
                <a:latin typeface="+mn-lt"/>
                <a:cs typeface="+mn-cs"/>
              </a:rPr>
              <a:t> (</a:t>
            </a:r>
            <a:r>
              <a:rPr lang="en-US" sz="2000" kern="0" dirty="0" err="1">
                <a:latin typeface="+mn-lt"/>
                <a:cs typeface="+mn-cs"/>
              </a:rPr>
              <a:t>ribuan</a:t>
            </a:r>
            <a:r>
              <a:rPr lang="en-US" sz="2000" kern="0" dirty="0">
                <a:latin typeface="+mn-lt"/>
                <a:cs typeface="+mn-cs"/>
              </a:rPr>
              <a:t> unit)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 P</a:t>
            </a:r>
            <a:r>
              <a:rPr lang="en-US" sz="2000" kern="0" baseline="-25000" dirty="0">
                <a:latin typeface="+mn-lt"/>
                <a:cs typeface="+mn-cs"/>
              </a:rPr>
              <a:t>X   </a:t>
            </a:r>
            <a:r>
              <a:rPr lang="en-US" sz="2000" kern="0" dirty="0">
                <a:latin typeface="+mn-lt"/>
                <a:cs typeface="+mn-cs"/>
              </a:rPr>
              <a:t> = </a:t>
            </a:r>
            <a:r>
              <a:rPr lang="en-US" sz="2000" kern="0" dirty="0" err="1">
                <a:latin typeface="+mn-lt"/>
                <a:cs typeface="+mn-cs"/>
              </a:rPr>
              <a:t>harga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dari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berwarna</a:t>
            </a:r>
            <a:r>
              <a:rPr lang="en-US" sz="2000" kern="0" dirty="0">
                <a:latin typeface="+mn-lt"/>
                <a:cs typeface="+mn-cs"/>
              </a:rPr>
              <a:t> (</a:t>
            </a:r>
            <a:r>
              <a:rPr lang="en-US" sz="2000" kern="0" dirty="0" err="1">
                <a:latin typeface="+mn-lt"/>
                <a:cs typeface="+mn-cs"/>
              </a:rPr>
              <a:t>ratusan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ribu</a:t>
            </a:r>
            <a:r>
              <a:rPr lang="en-US" sz="2000" kern="0" dirty="0">
                <a:latin typeface="+mn-lt"/>
                <a:cs typeface="+mn-cs"/>
              </a:rPr>
              <a:t> rupiah)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 P</a:t>
            </a:r>
            <a:r>
              <a:rPr lang="en-US" sz="2000" kern="0" baseline="-25000" dirty="0">
                <a:latin typeface="+mn-lt"/>
                <a:cs typeface="+mn-cs"/>
              </a:rPr>
              <a:t>R  </a:t>
            </a:r>
            <a:r>
              <a:rPr lang="en-US" sz="2000" kern="0" dirty="0">
                <a:latin typeface="+mn-lt"/>
                <a:cs typeface="+mn-cs"/>
              </a:rPr>
              <a:t> = </a:t>
            </a:r>
            <a:r>
              <a:rPr lang="en-US" sz="2000" kern="0" dirty="0" err="1">
                <a:latin typeface="+mn-lt"/>
                <a:cs typeface="+mn-cs"/>
              </a:rPr>
              <a:t>harga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dari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merk</a:t>
            </a:r>
            <a:r>
              <a:rPr lang="en-US" sz="2000" kern="0" dirty="0">
                <a:latin typeface="+mn-lt"/>
                <a:cs typeface="+mn-cs"/>
              </a:rPr>
              <a:t> lain (</a:t>
            </a:r>
            <a:r>
              <a:rPr lang="en-US" sz="2000" kern="0" dirty="0" err="1">
                <a:latin typeface="+mn-lt"/>
                <a:cs typeface="+mn-cs"/>
              </a:rPr>
              <a:t>ratusan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ribu</a:t>
            </a:r>
            <a:r>
              <a:rPr lang="en-US" sz="2000" kern="0" dirty="0">
                <a:latin typeface="+mn-lt"/>
                <a:cs typeface="+mn-cs"/>
              </a:rPr>
              <a:t> rupiah)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 I     = </a:t>
            </a:r>
            <a:r>
              <a:rPr lang="en-US" sz="2000" kern="0" dirty="0" err="1">
                <a:latin typeface="+mn-lt"/>
                <a:cs typeface="+mn-cs"/>
              </a:rPr>
              <a:t>pendapatan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konsumen</a:t>
            </a:r>
            <a:r>
              <a:rPr lang="en-US" sz="2000" kern="0" dirty="0">
                <a:latin typeface="+mn-lt"/>
                <a:cs typeface="+mn-cs"/>
              </a:rPr>
              <a:t> (</a:t>
            </a:r>
            <a:r>
              <a:rPr lang="en-US" sz="2000" kern="0" dirty="0" err="1">
                <a:latin typeface="+mn-lt"/>
                <a:cs typeface="+mn-cs"/>
              </a:rPr>
              <a:t>jutaan</a:t>
            </a:r>
            <a:r>
              <a:rPr lang="en-US" sz="2000" kern="0" dirty="0">
                <a:latin typeface="+mn-lt"/>
                <a:cs typeface="+mn-cs"/>
              </a:rPr>
              <a:t> rupiah per </a:t>
            </a:r>
            <a:r>
              <a:rPr lang="en-US" sz="2000" kern="0" dirty="0" err="1">
                <a:latin typeface="+mn-lt"/>
                <a:cs typeface="+mn-cs"/>
              </a:rPr>
              <a:t>tahun</a:t>
            </a:r>
            <a:r>
              <a:rPr lang="en-US" sz="2000" kern="0" dirty="0">
                <a:latin typeface="+mn-lt"/>
                <a:cs typeface="+mn-cs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 A   = </a:t>
            </a:r>
            <a:r>
              <a:rPr lang="en-US" sz="2000" kern="0" dirty="0" err="1">
                <a:latin typeface="+mn-lt"/>
                <a:cs typeface="+mn-cs"/>
              </a:rPr>
              <a:t>pengeluaran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iklan</a:t>
            </a:r>
            <a:r>
              <a:rPr lang="en-US" sz="2000" kern="0" dirty="0">
                <a:latin typeface="+mn-lt"/>
                <a:cs typeface="+mn-cs"/>
              </a:rPr>
              <a:t>  </a:t>
            </a:r>
            <a:r>
              <a:rPr lang="en-US" sz="2000" kern="0" dirty="0" err="1">
                <a:latin typeface="+mn-lt"/>
                <a:cs typeface="+mn-cs"/>
              </a:rPr>
              <a:t>produk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tersebut</a:t>
            </a:r>
            <a:r>
              <a:rPr lang="en-US" sz="2000" kern="0" dirty="0">
                <a:latin typeface="+mn-lt"/>
                <a:cs typeface="+mn-cs"/>
              </a:rPr>
              <a:t> (</a:t>
            </a:r>
            <a:r>
              <a:rPr lang="en-US" sz="2000" kern="0" dirty="0" err="1">
                <a:latin typeface="+mn-lt"/>
                <a:cs typeface="+mn-cs"/>
              </a:rPr>
              <a:t>ratusan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juta</a:t>
            </a:r>
            <a:r>
              <a:rPr lang="en-US" sz="2000" kern="0" dirty="0">
                <a:latin typeface="+mn-lt"/>
                <a:cs typeface="+mn-cs"/>
              </a:rPr>
              <a:t> rupiah per </a:t>
            </a:r>
            <a:r>
              <a:rPr lang="en-US" sz="2000" kern="0" dirty="0" err="1">
                <a:latin typeface="+mn-lt"/>
                <a:cs typeface="+mn-cs"/>
              </a:rPr>
              <a:t>tahun</a:t>
            </a:r>
            <a:r>
              <a:rPr lang="en-US" sz="2000" kern="0" dirty="0">
                <a:latin typeface="+mn-lt"/>
                <a:cs typeface="+mn-cs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 err="1">
                <a:latin typeface="+mn-lt"/>
                <a:cs typeface="+mn-cs"/>
              </a:rPr>
              <a:t>Contoh</a:t>
            </a:r>
            <a:r>
              <a:rPr lang="en-US" sz="2000" kern="0" dirty="0">
                <a:latin typeface="+mn-lt"/>
                <a:cs typeface="+mn-cs"/>
              </a:rPr>
              <a:t> 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</a:t>
            </a:r>
            <a:r>
              <a:rPr lang="en-US" sz="2000" kern="0" dirty="0" err="1">
                <a:latin typeface="+mn-lt"/>
                <a:cs typeface="+mn-cs"/>
              </a:rPr>
              <a:t>Tahun</a:t>
            </a:r>
            <a:r>
              <a:rPr lang="en-US" sz="2000" kern="0" dirty="0">
                <a:latin typeface="+mn-lt"/>
                <a:cs typeface="+mn-cs"/>
              </a:rPr>
              <a:t> 1996, </a:t>
            </a:r>
            <a:r>
              <a:rPr lang="en-US" sz="2000" kern="0" dirty="0" err="1">
                <a:latin typeface="+mn-lt"/>
                <a:cs typeface="+mn-cs"/>
              </a:rPr>
              <a:t>harga</a:t>
            </a:r>
            <a:r>
              <a:rPr lang="en-US" sz="2000" kern="0" dirty="0">
                <a:latin typeface="+mn-lt"/>
                <a:cs typeface="+mn-cs"/>
              </a:rPr>
              <a:t> rata-rata TV </a:t>
            </a:r>
            <a:r>
              <a:rPr lang="en-US" sz="2000" kern="0" dirty="0" err="1">
                <a:latin typeface="+mn-lt"/>
                <a:cs typeface="+mn-cs"/>
              </a:rPr>
              <a:t>berwarna</a:t>
            </a:r>
            <a:r>
              <a:rPr lang="en-US" sz="2000" kern="0" dirty="0">
                <a:latin typeface="+mn-lt"/>
                <a:cs typeface="+mn-cs"/>
              </a:rPr>
              <a:t> 20 </a:t>
            </a:r>
            <a:r>
              <a:rPr lang="en-US" sz="2000" kern="0" dirty="0" err="1">
                <a:latin typeface="+mn-lt"/>
                <a:cs typeface="+mn-cs"/>
              </a:rPr>
              <a:t>inchi</a:t>
            </a:r>
            <a:r>
              <a:rPr lang="en-US" sz="2000" kern="0" dirty="0">
                <a:latin typeface="+mn-lt"/>
                <a:cs typeface="+mn-cs"/>
              </a:rPr>
              <a:t> Samsung </a:t>
            </a:r>
            <a:r>
              <a:rPr lang="en-US" sz="2000" kern="0" dirty="0" err="1">
                <a:latin typeface="+mn-lt"/>
                <a:cs typeface="+mn-cs"/>
              </a:rPr>
              <a:t>di</a:t>
            </a:r>
            <a:r>
              <a:rPr lang="en-US" sz="2000" kern="0" dirty="0">
                <a:latin typeface="+mn-lt"/>
                <a:cs typeface="+mn-cs"/>
              </a:rPr>
              <a:t> Surabaya </a:t>
            </a:r>
            <a:r>
              <a:rPr lang="en-US" sz="2000" kern="0" dirty="0" err="1">
                <a:latin typeface="+mn-lt"/>
                <a:cs typeface="+mn-cs"/>
              </a:rPr>
              <a:t>Rp</a:t>
            </a:r>
            <a:r>
              <a:rPr lang="en-US" sz="2000" kern="0" dirty="0">
                <a:latin typeface="+mn-lt"/>
                <a:cs typeface="+mn-cs"/>
              </a:rPr>
              <a:t>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1,1 </a:t>
            </a:r>
            <a:r>
              <a:rPr lang="en-US" sz="2000" kern="0" dirty="0" err="1">
                <a:latin typeface="+mn-lt"/>
                <a:cs typeface="+mn-cs"/>
              </a:rPr>
              <a:t>juta</a:t>
            </a:r>
            <a:r>
              <a:rPr lang="en-US" sz="2000" kern="0" dirty="0">
                <a:latin typeface="+mn-lt"/>
                <a:cs typeface="+mn-cs"/>
              </a:rPr>
              <a:t>; </a:t>
            </a:r>
            <a:r>
              <a:rPr lang="en-US" sz="2000" kern="0" dirty="0" err="1">
                <a:latin typeface="+mn-lt"/>
                <a:cs typeface="+mn-cs"/>
              </a:rPr>
              <a:t>harga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berwarna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merk</a:t>
            </a:r>
            <a:r>
              <a:rPr lang="en-US" sz="2000" kern="0" dirty="0">
                <a:latin typeface="+mn-lt"/>
                <a:cs typeface="+mn-cs"/>
              </a:rPr>
              <a:t> lain </a:t>
            </a:r>
            <a:r>
              <a:rPr lang="en-US" sz="2000" kern="0" dirty="0" err="1">
                <a:latin typeface="+mn-lt"/>
                <a:cs typeface="+mn-cs"/>
              </a:rPr>
              <a:t>Rp</a:t>
            </a:r>
            <a:r>
              <a:rPr lang="en-US" sz="2000" kern="0" dirty="0">
                <a:latin typeface="+mn-lt"/>
                <a:cs typeface="+mn-cs"/>
              </a:rPr>
              <a:t>. 0,9 </a:t>
            </a:r>
            <a:r>
              <a:rPr lang="en-US" sz="2000" kern="0" dirty="0" err="1">
                <a:latin typeface="+mn-lt"/>
                <a:cs typeface="+mn-cs"/>
              </a:rPr>
              <a:t>juta</a:t>
            </a:r>
            <a:r>
              <a:rPr lang="en-US" sz="2000" kern="0" dirty="0">
                <a:latin typeface="+mn-lt"/>
                <a:cs typeface="+mn-cs"/>
              </a:rPr>
              <a:t>; rata-rata </a:t>
            </a:r>
            <a:r>
              <a:rPr lang="en-US" sz="2000" kern="0" dirty="0" err="1">
                <a:latin typeface="+mn-lt"/>
                <a:cs typeface="+mn-cs"/>
              </a:rPr>
              <a:t>pendapatan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konsumen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Rp</a:t>
            </a:r>
            <a:r>
              <a:rPr lang="en-US" sz="2000" kern="0" dirty="0">
                <a:latin typeface="+mn-lt"/>
                <a:cs typeface="+mn-cs"/>
              </a:rPr>
              <a:t>. 10 </a:t>
            </a:r>
            <a:r>
              <a:rPr lang="en-US" sz="2000" kern="0" dirty="0" err="1">
                <a:latin typeface="+mn-lt"/>
                <a:cs typeface="+mn-cs"/>
              </a:rPr>
              <a:t>juta</a:t>
            </a:r>
            <a:r>
              <a:rPr lang="en-US" sz="2000" kern="0" dirty="0">
                <a:latin typeface="+mn-lt"/>
                <a:cs typeface="+mn-cs"/>
              </a:rPr>
              <a:t> per </a:t>
            </a:r>
            <a:r>
              <a:rPr lang="en-US" sz="2000" kern="0" dirty="0" err="1">
                <a:latin typeface="+mn-lt"/>
                <a:cs typeface="+mn-cs"/>
              </a:rPr>
              <a:t>tahun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dan</a:t>
            </a:r>
            <a:r>
              <a:rPr lang="en-US" sz="2000" kern="0" dirty="0">
                <a:latin typeface="+mn-lt"/>
                <a:cs typeface="+mn-cs"/>
              </a:rPr>
              <a:t> total </a:t>
            </a:r>
            <a:r>
              <a:rPr lang="en-US" sz="2000" kern="0" dirty="0" err="1">
                <a:latin typeface="+mn-lt"/>
                <a:cs typeface="+mn-cs"/>
              </a:rPr>
              <a:t>pengeluaran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iklan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untuk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berwarna</a:t>
            </a:r>
            <a:r>
              <a:rPr lang="en-US" sz="2000" kern="0" dirty="0">
                <a:latin typeface="+mn-lt"/>
                <a:cs typeface="+mn-cs"/>
              </a:rPr>
              <a:t> Samsung 20 </a:t>
            </a:r>
            <a:r>
              <a:rPr lang="en-US" sz="2000" kern="0" dirty="0" err="1">
                <a:latin typeface="+mn-lt"/>
                <a:cs typeface="+mn-cs"/>
              </a:rPr>
              <a:t>inchi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Rp</a:t>
            </a:r>
            <a:r>
              <a:rPr lang="en-US" sz="2000" kern="0" dirty="0">
                <a:latin typeface="+mn-lt"/>
                <a:cs typeface="+mn-cs"/>
              </a:rPr>
              <a:t>. 5 </a:t>
            </a:r>
            <a:r>
              <a:rPr lang="en-US" sz="2000" kern="0" dirty="0" err="1">
                <a:latin typeface="+mn-lt"/>
                <a:cs typeface="+mn-cs"/>
              </a:rPr>
              <a:t>milyar</a:t>
            </a:r>
            <a:r>
              <a:rPr lang="en-US" sz="2000" kern="0" dirty="0">
                <a:latin typeface="+mn-lt"/>
                <a:cs typeface="+mn-cs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-  </a:t>
            </a:r>
            <a:r>
              <a:rPr lang="en-US" sz="2000" kern="0" dirty="0" err="1">
                <a:latin typeface="+mn-lt"/>
                <a:cs typeface="+mn-cs"/>
              </a:rPr>
              <a:t>Tentukan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fungsi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permintaan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berwarna</a:t>
            </a:r>
            <a:r>
              <a:rPr lang="en-US" sz="2000" kern="0" dirty="0">
                <a:latin typeface="+mn-lt"/>
                <a:cs typeface="+mn-cs"/>
              </a:rPr>
              <a:t> Samsung 20 </a:t>
            </a:r>
            <a:r>
              <a:rPr lang="en-US" sz="2000" kern="0" dirty="0" err="1">
                <a:latin typeface="+mn-lt"/>
                <a:cs typeface="+mn-cs"/>
              </a:rPr>
              <a:t>inchi</a:t>
            </a:r>
            <a:r>
              <a:rPr lang="en-US" sz="2000" kern="0" dirty="0">
                <a:latin typeface="+mn-lt"/>
                <a:cs typeface="+mn-cs"/>
              </a:rPr>
              <a:t> 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-  </a:t>
            </a:r>
            <a:r>
              <a:rPr lang="en-US" sz="2000" kern="0" dirty="0" err="1">
                <a:latin typeface="+mn-lt"/>
                <a:cs typeface="+mn-cs"/>
              </a:rPr>
              <a:t>Hitunglah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besar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kuantitas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permintaan</a:t>
            </a:r>
            <a:r>
              <a:rPr lang="en-US" sz="2000" kern="0" dirty="0">
                <a:latin typeface="+mn-lt"/>
                <a:cs typeface="+mn-cs"/>
              </a:rPr>
              <a:t> TV </a:t>
            </a:r>
            <a:r>
              <a:rPr lang="en-US" sz="2000" kern="0" dirty="0" err="1">
                <a:latin typeface="+mn-lt"/>
                <a:cs typeface="+mn-cs"/>
              </a:rPr>
              <a:t>berwarna</a:t>
            </a:r>
            <a:r>
              <a:rPr lang="en-US" sz="2000" kern="0" dirty="0">
                <a:latin typeface="+mn-lt"/>
                <a:cs typeface="+mn-cs"/>
              </a:rPr>
              <a:t> Samsung 20 </a:t>
            </a:r>
            <a:r>
              <a:rPr lang="en-US" sz="2000" kern="0" dirty="0" err="1">
                <a:latin typeface="+mn-lt"/>
                <a:cs typeface="+mn-cs"/>
              </a:rPr>
              <a:t>inchi</a:t>
            </a:r>
            <a:r>
              <a:rPr lang="en-US" sz="2000" kern="0" dirty="0">
                <a:latin typeface="+mn-lt"/>
                <a:cs typeface="+mn-cs"/>
              </a:rPr>
              <a:t> 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-  </a:t>
            </a:r>
            <a:r>
              <a:rPr lang="en-US" sz="2000" kern="0" dirty="0" err="1">
                <a:latin typeface="+mn-lt"/>
                <a:cs typeface="+mn-cs"/>
              </a:rPr>
              <a:t>Gambarkan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fungsi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i="1" kern="0" dirty="0">
                <a:latin typeface="+mn-lt"/>
                <a:cs typeface="+mn-cs"/>
              </a:rPr>
              <a:t>Demand </a:t>
            </a:r>
            <a:r>
              <a:rPr lang="en-US" sz="2000" kern="0" dirty="0" err="1">
                <a:latin typeface="+mn-lt"/>
                <a:cs typeface="+mn-cs"/>
              </a:rPr>
              <a:t>tersebut</a:t>
            </a:r>
            <a:r>
              <a:rPr lang="en-US" sz="2000" kern="0" dirty="0">
                <a:latin typeface="+mn-lt"/>
                <a:cs typeface="+mn-cs"/>
              </a:rPr>
              <a:t> 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sz="20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i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SUPPLY  ANALYSIS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Tx/>
              <a:buChar char="-"/>
              <a:defRPr/>
            </a:pPr>
            <a:r>
              <a:rPr lang="en-US" sz="2000" i="1" kern="0">
                <a:latin typeface="+mn-lt"/>
                <a:cs typeface="+mn-cs"/>
              </a:rPr>
              <a:t>Supply (</a:t>
            </a:r>
            <a:r>
              <a:rPr lang="en-US" sz="2000" kern="0">
                <a:latin typeface="+mn-lt"/>
                <a:cs typeface="+mn-cs"/>
              </a:rPr>
              <a:t>penawaran) adalah kuantitas produk yang ditawarkan atau dijual di pasar yang secara umum sangat tergantung pada sejumlah variabel.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Tx/>
              <a:buChar char="-"/>
              <a:defRPr/>
            </a:pPr>
            <a:endParaRPr lang="en-US" sz="200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-    Model matematis konsep penawaran produk 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                      Q</a:t>
            </a:r>
            <a:r>
              <a:rPr lang="en-US" sz="2000" kern="0" baseline="-25000">
                <a:latin typeface="+mn-lt"/>
                <a:cs typeface="+mn-cs"/>
              </a:rPr>
              <a:t>SX</a:t>
            </a:r>
            <a:r>
              <a:rPr lang="en-US" sz="2000" kern="0">
                <a:latin typeface="+mn-lt"/>
                <a:cs typeface="+mn-cs"/>
              </a:rPr>
              <a:t> = F (P</a:t>
            </a:r>
            <a:r>
              <a:rPr lang="en-US" sz="2000" kern="0" baseline="-25000">
                <a:latin typeface="+mn-lt"/>
                <a:cs typeface="+mn-cs"/>
              </a:rPr>
              <a:t>X</a:t>
            </a:r>
            <a:r>
              <a:rPr lang="en-US" sz="2000" kern="0">
                <a:latin typeface="+mn-lt"/>
                <a:cs typeface="+mn-cs"/>
              </a:rPr>
              <a:t>, P</a:t>
            </a:r>
            <a:r>
              <a:rPr lang="en-US" sz="2000" kern="0" baseline="-25000">
                <a:latin typeface="+mn-lt"/>
                <a:cs typeface="+mn-cs"/>
              </a:rPr>
              <a:t>I</a:t>
            </a:r>
            <a:r>
              <a:rPr lang="en-US" sz="2000" kern="0">
                <a:latin typeface="+mn-lt"/>
                <a:cs typeface="+mn-cs"/>
              </a:rPr>
              <a:t>, P</a:t>
            </a:r>
            <a:r>
              <a:rPr lang="en-US" sz="2000" kern="0" baseline="-25000">
                <a:latin typeface="+mn-lt"/>
                <a:cs typeface="+mn-cs"/>
              </a:rPr>
              <a:t>R</a:t>
            </a:r>
            <a:r>
              <a:rPr lang="en-US" sz="2000" kern="0">
                <a:latin typeface="+mn-lt"/>
                <a:cs typeface="+mn-cs"/>
              </a:rPr>
              <a:t>, T, P</a:t>
            </a:r>
            <a:r>
              <a:rPr lang="en-US" sz="2000" kern="0" baseline="-25000">
                <a:latin typeface="+mn-lt"/>
                <a:cs typeface="+mn-cs"/>
              </a:rPr>
              <a:t>E</a:t>
            </a:r>
            <a:r>
              <a:rPr lang="en-US" sz="2000" kern="0">
                <a:latin typeface="+mn-lt"/>
                <a:cs typeface="+mn-cs"/>
              </a:rPr>
              <a:t>, N</a:t>
            </a:r>
            <a:r>
              <a:rPr lang="en-US" sz="2000" kern="0" baseline="-25000">
                <a:latin typeface="+mn-lt"/>
                <a:cs typeface="+mn-cs"/>
              </a:rPr>
              <a:t>F</a:t>
            </a:r>
            <a:r>
              <a:rPr lang="en-US" sz="2000" kern="0">
                <a:latin typeface="+mn-lt"/>
                <a:cs typeface="+mn-cs"/>
              </a:rPr>
              <a:t>, O)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800" kern="0">
                <a:latin typeface="+mn-lt"/>
                <a:cs typeface="+mn-cs"/>
              </a:rPr>
              <a:t>    </a:t>
            </a:r>
            <a:r>
              <a:rPr lang="en-US" sz="2000" kern="0">
                <a:latin typeface="+mn-lt"/>
                <a:cs typeface="+mn-cs"/>
              </a:rPr>
              <a:t> Dimana 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Q</a:t>
            </a:r>
            <a:r>
              <a:rPr lang="en-US" sz="2000" kern="0" baseline="-25000">
                <a:latin typeface="+mn-lt"/>
                <a:cs typeface="+mn-cs"/>
              </a:rPr>
              <a:t>SX </a:t>
            </a:r>
            <a:r>
              <a:rPr lang="en-US" sz="2000" kern="0">
                <a:latin typeface="+mn-lt"/>
                <a:cs typeface="+mn-cs"/>
              </a:rPr>
              <a:t> = kuantitas penawaran produk X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F      = fungsi, berarti fungsi dari atau tergantung pada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P</a:t>
            </a:r>
            <a:r>
              <a:rPr lang="en-US" sz="2000" kern="0" baseline="-25000">
                <a:latin typeface="+mn-lt"/>
                <a:cs typeface="+mn-cs"/>
              </a:rPr>
              <a:t>X</a:t>
            </a:r>
            <a:r>
              <a:rPr lang="en-US" sz="2000" kern="0">
                <a:latin typeface="+mn-lt"/>
                <a:cs typeface="+mn-cs"/>
              </a:rPr>
              <a:t>    = harga dari produk X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P</a:t>
            </a:r>
            <a:r>
              <a:rPr lang="en-US" sz="2000" kern="0" baseline="-25000">
                <a:latin typeface="+mn-lt"/>
                <a:cs typeface="+mn-cs"/>
              </a:rPr>
              <a:t>I       </a:t>
            </a:r>
            <a:r>
              <a:rPr lang="en-US" sz="2000" kern="0">
                <a:latin typeface="+mn-lt"/>
                <a:cs typeface="+mn-cs"/>
              </a:rPr>
              <a:t>= harga input yang digunakan untuk memproduksi produk X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P</a:t>
            </a:r>
            <a:r>
              <a:rPr lang="en-US" sz="2000" kern="0" baseline="-25000">
                <a:latin typeface="+mn-lt"/>
                <a:cs typeface="+mn-cs"/>
              </a:rPr>
              <a:t>R</a:t>
            </a:r>
            <a:r>
              <a:rPr lang="en-US" sz="2000" kern="0">
                <a:latin typeface="+mn-lt"/>
                <a:cs typeface="+mn-cs"/>
              </a:rPr>
              <a:t>    = harga dari produk lain (pengganti)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T      = tingkat teknologi yang tersedia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P</a:t>
            </a:r>
            <a:r>
              <a:rPr lang="en-US" sz="2000" kern="0" baseline="-25000">
                <a:latin typeface="+mn-lt"/>
                <a:cs typeface="+mn-cs"/>
              </a:rPr>
              <a:t>E</a:t>
            </a:r>
            <a:r>
              <a:rPr lang="en-US" sz="2000" kern="0">
                <a:latin typeface="+mn-lt"/>
                <a:cs typeface="+mn-cs"/>
              </a:rPr>
              <a:t>    = ekspektasi produsen terhadap harga produk X di masa mendatang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N</a:t>
            </a:r>
            <a:r>
              <a:rPr lang="en-US" sz="2000" kern="0" baseline="-25000">
                <a:latin typeface="+mn-lt"/>
                <a:cs typeface="+mn-cs"/>
              </a:rPr>
              <a:t>F</a:t>
            </a:r>
            <a:r>
              <a:rPr lang="en-US" sz="2000" kern="0">
                <a:latin typeface="+mn-lt"/>
                <a:cs typeface="+mn-cs"/>
              </a:rPr>
              <a:t>    = banyaknya perusahaan yang memproduksi produk yang sama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>
                <a:latin typeface="+mn-lt"/>
                <a:cs typeface="+mn-cs"/>
              </a:rPr>
              <a:t>      O      = faktor-faktor spesifik lain dari penawaran produk tersebut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sz="120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sz="1200" ker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1200" kern="0">
                <a:latin typeface="+mn-lt"/>
                <a:cs typeface="+mn-cs"/>
              </a:rPr>
              <a:t>       </a:t>
            </a:r>
            <a:endParaRPr lang="en-US" sz="1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i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CONTOH </a:t>
            </a:r>
            <a:r>
              <a:rPr lang="en-US" sz="4000" i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SUPPLY </a:t>
            </a:r>
            <a:r>
              <a:rPr lang="en-US" sz="4000" i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ANALYSIS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 err="1">
                <a:latin typeface="+mn-lt"/>
                <a:cs typeface="+mn-cs"/>
              </a:rPr>
              <a:t>Fungsi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penawaran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ruang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pusat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perbelanjaan</a:t>
            </a:r>
            <a:r>
              <a:rPr lang="en-US" sz="2100" kern="0" dirty="0">
                <a:latin typeface="+mn-lt"/>
                <a:cs typeface="+mn-cs"/>
              </a:rPr>
              <a:t> (mall) </a:t>
            </a:r>
            <a:r>
              <a:rPr lang="en-US" sz="2100" kern="0" dirty="0" err="1">
                <a:latin typeface="+mn-lt"/>
                <a:cs typeface="+mn-cs"/>
              </a:rPr>
              <a:t>di</a:t>
            </a:r>
            <a:r>
              <a:rPr lang="en-US" sz="2100" kern="0" dirty="0">
                <a:latin typeface="+mn-lt"/>
                <a:cs typeface="+mn-cs"/>
              </a:rPr>
              <a:t> Surabaya </a:t>
            </a:r>
            <a:r>
              <a:rPr lang="en-US" sz="2100" kern="0" dirty="0" err="1">
                <a:latin typeface="+mn-lt"/>
                <a:cs typeface="+mn-cs"/>
              </a:rPr>
              <a:t>tahun</a:t>
            </a:r>
            <a:r>
              <a:rPr lang="en-US" sz="2100" kern="0" dirty="0">
                <a:latin typeface="+mn-lt"/>
                <a:cs typeface="+mn-cs"/>
              </a:rPr>
              <a:t> 1996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 err="1">
                <a:latin typeface="+mn-lt"/>
                <a:cs typeface="+mn-cs"/>
              </a:rPr>
              <a:t>adalah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sebagai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berikut</a:t>
            </a:r>
            <a:r>
              <a:rPr lang="en-US" sz="2100" kern="0" dirty="0">
                <a:latin typeface="+mn-lt"/>
                <a:cs typeface="+mn-cs"/>
              </a:rPr>
              <a:t> :  Q</a:t>
            </a:r>
            <a:r>
              <a:rPr lang="en-US" sz="2100" kern="0" baseline="-25000" dirty="0">
                <a:latin typeface="+mn-lt"/>
                <a:cs typeface="+mn-cs"/>
              </a:rPr>
              <a:t>SX</a:t>
            </a:r>
            <a:r>
              <a:rPr lang="en-US" sz="2100" kern="0" dirty="0">
                <a:latin typeface="+mn-lt"/>
                <a:cs typeface="+mn-cs"/>
              </a:rPr>
              <a:t> = 325 + 7 P</a:t>
            </a:r>
            <a:r>
              <a:rPr lang="en-US" sz="2100" kern="0" baseline="-25000" dirty="0">
                <a:latin typeface="+mn-lt"/>
                <a:cs typeface="+mn-cs"/>
              </a:rPr>
              <a:t>X</a:t>
            </a:r>
            <a:r>
              <a:rPr lang="en-US" sz="2100" kern="0" dirty="0">
                <a:latin typeface="+mn-lt"/>
                <a:cs typeface="+mn-cs"/>
              </a:rPr>
              <a:t> – 0,25 P</a:t>
            </a:r>
            <a:r>
              <a:rPr lang="en-US" sz="2100" kern="0" baseline="-25000" dirty="0">
                <a:latin typeface="+mn-lt"/>
                <a:cs typeface="+mn-cs"/>
              </a:rPr>
              <a:t>I</a:t>
            </a:r>
            <a:r>
              <a:rPr lang="en-US" sz="2100" kern="0" dirty="0">
                <a:latin typeface="+mn-lt"/>
                <a:cs typeface="+mn-cs"/>
              </a:rPr>
              <a:t> – 8 P</a:t>
            </a:r>
            <a:r>
              <a:rPr lang="en-US" sz="2100" kern="0" baseline="-25000" dirty="0">
                <a:latin typeface="+mn-lt"/>
                <a:cs typeface="+mn-cs"/>
              </a:rPr>
              <a:t>R</a:t>
            </a:r>
            <a:r>
              <a:rPr lang="en-US" sz="2100" kern="0" dirty="0">
                <a:latin typeface="+mn-lt"/>
                <a:cs typeface="+mn-cs"/>
              </a:rPr>
              <a:t> + 5 N</a:t>
            </a:r>
            <a:r>
              <a:rPr lang="en-US" sz="2100" kern="0" baseline="-25000" dirty="0">
                <a:latin typeface="+mn-lt"/>
                <a:cs typeface="+mn-cs"/>
              </a:rPr>
              <a:t>F</a:t>
            </a:r>
            <a:endParaRPr lang="en-US" sz="2100" kern="0" dirty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 Q</a:t>
            </a:r>
            <a:r>
              <a:rPr lang="en-US" sz="2100" kern="0" baseline="-25000" dirty="0">
                <a:latin typeface="+mn-lt"/>
                <a:cs typeface="+mn-cs"/>
              </a:rPr>
              <a:t>SX</a:t>
            </a:r>
            <a:r>
              <a:rPr lang="en-US" sz="2100" kern="0" dirty="0">
                <a:latin typeface="+mn-lt"/>
                <a:cs typeface="+mn-cs"/>
              </a:rPr>
              <a:t> = </a:t>
            </a:r>
            <a:r>
              <a:rPr lang="en-US" sz="2100" kern="0" dirty="0" err="1">
                <a:latin typeface="+mn-lt"/>
                <a:cs typeface="+mn-cs"/>
              </a:rPr>
              <a:t>kuantitas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penawaran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sewa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ruang</a:t>
            </a:r>
            <a:r>
              <a:rPr lang="en-US" sz="2100" kern="0" dirty="0">
                <a:latin typeface="+mn-lt"/>
                <a:cs typeface="+mn-cs"/>
              </a:rPr>
              <a:t> mall (000 m</a:t>
            </a:r>
            <a:r>
              <a:rPr lang="en-US" sz="2100" kern="0" dirty="0">
                <a:latin typeface="+mn-lt"/>
              </a:rPr>
              <a:t>²)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 P</a:t>
            </a:r>
            <a:r>
              <a:rPr lang="en-US" sz="2100" kern="0" baseline="-25000" dirty="0">
                <a:latin typeface="+mn-lt"/>
                <a:cs typeface="+mn-cs"/>
              </a:rPr>
              <a:t>X   </a:t>
            </a:r>
            <a:r>
              <a:rPr lang="en-US" sz="2100" kern="0" dirty="0">
                <a:latin typeface="+mn-lt"/>
                <a:cs typeface="+mn-cs"/>
              </a:rPr>
              <a:t> = </a:t>
            </a:r>
            <a:r>
              <a:rPr lang="en-US" sz="2100" kern="0" dirty="0" err="1">
                <a:latin typeface="+mn-lt"/>
                <a:cs typeface="+mn-cs"/>
              </a:rPr>
              <a:t>harga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sewa</a:t>
            </a:r>
            <a:r>
              <a:rPr lang="en-US" sz="2100" kern="0" dirty="0">
                <a:latin typeface="+mn-lt"/>
                <a:cs typeface="+mn-cs"/>
              </a:rPr>
              <a:t> mall (US </a:t>
            </a:r>
            <a:r>
              <a:rPr lang="en-US" sz="2100" kern="0" dirty="0">
                <a:latin typeface="+mn-lt"/>
              </a:rPr>
              <a:t>$ / </a:t>
            </a:r>
            <a:r>
              <a:rPr lang="en-US" sz="2100" kern="0" dirty="0">
                <a:latin typeface="+mn-lt"/>
                <a:cs typeface="+mn-cs"/>
              </a:rPr>
              <a:t>m</a:t>
            </a:r>
            <a:r>
              <a:rPr lang="en-US" sz="2100" kern="0" dirty="0">
                <a:latin typeface="+mn-lt"/>
              </a:rPr>
              <a:t>² / </a:t>
            </a:r>
            <a:r>
              <a:rPr lang="en-US" sz="2100" kern="0" dirty="0" err="1">
                <a:latin typeface="+mn-lt"/>
              </a:rPr>
              <a:t>bln</a:t>
            </a:r>
            <a:r>
              <a:rPr lang="en-US" sz="2100" kern="0" dirty="0">
                <a:latin typeface="+mn-lt"/>
              </a:rPr>
              <a:t>.</a:t>
            </a:r>
            <a:r>
              <a:rPr lang="en-US" sz="2100" kern="0" dirty="0">
                <a:latin typeface="+mn-lt"/>
                <a:cs typeface="+mn-cs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 P</a:t>
            </a:r>
            <a:r>
              <a:rPr lang="en-US" sz="2100" kern="0" baseline="-25000" dirty="0">
                <a:latin typeface="+mn-lt"/>
                <a:cs typeface="+mn-cs"/>
              </a:rPr>
              <a:t>I    </a:t>
            </a:r>
            <a:r>
              <a:rPr lang="en-US" sz="2100" kern="0" dirty="0">
                <a:latin typeface="+mn-lt"/>
                <a:cs typeface="+mn-cs"/>
              </a:rPr>
              <a:t> = </a:t>
            </a:r>
            <a:r>
              <a:rPr lang="en-US" sz="2100" kern="0" dirty="0" err="1">
                <a:latin typeface="+mn-lt"/>
                <a:cs typeface="+mn-cs"/>
              </a:rPr>
              <a:t>harga</a:t>
            </a:r>
            <a:r>
              <a:rPr lang="en-US" sz="2100" kern="0" dirty="0">
                <a:latin typeface="+mn-lt"/>
                <a:cs typeface="+mn-cs"/>
              </a:rPr>
              <a:t> input </a:t>
            </a:r>
            <a:r>
              <a:rPr lang="en-US" sz="2100" kern="0" dirty="0" err="1">
                <a:latin typeface="+mn-lt"/>
                <a:cs typeface="+mn-cs"/>
              </a:rPr>
              <a:t>pembangunan</a:t>
            </a:r>
            <a:r>
              <a:rPr lang="en-US" sz="2100" kern="0" dirty="0">
                <a:latin typeface="+mn-lt"/>
                <a:cs typeface="+mn-cs"/>
              </a:rPr>
              <a:t> mall (US </a:t>
            </a:r>
            <a:r>
              <a:rPr lang="en-US" sz="2100" kern="0" dirty="0">
                <a:latin typeface="+mn-lt"/>
              </a:rPr>
              <a:t>$ / </a:t>
            </a:r>
            <a:r>
              <a:rPr lang="en-US" sz="2100" kern="0" dirty="0">
                <a:latin typeface="+mn-lt"/>
                <a:cs typeface="+mn-cs"/>
              </a:rPr>
              <a:t>m</a:t>
            </a:r>
            <a:r>
              <a:rPr lang="en-US" sz="2100" kern="0" dirty="0">
                <a:latin typeface="+mn-lt"/>
              </a:rPr>
              <a:t>²</a:t>
            </a:r>
            <a:r>
              <a:rPr lang="en-US" sz="2100" kern="0" dirty="0">
                <a:latin typeface="+mn-lt"/>
                <a:cs typeface="+mn-cs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 P</a:t>
            </a:r>
            <a:r>
              <a:rPr lang="en-US" sz="2100" kern="0" baseline="-25000" dirty="0">
                <a:latin typeface="+mn-lt"/>
                <a:cs typeface="+mn-cs"/>
              </a:rPr>
              <a:t>R  </a:t>
            </a:r>
            <a:r>
              <a:rPr lang="en-US" sz="2100" kern="0" dirty="0">
                <a:latin typeface="+mn-lt"/>
                <a:cs typeface="+mn-cs"/>
              </a:rPr>
              <a:t> =  </a:t>
            </a:r>
            <a:r>
              <a:rPr lang="en-US" sz="2100" kern="0" dirty="0" err="1">
                <a:latin typeface="+mn-lt"/>
                <a:cs typeface="+mn-cs"/>
              </a:rPr>
              <a:t>harga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sewa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ruang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perkantoran</a:t>
            </a:r>
            <a:r>
              <a:rPr lang="en-US" sz="2100" kern="0" dirty="0">
                <a:latin typeface="+mn-lt"/>
                <a:cs typeface="+mn-cs"/>
              </a:rPr>
              <a:t> (US </a:t>
            </a:r>
            <a:r>
              <a:rPr lang="en-US" sz="2100" kern="0" dirty="0">
                <a:latin typeface="+mn-lt"/>
              </a:rPr>
              <a:t>$ / </a:t>
            </a:r>
            <a:r>
              <a:rPr lang="en-US" sz="2100" kern="0" dirty="0">
                <a:latin typeface="+mn-lt"/>
                <a:cs typeface="+mn-cs"/>
              </a:rPr>
              <a:t>m</a:t>
            </a:r>
            <a:r>
              <a:rPr lang="en-US" sz="2100" kern="0" dirty="0">
                <a:latin typeface="+mn-lt"/>
              </a:rPr>
              <a:t>²</a:t>
            </a:r>
            <a:r>
              <a:rPr lang="en-US" sz="2100" kern="0" dirty="0">
                <a:latin typeface="+mn-lt"/>
                <a:cs typeface="+mn-cs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 N</a:t>
            </a:r>
            <a:r>
              <a:rPr lang="en-US" sz="2100" kern="0" baseline="-25000" dirty="0">
                <a:latin typeface="+mn-lt"/>
                <a:cs typeface="+mn-cs"/>
              </a:rPr>
              <a:t>F  </a:t>
            </a:r>
            <a:r>
              <a:rPr lang="en-US" sz="2100" kern="0" dirty="0">
                <a:latin typeface="+mn-lt"/>
                <a:cs typeface="+mn-cs"/>
              </a:rPr>
              <a:t> =  </a:t>
            </a:r>
            <a:r>
              <a:rPr lang="en-US" sz="2100" kern="0" dirty="0" err="1">
                <a:latin typeface="+mn-lt"/>
                <a:cs typeface="+mn-cs"/>
              </a:rPr>
              <a:t>banyaknya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pengembang</a:t>
            </a:r>
            <a:r>
              <a:rPr lang="en-US" sz="2100" kern="0" dirty="0">
                <a:latin typeface="+mn-lt"/>
                <a:cs typeface="+mn-cs"/>
              </a:rPr>
              <a:t> yang </a:t>
            </a:r>
            <a:r>
              <a:rPr lang="en-US" sz="2100" kern="0" dirty="0" err="1">
                <a:latin typeface="+mn-lt"/>
                <a:cs typeface="+mn-cs"/>
              </a:rPr>
              <a:t>menawarkan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sewa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ruang</a:t>
            </a:r>
            <a:r>
              <a:rPr lang="en-US" sz="2100" kern="0" dirty="0">
                <a:latin typeface="+mn-lt"/>
                <a:cs typeface="+mn-cs"/>
              </a:rPr>
              <a:t> mall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           (unit </a:t>
            </a:r>
            <a:r>
              <a:rPr lang="en-US" sz="2100" kern="0" dirty="0" err="1">
                <a:latin typeface="+mn-lt"/>
                <a:cs typeface="+mn-cs"/>
              </a:rPr>
              <a:t>perusahaan</a:t>
            </a:r>
            <a:r>
              <a:rPr lang="en-US" sz="2100" kern="0" dirty="0">
                <a:latin typeface="+mn-lt"/>
                <a:cs typeface="+mn-cs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 err="1">
                <a:latin typeface="+mn-lt"/>
                <a:cs typeface="+mn-cs"/>
              </a:rPr>
              <a:t>Contoh</a:t>
            </a:r>
            <a:r>
              <a:rPr lang="en-US" sz="2100" kern="0" dirty="0">
                <a:latin typeface="+mn-lt"/>
                <a:cs typeface="+mn-cs"/>
              </a:rPr>
              <a:t> 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</a:t>
            </a:r>
            <a:r>
              <a:rPr lang="en-US" sz="2100" kern="0" dirty="0" err="1">
                <a:latin typeface="+mn-lt"/>
                <a:cs typeface="+mn-cs"/>
              </a:rPr>
              <a:t>Apabila</a:t>
            </a:r>
            <a:r>
              <a:rPr lang="en-US" sz="2100" kern="0" dirty="0">
                <a:latin typeface="+mn-lt"/>
                <a:cs typeface="+mn-cs"/>
              </a:rPr>
              <a:t> rata-rata </a:t>
            </a:r>
            <a:r>
              <a:rPr lang="en-US" sz="2100" kern="0" dirty="0" err="1">
                <a:latin typeface="+mn-lt"/>
                <a:cs typeface="+mn-cs"/>
              </a:rPr>
              <a:t>harga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sewa</a:t>
            </a:r>
            <a:r>
              <a:rPr lang="en-US" sz="2100" kern="0" dirty="0">
                <a:latin typeface="+mn-lt"/>
                <a:cs typeface="+mn-cs"/>
              </a:rPr>
              <a:t> mall US </a:t>
            </a:r>
            <a:r>
              <a:rPr lang="en-US" sz="2100" kern="0" dirty="0">
                <a:latin typeface="+mn-lt"/>
              </a:rPr>
              <a:t>$  75 / </a:t>
            </a:r>
            <a:r>
              <a:rPr lang="en-US" sz="2100" kern="0" dirty="0">
                <a:latin typeface="+mn-lt"/>
                <a:cs typeface="+mn-cs"/>
              </a:rPr>
              <a:t>m</a:t>
            </a:r>
            <a:r>
              <a:rPr lang="en-US" sz="2100" kern="0" dirty="0">
                <a:latin typeface="+mn-lt"/>
              </a:rPr>
              <a:t>² / </a:t>
            </a:r>
            <a:r>
              <a:rPr lang="en-US" sz="2100" kern="0" dirty="0" err="1">
                <a:latin typeface="+mn-lt"/>
              </a:rPr>
              <a:t>bln</a:t>
            </a:r>
            <a:r>
              <a:rPr lang="en-US" sz="2100" kern="0" dirty="0">
                <a:latin typeface="+mn-lt"/>
              </a:rPr>
              <a:t>. Dan rata-rata </a:t>
            </a:r>
            <a:r>
              <a:rPr lang="en-US" sz="2100" kern="0" dirty="0" err="1">
                <a:latin typeface="+mn-lt"/>
              </a:rPr>
              <a:t>biaya</a:t>
            </a:r>
            <a:r>
              <a:rPr lang="en-US" sz="2100" kern="0" dirty="0">
                <a:latin typeface="+mn-lt"/>
              </a:rPr>
              <a:t> </a:t>
            </a:r>
            <a:r>
              <a:rPr lang="en-US" sz="2100" kern="0" dirty="0" err="1">
                <a:latin typeface="+mn-lt"/>
              </a:rPr>
              <a:t>pembangunan</a:t>
            </a:r>
            <a:r>
              <a:rPr lang="en-US" sz="2100" kern="0" dirty="0">
                <a:latin typeface="+mn-lt"/>
              </a:rPr>
              <a:t> (</a:t>
            </a:r>
            <a:r>
              <a:rPr lang="en-US" sz="2100" kern="0" dirty="0" err="1">
                <a:latin typeface="+mn-lt"/>
              </a:rPr>
              <a:t>harga</a:t>
            </a:r>
            <a:r>
              <a:rPr lang="en-US" sz="2100" kern="0" dirty="0">
                <a:latin typeface="+mn-lt"/>
              </a:rPr>
              <a:t> input) </a:t>
            </a:r>
            <a:r>
              <a:rPr lang="en-US" sz="2100" kern="0" dirty="0" err="1">
                <a:latin typeface="+mn-lt"/>
              </a:rPr>
              <a:t>ruangan</a:t>
            </a:r>
            <a:r>
              <a:rPr lang="en-US" sz="2100" kern="0" dirty="0">
                <a:latin typeface="+mn-lt"/>
              </a:rPr>
              <a:t> mall </a:t>
            </a:r>
            <a:r>
              <a:rPr lang="en-US" sz="2100" kern="0" dirty="0">
                <a:latin typeface="+mn-lt"/>
                <a:cs typeface="+mn-cs"/>
              </a:rPr>
              <a:t>US </a:t>
            </a:r>
            <a:r>
              <a:rPr lang="en-US" sz="2100" kern="0" dirty="0">
                <a:latin typeface="+mn-lt"/>
              </a:rPr>
              <a:t>$  500 / </a:t>
            </a:r>
            <a:r>
              <a:rPr lang="en-US" sz="2100" kern="0" dirty="0">
                <a:latin typeface="+mn-lt"/>
                <a:cs typeface="+mn-cs"/>
              </a:rPr>
              <a:t>m</a:t>
            </a:r>
            <a:r>
              <a:rPr lang="en-US" sz="2100" kern="0" dirty="0">
                <a:latin typeface="+mn-lt"/>
              </a:rPr>
              <a:t>², rata-rata </a:t>
            </a:r>
            <a:r>
              <a:rPr lang="en-US" sz="2100" kern="0" dirty="0" err="1">
                <a:latin typeface="+mn-lt"/>
              </a:rPr>
              <a:t>harga</a:t>
            </a:r>
            <a:r>
              <a:rPr lang="en-US" sz="2100" kern="0" dirty="0">
                <a:latin typeface="+mn-lt"/>
              </a:rPr>
              <a:t> </a:t>
            </a:r>
            <a:r>
              <a:rPr lang="en-US" sz="2100" kern="0" dirty="0" err="1">
                <a:latin typeface="+mn-lt"/>
              </a:rPr>
              <a:t>sewa</a:t>
            </a:r>
            <a:r>
              <a:rPr lang="en-US" sz="2100" kern="0" dirty="0">
                <a:latin typeface="+mn-lt"/>
              </a:rPr>
              <a:t> </a:t>
            </a:r>
            <a:r>
              <a:rPr lang="en-US" sz="2100" kern="0" dirty="0" err="1">
                <a:latin typeface="+mn-lt"/>
              </a:rPr>
              <a:t>ruang</a:t>
            </a:r>
            <a:r>
              <a:rPr lang="en-US" sz="2100" kern="0" dirty="0">
                <a:latin typeface="+mn-lt"/>
              </a:rPr>
              <a:t> </a:t>
            </a:r>
            <a:r>
              <a:rPr lang="en-US" sz="2100" kern="0" dirty="0" err="1">
                <a:latin typeface="+mn-lt"/>
              </a:rPr>
              <a:t>perkantoran</a:t>
            </a:r>
            <a:r>
              <a:rPr lang="en-US" sz="2100" kern="0" dirty="0">
                <a:latin typeface="+mn-lt"/>
              </a:rPr>
              <a:t> </a:t>
            </a:r>
            <a:r>
              <a:rPr lang="en-US" sz="2100" kern="0" dirty="0">
                <a:latin typeface="+mn-lt"/>
                <a:cs typeface="+mn-cs"/>
              </a:rPr>
              <a:t>US </a:t>
            </a:r>
            <a:r>
              <a:rPr lang="en-US" sz="2100" kern="0" dirty="0">
                <a:latin typeface="+mn-lt"/>
              </a:rPr>
              <a:t>$  25 / </a:t>
            </a:r>
            <a:r>
              <a:rPr lang="en-US" sz="2100" kern="0" dirty="0">
                <a:latin typeface="+mn-lt"/>
                <a:cs typeface="+mn-cs"/>
              </a:rPr>
              <a:t>m</a:t>
            </a:r>
            <a:r>
              <a:rPr lang="en-US" sz="2100" kern="0" dirty="0">
                <a:latin typeface="+mn-lt"/>
              </a:rPr>
              <a:t>² / </a:t>
            </a:r>
            <a:r>
              <a:rPr lang="en-US" sz="2100" kern="0" dirty="0" err="1">
                <a:latin typeface="+mn-lt"/>
              </a:rPr>
              <a:t>bln</a:t>
            </a:r>
            <a:r>
              <a:rPr lang="en-US" sz="2100" kern="0" dirty="0">
                <a:latin typeface="+mn-lt"/>
              </a:rPr>
              <a:t>., </a:t>
            </a:r>
            <a:r>
              <a:rPr lang="en-US" sz="2100" kern="0" dirty="0" err="1">
                <a:latin typeface="+mn-lt"/>
              </a:rPr>
              <a:t>jumlah</a:t>
            </a:r>
            <a:r>
              <a:rPr lang="en-US" sz="2100" kern="0" dirty="0">
                <a:latin typeface="+mn-lt"/>
              </a:rPr>
              <a:t> </a:t>
            </a:r>
            <a:r>
              <a:rPr lang="en-US" sz="2100" kern="0" dirty="0" err="1">
                <a:latin typeface="+mn-lt"/>
              </a:rPr>
              <a:t>pengembang</a:t>
            </a:r>
            <a:r>
              <a:rPr lang="en-US" sz="2100" kern="0" dirty="0">
                <a:latin typeface="+mn-lt"/>
              </a:rPr>
              <a:t> yang </a:t>
            </a:r>
            <a:r>
              <a:rPr lang="en-US" sz="2100" kern="0" dirty="0" err="1">
                <a:latin typeface="+mn-lt"/>
              </a:rPr>
              <a:t>menawarkan</a:t>
            </a:r>
            <a:r>
              <a:rPr lang="en-US" sz="2100" kern="0" dirty="0">
                <a:latin typeface="+mn-lt"/>
              </a:rPr>
              <a:t> </a:t>
            </a:r>
            <a:r>
              <a:rPr lang="en-US" sz="2100" kern="0" dirty="0" err="1">
                <a:latin typeface="+mn-lt"/>
              </a:rPr>
              <a:t>sewa</a:t>
            </a:r>
            <a:r>
              <a:rPr lang="en-US" sz="2100" kern="0" dirty="0">
                <a:latin typeface="+mn-lt"/>
              </a:rPr>
              <a:t> </a:t>
            </a:r>
            <a:r>
              <a:rPr lang="en-US" sz="2100" kern="0" dirty="0" err="1">
                <a:latin typeface="+mn-lt"/>
              </a:rPr>
              <a:t>ruang</a:t>
            </a:r>
            <a:r>
              <a:rPr lang="en-US" sz="2100" kern="0" dirty="0">
                <a:latin typeface="+mn-lt"/>
              </a:rPr>
              <a:t> mall 20 </a:t>
            </a:r>
            <a:r>
              <a:rPr lang="en-US" sz="2100" kern="0" dirty="0" err="1">
                <a:latin typeface="+mn-lt"/>
              </a:rPr>
              <a:t>perusahaan</a:t>
            </a:r>
            <a:r>
              <a:rPr lang="en-US" sz="2100" kern="0" dirty="0">
                <a:latin typeface="+mn-lt"/>
              </a:rPr>
              <a:t>. </a:t>
            </a:r>
            <a:endParaRPr lang="en-US" sz="2100" kern="0" dirty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-  </a:t>
            </a:r>
            <a:r>
              <a:rPr lang="en-US" sz="2100" kern="0" dirty="0" err="1">
                <a:latin typeface="+mn-lt"/>
                <a:cs typeface="+mn-cs"/>
              </a:rPr>
              <a:t>Tentukan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fungsi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penawaran</a:t>
            </a:r>
            <a:r>
              <a:rPr lang="en-US" sz="2100" kern="0" dirty="0">
                <a:latin typeface="+mn-lt"/>
                <a:cs typeface="+mn-cs"/>
              </a:rPr>
              <a:t> !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-  </a:t>
            </a:r>
            <a:r>
              <a:rPr lang="en-US" sz="2100" kern="0" dirty="0" err="1">
                <a:latin typeface="+mn-lt"/>
                <a:cs typeface="+mn-cs"/>
              </a:rPr>
              <a:t>Hitunglah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besar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kuantitas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penawaran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sewa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ruang</a:t>
            </a:r>
            <a:r>
              <a:rPr lang="en-US" sz="2100" kern="0" dirty="0">
                <a:latin typeface="+mn-lt"/>
                <a:cs typeface="+mn-cs"/>
              </a:rPr>
              <a:t> mall (000 m</a:t>
            </a:r>
            <a:r>
              <a:rPr lang="en-US" sz="2100" kern="0" dirty="0">
                <a:latin typeface="+mn-lt"/>
              </a:rPr>
              <a:t>²)</a:t>
            </a:r>
            <a:r>
              <a:rPr lang="en-US" sz="2100" kern="0" dirty="0">
                <a:latin typeface="+mn-lt"/>
                <a:cs typeface="+mn-cs"/>
              </a:rPr>
              <a:t> !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100" kern="0" dirty="0">
                <a:latin typeface="+mn-lt"/>
                <a:cs typeface="+mn-cs"/>
              </a:rPr>
              <a:t>     -  </a:t>
            </a:r>
            <a:r>
              <a:rPr lang="en-US" sz="2100" kern="0" dirty="0" err="1">
                <a:latin typeface="+mn-lt"/>
                <a:cs typeface="+mn-cs"/>
              </a:rPr>
              <a:t>Gambarkan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kern="0" dirty="0" err="1">
                <a:latin typeface="+mn-lt"/>
                <a:cs typeface="+mn-cs"/>
              </a:rPr>
              <a:t>fungsi</a:t>
            </a:r>
            <a:r>
              <a:rPr lang="en-US" sz="2100" kern="0" dirty="0">
                <a:latin typeface="+mn-lt"/>
                <a:cs typeface="+mn-cs"/>
              </a:rPr>
              <a:t> </a:t>
            </a:r>
            <a:r>
              <a:rPr lang="en-US" sz="2100" i="1" kern="0" dirty="0">
                <a:latin typeface="+mn-lt"/>
                <a:cs typeface="+mn-cs"/>
              </a:rPr>
              <a:t>Supply </a:t>
            </a:r>
            <a:r>
              <a:rPr lang="en-US" sz="2100" kern="0" dirty="0" err="1">
                <a:latin typeface="+mn-lt"/>
                <a:cs typeface="+mn-cs"/>
              </a:rPr>
              <a:t>tersebut</a:t>
            </a:r>
            <a:r>
              <a:rPr lang="en-US" sz="2100" kern="0" dirty="0">
                <a:latin typeface="+mn-lt"/>
                <a:cs typeface="+mn-cs"/>
              </a:rPr>
              <a:t> !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sz="18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i="1" u="sng" dirty="0" err="1" smtClean="0">
                <a:solidFill>
                  <a:srgbClr val="C00000"/>
                </a:solidFill>
              </a:rPr>
              <a:t>Mekanisme</a:t>
            </a:r>
            <a:r>
              <a:rPr lang="en-US" i="1" u="sng" dirty="0" smtClean="0">
                <a:solidFill>
                  <a:srgbClr val="C00000"/>
                </a:solidFill>
              </a:rPr>
              <a:t> </a:t>
            </a:r>
            <a:r>
              <a:rPr lang="en-US" i="1" u="sng" dirty="0" err="1" smtClean="0">
                <a:solidFill>
                  <a:srgbClr val="C00000"/>
                </a:solidFill>
              </a:rPr>
              <a:t>Pasar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Permintaan</a:t>
            </a:r>
            <a:r>
              <a:rPr lang="en-US" i="1" dirty="0" smtClean="0"/>
              <a:t>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0188" y="1335088"/>
            <a:ext cx="5180012" cy="48371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 err="1" smtClean="0"/>
              <a:t>Permintaan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b="1" dirty="0" err="1" smtClean="0"/>
              <a:t>Kurva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Permintaan</a:t>
            </a:r>
            <a:r>
              <a:rPr lang="en-US" sz="2000" b="1" dirty="0" smtClean="0"/>
              <a:t> </a:t>
            </a:r>
            <a:r>
              <a:rPr lang="en-US" sz="2000" i="1" dirty="0" smtClean="0"/>
              <a:t>(market demand curve)</a:t>
            </a:r>
            <a:r>
              <a:rPr lang="en-US" sz="2000" dirty="0" smtClean="0"/>
              <a:t>,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diminta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harganya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Permintaan</a:t>
            </a:r>
            <a:r>
              <a:rPr lang="en-US" sz="2000" dirty="0" smtClean="0"/>
              <a:t> </a:t>
            </a:r>
            <a:r>
              <a:rPr lang="en-US" sz="2000" i="1" dirty="0" smtClean="0"/>
              <a:t>(</a:t>
            </a:r>
            <a:r>
              <a:rPr lang="en-US" sz="2000" i="1" dirty="0" smtClean="0">
                <a:solidFill>
                  <a:srgbClr val="C00000"/>
                </a:solidFill>
              </a:rPr>
              <a:t>law of demand</a:t>
            </a:r>
            <a:r>
              <a:rPr lang="en-US" sz="2000" i="1" dirty="0" smtClean="0"/>
              <a:t>), </a:t>
            </a:r>
            <a:r>
              <a:rPr lang="en-US" sz="2000" dirty="0" err="1" smtClean="0"/>
              <a:t>menyatakan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naik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permintaan</a:t>
            </a:r>
            <a:r>
              <a:rPr lang="en-US" sz="2000" dirty="0" smtClean="0"/>
              <a:t> </a:t>
            </a:r>
            <a:r>
              <a:rPr lang="en-US" sz="2000" dirty="0" err="1" smtClean="0"/>
              <a:t>turun</a:t>
            </a:r>
            <a:r>
              <a:rPr lang="en-US" sz="2000" dirty="0" smtClean="0"/>
              <a:t>, </a:t>
            </a:r>
            <a:r>
              <a:rPr lang="en-US" sz="2000" i="1" dirty="0" smtClean="0"/>
              <a:t>ceteris paribus.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sebaliknya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C00000"/>
                </a:solidFill>
              </a:rPr>
              <a:t>Ceteris paribus</a:t>
            </a:r>
            <a:r>
              <a:rPr lang="en-US" sz="2000" dirty="0" smtClean="0"/>
              <a:t>,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asumsi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faktor-faktor</a:t>
            </a:r>
            <a:r>
              <a:rPr lang="en-US" sz="2000" dirty="0" smtClean="0"/>
              <a:t> lain/</a:t>
            </a:r>
            <a:r>
              <a:rPr lang="en-US" sz="2000" dirty="0" err="1" smtClean="0"/>
              <a:t>selain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dianggap</a:t>
            </a:r>
            <a:r>
              <a:rPr lang="en-US" sz="2000" dirty="0" smtClean="0"/>
              <a:t> </a:t>
            </a:r>
            <a:r>
              <a:rPr lang="en-US" sz="2000" dirty="0" err="1" smtClean="0"/>
              <a:t>konstan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 err="1" smtClean="0"/>
              <a:t>Permintaan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akumulasi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permintaan-permintaan</a:t>
            </a:r>
            <a:r>
              <a:rPr lang="en-US" sz="2000" dirty="0" smtClean="0"/>
              <a:t> individual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000" dirty="0" err="1" smtClean="0"/>
              <a:t>Faktor-faktor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permintaan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(x);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(x),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lain (y), </a:t>
            </a:r>
            <a:r>
              <a:rPr lang="en-US" sz="2000" dirty="0" err="1" smtClean="0"/>
              <a:t>Selera</a:t>
            </a:r>
            <a:r>
              <a:rPr lang="en-US" sz="2000" dirty="0" smtClean="0"/>
              <a:t> (T),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(I), </a:t>
            </a:r>
            <a:r>
              <a:rPr lang="en-US" sz="2000" dirty="0" err="1" smtClean="0"/>
              <a:t>Ekpektasi</a:t>
            </a:r>
            <a:r>
              <a:rPr lang="en-US" sz="2000" dirty="0" smtClean="0"/>
              <a:t> (E)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non </a:t>
            </a:r>
            <a:r>
              <a:rPr lang="en-US" sz="2000" dirty="0" err="1" smtClean="0"/>
              <a:t>ekonomi</a:t>
            </a:r>
            <a:endParaRPr lang="en-US" sz="2000" dirty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0" y="1219200"/>
            <a:ext cx="2971800" cy="48768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err="1" smtClean="0"/>
              <a:t>Gambar</a:t>
            </a:r>
            <a:r>
              <a:rPr lang="en-US" sz="1800" dirty="0" smtClean="0"/>
              <a:t> 1.2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u="sng" dirty="0" err="1" smtClean="0"/>
              <a:t>Kurva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permintaan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daging</a:t>
            </a:r>
            <a:r>
              <a:rPr lang="en-US" sz="1800" dirty="0" smtClean="0"/>
              <a:t> 	</a:t>
            </a:r>
            <a:r>
              <a:rPr lang="en-US" sz="1800" i="1" dirty="0" smtClean="0"/>
              <a:t>(ceteris paribus)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u="sng" dirty="0" err="1" smtClean="0"/>
              <a:t>Keterangan</a:t>
            </a:r>
            <a:r>
              <a:rPr lang="en-US" sz="1700" u="sng" dirty="0" smtClean="0"/>
              <a:t>:</a:t>
            </a:r>
            <a:endParaRPr lang="en-US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P = </a:t>
            </a:r>
            <a:r>
              <a:rPr lang="en-US" sz="1700" dirty="0" err="1" smtClean="0"/>
              <a:t>Harga</a:t>
            </a:r>
            <a:r>
              <a:rPr lang="en-US" sz="1700" dirty="0" smtClean="0"/>
              <a:t> </a:t>
            </a:r>
            <a:r>
              <a:rPr lang="en-US" sz="1700" dirty="0" err="1" smtClean="0"/>
              <a:t>daging</a:t>
            </a:r>
            <a:endParaRPr lang="en-US" sz="17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Q = </a:t>
            </a:r>
            <a:r>
              <a:rPr lang="en-US" sz="1700" dirty="0" err="1" smtClean="0"/>
              <a:t>Jumlah</a:t>
            </a:r>
            <a:r>
              <a:rPr lang="en-US" sz="1700" dirty="0" smtClean="0"/>
              <a:t> </a:t>
            </a:r>
            <a:r>
              <a:rPr lang="en-US" sz="1700" dirty="0" err="1" smtClean="0"/>
              <a:t>permintaan</a:t>
            </a:r>
            <a:r>
              <a:rPr lang="en-US" sz="1700" dirty="0" smtClean="0"/>
              <a:t> </a:t>
            </a:r>
            <a:r>
              <a:rPr lang="en-US" sz="1700" dirty="0" err="1" smtClean="0"/>
              <a:t>daging</a:t>
            </a:r>
            <a:endParaRPr lang="en-US" sz="1700" u="sng" dirty="0" smtClean="0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5791200" y="2132013"/>
            <a:ext cx="0" cy="297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5486400" y="4725988"/>
            <a:ext cx="2820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6096000" y="2744788"/>
            <a:ext cx="1603375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5259388" y="2057400"/>
            <a:ext cx="455612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P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sz="1600" dirty="0"/>
              <a:t>12</a:t>
            </a:r>
          </a:p>
          <a:p>
            <a:pPr>
              <a:spcBef>
                <a:spcPct val="50000"/>
              </a:spcBef>
            </a:pPr>
            <a:endParaRPr lang="en-US" sz="1600" dirty="0"/>
          </a:p>
          <a:p>
            <a:pPr>
              <a:spcBef>
                <a:spcPct val="50000"/>
              </a:spcBef>
            </a:pPr>
            <a:r>
              <a:rPr lang="en-US" sz="1600" dirty="0"/>
              <a:t>10</a:t>
            </a:r>
          </a:p>
          <a:p>
            <a:pPr>
              <a:spcBef>
                <a:spcPct val="50000"/>
              </a:spcBef>
            </a:pP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  <a:p>
            <a:pPr>
              <a:spcBef>
                <a:spcPct val="50000"/>
              </a:spcBef>
            </a:pPr>
            <a:r>
              <a:rPr lang="en-US" sz="1600" dirty="0"/>
              <a:t> 0</a:t>
            </a: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6172200" y="4800600"/>
            <a:ext cx="25161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1.500      2.200</a:t>
            </a:r>
            <a:r>
              <a:rPr lang="en-US"/>
              <a:t>         Q</a:t>
            </a:r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5791200" y="304958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6400800" y="30495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7237413" y="3813175"/>
            <a:ext cx="0" cy="912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>
            <a:off x="5791200" y="3813175"/>
            <a:ext cx="14462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7772400" y="4038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u="sng" dirty="0" err="1" smtClean="0">
                <a:solidFill>
                  <a:srgbClr val="C00000"/>
                </a:solidFill>
              </a:rPr>
              <a:t>Mekanisme</a:t>
            </a:r>
            <a:r>
              <a:rPr lang="en-US" i="1" u="sng" dirty="0" smtClean="0">
                <a:solidFill>
                  <a:srgbClr val="C00000"/>
                </a:solidFill>
              </a:rPr>
              <a:t> </a:t>
            </a:r>
            <a:r>
              <a:rPr lang="en-US" i="1" u="sng" dirty="0" err="1" smtClean="0">
                <a:solidFill>
                  <a:srgbClr val="C00000"/>
                </a:solidFill>
              </a:rPr>
              <a:t>Pasar</a:t>
            </a:r>
            <a:r>
              <a:rPr lang="en-US" i="1" u="sng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lanjutan</a:t>
            </a:r>
            <a:r>
              <a:rPr lang="en-US" i="1" dirty="0" smtClean="0"/>
              <a:t>)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8788" y="1828800"/>
            <a:ext cx="4033837" cy="4303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900" dirty="0" smtClean="0"/>
              <a:t> </a:t>
            </a:r>
          </a:p>
        </p:txBody>
      </p:sp>
      <p:sp>
        <p:nvSpPr>
          <p:cNvPr id="19460" name="Rectangle 9"/>
          <p:cNvSpPr>
            <a:spLocks noChangeArrowheads="1"/>
          </p:cNvSpPr>
          <p:nvPr/>
        </p:nvSpPr>
        <p:spPr bwMode="auto">
          <a:xfrm>
            <a:off x="230188" y="1446213"/>
            <a:ext cx="43434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dirty="0" err="1"/>
              <a:t>Gambar</a:t>
            </a:r>
            <a:r>
              <a:rPr lang="en-US" dirty="0"/>
              <a:t> 1.3a</a:t>
            </a:r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i="1" dirty="0"/>
              <a:t>(ceteris paribus)</a:t>
            </a:r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9461" name="Line 11"/>
          <p:cNvSpPr>
            <a:spLocks noChangeShapeType="1"/>
          </p:cNvSpPr>
          <p:nvPr/>
        </p:nvSpPr>
        <p:spPr bwMode="auto">
          <a:xfrm>
            <a:off x="1220788" y="2744788"/>
            <a:ext cx="0" cy="281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Line 12"/>
          <p:cNvSpPr>
            <a:spLocks noChangeShapeType="1"/>
          </p:cNvSpPr>
          <p:nvPr/>
        </p:nvSpPr>
        <p:spPr bwMode="auto">
          <a:xfrm>
            <a:off x="990600" y="5332413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13"/>
          <p:cNvSpPr>
            <a:spLocks noChangeShapeType="1"/>
          </p:cNvSpPr>
          <p:nvPr/>
        </p:nvSpPr>
        <p:spPr bwMode="auto">
          <a:xfrm>
            <a:off x="1603375" y="3124200"/>
            <a:ext cx="1749425" cy="1830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14"/>
          <p:cNvSpPr>
            <a:spLocks noChangeShapeType="1"/>
          </p:cNvSpPr>
          <p:nvPr/>
        </p:nvSpPr>
        <p:spPr bwMode="auto">
          <a:xfrm>
            <a:off x="1220788" y="381317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Line 15"/>
          <p:cNvSpPr>
            <a:spLocks noChangeShapeType="1"/>
          </p:cNvSpPr>
          <p:nvPr/>
        </p:nvSpPr>
        <p:spPr bwMode="auto">
          <a:xfrm flipV="1">
            <a:off x="1220788" y="4495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Line 16"/>
          <p:cNvSpPr>
            <a:spLocks noChangeShapeType="1"/>
          </p:cNvSpPr>
          <p:nvPr/>
        </p:nvSpPr>
        <p:spPr bwMode="auto">
          <a:xfrm flipV="1">
            <a:off x="2211388" y="3813175"/>
            <a:ext cx="0" cy="15192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7"/>
          <p:cNvSpPr>
            <a:spLocks noChangeShapeType="1"/>
          </p:cNvSpPr>
          <p:nvPr/>
        </p:nvSpPr>
        <p:spPr bwMode="auto">
          <a:xfrm flipV="1">
            <a:off x="2897188" y="4421188"/>
            <a:ext cx="0" cy="9112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609600" y="2819400"/>
            <a:ext cx="531813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 sz="1600"/>
              <a:t>P</a:t>
            </a:r>
            <a:r>
              <a:rPr lang="en-US" sz="1600" baseline="-25000"/>
              <a:t>0</a:t>
            </a:r>
          </a:p>
          <a:p>
            <a:pPr>
              <a:spcBef>
                <a:spcPct val="50000"/>
              </a:spcBef>
            </a:pPr>
            <a:endParaRPr lang="en-US" sz="1600"/>
          </a:p>
          <a:p>
            <a:pPr>
              <a:spcBef>
                <a:spcPct val="50000"/>
              </a:spcBef>
            </a:pPr>
            <a:r>
              <a:rPr lang="en-US" sz="1600"/>
              <a:t>P</a:t>
            </a:r>
            <a:r>
              <a:rPr lang="en-US" sz="1600" baseline="-25000"/>
              <a:t>1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1981200" y="54102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Q</a:t>
            </a:r>
            <a:r>
              <a:rPr lang="en-US" sz="1600" baseline="-25000"/>
              <a:t>0</a:t>
            </a:r>
            <a:r>
              <a:rPr lang="en-US" sz="1600"/>
              <a:t>       Q</a:t>
            </a:r>
            <a:r>
              <a:rPr lang="en-US" sz="1600" baseline="-25000"/>
              <a:t>1</a:t>
            </a:r>
            <a:r>
              <a:rPr lang="en-US"/>
              <a:t>             Q</a:t>
            </a:r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3503613" y="4953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</a:p>
        </p:txBody>
      </p:sp>
      <p:sp>
        <p:nvSpPr>
          <p:cNvPr id="19471" name="Text Box 21"/>
          <p:cNvSpPr txBox="1">
            <a:spLocks noChangeArrowheads="1"/>
          </p:cNvSpPr>
          <p:nvPr/>
        </p:nvSpPr>
        <p:spPr bwMode="auto">
          <a:xfrm>
            <a:off x="2286000" y="35814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9472" name="Text Box 22"/>
          <p:cNvSpPr txBox="1">
            <a:spLocks noChangeArrowheads="1"/>
          </p:cNvSpPr>
          <p:nvPr/>
        </p:nvSpPr>
        <p:spPr bwMode="auto">
          <a:xfrm>
            <a:off x="2878138" y="41513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9473" name="Line 23"/>
          <p:cNvSpPr>
            <a:spLocks noChangeShapeType="1"/>
          </p:cNvSpPr>
          <p:nvPr/>
        </p:nvSpPr>
        <p:spPr bwMode="auto">
          <a:xfrm>
            <a:off x="2589213" y="3960813"/>
            <a:ext cx="22860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Line 24"/>
          <p:cNvSpPr>
            <a:spLocks noChangeShapeType="1"/>
          </p:cNvSpPr>
          <p:nvPr/>
        </p:nvSpPr>
        <p:spPr bwMode="auto">
          <a:xfrm>
            <a:off x="1603375" y="3960813"/>
            <a:ext cx="0" cy="30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Line 25"/>
          <p:cNvSpPr>
            <a:spLocks noChangeShapeType="1"/>
          </p:cNvSpPr>
          <p:nvPr/>
        </p:nvSpPr>
        <p:spPr bwMode="auto">
          <a:xfrm flipV="1">
            <a:off x="1827213" y="3960813"/>
            <a:ext cx="0" cy="30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>
            <a:off x="2362200" y="49545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flipH="1" flipV="1">
            <a:off x="23622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Line 28"/>
          <p:cNvSpPr>
            <a:spLocks noChangeShapeType="1"/>
          </p:cNvSpPr>
          <p:nvPr/>
        </p:nvSpPr>
        <p:spPr bwMode="auto">
          <a:xfrm flipH="1" flipV="1">
            <a:off x="2743200" y="3813175"/>
            <a:ext cx="228600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Rectangle 30"/>
          <p:cNvSpPr>
            <a:spLocks noChangeArrowheads="1"/>
          </p:cNvSpPr>
          <p:nvPr/>
        </p:nvSpPr>
        <p:spPr bwMode="auto">
          <a:xfrm>
            <a:off x="4875213" y="1446213"/>
            <a:ext cx="4038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/>
              <a:t>Gambar 1.3b</a:t>
            </a:r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/>
              <a:t>Kurva Perubahan Permintaan</a:t>
            </a:r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</p:txBody>
      </p:sp>
      <p:sp>
        <p:nvSpPr>
          <p:cNvPr id="19480" name="Rectangle 32"/>
          <p:cNvSpPr>
            <a:spLocks noChangeArrowheads="1"/>
          </p:cNvSpPr>
          <p:nvPr/>
        </p:nvSpPr>
        <p:spPr bwMode="auto">
          <a:xfrm>
            <a:off x="2286000" y="1919288"/>
            <a:ext cx="4572000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spcBef>
                <a:spcPct val="5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/>
          </a:p>
        </p:txBody>
      </p:sp>
      <p:sp>
        <p:nvSpPr>
          <p:cNvPr id="19481" name="Line 33"/>
          <p:cNvSpPr>
            <a:spLocks noChangeShapeType="1"/>
          </p:cNvSpPr>
          <p:nvPr/>
        </p:nvSpPr>
        <p:spPr bwMode="auto">
          <a:xfrm>
            <a:off x="5637213" y="2665413"/>
            <a:ext cx="0" cy="282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Line 34"/>
          <p:cNvSpPr>
            <a:spLocks noChangeShapeType="1"/>
          </p:cNvSpPr>
          <p:nvPr/>
        </p:nvSpPr>
        <p:spPr bwMode="auto">
          <a:xfrm>
            <a:off x="5410200" y="5332413"/>
            <a:ext cx="2974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Line 35"/>
          <p:cNvSpPr>
            <a:spLocks noChangeShapeType="1"/>
          </p:cNvSpPr>
          <p:nvPr/>
        </p:nvSpPr>
        <p:spPr bwMode="auto">
          <a:xfrm>
            <a:off x="6172200" y="3124200"/>
            <a:ext cx="1527175" cy="1751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Line 36"/>
          <p:cNvSpPr>
            <a:spLocks noChangeShapeType="1"/>
          </p:cNvSpPr>
          <p:nvPr/>
        </p:nvSpPr>
        <p:spPr bwMode="auto">
          <a:xfrm>
            <a:off x="6630988" y="2817813"/>
            <a:ext cx="1522412" cy="175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37"/>
          <p:cNvSpPr>
            <a:spLocks noChangeShapeType="1"/>
          </p:cNvSpPr>
          <p:nvPr/>
        </p:nvSpPr>
        <p:spPr bwMode="auto">
          <a:xfrm>
            <a:off x="5865813" y="3582988"/>
            <a:ext cx="1143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Line 38"/>
          <p:cNvSpPr>
            <a:spLocks noChangeShapeType="1"/>
          </p:cNvSpPr>
          <p:nvPr/>
        </p:nvSpPr>
        <p:spPr bwMode="auto">
          <a:xfrm>
            <a:off x="5637213" y="3657600"/>
            <a:ext cx="9937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Line 39"/>
          <p:cNvSpPr>
            <a:spLocks noChangeShapeType="1"/>
          </p:cNvSpPr>
          <p:nvPr/>
        </p:nvSpPr>
        <p:spPr bwMode="auto">
          <a:xfrm>
            <a:off x="5637213" y="3124200"/>
            <a:ext cx="12207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8" name="Line 40"/>
          <p:cNvSpPr>
            <a:spLocks noChangeShapeType="1"/>
          </p:cNvSpPr>
          <p:nvPr/>
        </p:nvSpPr>
        <p:spPr bwMode="auto">
          <a:xfrm>
            <a:off x="5637213" y="4343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9" name="Line 41"/>
          <p:cNvSpPr>
            <a:spLocks noChangeShapeType="1"/>
          </p:cNvSpPr>
          <p:nvPr/>
        </p:nvSpPr>
        <p:spPr bwMode="auto">
          <a:xfrm>
            <a:off x="5637213" y="4572000"/>
            <a:ext cx="10683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0" name="Line 42"/>
          <p:cNvSpPr>
            <a:spLocks noChangeShapeType="1"/>
          </p:cNvSpPr>
          <p:nvPr/>
        </p:nvSpPr>
        <p:spPr bwMode="auto">
          <a:xfrm>
            <a:off x="6858000" y="3124200"/>
            <a:ext cx="74613" cy="22082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1" name="Line 43"/>
          <p:cNvSpPr>
            <a:spLocks noChangeShapeType="1"/>
          </p:cNvSpPr>
          <p:nvPr/>
        </p:nvSpPr>
        <p:spPr bwMode="auto">
          <a:xfrm>
            <a:off x="6630988" y="3657600"/>
            <a:ext cx="74612" cy="1674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2" name="Line 44"/>
          <p:cNvSpPr>
            <a:spLocks noChangeShapeType="1"/>
          </p:cNvSpPr>
          <p:nvPr/>
        </p:nvSpPr>
        <p:spPr bwMode="auto">
          <a:xfrm flipV="1">
            <a:off x="7923213" y="4343400"/>
            <a:ext cx="0" cy="9890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3" name="Line 45"/>
          <p:cNvSpPr>
            <a:spLocks noChangeShapeType="1"/>
          </p:cNvSpPr>
          <p:nvPr/>
        </p:nvSpPr>
        <p:spPr bwMode="auto">
          <a:xfrm flipH="1" flipV="1">
            <a:off x="6477000" y="4268788"/>
            <a:ext cx="0" cy="1063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4" name="Text Box 46"/>
          <p:cNvSpPr txBox="1">
            <a:spLocks noChangeArrowheads="1"/>
          </p:cNvSpPr>
          <p:nvPr/>
        </p:nvSpPr>
        <p:spPr bwMode="auto">
          <a:xfrm>
            <a:off x="5164138" y="2474913"/>
            <a:ext cx="398462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  <a:p>
            <a:endParaRPr lang="en-US" sz="1600"/>
          </a:p>
          <a:p>
            <a:r>
              <a:rPr lang="en-US" sz="1600"/>
              <a:t>P</a:t>
            </a:r>
            <a:r>
              <a:rPr lang="en-US" sz="1600" baseline="-25000"/>
              <a:t>2</a:t>
            </a:r>
          </a:p>
          <a:p>
            <a:endParaRPr lang="en-US" sz="1600"/>
          </a:p>
          <a:p>
            <a:r>
              <a:rPr lang="en-US" sz="1600"/>
              <a:t>P</a:t>
            </a:r>
            <a:r>
              <a:rPr lang="en-US" sz="1600" baseline="-25000"/>
              <a:t>0</a:t>
            </a:r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P*</a:t>
            </a:r>
          </a:p>
          <a:p>
            <a:r>
              <a:rPr lang="en-US" sz="1600"/>
              <a:t>P</a:t>
            </a:r>
            <a:r>
              <a:rPr lang="en-US" sz="1600" baseline="-25000"/>
              <a:t>1</a:t>
            </a:r>
          </a:p>
          <a:p>
            <a:endParaRPr lang="en-US"/>
          </a:p>
        </p:txBody>
      </p:sp>
      <p:sp>
        <p:nvSpPr>
          <p:cNvPr id="19495" name="Text Box 47"/>
          <p:cNvSpPr txBox="1">
            <a:spLocks noChangeArrowheads="1"/>
          </p:cNvSpPr>
          <p:nvPr/>
        </p:nvSpPr>
        <p:spPr bwMode="auto">
          <a:xfrm>
            <a:off x="820738" y="5294313"/>
            <a:ext cx="319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96" name="Text Box 48"/>
          <p:cNvSpPr txBox="1">
            <a:spLocks noChangeArrowheads="1"/>
          </p:cNvSpPr>
          <p:nvPr/>
        </p:nvSpPr>
        <p:spPr bwMode="auto">
          <a:xfrm>
            <a:off x="6246813" y="5410200"/>
            <a:ext cx="24415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r>
              <a:rPr lang="en-US" sz="1600"/>
              <a:t>Q</a:t>
            </a:r>
            <a:r>
              <a:rPr lang="en-US" sz="1600" baseline="-25000"/>
              <a:t>1</a:t>
            </a:r>
            <a:r>
              <a:rPr lang="en-US" sz="1600"/>
              <a:t>Q* Q</a:t>
            </a:r>
            <a:r>
              <a:rPr lang="en-US" sz="1600" baseline="-25000"/>
              <a:t>0 </a:t>
            </a:r>
            <a:r>
              <a:rPr lang="en-US" sz="1600"/>
              <a:t>         Q</a:t>
            </a:r>
            <a:r>
              <a:rPr lang="en-US" sz="1600" baseline="-25000"/>
              <a:t>2</a:t>
            </a:r>
            <a:r>
              <a:rPr lang="en-US" baseline="-25000"/>
              <a:t>  </a:t>
            </a:r>
            <a:r>
              <a:rPr lang="en-US"/>
              <a:t>    Q</a:t>
            </a:r>
          </a:p>
        </p:txBody>
      </p:sp>
      <p:sp>
        <p:nvSpPr>
          <p:cNvPr id="19497" name="Text Box 49"/>
          <p:cNvSpPr txBox="1">
            <a:spLocks noChangeArrowheads="1"/>
          </p:cNvSpPr>
          <p:nvPr/>
        </p:nvSpPr>
        <p:spPr bwMode="auto">
          <a:xfrm>
            <a:off x="5316538" y="5370513"/>
            <a:ext cx="319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98" name="Text Box 50"/>
          <p:cNvSpPr txBox="1">
            <a:spLocks noChangeArrowheads="1"/>
          </p:cNvSpPr>
          <p:nvPr/>
        </p:nvSpPr>
        <p:spPr bwMode="auto">
          <a:xfrm>
            <a:off x="8212138" y="4456113"/>
            <a:ext cx="450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</a:t>
            </a:r>
            <a:r>
              <a:rPr lang="en-US" baseline="-25000"/>
              <a:t>2</a:t>
            </a:r>
          </a:p>
        </p:txBody>
      </p:sp>
      <p:sp>
        <p:nvSpPr>
          <p:cNvPr id="19499" name="Text Box 51"/>
          <p:cNvSpPr txBox="1">
            <a:spLocks noChangeArrowheads="1"/>
          </p:cNvSpPr>
          <p:nvPr/>
        </p:nvSpPr>
        <p:spPr bwMode="auto">
          <a:xfrm>
            <a:off x="7542213" y="4876800"/>
            <a:ext cx="450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</a:t>
            </a:r>
            <a:r>
              <a:rPr lang="en-US" baseline="-25000"/>
              <a:t>0</a:t>
            </a:r>
          </a:p>
        </p:txBody>
      </p:sp>
      <p:sp>
        <p:nvSpPr>
          <p:cNvPr id="19500" name="Text Box 52"/>
          <p:cNvSpPr txBox="1">
            <a:spLocks noChangeArrowheads="1"/>
          </p:cNvSpPr>
          <p:nvPr/>
        </p:nvSpPr>
        <p:spPr bwMode="auto">
          <a:xfrm>
            <a:off x="6992938" y="4760913"/>
            <a:ext cx="450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</a:t>
            </a:r>
            <a:r>
              <a:rPr lang="en-US" baseline="-25000"/>
              <a:t>1</a:t>
            </a:r>
          </a:p>
        </p:txBody>
      </p:sp>
      <p:sp>
        <p:nvSpPr>
          <p:cNvPr id="19501" name="Line 53"/>
          <p:cNvSpPr>
            <a:spLocks noChangeShapeType="1"/>
          </p:cNvSpPr>
          <p:nvPr/>
        </p:nvSpPr>
        <p:spPr bwMode="auto">
          <a:xfrm flipV="1">
            <a:off x="6781800" y="3430588"/>
            <a:ext cx="2270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502" name="Line 54"/>
          <p:cNvSpPr>
            <a:spLocks noChangeShapeType="1"/>
          </p:cNvSpPr>
          <p:nvPr/>
        </p:nvSpPr>
        <p:spPr bwMode="auto">
          <a:xfrm flipH="1">
            <a:off x="6554788" y="3960813"/>
            <a:ext cx="227012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503" name="Text Box 55"/>
          <p:cNvSpPr txBox="1">
            <a:spLocks noChangeArrowheads="1"/>
          </p:cNvSpPr>
          <p:nvPr/>
        </p:nvSpPr>
        <p:spPr bwMode="auto">
          <a:xfrm>
            <a:off x="744538" y="5751513"/>
            <a:ext cx="360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i="1"/>
              <a:t>Faktor perubahan harga barang</a:t>
            </a:r>
          </a:p>
        </p:txBody>
      </p:sp>
      <p:sp>
        <p:nvSpPr>
          <p:cNvPr id="19504" name="Text Box 56"/>
          <p:cNvSpPr txBox="1">
            <a:spLocks noChangeArrowheads="1"/>
          </p:cNvSpPr>
          <p:nvPr/>
        </p:nvSpPr>
        <p:spPr bwMode="auto">
          <a:xfrm>
            <a:off x="5180013" y="5715000"/>
            <a:ext cx="34845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i="1"/>
              <a:t>Faktor perubahan selain harga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err="1" smtClean="0">
                <a:solidFill>
                  <a:srgbClr val="C00000"/>
                </a:solidFill>
              </a:rPr>
              <a:t>Mekanisme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u="sng" dirty="0" err="1" smtClean="0">
                <a:solidFill>
                  <a:srgbClr val="C00000"/>
                </a:solidFill>
              </a:rPr>
              <a:t>Pasar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)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800600" y="1298575"/>
            <a:ext cx="4038600" cy="4527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smtClean="0"/>
              <a:t>	</a:t>
            </a:r>
            <a:endParaRPr lang="en-US" sz="2400" smtClean="0"/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534988" y="3962400"/>
            <a:ext cx="3884612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85" name="Text Box 27"/>
          <p:cNvSpPr txBox="1">
            <a:spLocks noChangeArrowheads="1"/>
          </p:cNvSpPr>
          <p:nvPr/>
        </p:nvSpPr>
        <p:spPr bwMode="auto">
          <a:xfrm>
            <a:off x="534988" y="4876800"/>
            <a:ext cx="3654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endParaRPr lang="id-ID"/>
          </a:p>
        </p:txBody>
      </p:sp>
      <p:graphicFrame>
        <p:nvGraphicFramePr>
          <p:cNvPr id="189541" name="Group 101"/>
          <p:cNvGraphicFramePr>
            <a:graphicFrameLocks noGrp="1"/>
          </p:cNvGraphicFramePr>
          <p:nvPr>
            <p:ph sz="half" idx="2"/>
          </p:nvPr>
        </p:nvGraphicFramePr>
        <p:xfrm>
          <a:off x="609600" y="5181600"/>
          <a:ext cx="4105275" cy="796925"/>
        </p:xfrm>
        <a:graphic>
          <a:graphicData uri="http://schemas.openxmlformats.org/drawingml/2006/table">
            <a:tbl>
              <a:tblPr/>
              <a:tblGrid>
                <a:gridCol w="1438275"/>
                <a:gridCol w="914400"/>
                <a:gridCol w="882650"/>
                <a:gridCol w="86995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Harga (P)</a:t>
                      </a:r>
                    </a:p>
                  </a:txBody>
                  <a:tcPr marL="91380" marR="91380"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Jumlah (Q)</a:t>
                      </a:r>
                    </a:p>
                  </a:txBody>
                  <a:tcPr marL="91380" marR="91380"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3" name="Text Box 51"/>
          <p:cNvSpPr txBox="1">
            <a:spLocks noChangeArrowheads="1"/>
          </p:cNvSpPr>
          <p:nvPr/>
        </p:nvSpPr>
        <p:spPr bwMode="auto">
          <a:xfrm>
            <a:off x="381000" y="1295400"/>
            <a:ext cx="4419600" cy="2031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 algn="ctr"/>
            <a:r>
              <a:rPr lang="en-US" dirty="0" err="1"/>
              <a:t>Kasus</a:t>
            </a:r>
            <a:r>
              <a:rPr lang="en-US" dirty="0"/>
              <a:t> 1.1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persamaan</a:t>
            </a:r>
            <a:r>
              <a:rPr lang="id-ID" dirty="0" smtClean="0"/>
              <a:t>; </a:t>
            </a:r>
            <a:r>
              <a:rPr lang="en-US" dirty="0" smtClean="0"/>
              <a:t> </a:t>
            </a:r>
            <a:r>
              <a:rPr lang="en-US" dirty="0"/>
              <a:t>Q = 60 – 10P, </a:t>
            </a:r>
            <a:r>
              <a:rPr lang="en-US" dirty="0" err="1"/>
              <a:t>dimana</a:t>
            </a:r>
            <a:r>
              <a:rPr lang="en-US" dirty="0"/>
              <a:t> Q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/>
              <a:t>(a) </a:t>
            </a:r>
            <a:r>
              <a:rPr lang="en-US" dirty="0" err="1"/>
              <a:t>skedul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, </a:t>
            </a:r>
            <a:endParaRPr lang="id-ID" dirty="0" smtClean="0"/>
          </a:p>
          <a:p>
            <a:r>
              <a:rPr lang="en-US" dirty="0" smtClean="0"/>
              <a:t>(</a:t>
            </a:r>
            <a:r>
              <a:rPr lang="en-US" dirty="0"/>
              <a:t>b) </a:t>
            </a:r>
            <a:r>
              <a:rPr lang="en-US" dirty="0" err="1"/>
              <a:t>gambarkan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  <p:sp>
        <p:nvSpPr>
          <p:cNvPr id="20504" name="Text Box 52"/>
          <p:cNvSpPr txBox="1">
            <a:spLocks noChangeArrowheads="1"/>
          </p:cNvSpPr>
          <p:nvPr/>
        </p:nvSpPr>
        <p:spPr bwMode="auto">
          <a:xfrm>
            <a:off x="455613" y="3657600"/>
            <a:ext cx="44989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r>
              <a:rPr lang="en-US"/>
              <a:t>Jawab:</a:t>
            </a:r>
          </a:p>
          <a:p>
            <a:r>
              <a:rPr lang="en-US"/>
              <a:t>(a) Skedul permintaan dapat               ditunjukkan dengan beberapa alternatif tingkat harga</a:t>
            </a:r>
          </a:p>
        </p:txBody>
      </p:sp>
      <p:sp>
        <p:nvSpPr>
          <p:cNvPr id="20505" name="Text Box 69"/>
          <p:cNvSpPr txBox="1">
            <a:spLocks noChangeArrowheads="1"/>
          </p:cNvSpPr>
          <p:nvPr/>
        </p:nvSpPr>
        <p:spPr bwMode="auto">
          <a:xfrm>
            <a:off x="4954588" y="990600"/>
            <a:ext cx="39592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(b) Berdasar skedul permintaan  maka gambar kurva, sbb: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06" name="Line 70"/>
          <p:cNvSpPr>
            <a:spLocks noChangeShapeType="1"/>
          </p:cNvSpPr>
          <p:nvPr/>
        </p:nvSpPr>
        <p:spPr bwMode="auto">
          <a:xfrm>
            <a:off x="5637213" y="2362200"/>
            <a:ext cx="0" cy="297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71"/>
          <p:cNvSpPr>
            <a:spLocks noChangeShapeType="1"/>
          </p:cNvSpPr>
          <p:nvPr/>
        </p:nvSpPr>
        <p:spPr bwMode="auto">
          <a:xfrm>
            <a:off x="5410200" y="5181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Line 72"/>
          <p:cNvSpPr>
            <a:spLocks noChangeShapeType="1"/>
          </p:cNvSpPr>
          <p:nvPr/>
        </p:nvSpPr>
        <p:spPr bwMode="auto">
          <a:xfrm>
            <a:off x="6019800" y="2817813"/>
            <a:ext cx="1903413" cy="190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Text Box 73"/>
          <p:cNvSpPr txBox="1">
            <a:spLocks noChangeArrowheads="1"/>
          </p:cNvSpPr>
          <p:nvPr/>
        </p:nvSpPr>
        <p:spPr bwMode="auto">
          <a:xfrm>
            <a:off x="5089525" y="2170113"/>
            <a:ext cx="344488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4</a:t>
            </a:r>
          </a:p>
          <a:p>
            <a:endParaRPr lang="en-US" sz="1600"/>
          </a:p>
          <a:p>
            <a:r>
              <a:rPr lang="en-US" sz="1600"/>
              <a:t>3</a:t>
            </a:r>
          </a:p>
          <a:p>
            <a:endParaRPr lang="en-US" sz="1600"/>
          </a:p>
          <a:p>
            <a:r>
              <a:rPr lang="en-US" sz="1600"/>
              <a:t>2</a:t>
            </a:r>
          </a:p>
        </p:txBody>
      </p:sp>
      <p:sp>
        <p:nvSpPr>
          <p:cNvPr id="20510" name="Text Box 74"/>
          <p:cNvSpPr txBox="1">
            <a:spLocks noChangeArrowheads="1"/>
          </p:cNvSpPr>
          <p:nvPr/>
        </p:nvSpPr>
        <p:spPr bwMode="auto">
          <a:xfrm>
            <a:off x="5316538" y="5218113"/>
            <a:ext cx="319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0511" name="Text Box 75"/>
          <p:cNvSpPr txBox="1">
            <a:spLocks noChangeArrowheads="1"/>
          </p:cNvSpPr>
          <p:nvPr/>
        </p:nvSpPr>
        <p:spPr bwMode="auto">
          <a:xfrm>
            <a:off x="8439150" y="52181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0512" name="Text Box 76"/>
          <p:cNvSpPr txBox="1">
            <a:spLocks noChangeArrowheads="1"/>
          </p:cNvSpPr>
          <p:nvPr/>
        </p:nvSpPr>
        <p:spPr bwMode="auto">
          <a:xfrm>
            <a:off x="6172200" y="5334000"/>
            <a:ext cx="18303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20  30      40</a:t>
            </a:r>
          </a:p>
        </p:txBody>
      </p:sp>
      <p:sp>
        <p:nvSpPr>
          <p:cNvPr id="20513" name="Line 77"/>
          <p:cNvSpPr>
            <a:spLocks noChangeShapeType="1"/>
          </p:cNvSpPr>
          <p:nvPr/>
        </p:nvSpPr>
        <p:spPr bwMode="auto">
          <a:xfrm>
            <a:off x="5637213" y="3351213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Line 78"/>
          <p:cNvSpPr>
            <a:spLocks noChangeShapeType="1"/>
          </p:cNvSpPr>
          <p:nvPr/>
        </p:nvSpPr>
        <p:spPr bwMode="auto">
          <a:xfrm>
            <a:off x="5637213" y="381317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Line 79"/>
          <p:cNvSpPr>
            <a:spLocks noChangeShapeType="1"/>
          </p:cNvSpPr>
          <p:nvPr/>
        </p:nvSpPr>
        <p:spPr bwMode="auto">
          <a:xfrm>
            <a:off x="5637213" y="4343400"/>
            <a:ext cx="19843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Line 80"/>
          <p:cNvSpPr>
            <a:spLocks noChangeShapeType="1"/>
          </p:cNvSpPr>
          <p:nvPr/>
        </p:nvSpPr>
        <p:spPr bwMode="auto">
          <a:xfrm>
            <a:off x="6554788" y="3351213"/>
            <a:ext cx="0" cy="1830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Line 81"/>
          <p:cNvSpPr>
            <a:spLocks noChangeShapeType="1"/>
          </p:cNvSpPr>
          <p:nvPr/>
        </p:nvSpPr>
        <p:spPr bwMode="auto">
          <a:xfrm>
            <a:off x="6932613" y="3733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Line 82"/>
          <p:cNvSpPr>
            <a:spLocks noChangeShapeType="1"/>
          </p:cNvSpPr>
          <p:nvPr/>
        </p:nvSpPr>
        <p:spPr bwMode="auto">
          <a:xfrm>
            <a:off x="7540625" y="434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Text Box 83"/>
          <p:cNvSpPr txBox="1">
            <a:spLocks noChangeArrowheads="1"/>
          </p:cNvSpPr>
          <p:nvPr/>
        </p:nvSpPr>
        <p:spPr bwMode="auto">
          <a:xfrm>
            <a:off x="6400800" y="2819400"/>
            <a:ext cx="19891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 ; Q = 60 – 10P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u="sng" dirty="0" err="1" smtClean="0">
                <a:solidFill>
                  <a:srgbClr val="C00000"/>
                </a:solidFill>
              </a:rPr>
              <a:t>Mekanisme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u="sng" dirty="0" err="1" smtClean="0">
                <a:solidFill>
                  <a:srgbClr val="C00000"/>
                </a:solidFill>
              </a:rPr>
              <a:t>Pasar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0188" y="1143000"/>
            <a:ext cx="4262437" cy="4989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900" dirty="0" err="1" smtClean="0"/>
              <a:t>Penawaran</a:t>
            </a:r>
            <a:r>
              <a:rPr lang="en-US" sz="1900" dirty="0" smtClean="0"/>
              <a:t> </a:t>
            </a:r>
            <a:r>
              <a:rPr lang="en-US" sz="1900" dirty="0" err="1" smtClean="0"/>
              <a:t>Pasar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b="1" dirty="0" err="1" smtClean="0">
                <a:solidFill>
                  <a:srgbClr val="C00000"/>
                </a:solidFill>
              </a:rPr>
              <a:t>Kurva</a:t>
            </a:r>
            <a:r>
              <a:rPr lang="en-US" sz="1900" b="1" dirty="0" smtClean="0">
                <a:solidFill>
                  <a:srgbClr val="C00000"/>
                </a:solidFill>
              </a:rPr>
              <a:t> </a:t>
            </a:r>
            <a:r>
              <a:rPr lang="en-US" sz="1900" b="1" dirty="0" err="1" smtClean="0">
                <a:solidFill>
                  <a:srgbClr val="C00000"/>
                </a:solidFill>
              </a:rPr>
              <a:t>Penawaran</a:t>
            </a:r>
            <a:r>
              <a:rPr lang="en-US" sz="1900" b="1" dirty="0" smtClean="0">
                <a:solidFill>
                  <a:srgbClr val="C00000"/>
                </a:solidFill>
              </a:rPr>
              <a:t> </a:t>
            </a:r>
            <a:r>
              <a:rPr lang="en-US" sz="1900" b="1" dirty="0" err="1" smtClean="0">
                <a:solidFill>
                  <a:srgbClr val="C00000"/>
                </a:solidFill>
              </a:rPr>
              <a:t>Pasar</a:t>
            </a:r>
            <a:r>
              <a:rPr lang="en-US" sz="1900" dirty="0" smtClean="0"/>
              <a:t>, </a:t>
            </a:r>
            <a:r>
              <a:rPr lang="en-US" sz="1900" dirty="0" err="1" smtClean="0"/>
              <a:t>adalah</a:t>
            </a:r>
            <a:r>
              <a:rPr lang="en-US" sz="1900" dirty="0" smtClean="0"/>
              <a:t> </a:t>
            </a:r>
            <a:r>
              <a:rPr lang="en-US" sz="1900" dirty="0" err="1" smtClean="0"/>
              <a:t>keinginan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kemampuan</a:t>
            </a:r>
            <a:r>
              <a:rPr lang="en-US" sz="1900" dirty="0" smtClean="0"/>
              <a:t> </a:t>
            </a:r>
            <a:r>
              <a:rPr lang="en-US" sz="1900" dirty="0" err="1" smtClean="0"/>
              <a:t>penjual</a:t>
            </a:r>
            <a:r>
              <a:rPr lang="en-US" sz="1900" dirty="0" smtClean="0"/>
              <a:t> </a:t>
            </a:r>
            <a:r>
              <a:rPr lang="en-US" sz="1900" dirty="0" err="1" smtClean="0"/>
              <a:t>menawarkan</a:t>
            </a:r>
            <a:r>
              <a:rPr lang="en-US" sz="1900" dirty="0" smtClean="0"/>
              <a:t>/ </a:t>
            </a:r>
            <a:r>
              <a:rPr lang="en-US" sz="1900" dirty="0" err="1" smtClean="0"/>
              <a:t>memproduksi</a:t>
            </a:r>
            <a:r>
              <a:rPr lang="en-US" sz="1900" dirty="0" smtClean="0"/>
              <a:t> </a:t>
            </a:r>
            <a:r>
              <a:rPr lang="en-US" sz="1900" dirty="0" err="1" smtClean="0"/>
              <a:t>sejumlah</a:t>
            </a:r>
            <a:r>
              <a:rPr lang="en-US" sz="1900" dirty="0" smtClean="0"/>
              <a:t> </a:t>
            </a:r>
            <a:r>
              <a:rPr lang="en-US" sz="1900" dirty="0" err="1" smtClean="0"/>
              <a:t>barang</a:t>
            </a:r>
            <a:r>
              <a:rPr lang="en-US" sz="1900" dirty="0" smtClean="0"/>
              <a:t> </a:t>
            </a:r>
            <a:r>
              <a:rPr lang="en-US" sz="1900" dirty="0" err="1" smtClean="0"/>
              <a:t>pada</a:t>
            </a:r>
            <a:r>
              <a:rPr lang="en-US" sz="1900" dirty="0" smtClean="0"/>
              <a:t> </a:t>
            </a:r>
            <a:r>
              <a:rPr lang="en-US" sz="1900" dirty="0" err="1" smtClean="0"/>
              <a:t>berbagai</a:t>
            </a:r>
            <a:r>
              <a:rPr lang="en-US" sz="1900" dirty="0" smtClean="0"/>
              <a:t> </a:t>
            </a:r>
            <a:r>
              <a:rPr lang="en-US" sz="1900" dirty="0" err="1" smtClean="0"/>
              <a:t>tingkat</a:t>
            </a:r>
            <a:r>
              <a:rPr lang="en-US" sz="1900" dirty="0" smtClean="0"/>
              <a:t> </a:t>
            </a:r>
            <a:r>
              <a:rPr lang="en-US" sz="1900" dirty="0" err="1" smtClean="0"/>
              <a:t>harga</a:t>
            </a:r>
            <a:r>
              <a:rPr lang="en-US" sz="1900" dirty="0" smtClean="0"/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900" b="1" dirty="0" err="1" smtClean="0"/>
              <a:t>Hukum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Penawaran</a:t>
            </a:r>
            <a:r>
              <a:rPr lang="en-US" sz="1900" dirty="0" smtClean="0"/>
              <a:t>, </a:t>
            </a:r>
            <a:r>
              <a:rPr lang="en-US" sz="1900" dirty="0" err="1" smtClean="0"/>
              <a:t>hubungan</a:t>
            </a:r>
            <a:r>
              <a:rPr lang="en-US" sz="1900" dirty="0" smtClean="0"/>
              <a:t> </a:t>
            </a:r>
            <a:r>
              <a:rPr lang="en-US" sz="1900" dirty="0" err="1" smtClean="0"/>
              <a:t>antara</a:t>
            </a:r>
            <a:r>
              <a:rPr lang="en-US" sz="1900" dirty="0" smtClean="0"/>
              <a:t> </a:t>
            </a:r>
            <a:r>
              <a:rPr lang="en-US" sz="1900" dirty="0" err="1" smtClean="0"/>
              <a:t>jumlah</a:t>
            </a:r>
            <a:r>
              <a:rPr lang="en-US" sz="1900" dirty="0" smtClean="0"/>
              <a:t> </a:t>
            </a:r>
            <a:r>
              <a:rPr lang="en-US" sz="1900" dirty="0" err="1" smtClean="0"/>
              <a:t>barang</a:t>
            </a:r>
            <a:r>
              <a:rPr lang="en-US" sz="1900" dirty="0" smtClean="0"/>
              <a:t> yang </a:t>
            </a:r>
            <a:r>
              <a:rPr lang="en-US" sz="1900" dirty="0" err="1" smtClean="0"/>
              <a:t>ditawarkan</a:t>
            </a:r>
            <a:r>
              <a:rPr lang="en-US" sz="1900" dirty="0" smtClean="0"/>
              <a:t> </a:t>
            </a:r>
            <a:r>
              <a:rPr lang="en-US" sz="1900" dirty="0" err="1" smtClean="0"/>
              <a:t>terhadap</a:t>
            </a:r>
            <a:r>
              <a:rPr lang="en-US" sz="1900" dirty="0" smtClean="0"/>
              <a:t> </a:t>
            </a:r>
            <a:r>
              <a:rPr lang="en-US" sz="1900" dirty="0" err="1" smtClean="0"/>
              <a:t>perubahan</a:t>
            </a:r>
            <a:r>
              <a:rPr lang="en-US" sz="1900" dirty="0" smtClean="0"/>
              <a:t> </a:t>
            </a:r>
            <a:r>
              <a:rPr lang="en-US" sz="1900" dirty="0" err="1" smtClean="0"/>
              <a:t>harga</a:t>
            </a:r>
            <a:r>
              <a:rPr lang="en-US" sz="1900" dirty="0" smtClean="0"/>
              <a:t> </a:t>
            </a:r>
            <a:r>
              <a:rPr lang="en-US" sz="1900" dirty="0" err="1" smtClean="0"/>
              <a:t>adalah</a:t>
            </a:r>
            <a:r>
              <a:rPr lang="en-US" sz="1900" dirty="0" smtClean="0"/>
              <a:t> </a:t>
            </a:r>
            <a:r>
              <a:rPr lang="en-US" sz="1900" dirty="0" err="1" smtClean="0"/>
              <a:t>searah</a:t>
            </a:r>
            <a:r>
              <a:rPr lang="en-US" sz="1900" dirty="0" smtClean="0"/>
              <a:t>, </a:t>
            </a:r>
            <a:r>
              <a:rPr lang="en-US" sz="1900" i="1" dirty="0" smtClean="0"/>
              <a:t>ceteris paribus.</a:t>
            </a:r>
            <a:endParaRPr lang="en-US" sz="19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900" dirty="0" err="1" smtClean="0"/>
              <a:t>Faktor-faktor</a:t>
            </a:r>
            <a:r>
              <a:rPr lang="en-US" sz="1900" dirty="0" smtClean="0"/>
              <a:t> yang </a:t>
            </a:r>
            <a:r>
              <a:rPr lang="en-US" sz="1900" dirty="0" err="1" smtClean="0"/>
              <a:t>mempengaruhi</a:t>
            </a:r>
            <a:r>
              <a:rPr lang="en-US" sz="1900" dirty="0" smtClean="0"/>
              <a:t> </a:t>
            </a:r>
            <a:r>
              <a:rPr lang="en-US" sz="1900" dirty="0" err="1" smtClean="0"/>
              <a:t>penawaran</a:t>
            </a:r>
            <a:r>
              <a:rPr lang="en-US" sz="1900" dirty="0" smtClean="0"/>
              <a:t>; </a:t>
            </a:r>
            <a:r>
              <a:rPr lang="en-US" sz="1900" dirty="0" err="1" smtClean="0"/>
              <a:t>Biaya</a:t>
            </a:r>
            <a:r>
              <a:rPr lang="en-US" sz="1900" dirty="0" smtClean="0"/>
              <a:t> </a:t>
            </a:r>
            <a:r>
              <a:rPr lang="en-US" sz="1900" dirty="0" err="1" smtClean="0"/>
              <a:t>produksi</a:t>
            </a:r>
            <a:r>
              <a:rPr lang="en-US" sz="1900" dirty="0" smtClean="0"/>
              <a:t>, </a:t>
            </a:r>
            <a:r>
              <a:rPr lang="en-US" sz="1900" dirty="0" err="1" smtClean="0"/>
              <a:t>tingkat</a:t>
            </a:r>
            <a:r>
              <a:rPr lang="en-US" sz="1900" dirty="0" smtClean="0"/>
              <a:t> </a:t>
            </a:r>
            <a:r>
              <a:rPr lang="en-US" sz="1900" dirty="0" err="1" smtClean="0"/>
              <a:t>persaingan</a:t>
            </a:r>
            <a:r>
              <a:rPr lang="en-US" sz="1900" dirty="0" smtClean="0"/>
              <a:t>, </a:t>
            </a:r>
            <a:r>
              <a:rPr lang="en-US" sz="1900" dirty="0" err="1" smtClean="0"/>
              <a:t>teknologi</a:t>
            </a:r>
            <a:r>
              <a:rPr lang="en-US" sz="1900" dirty="0" smtClean="0"/>
              <a:t>, </a:t>
            </a:r>
            <a:r>
              <a:rPr lang="en-US" sz="1900" dirty="0" err="1" smtClean="0"/>
              <a:t>ekspektasi</a:t>
            </a:r>
            <a:r>
              <a:rPr lang="en-US" sz="1900" dirty="0" smtClean="0"/>
              <a:t> </a:t>
            </a:r>
            <a:r>
              <a:rPr lang="en-US" sz="1900" dirty="0" err="1" smtClean="0"/>
              <a:t>pasar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faktor</a:t>
            </a:r>
            <a:r>
              <a:rPr lang="en-US" sz="1900" dirty="0" smtClean="0"/>
              <a:t> non </a:t>
            </a:r>
            <a:r>
              <a:rPr lang="en-US" sz="1900" dirty="0" err="1" smtClean="0"/>
              <a:t>ekonomi</a:t>
            </a:r>
            <a:r>
              <a:rPr lang="en-US" sz="1900" dirty="0" smtClean="0"/>
              <a:t> yang lain.</a:t>
            </a:r>
            <a:endParaRPr lang="en-US" sz="1900" i="1" dirty="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143000"/>
            <a:ext cx="4033838" cy="5103813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err="1" smtClean="0"/>
              <a:t>Gambar</a:t>
            </a:r>
            <a:r>
              <a:rPr lang="en-US" sz="1900" dirty="0" smtClean="0"/>
              <a:t> 1.4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err="1" smtClean="0"/>
              <a:t>Kurva</a:t>
            </a:r>
            <a:r>
              <a:rPr lang="en-US" sz="1900" dirty="0" smtClean="0"/>
              <a:t> </a:t>
            </a:r>
            <a:r>
              <a:rPr lang="en-US" sz="1900" dirty="0" err="1" smtClean="0"/>
              <a:t>Penawaran</a:t>
            </a:r>
            <a:r>
              <a:rPr lang="en-US" sz="1900" dirty="0" smtClean="0"/>
              <a:t> </a:t>
            </a:r>
            <a:r>
              <a:rPr lang="en-US" sz="1900" dirty="0" err="1" smtClean="0"/>
              <a:t>Daging</a:t>
            </a:r>
            <a:r>
              <a:rPr lang="en-US" sz="1900" dirty="0" smtClean="0"/>
              <a:t> </a:t>
            </a:r>
            <a:endParaRPr lang="id-ID" sz="19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i="1" dirty="0" smtClean="0"/>
              <a:t>(</a:t>
            </a:r>
            <a:r>
              <a:rPr lang="en-US" sz="1900" i="1" dirty="0" smtClean="0">
                <a:solidFill>
                  <a:srgbClr val="C00000"/>
                </a:solidFill>
              </a:rPr>
              <a:t>ceteris paribus</a:t>
            </a:r>
            <a:r>
              <a:rPr lang="en-US" sz="1900" i="1" dirty="0" smtClean="0"/>
              <a:t>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u="sng" dirty="0" err="1" smtClean="0"/>
              <a:t>Keterangan</a:t>
            </a:r>
            <a:r>
              <a:rPr lang="en-US" sz="1900" u="sng" dirty="0" smtClean="0"/>
              <a:t>:</a:t>
            </a:r>
            <a:endParaRPr lang="en-US" sz="19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P = </a:t>
            </a:r>
            <a:r>
              <a:rPr lang="en-US" sz="1900" dirty="0" err="1" smtClean="0"/>
              <a:t>Harga</a:t>
            </a:r>
            <a:r>
              <a:rPr lang="en-US" sz="1900" dirty="0" smtClean="0"/>
              <a:t> </a:t>
            </a:r>
            <a:r>
              <a:rPr lang="en-US" sz="1900" dirty="0" err="1" smtClean="0"/>
              <a:t>daging</a:t>
            </a:r>
            <a:endParaRPr lang="en-US" sz="19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Q = </a:t>
            </a:r>
            <a:r>
              <a:rPr lang="en-US" sz="1900" dirty="0" err="1" smtClean="0"/>
              <a:t>Jumlah</a:t>
            </a:r>
            <a:r>
              <a:rPr lang="en-US" sz="1900" dirty="0" smtClean="0"/>
              <a:t> </a:t>
            </a:r>
            <a:r>
              <a:rPr lang="en-US" sz="1900" dirty="0" err="1" smtClean="0"/>
              <a:t>Penawaran</a:t>
            </a:r>
            <a:endParaRPr lang="en-US" sz="1900" dirty="0" smtClean="0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5486400" y="2209800"/>
            <a:ext cx="0" cy="2744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5183188" y="4725988"/>
            <a:ext cx="3275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5791200" y="2665413"/>
            <a:ext cx="2132013" cy="160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5486400" y="3886200"/>
            <a:ext cx="839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5486400" y="3200400"/>
            <a:ext cx="16795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6326188" y="3886200"/>
            <a:ext cx="0" cy="839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V="1">
            <a:off x="7165975" y="3200400"/>
            <a:ext cx="0" cy="1525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7983538" y="23987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5010150" y="2017713"/>
            <a:ext cx="40957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20</a:t>
            </a:r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10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089525" y="4684713"/>
            <a:ext cx="3190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6172200" y="4824413"/>
            <a:ext cx="1485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4.500     6.000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8212138" y="47609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u="sng" dirty="0" err="1" smtClean="0"/>
              <a:t>Mekanisme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Pasar</a:t>
            </a:r>
            <a:r>
              <a:rPr lang="en-US" i="1" dirty="0" smtClean="0"/>
              <a:t> (</a:t>
            </a:r>
            <a:r>
              <a:rPr lang="en-US" i="1" dirty="0" err="1" smtClean="0"/>
              <a:t>lanjutan</a:t>
            </a:r>
            <a:r>
              <a:rPr lang="en-US" i="1" dirty="0" smtClean="0"/>
              <a:t>)</a:t>
            </a:r>
            <a:endParaRPr lang="en-US" i="1" u="sng" dirty="0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8788" y="1601788"/>
            <a:ext cx="4033837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1900" smtClean="0"/>
              <a:t>Gambar 1.5a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1900" smtClean="0"/>
              <a:t>Perubahan jumlah barang yang ditawarkan </a:t>
            </a:r>
            <a:r>
              <a:rPr lang="en-US" sz="1900" i="1" smtClean="0"/>
              <a:t>(ceteris paribus)</a:t>
            </a:r>
            <a:endParaRPr lang="en-US" sz="1900" smtClean="0"/>
          </a:p>
        </p:txBody>
      </p:sp>
      <p:sp>
        <p:nvSpPr>
          <p:cNvPr id="2253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601788"/>
            <a:ext cx="4033838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smtClean="0"/>
              <a:t>Gambar 1.5b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smtClean="0"/>
              <a:t>Perubahan Penawaran</a:t>
            </a:r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1069975" y="2817813"/>
            <a:ext cx="0" cy="282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836613" y="5411788"/>
            <a:ext cx="3281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 flipV="1">
            <a:off x="1603375" y="3200400"/>
            <a:ext cx="2130425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1069975" y="4343400"/>
            <a:ext cx="1141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>
            <a:off x="1069975" y="3733800"/>
            <a:ext cx="19780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3048000" y="3733800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2211388" y="4343400"/>
            <a:ext cx="0" cy="10683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 flipV="1">
            <a:off x="1444625" y="38862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1752600" y="38862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 flipV="1">
            <a:off x="2362200" y="4651375"/>
            <a:ext cx="455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 flipH="1" flipV="1">
            <a:off x="2362200" y="4954588"/>
            <a:ext cx="455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Line 17"/>
          <p:cNvSpPr>
            <a:spLocks noChangeShapeType="1"/>
          </p:cNvSpPr>
          <p:nvPr/>
        </p:nvSpPr>
        <p:spPr bwMode="auto">
          <a:xfrm flipH="1">
            <a:off x="2667000" y="3960813"/>
            <a:ext cx="30480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Text Box 18"/>
          <p:cNvSpPr txBox="1">
            <a:spLocks noChangeArrowheads="1"/>
          </p:cNvSpPr>
          <p:nvPr/>
        </p:nvSpPr>
        <p:spPr bwMode="auto">
          <a:xfrm>
            <a:off x="515938" y="26273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2546" name="Text Box 19"/>
          <p:cNvSpPr txBox="1">
            <a:spLocks noChangeArrowheads="1"/>
          </p:cNvSpPr>
          <p:nvPr/>
        </p:nvSpPr>
        <p:spPr bwMode="auto">
          <a:xfrm>
            <a:off x="635000" y="3581400"/>
            <a:ext cx="3968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P</a:t>
            </a:r>
            <a:r>
              <a:rPr lang="en-US" sz="1600" baseline="-25000"/>
              <a:t>0</a:t>
            </a:r>
          </a:p>
          <a:p>
            <a:endParaRPr lang="en-US" sz="1600"/>
          </a:p>
          <a:p>
            <a:r>
              <a:rPr lang="en-US" sz="1600"/>
              <a:t>P</a:t>
            </a:r>
            <a:r>
              <a:rPr lang="en-US" sz="1600" baseline="-25000"/>
              <a:t>1</a:t>
            </a:r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669925" y="5446713"/>
            <a:ext cx="3190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1962150" y="5394325"/>
            <a:ext cx="1171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Q</a:t>
            </a:r>
            <a:r>
              <a:rPr lang="en-US" sz="1600" baseline="-25000"/>
              <a:t>1</a:t>
            </a:r>
            <a:r>
              <a:rPr lang="en-US" sz="1600"/>
              <a:t>         Q</a:t>
            </a:r>
            <a:r>
              <a:rPr lang="en-US" sz="1600" baseline="-25000"/>
              <a:t>2</a:t>
            </a:r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3944938" y="55229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2550" name="Text Box 23"/>
          <p:cNvSpPr txBox="1">
            <a:spLocks noChangeArrowheads="1"/>
          </p:cNvSpPr>
          <p:nvPr/>
        </p:nvSpPr>
        <p:spPr bwMode="auto">
          <a:xfrm>
            <a:off x="3792538" y="30083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2551" name="Text Box 24"/>
          <p:cNvSpPr txBox="1">
            <a:spLocks noChangeArrowheads="1"/>
          </p:cNvSpPr>
          <p:nvPr/>
        </p:nvSpPr>
        <p:spPr bwMode="auto">
          <a:xfrm>
            <a:off x="971550" y="5827713"/>
            <a:ext cx="2784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i="1"/>
              <a:t>Faktor perubahan harga</a:t>
            </a:r>
          </a:p>
        </p:txBody>
      </p:sp>
      <p:sp>
        <p:nvSpPr>
          <p:cNvPr id="22552" name="Line 25"/>
          <p:cNvSpPr>
            <a:spLocks noChangeShapeType="1"/>
          </p:cNvSpPr>
          <p:nvPr/>
        </p:nvSpPr>
        <p:spPr bwMode="auto">
          <a:xfrm>
            <a:off x="5410200" y="2744788"/>
            <a:ext cx="0" cy="2894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Line 26"/>
          <p:cNvSpPr>
            <a:spLocks noChangeShapeType="1"/>
          </p:cNvSpPr>
          <p:nvPr/>
        </p:nvSpPr>
        <p:spPr bwMode="auto">
          <a:xfrm>
            <a:off x="5183188" y="5411788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Line 27"/>
          <p:cNvSpPr>
            <a:spLocks noChangeShapeType="1"/>
          </p:cNvSpPr>
          <p:nvPr/>
        </p:nvSpPr>
        <p:spPr bwMode="auto">
          <a:xfrm flipV="1">
            <a:off x="5945188" y="2817813"/>
            <a:ext cx="1903412" cy="160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Line 28"/>
          <p:cNvSpPr>
            <a:spLocks noChangeShapeType="1"/>
          </p:cNvSpPr>
          <p:nvPr/>
        </p:nvSpPr>
        <p:spPr bwMode="auto">
          <a:xfrm flipV="1">
            <a:off x="6246813" y="3506788"/>
            <a:ext cx="23622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Line 29"/>
          <p:cNvSpPr>
            <a:spLocks noChangeShapeType="1"/>
          </p:cNvSpPr>
          <p:nvPr/>
        </p:nvSpPr>
        <p:spPr bwMode="auto">
          <a:xfrm flipV="1">
            <a:off x="6096000" y="3049588"/>
            <a:ext cx="2211388" cy="152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Line 30"/>
          <p:cNvSpPr>
            <a:spLocks noChangeShapeType="1"/>
          </p:cNvSpPr>
          <p:nvPr/>
        </p:nvSpPr>
        <p:spPr bwMode="auto">
          <a:xfrm>
            <a:off x="7699375" y="3657600"/>
            <a:ext cx="149225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 flipH="1" flipV="1">
            <a:off x="7699375" y="3049588"/>
            <a:ext cx="73025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9" name="Text Box 32"/>
          <p:cNvSpPr txBox="1">
            <a:spLocks noChangeArrowheads="1"/>
          </p:cNvSpPr>
          <p:nvPr/>
        </p:nvSpPr>
        <p:spPr bwMode="auto">
          <a:xfrm>
            <a:off x="4859338" y="24749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2560" name="Line 33"/>
          <p:cNvSpPr>
            <a:spLocks noChangeShapeType="1"/>
          </p:cNvSpPr>
          <p:nvPr/>
        </p:nvSpPr>
        <p:spPr bwMode="auto">
          <a:xfrm>
            <a:off x="5410200" y="3657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Line 34"/>
          <p:cNvSpPr>
            <a:spLocks noChangeShapeType="1"/>
          </p:cNvSpPr>
          <p:nvPr/>
        </p:nvSpPr>
        <p:spPr bwMode="auto">
          <a:xfrm>
            <a:off x="5410200" y="4116388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Line 35"/>
          <p:cNvSpPr>
            <a:spLocks noChangeShapeType="1"/>
          </p:cNvSpPr>
          <p:nvPr/>
        </p:nvSpPr>
        <p:spPr bwMode="auto">
          <a:xfrm>
            <a:off x="5410200" y="4343400"/>
            <a:ext cx="17557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3" name="Line 36"/>
          <p:cNvSpPr>
            <a:spLocks noChangeShapeType="1"/>
          </p:cNvSpPr>
          <p:nvPr/>
        </p:nvSpPr>
        <p:spPr bwMode="auto">
          <a:xfrm>
            <a:off x="5410200" y="457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4" name="Line 37"/>
          <p:cNvSpPr>
            <a:spLocks noChangeShapeType="1"/>
          </p:cNvSpPr>
          <p:nvPr/>
        </p:nvSpPr>
        <p:spPr bwMode="auto">
          <a:xfrm>
            <a:off x="6019800" y="4343400"/>
            <a:ext cx="0" cy="10683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5" name="Line 38"/>
          <p:cNvSpPr>
            <a:spLocks noChangeShapeType="1"/>
          </p:cNvSpPr>
          <p:nvPr/>
        </p:nvSpPr>
        <p:spPr bwMode="auto">
          <a:xfrm>
            <a:off x="6477000" y="4343400"/>
            <a:ext cx="0" cy="10683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6" name="Line 39"/>
          <p:cNvSpPr>
            <a:spLocks noChangeShapeType="1"/>
          </p:cNvSpPr>
          <p:nvPr/>
        </p:nvSpPr>
        <p:spPr bwMode="auto">
          <a:xfrm>
            <a:off x="7165975" y="4343400"/>
            <a:ext cx="0" cy="10683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7" name="Line 40"/>
          <p:cNvSpPr>
            <a:spLocks noChangeShapeType="1"/>
          </p:cNvSpPr>
          <p:nvPr/>
        </p:nvSpPr>
        <p:spPr bwMode="auto">
          <a:xfrm>
            <a:off x="6781800" y="3657600"/>
            <a:ext cx="0" cy="1754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8" name="Text Box 41"/>
          <p:cNvSpPr txBox="1">
            <a:spLocks noChangeArrowheads="1"/>
          </p:cNvSpPr>
          <p:nvPr/>
        </p:nvSpPr>
        <p:spPr bwMode="auto">
          <a:xfrm>
            <a:off x="4935538" y="3413125"/>
            <a:ext cx="39846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P</a:t>
            </a:r>
            <a:r>
              <a:rPr lang="en-US" sz="1600" baseline="-25000"/>
              <a:t>2</a:t>
            </a:r>
          </a:p>
          <a:p>
            <a:endParaRPr lang="en-US" sz="1600"/>
          </a:p>
          <a:p>
            <a:r>
              <a:rPr lang="en-US" sz="1600"/>
              <a:t>P</a:t>
            </a:r>
            <a:r>
              <a:rPr lang="en-US" sz="1600" baseline="-25000"/>
              <a:t>0</a:t>
            </a:r>
          </a:p>
          <a:p>
            <a:r>
              <a:rPr lang="en-US" sz="1600"/>
              <a:t>P*</a:t>
            </a:r>
          </a:p>
          <a:p>
            <a:r>
              <a:rPr lang="en-US" sz="1600"/>
              <a:t>P</a:t>
            </a:r>
            <a:r>
              <a:rPr lang="en-US" sz="1600" baseline="-25000"/>
              <a:t>1</a:t>
            </a:r>
          </a:p>
        </p:txBody>
      </p:sp>
      <p:sp>
        <p:nvSpPr>
          <p:cNvPr id="22569" name="Text Box 42"/>
          <p:cNvSpPr txBox="1">
            <a:spLocks noChangeArrowheads="1"/>
          </p:cNvSpPr>
          <p:nvPr/>
        </p:nvSpPr>
        <p:spPr bwMode="auto">
          <a:xfrm>
            <a:off x="5010150" y="5446713"/>
            <a:ext cx="3190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70" name="Text Box 43"/>
          <p:cNvSpPr txBox="1">
            <a:spLocks noChangeArrowheads="1"/>
          </p:cNvSpPr>
          <p:nvPr/>
        </p:nvSpPr>
        <p:spPr bwMode="auto">
          <a:xfrm>
            <a:off x="8137525" y="54467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2571" name="Text Box 44"/>
          <p:cNvSpPr txBox="1">
            <a:spLocks noChangeArrowheads="1"/>
          </p:cNvSpPr>
          <p:nvPr/>
        </p:nvSpPr>
        <p:spPr bwMode="auto">
          <a:xfrm>
            <a:off x="5775325" y="5394325"/>
            <a:ext cx="1531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Q</a:t>
            </a:r>
            <a:r>
              <a:rPr lang="en-US" sz="1600" baseline="-25000"/>
              <a:t>1</a:t>
            </a:r>
            <a:r>
              <a:rPr lang="en-US" sz="1600"/>
              <a:t>    Q</a:t>
            </a:r>
            <a:r>
              <a:rPr lang="en-US" sz="1600" baseline="-25000"/>
              <a:t>0</a:t>
            </a:r>
            <a:r>
              <a:rPr lang="en-US" sz="1600"/>
              <a:t> Q*  Q</a:t>
            </a:r>
            <a:r>
              <a:rPr lang="en-US" sz="1600" baseline="-25000"/>
              <a:t>2</a:t>
            </a:r>
          </a:p>
        </p:txBody>
      </p:sp>
      <p:sp>
        <p:nvSpPr>
          <p:cNvPr id="22572" name="Text Box 45"/>
          <p:cNvSpPr txBox="1">
            <a:spLocks noChangeArrowheads="1"/>
          </p:cNvSpPr>
          <p:nvPr/>
        </p:nvSpPr>
        <p:spPr bwMode="auto">
          <a:xfrm>
            <a:off x="5316538" y="5827713"/>
            <a:ext cx="34845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i="1"/>
              <a:t>Faktor perubahan selain harga</a:t>
            </a:r>
          </a:p>
        </p:txBody>
      </p:sp>
      <p:sp>
        <p:nvSpPr>
          <p:cNvPr id="22573" name="Text Box 46"/>
          <p:cNvSpPr txBox="1">
            <a:spLocks noChangeArrowheads="1"/>
          </p:cNvSpPr>
          <p:nvPr/>
        </p:nvSpPr>
        <p:spPr bwMode="auto">
          <a:xfrm>
            <a:off x="7907338" y="2474913"/>
            <a:ext cx="4365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1</a:t>
            </a:r>
          </a:p>
        </p:txBody>
      </p:sp>
      <p:sp>
        <p:nvSpPr>
          <p:cNvPr id="22574" name="Text Box 47"/>
          <p:cNvSpPr txBox="1">
            <a:spLocks noChangeArrowheads="1"/>
          </p:cNvSpPr>
          <p:nvPr/>
        </p:nvSpPr>
        <p:spPr bwMode="auto">
          <a:xfrm>
            <a:off x="8439150" y="2779713"/>
            <a:ext cx="4365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0</a:t>
            </a:r>
          </a:p>
        </p:txBody>
      </p:sp>
      <p:sp>
        <p:nvSpPr>
          <p:cNvPr id="22575" name="Text Box 48"/>
          <p:cNvSpPr txBox="1">
            <a:spLocks noChangeArrowheads="1"/>
          </p:cNvSpPr>
          <p:nvPr/>
        </p:nvSpPr>
        <p:spPr bwMode="auto">
          <a:xfrm>
            <a:off x="8669338" y="3389313"/>
            <a:ext cx="4365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u="sng" dirty="0" err="1" smtClean="0">
                <a:solidFill>
                  <a:srgbClr val="C00000"/>
                </a:solidFill>
              </a:rPr>
              <a:t>Mekanisme</a:t>
            </a:r>
            <a:r>
              <a:rPr lang="en-US" i="1" u="sng" dirty="0" smtClean="0">
                <a:solidFill>
                  <a:srgbClr val="C00000"/>
                </a:solidFill>
              </a:rPr>
              <a:t> </a:t>
            </a:r>
            <a:r>
              <a:rPr lang="en-US" i="1" u="sng" dirty="0" err="1" smtClean="0">
                <a:solidFill>
                  <a:srgbClr val="C00000"/>
                </a:solidFill>
              </a:rPr>
              <a:t>Pasar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contoh</a:t>
            </a:r>
            <a:r>
              <a:rPr lang="en-US" i="1" dirty="0" smtClean="0"/>
              <a:t> </a:t>
            </a:r>
            <a:r>
              <a:rPr lang="en-US" i="1" dirty="0" err="1" smtClean="0"/>
              <a:t>kasus</a:t>
            </a:r>
            <a:r>
              <a:rPr lang="en-US" i="1" dirty="0" smtClean="0"/>
              <a:t>)</a:t>
            </a:r>
            <a:endParaRPr lang="en-US" i="1" u="sng" dirty="0" smtClean="0"/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4344988" cy="19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/>
              <a:t>Kasus</a:t>
            </a:r>
            <a:r>
              <a:rPr lang="en-US" sz="2000" dirty="0"/>
              <a:t> 1.2 </a:t>
            </a:r>
            <a:r>
              <a:rPr lang="en-US" sz="2000" dirty="0" err="1"/>
              <a:t>Penawaran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</a:t>
            </a:r>
            <a:r>
              <a:rPr lang="en-US" sz="2000" dirty="0" err="1"/>
              <a:t>ditunjukkan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persamaan</a:t>
            </a:r>
            <a:r>
              <a:rPr lang="en-US" sz="2000" dirty="0"/>
              <a:t> 	     Q = 5P + 15, </a:t>
            </a:r>
            <a:r>
              <a:rPr lang="en-US" sz="2000" dirty="0" err="1"/>
              <a:t>dimana</a:t>
            </a:r>
            <a:r>
              <a:rPr lang="en-US" sz="2000" dirty="0"/>
              <a:t> Q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yang </a:t>
            </a:r>
            <a:r>
              <a:rPr lang="en-US" sz="2000" dirty="0" err="1"/>
              <a:t>ditawarkan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P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. </a:t>
            </a:r>
            <a:r>
              <a:rPr lang="en-US" sz="2000" dirty="0" err="1"/>
              <a:t>Buatlah</a:t>
            </a:r>
            <a:r>
              <a:rPr lang="en-US" sz="2000" dirty="0"/>
              <a:t> (a) </a:t>
            </a:r>
            <a:r>
              <a:rPr lang="en-US" sz="2000" dirty="0" err="1"/>
              <a:t>skedul</a:t>
            </a:r>
            <a:r>
              <a:rPr lang="en-US" sz="2000" dirty="0"/>
              <a:t> </a:t>
            </a:r>
            <a:r>
              <a:rPr lang="en-US" sz="2000" dirty="0" err="1"/>
              <a:t>penawaran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(b) </a:t>
            </a:r>
            <a:r>
              <a:rPr lang="en-US" sz="2000" dirty="0" err="1"/>
              <a:t>gambarkan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kurva</a:t>
            </a:r>
            <a:r>
              <a:rPr lang="en-US" sz="2000" dirty="0"/>
              <a:t>. 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304800" y="4191000"/>
            <a:ext cx="4570413" cy="78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Jawab</a:t>
            </a:r>
            <a:r>
              <a:rPr lang="en-US" dirty="0"/>
              <a:t>:</a:t>
            </a:r>
          </a:p>
          <a:p>
            <a:pPr>
              <a:spcBef>
                <a:spcPct val="50000"/>
              </a:spcBef>
            </a:pPr>
            <a:r>
              <a:rPr lang="en-US" dirty="0"/>
              <a:t>(a) </a:t>
            </a:r>
            <a:r>
              <a:rPr lang="en-US" dirty="0" err="1"/>
              <a:t>Skedul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,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455613" y="5105400"/>
            <a:ext cx="41941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endParaRPr lang="id-ID"/>
          </a:p>
        </p:txBody>
      </p:sp>
      <p:graphicFrame>
        <p:nvGraphicFramePr>
          <p:cNvPr id="198726" name="Group 70"/>
          <p:cNvGraphicFramePr>
            <a:graphicFrameLocks noGrp="1"/>
          </p:cNvGraphicFramePr>
          <p:nvPr>
            <p:ph idx="1"/>
          </p:nvPr>
        </p:nvGraphicFramePr>
        <p:xfrm>
          <a:off x="457200" y="5105400"/>
          <a:ext cx="4267200" cy="990600"/>
        </p:xfrm>
        <a:graphic>
          <a:graphicData uri="http://schemas.openxmlformats.org/drawingml/2006/table">
            <a:tbl>
              <a:tblPr/>
              <a:tblGrid>
                <a:gridCol w="1524000"/>
                <a:gridCol w="914400"/>
                <a:gridCol w="914400"/>
                <a:gridCol w="9144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Harga (P)</a:t>
                      </a:r>
                    </a:p>
                  </a:txBody>
                  <a:tcPr marL="91380" marR="91380"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Jumlah (Q)</a:t>
                      </a:r>
                    </a:p>
                  </a:txBody>
                  <a:tcPr marL="91380" marR="91380"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5" name="Text Box 37"/>
          <p:cNvSpPr txBox="1">
            <a:spLocks noChangeArrowheads="1"/>
          </p:cNvSpPr>
          <p:nvPr/>
        </p:nvSpPr>
        <p:spPr bwMode="auto">
          <a:xfrm>
            <a:off x="4954588" y="1295400"/>
            <a:ext cx="403860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(b) Berdasarkan skedul penawaran, kurva penawaran, sbb: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3576" name="Line 38"/>
          <p:cNvSpPr>
            <a:spLocks noChangeShapeType="1"/>
          </p:cNvSpPr>
          <p:nvPr/>
        </p:nvSpPr>
        <p:spPr bwMode="auto">
          <a:xfrm>
            <a:off x="5561013" y="2439988"/>
            <a:ext cx="0" cy="289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7" name="Line 39"/>
          <p:cNvSpPr>
            <a:spLocks noChangeShapeType="1"/>
          </p:cNvSpPr>
          <p:nvPr/>
        </p:nvSpPr>
        <p:spPr bwMode="auto">
          <a:xfrm>
            <a:off x="5337175" y="5106988"/>
            <a:ext cx="3197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Line 40"/>
          <p:cNvSpPr>
            <a:spLocks noChangeShapeType="1"/>
          </p:cNvSpPr>
          <p:nvPr/>
        </p:nvSpPr>
        <p:spPr bwMode="auto">
          <a:xfrm flipV="1">
            <a:off x="5791200" y="2817813"/>
            <a:ext cx="2282825" cy="160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9" name="Line 41"/>
          <p:cNvSpPr>
            <a:spLocks noChangeShapeType="1"/>
          </p:cNvSpPr>
          <p:nvPr/>
        </p:nvSpPr>
        <p:spPr bwMode="auto">
          <a:xfrm>
            <a:off x="5561013" y="41163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0" name="Line 42"/>
          <p:cNvSpPr>
            <a:spLocks noChangeShapeType="1"/>
          </p:cNvSpPr>
          <p:nvPr/>
        </p:nvSpPr>
        <p:spPr bwMode="auto">
          <a:xfrm>
            <a:off x="5561013" y="3733800"/>
            <a:ext cx="11445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1" name="Line 43"/>
          <p:cNvSpPr>
            <a:spLocks noChangeShapeType="1"/>
          </p:cNvSpPr>
          <p:nvPr/>
        </p:nvSpPr>
        <p:spPr bwMode="auto">
          <a:xfrm>
            <a:off x="5561013" y="3200400"/>
            <a:ext cx="19796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Line 44"/>
          <p:cNvSpPr>
            <a:spLocks noChangeShapeType="1"/>
          </p:cNvSpPr>
          <p:nvPr/>
        </p:nvSpPr>
        <p:spPr bwMode="auto">
          <a:xfrm>
            <a:off x="6246813" y="4116388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Line 45"/>
          <p:cNvSpPr>
            <a:spLocks noChangeShapeType="1"/>
          </p:cNvSpPr>
          <p:nvPr/>
        </p:nvSpPr>
        <p:spPr bwMode="auto">
          <a:xfrm>
            <a:off x="6705600" y="3813175"/>
            <a:ext cx="0" cy="1293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4" name="Line 46"/>
          <p:cNvSpPr>
            <a:spLocks noChangeShapeType="1"/>
          </p:cNvSpPr>
          <p:nvPr/>
        </p:nvSpPr>
        <p:spPr bwMode="auto">
          <a:xfrm>
            <a:off x="7467600" y="3200400"/>
            <a:ext cx="0" cy="1906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5" name="Text Box 47"/>
          <p:cNvSpPr txBox="1">
            <a:spLocks noChangeArrowheads="1"/>
          </p:cNvSpPr>
          <p:nvPr/>
        </p:nvSpPr>
        <p:spPr bwMode="auto">
          <a:xfrm>
            <a:off x="5089525" y="2322513"/>
            <a:ext cx="3444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3586" name="Text Box 48"/>
          <p:cNvSpPr txBox="1">
            <a:spLocks noChangeArrowheads="1"/>
          </p:cNvSpPr>
          <p:nvPr/>
        </p:nvSpPr>
        <p:spPr bwMode="auto">
          <a:xfrm>
            <a:off x="5164138" y="5141913"/>
            <a:ext cx="319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3587" name="Text Box 49"/>
          <p:cNvSpPr txBox="1">
            <a:spLocks noChangeArrowheads="1"/>
          </p:cNvSpPr>
          <p:nvPr/>
        </p:nvSpPr>
        <p:spPr bwMode="auto">
          <a:xfrm>
            <a:off x="8288338" y="51419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3588" name="Text Box 50"/>
          <p:cNvSpPr txBox="1">
            <a:spLocks noChangeArrowheads="1"/>
          </p:cNvSpPr>
          <p:nvPr/>
        </p:nvSpPr>
        <p:spPr bwMode="auto">
          <a:xfrm>
            <a:off x="5164138" y="3032125"/>
            <a:ext cx="29686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4</a:t>
            </a:r>
          </a:p>
          <a:p>
            <a:endParaRPr lang="en-US" sz="1600"/>
          </a:p>
          <a:p>
            <a:r>
              <a:rPr lang="en-US" sz="1600"/>
              <a:t>3</a:t>
            </a:r>
          </a:p>
          <a:p>
            <a:endParaRPr lang="en-US" sz="1600"/>
          </a:p>
          <a:p>
            <a:r>
              <a:rPr lang="en-US" sz="1600"/>
              <a:t>2</a:t>
            </a:r>
          </a:p>
        </p:txBody>
      </p:sp>
      <p:sp>
        <p:nvSpPr>
          <p:cNvPr id="23589" name="Text Box 51"/>
          <p:cNvSpPr txBox="1">
            <a:spLocks noChangeArrowheads="1"/>
          </p:cNvSpPr>
          <p:nvPr/>
        </p:nvSpPr>
        <p:spPr bwMode="auto">
          <a:xfrm>
            <a:off x="6002338" y="5089525"/>
            <a:ext cx="166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25    30          35</a:t>
            </a:r>
          </a:p>
        </p:txBody>
      </p:sp>
      <p:sp>
        <p:nvSpPr>
          <p:cNvPr id="23590" name="Text Box 52"/>
          <p:cNvSpPr txBox="1">
            <a:spLocks noChangeArrowheads="1"/>
          </p:cNvSpPr>
          <p:nvPr/>
        </p:nvSpPr>
        <p:spPr bwMode="auto">
          <a:xfrm rot="-2182560">
            <a:off x="6994525" y="2590800"/>
            <a:ext cx="17795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 : Q = 5P +15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371600"/>
          </a:xfrm>
        </p:spPr>
        <p:txBody>
          <a:bodyPr/>
          <a:lstStyle/>
          <a:p>
            <a:pPr eaLnBrk="1" hangingPunct="1"/>
            <a:r>
              <a:rPr lang="en-US" b="1" i="1" u="sng" dirty="0" err="1" smtClean="0">
                <a:solidFill>
                  <a:srgbClr val="C00000"/>
                </a:solidFill>
              </a:rPr>
              <a:t>Mekanisme</a:t>
            </a:r>
            <a:r>
              <a:rPr lang="en-US" b="1" i="1" u="sng" dirty="0" smtClean="0">
                <a:solidFill>
                  <a:srgbClr val="C00000"/>
                </a:solidFill>
              </a:rPr>
              <a:t> </a:t>
            </a:r>
            <a:r>
              <a:rPr lang="en-US" b="1" i="1" u="sng" dirty="0" err="1" smtClean="0">
                <a:solidFill>
                  <a:srgbClr val="C00000"/>
                </a:solidFill>
              </a:rPr>
              <a:t>Pasar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lanjutan</a:t>
            </a:r>
            <a:r>
              <a:rPr lang="en-US" i="1" dirty="0" smtClean="0"/>
              <a:t>)</a:t>
            </a:r>
            <a:endParaRPr lang="en-US" i="1" u="sng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188" y="990600"/>
            <a:ext cx="8609012" cy="1754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100" dirty="0" err="1" smtClean="0"/>
              <a:t>Penentuan</a:t>
            </a:r>
            <a:r>
              <a:rPr lang="en-US" sz="2100" dirty="0" smtClean="0"/>
              <a:t> </a:t>
            </a:r>
            <a:r>
              <a:rPr lang="en-US" sz="2100" dirty="0" err="1" smtClean="0"/>
              <a:t>Harga</a:t>
            </a:r>
            <a:r>
              <a:rPr lang="en-US" sz="2100" dirty="0" smtClean="0"/>
              <a:t> </a:t>
            </a:r>
            <a:r>
              <a:rPr lang="en-US" sz="2100" dirty="0" err="1" smtClean="0"/>
              <a:t>Pasar</a:t>
            </a:r>
            <a:r>
              <a:rPr lang="en-US" sz="2100" dirty="0" smtClean="0"/>
              <a:t>, </a:t>
            </a:r>
            <a:r>
              <a:rPr lang="en-US" sz="2100" dirty="0" err="1" smtClean="0"/>
              <a:t>interaksi</a:t>
            </a:r>
            <a:r>
              <a:rPr lang="en-US" sz="2100" dirty="0" smtClean="0"/>
              <a:t> </a:t>
            </a:r>
            <a:r>
              <a:rPr lang="en-US" sz="2100" dirty="0" err="1" smtClean="0"/>
              <a:t>antara</a:t>
            </a:r>
            <a:r>
              <a:rPr lang="en-US" sz="2100" dirty="0" smtClean="0"/>
              <a:t> </a:t>
            </a:r>
            <a:r>
              <a:rPr lang="en-US" sz="2100" dirty="0" err="1" smtClean="0"/>
              <a:t>permintaan</a:t>
            </a:r>
            <a:r>
              <a:rPr lang="en-US" sz="2100" dirty="0" smtClean="0"/>
              <a:t> </a:t>
            </a:r>
            <a:r>
              <a:rPr lang="en-US" sz="2100" dirty="0" err="1" smtClean="0"/>
              <a:t>pasar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penawaran</a:t>
            </a:r>
            <a:r>
              <a:rPr lang="en-US" sz="2100" dirty="0" smtClean="0"/>
              <a:t> </a:t>
            </a:r>
            <a:r>
              <a:rPr lang="en-US" sz="2100" dirty="0" err="1" smtClean="0"/>
              <a:t>pasar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menghasilkan</a:t>
            </a:r>
            <a:r>
              <a:rPr lang="en-US" sz="2100" dirty="0" smtClean="0"/>
              <a:t> </a:t>
            </a:r>
            <a:r>
              <a:rPr lang="en-US" sz="2100" b="1" dirty="0" err="1" smtClean="0"/>
              <a:t>harga</a:t>
            </a:r>
            <a:r>
              <a:rPr lang="en-US" sz="2100" b="1" dirty="0" smtClean="0"/>
              <a:t> (P)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b="1" dirty="0" err="1" smtClean="0"/>
              <a:t>jumlah</a:t>
            </a:r>
            <a:r>
              <a:rPr lang="en-US" sz="2100" b="1" dirty="0" smtClean="0"/>
              <a:t> (Q)</a:t>
            </a:r>
            <a:r>
              <a:rPr lang="en-US" sz="2100" dirty="0" smtClean="0"/>
              <a:t> </a:t>
            </a:r>
            <a:r>
              <a:rPr lang="en-US" sz="2100" dirty="0" err="1" smtClean="0"/>
              <a:t>keseimbangan</a:t>
            </a:r>
            <a:r>
              <a:rPr lang="en-US" sz="2100" dirty="0" smtClean="0"/>
              <a:t> </a:t>
            </a:r>
            <a:r>
              <a:rPr lang="en-US" sz="2100" i="1" dirty="0" smtClean="0"/>
              <a:t>(</a:t>
            </a:r>
            <a:r>
              <a:rPr lang="en-US" sz="2100" i="1" dirty="0" err="1" smtClean="0"/>
              <a:t>ekuilibrium</a:t>
            </a:r>
            <a:r>
              <a:rPr lang="en-US" sz="2100" i="1" dirty="0" smtClean="0"/>
              <a:t>) </a:t>
            </a:r>
            <a:r>
              <a:rPr lang="en-US" sz="2100" dirty="0" err="1" smtClean="0"/>
              <a:t>pasar</a:t>
            </a:r>
            <a:r>
              <a:rPr lang="en-US" sz="2100" dirty="0" smtClean="0"/>
              <a:t> </a:t>
            </a:r>
            <a:r>
              <a:rPr lang="en-US" sz="2100" dirty="0" err="1" smtClean="0"/>
              <a:t>barang</a:t>
            </a:r>
            <a:r>
              <a:rPr lang="en-US" sz="2100" dirty="0" smtClean="0"/>
              <a:t> </a:t>
            </a:r>
            <a:r>
              <a:rPr lang="en-US" sz="2100" dirty="0" err="1" smtClean="0"/>
              <a:t>tersebut</a:t>
            </a:r>
            <a:r>
              <a:rPr lang="en-US" sz="2100" dirty="0" smtClean="0"/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100" dirty="0" err="1" smtClean="0"/>
              <a:t>Secara</a:t>
            </a:r>
            <a:r>
              <a:rPr lang="en-US" sz="2100" dirty="0" smtClean="0"/>
              <a:t> </a:t>
            </a:r>
            <a:r>
              <a:rPr lang="en-US" sz="2100" dirty="0" err="1" smtClean="0"/>
              <a:t>grafik</a:t>
            </a:r>
            <a:r>
              <a:rPr lang="en-US" sz="2100" dirty="0" smtClean="0"/>
              <a:t>, </a:t>
            </a:r>
            <a:r>
              <a:rPr lang="en-US" sz="2100" dirty="0" err="1" smtClean="0"/>
              <a:t>keseimbangan</a:t>
            </a:r>
            <a:r>
              <a:rPr lang="en-US" sz="2100" dirty="0" smtClean="0"/>
              <a:t> </a:t>
            </a:r>
            <a:r>
              <a:rPr lang="en-US" sz="2100" dirty="0" err="1" smtClean="0"/>
              <a:t>pasar</a:t>
            </a:r>
            <a:r>
              <a:rPr lang="en-US" sz="2100" dirty="0" smtClean="0"/>
              <a:t> </a:t>
            </a:r>
            <a:r>
              <a:rPr lang="en-US" sz="2100" dirty="0" err="1" smtClean="0"/>
              <a:t>ditunjukkan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titik</a:t>
            </a:r>
            <a:r>
              <a:rPr lang="en-US" sz="2100" dirty="0" smtClean="0"/>
              <a:t> </a:t>
            </a:r>
            <a:r>
              <a:rPr lang="en-US" sz="2100" dirty="0" err="1" smtClean="0"/>
              <a:t>perpotongan</a:t>
            </a:r>
            <a:r>
              <a:rPr lang="en-US" sz="2100" dirty="0" smtClean="0"/>
              <a:t> </a:t>
            </a:r>
            <a:r>
              <a:rPr lang="en-US" sz="2100" dirty="0" err="1" smtClean="0"/>
              <a:t>kurva</a:t>
            </a:r>
            <a:r>
              <a:rPr lang="en-US" sz="2100" dirty="0" smtClean="0"/>
              <a:t> </a:t>
            </a:r>
            <a:r>
              <a:rPr lang="en-US" sz="2100" dirty="0" err="1" smtClean="0"/>
              <a:t>penawaran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kurva</a:t>
            </a:r>
            <a:r>
              <a:rPr lang="en-US" sz="2100" dirty="0" smtClean="0"/>
              <a:t> </a:t>
            </a:r>
            <a:r>
              <a:rPr lang="en-US" sz="2100" dirty="0" err="1" smtClean="0"/>
              <a:t>permintaan</a:t>
            </a:r>
            <a:r>
              <a:rPr lang="en-US" sz="21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100" dirty="0" smtClean="0"/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>
            <a:off x="990600" y="3351213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Line 8"/>
          <p:cNvSpPr>
            <a:spLocks noChangeShapeType="1"/>
          </p:cNvSpPr>
          <p:nvPr/>
        </p:nvSpPr>
        <p:spPr bwMode="auto">
          <a:xfrm>
            <a:off x="685800" y="5791200"/>
            <a:ext cx="3198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515938" y="33131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3868738" y="57515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4584" name="Text Box 11"/>
          <p:cNvSpPr txBox="1">
            <a:spLocks noChangeArrowheads="1"/>
          </p:cNvSpPr>
          <p:nvPr/>
        </p:nvSpPr>
        <p:spPr bwMode="auto">
          <a:xfrm>
            <a:off x="590550" y="5751513"/>
            <a:ext cx="3190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585" name="Line 12"/>
          <p:cNvSpPr>
            <a:spLocks noChangeShapeType="1"/>
          </p:cNvSpPr>
          <p:nvPr/>
        </p:nvSpPr>
        <p:spPr bwMode="auto">
          <a:xfrm flipV="1">
            <a:off x="1220788" y="3657600"/>
            <a:ext cx="2208212" cy="175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3"/>
          <p:cNvSpPr>
            <a:spLocks noChangeShapeType="1"/>
          </p:cNvSpPr>
          <p:nvPr/>
        </p:nvSpPr>
        <p:spPr bwMode="auto">
          <a:xfrm>
            <a:off x="1295400" y="3532188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Text Box 14"/>
          <p:cNvSpPr txBox="1">
            <a:spLocks noChangeArrowheads="1"/>
          </p:cNvSpPr>
          <p:nvPr/>
        </p:nvSpPr>
        <p:spPr bwMode="auto">
          <a:xfrm>
            <a:off x="3487738" y="5218113"/>
            <a:ext cx="3587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4588" name="Text Box 15"/>
          <p:cNvSpPr txBox="1">
            <a:spLocks noChangeArrowheads="1"/>
          </p:cNvSpPr>
          <p:nvPr/>
        </p:nvSpPr>
        <p:spPr bwMode="auto">
          <a:xfrm>
            <a:off x="3487738" y="34655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589" name="Text Box 16"/>
          <p:cNvSpPr txBox="1">
            <a:spLocks noChangeArrowheads="1"/>
          </p:cNvSpPr>
          <p:nvPr/>
        </p:nvSpPr>
        <p:spPr bwMode="auto">
          <a:xfrm>
            <a:off x="2192338" y="40751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4590" name="Line 17"/>
          <p:cNvSpPr>
            <a:spLocks noChangeShapeType="1"/>
          </p:cNvSpPr>
          <p:nvPr/>
        </p:nvSpPr>
        <p:spPr bwMode="auto">
          <a:xfrm>
            <a:off x="990600" y="4495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Line 18"/>
          <p:cNvSpPr>
            <a:spLocks noChangeShapeType="1"/>
          </p:cNvSpPr>
          <p:nvPr/>
        </p:nvSpPr>
        <p:spPr bwMode="auto">
          <a:xfrm flipV="1">
            <a:off x="2362200" y="4495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Text Box 19"/>
          <p:cNvSpPr txBox="1">
            <a:spLocks noChangeArrowheads="1"/>
          </p:cNvSpPr>
          <p:nvPr/>
        </p:nvSpPr>
        <p:spPr bwMode="auto">
          <a:xfrm>
            <a:off x="609600" y="4267200"/>
            <a:ext cx="438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P*</a:t>
            </a:r>
          </a:p>
        </p:txBody>
      </p:sp>
      <p:sp>
        <p:nvSpPr>
          <p:cNvPr id="24593" name="Text Box 20"/>
          <p:cNvSpPr txBox="1">
            <a:spLocks noChangeArrowheads="1"/>
          </p:cNvSpPr>
          <p:nvPr/>
        </p:nvSpPr>
        <p:spPr bwMode="auto">
          <a:xfrm>
            <a:off x="2192338" y="5751513"/>
            <a:ext cx="4651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Q*</a:t>
            </a:r>
          </a:p>
        </p:txBody>
      </p:sp>
      <p:sp>
        <p:nvSpPr>
          <p:cNvPr id="24594" name="Text Box 21"/>
          <p:cNvSpPr txBox="1">
            <a:spLocks noChangeArrowheads="1"/>
          </p:cNvSpPr>
          <p:nvPr/>
        </p:nvSpPr>
        <p:spPr bwMode="auto">
          <a:xfrm>
            <a:off x="609600" y="2819400"/>
            <a:ext cx="4476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Gambar 1.6 Kurva keseimbangan pasar</a:t>
            </a:r>
          </a:p>
        </p:txBody>
      </p:sp>
      <p:sp>
        <p:nvSpPr>
          <p:cNvPr id="24595" name="Text Box 22"/>
          <p:cNvSpPr txBox="1">
            <a:spLocks noChangeArrowheads="1"/>
          </p:cNvSpPr>
          <p:nvPr/>
        </p:nvSpPr>
        <p:spPr bwMode="auto">
          <a:xfrm>
            <a:off x="5086350" y="2590800"/>
            <a:ext cx="429101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Gambar 1.7 Terjadi Kelebihan </a:t>
            </a:r>
          </a:p>
          <a:p>
            <a:r>
              <a:rPr lang="en-US"/>
              <a:t>Penawaran dan kelebihan Permintaan</a:t>
            </a:r>
          </a:p>
        </p:txBody>
      </p:sp>
      <p:sp>
        <p:nvSpPr>
          <p:cNvPr id="24596" name="Line 23"/>
          <p:cNvSpPr>
            <a:spLocks noChangeShapeType="1"/>
          </p:cNvSpPr>
          <p:nvPr/>
        </p:nvSpPr>
        <p:spPr bwMode="auto">
          <a:xfrm>
            <a:off x="5561013" y="3351213"/>
            <a:ext cx="0" cy="2668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7" name="Line 24"/>
          <p:cNvSpPr>
            <a:spLocks noChangeShapeType="1"/>
          </p:cNvSpPr>
          <p:nvPr/>
        </p:nvSpPr>
        <p:spPr bwMode="auto">
          <a:xfrm>
            <a:off x="5259388" y="5791200"/>
            <a:ext cx="3349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8" name="Line 25"/>
          <p:cNvSpPr>
            <a:spLocks noChangeShapeType="1"/>
          </p:cNvSpPr>
          <p:nvPr/>
        </p:nvSpPr>
        <p:spPr bwMode="auto">
          <a:xfrm flipV="1">
            <a:off x="5865813" y="3570288"/>
            <a:ext cx="2365375" cy="174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9" name="Line 26"/>
          <p:cNvSpPr>
            <a:spLocks noChangeShapeType="1"/>
          </p:cNvSpPr>
          <p:nvPr/>
        </p:nvSpPr>
        <p:spPr bwMode="auto">
          <a:xfrm>
            <a:off x="5932488" y="3532188"/>
            <a:ext cx="2513012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0" name="Text Box 27"/>
          <p:cNvSpPr txBox="1">
            <a:spLocks noChangeArrowheads="1"/>
          </p:cNvSpPr>
          <p:nvPr/>
        </p:nvSpPr>
        <p:spPr bwMode="auto">
          <a:xfrm>
            <a:off x="5164138" y="31607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4601" name="Text Box 28"/>
          <p:cNvSpPr txBox="1">
            <a:spLocks noChangeArrowheads="1"/>
          </p:cNvSpPr>
          <p:nvPr/>
        </p:nvSpPr>
        <p:spPr bwMode="auto">
          <a:xfrm>
            <a:off x="5240338" y="5751513"/>
            <a:ext cx="319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602" name="Text Box 29"/>
          <p:cNvSpPr txBox="1">
            <a:spLocks noChangeArrowheads="1"/>
          </p:cNvSpPr>
          <p:nvPr/>
        </p:nvSpPr>
        <p:spPr bwMode="auto">
          <a:xfrm>
            <a:off x="8593138" y="57515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4603" name="Line 30"/>
          <p:cNvSpPr>
            <a:spLocks noChangeShapeType="1"/>
          </p:cNvSpPr>
          <p:nvPr/>
        </p:nvSpPr>
        <p:spPr bwMode="auto">
          <a:xfrm>
            <a:off x="5561013" y="3886200"/>
            <a:ext cx="22113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4" name="Line 31"/>
          <p:cNvSpPr>
            <a:spLocks noChangeShapeType="1"/>
          </p:cNvSpPr>
          <p:nvPr/>
        </p:nvSpPr>
        <p:spPr bwMode="auto">
          <a:xfrm>
            <a:off x="5561013" y="4954588"/>
            <a:ext cx="22113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5" name="Line 34"/>
          <p:cNvSpPr>
            <a:spLocks noChangeShapeType="1"/>
          </p:cNvSpPr>
          <p:nvPr/>
        </p:nvSpPr>
        <p:spPr bwMode="auto">
          <a:xfrm>
            <a:off x="7086600" y="4421188"/>
            <a:ext cx="0" cy="13700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6" name="Line 35"/>
          <p:cNvSpPr>
            <a:spLocks noChangeShapeType="1"/>
          </p:cNvSpPr>
          <p:nvPr/>
        </p:nvSpPr>
        <p:spPr bwMode="auto">
          <a:xfrm flipH="1">
            <a:off x="5486400" y="44211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7" name="Text Box 36"/>
          <p:cNvSpPr txBox="1">
            <a:spLocks noChangeArrowheads="1"/>
          </p:cNvSpPr>
          <p:nvPr/>
        </p:nvSpPr>
        <p:spPr bwMode="auto">
          <a:xfrm>
            <a:off x="5164138" y="36417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P</a:t>
            </a:r>
            <a:r>
              <a:rPr lang="en-US" sz="1600" baseline="-25000"/>
              <a:t>1</a:t>
            </a:r>
          </a:p>
        </p:txBody>
      </p:sp>
      <p:sp>
        <p:nvSpPr>
          <p:cNvPr id="24608" name="Text Box 37"/>
          <p:cNvSpPr txBox="1">
            <a:spLocks noChangeArrowheads="1"/>
          </p:cNvSpPr>
          <p:nvPr/>
        </p:nvSpPr>
        <p:spPr bwMode="auto">
          <a:xfrm>
            <a:off x="5164138" y="4251325"/>
            <a:ext cx="398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P*</a:t>
            </a:r>
          </a:p>
        </p:txBody>
      </p:sp>
      <p:sp>
        <p:nvSpPr>
          <p:cNvPr id="24609" name="Text Box 38"/>
          <p:cNvSpPr txBox="1">
            <a:spLocks noChangeArrowheads="1"/>
          </p:cNvSpPr>
          <p:nvPr/>
        </p:nvSpPr>
        <p:spPr bwMode="auto">
          <a:xfrm>
            <a:off x="5105400" y="480060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P</a:t>
            </a:r>
            <a:r>
              <a:rPr lang="en-US" sz="1600" baseline="-25000"/>
              <a:t>2</a:t>
            </a:r>
          </a:p>
        </p:txBody>
      </p:sp>
      <p:sp>
        <p:nvSpPr>
          <p:cNvPr id="24610" name="Line 40"/>
          <p:cNvSpPr>
            <a:spLocks noChangeShapeType="1"/>
          </p:cNvSpPr>
          <p:nvPr/>
        </p:nvSpPr>
        <p:spPr bwMode="auto">
          <a:xfrm flipH="1" flipV="1">
            <a:off x="7165975" y="4572000"/>
            <a:ext cx="71438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11" name="Line 41"/>
          <p:cNvSpPr>
            <a:spLocks noChangeShapeType="1"/>
          </p:cNvSpPr>
          <p:nvPr/>
        </p:nvSpPr>
        <p:spPr bwMode="auto">
          <a:xfrm flipH="1">
            <a:off x="7165975" y="3960813"/>
            <a:ext cx="225425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12" name="Text Box 43"/>
          <p:cNvSpPr txBox="1">
            <a:spLocks noChangeArrowheads="1"/>
          </p:cNvSpPr>
          <p:nvPr/>
        </p:nvSpPr>
        <p:spPr bwMode="auto">
          <a:xfrm>
            <a:off x="6916738" y="5851525"/>
            <a:ext cx="422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Q*</a:t>
            </a:r>
          </a:p>
        </p:txBody>
      </p:sp>
      <p:sp>
        <p:nvSpPr>
          <p:cNvPr id="24613" name="Text Box 44"/>
          <p:cNvSpPr txBox="1">
            <a:spLocks noChangeArrowheads="1"/>
          </p:cNvSpPr>
          <p:nvPr/>
        </p:nvSpPr>
        <p:spPr bwMode="auto">
          <a:xfrm>
            <a:off x="8212138" y="33893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614" name="Text Box 45"/>
          <p:cNvSpPr txBox="1">
            <a:spLocks noChangeArrowheads="1"/>
          </p:cNvSpPr>
          <p:nvPr/>
        </p:nvSpPr>
        <p:spPr bwMode="auto">
          <a:xfrm>
            <a:off x="8518525" y="5218113"/>
            <a:ext cx="3587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4615" name="Text Box 46"/>
          <p:cNvSpPr txBox="1">
            <a:spLocks noChangeArrowheads="1"/>
          </p:cNvSpPr>
          <p:nvPr/>
        </p:nvSpPr>
        <p:spPr bwMode="auto">
          <a:xfrm>
            <a:off x="6381750" y="3465513"/>
            <a:ext cx="3444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24616" name="Text Box 47"/>
          <p:cNvSpPr txBox="1">
            <a:spLocks noChangeArrowheads="1"/>
          </p:cNvSpPr>
          <p:nvPr/>
        </p:nvSpPr>
        <p:spPr bwMode="auto">
          <a:xfrm>
            <a:off x="7602538" y="3541713"/>
            <a:ext cx="3190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24617" name="Text Box 48"/>
          <p:cNvSpPr txBox="1">
            <a:spLocks noChangeArrowheads="1"/>
          </p:cNvSpPr>
          <p:nvPr/>
        </p:nvSpPr>
        <p:spPr bwMode="auto">
          <a:xfrm>
            <a:off x="6230938" y="4989513"/>
            <a:ext cx="3857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M</a:t>
            </a:r>
          </a:p>
        </p:txBody>
      </p:sp>
      <p:sp>
        <p:nvSpPr>
          <p:cNvPr id="24618" name="Text Box 49"/>
          <p:cNvSpPr txBox="1">
            <a:spLocks noChangeArrowheads="1"/>
          </p:cNvSpPr>
          <p:nvPr/>
        </p:nvSpPr>
        <p:spPr bwMode="auto">
          <a:xfrm>
            <a:off x="7602538" y="4989513"/>
            <a:ext cx="3587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"/>
            <a:ext cx="8226425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u="sng" dirty="0" err="1" smtClean="0">
                <a:solidFill>
                  <a:srgbClr val="C00000"/>
                </a:solidFill>
              </a:rPr>
              <a:t>Mekanisme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u="sng" dirty="0" err="1" smtClean="0">
                <a:solidFill>
                  <a:srgbClr val="C00000"/>
                </a:solidFill>
              </a:rPr>
              <a:t>Pasar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)</a:t>
            </a:r>
            <a:endParaRPr lang="en-US" u="sng" dirty="0" smtClean="0"/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383588" cy="170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80" tIns="45690" rIns="91380" bIns="4569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err="1"/>
              <a:t>Kasus</a:t>
            </a:r>
            <a:r>
              <a:rPr lang="en-US" sz="2000" dirty="0"/>
              <a:t> 1.3 </a:t>
            </a:r>
            <a:r>
              <a:rPr lang="en-US" sz="2000" dirty="0" err="1"/>
              <a:t>Permintaan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</a:t>
            </a:r>
            <a:r>
              <a:rPr lang="en-US" sz="2000" dirty="0" err="1"/>
              <a:t>ditunjukkan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persamaan</a:t>
            </a:r>
            <a:r>
              <a:rPr lang="en-US" sz="2000" dirty="0"/>
              <a:t>     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Q </a:t>
            </a:r>
            <a:r>
              <a:rPr lang="en-US" sz="2000" dirty="0"/>
              <a:t>= 60 – 10P;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penawaran</a:t>
            </a:r>
            <a:r>
              <a:rPr lang="en-US" sz="2000" dirty="0"/>
              <a:t> </a:t>
            </a:r>
            <a:r>
              <a:rPr lang="en-US" sz="2000" dirty="0" err="1" smtClean="0"/>
              <a:t>barang</a:t>
            </a:r>
            <a:r>
              <a:rPr lang="id-ID" sz="2000" dirty="0" smtClean="0"/>
              <a:t>; </a:t>
            </a:r>
            <a:r>
              <a:rPr lang="en-US" sz="2000" dirty="0" err="1" smtClean="0"/>
              <a:t>persamaan</a:t>
            </a:r>
            <a:r>
              <a:rPr lang="en-US" sz="2000" dirty="0" smtClean="0"/>
              <a:t>  </a:t>
            </a:r>
            <a:r>
              <a:rPr lang="en-US" sz="2000" dirty="0"/>
              <a:t>Q = 5P + </a:t>
            </a:r>
            <a:r>
              <a:rPr lang="en-US" sz="2000" dirty="0" smtClean="0"/>
              <a:t>15</a:t>
            </a:r>
            <a:r>
              <a:rPr lang="id-ID" sz="2000" dirty="0" smtClean="0"/>
              <a:t>; </a:t>
            </a:r>
            <a:r>
              <a:rPr lang="en-US" sz="2000" dirty="0" smtClean="0"/>
              <a:t> </a:t>
            </a:r>
            <a:r>
              <a:rPr lang="en-US" sz="2000" dirty="0" err="1"/>
              <a:t>dimana</a:t>
            </a:r>
            <a:r>
              <a:rPr lang="en-US" sz="2000" dirty="0"/>
              <a:t> Q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P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. </a:t>
            </a:r>
            <a:r>
              <a:rPr lang="en-US" sz="2000" dirty="0" err="1"/>
              <a:t>Buatlah</a:t>
            </a:r>
            <a:r>
              <a:rPr lang="en-US" sz="2000" dirty="0"/>
              <a:t> (a) </a:t>
            </a:r>
            <a:r>
              <a:rPr lang="en-US" sz="2000" dirty="0" err="1"/>
              <a:t>skedul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i="1" dirty="0"/>
              <a:t>(</a:t>
            </a:r>
            <a:r>
              <a:rPr lang="en-US" sz="2000" i="1" dirty="0" err="1"/>
              <a:t>ekuilibrium</a:t>
            </a:r>
            <a:r>
              <a:rPr lang="en-US" sz="2000" i="1" dirty="0"/>
              <a:t>) 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(b) </a:t>
            </a:r>
            <a:r>
              <a:rPr lang="en-US" sz="2000" dirty="0" err="1"/>
              <a:t>gambarkan</a:t>
            </a:r>
            <a:r>
              <a:rPr lang="en-US" sz="2000" dirty="0"/>
              <a:t> </a:t>
            </a:r>
            <a:r>
              <a:rPr lang="en-US" sz="2000" dirty="0" err="1"/>
              <a:t>kurva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penawaran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endParaRPr lang="en-US" sz="2000" dirty="0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455613" y="2667000"/>
            <a:ext cx="41338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Jawab</a:t>
            </a:r>
            <a:r>
              <a:rPr lang="en-US" dirty="0">
                <a:solidFill>
                  <a:srgbClr val="C00000"/>
                </a:solidFill>
              </a:rPr>
              <a:t>:</a:t>
            </a:r>
          </a:p>
          <a:p>
            <a:r>
              <a:rPr lang="en-US" dirty="0"/>
              <a:t>(a) </a:t>
            </a:r>
            <a:r>
              <a:rPr lang="en-US" dirty="0" err="1"/>
              <a:t>Skedul</a:t>
            </a:r>
            <a:r>
              <a:rPr lang="en-US" dirty="0"/>
              <a:t>; </a:t>
            </a: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381000" y="4876800"/>
            <a:ext cx="35036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pPr>
              <a:spcBef>
                <a:spcPct val="50000"/>
              </a:spcBef>
            </a:pPr>
            <a:endParaRPr lang="id-ID"/>
          </a:p>
        </p:txBody>
      </p:sp>
      <p:graphicFrame>
        <p:nvGraphicFramePr>
          <p:cNvPr id="203854" name="Group 78"/>
          <p:cNvGraphicFramePr>
            <a:graphicFrameLocks noGrp="1"/>
          </p:cNvGraphicFramePr>
          <p:nvPr>
            <p:ph idx="1"/>
          </p:nvPr>
        </p:nvGraphicFramePr>
        <p:xfrm>
          <a:off x="457200" y="3352800"/>
          <a:ext cx="4495800" cy="1482726"/>
        </p:xfrm>
        <a:graphic>
          <a:graphicData uri="http://schemas.openxmlformats.org/drawingml/2006/table">
            <a:tbl>
              <a:tblPr/>
              <a:tblGrid>
                <a:gridCol w="1981200"/>
                <a:gridCol w="838200"/>
                <a:gridCol w="838200"/>
                <a:gridCol w="838200"/>
              </a:tblGrid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Harga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(P)</a:t>
                      </a:r>
                    </a:p>
                  </a:txBody>
                  <a:tcPr marL="91380" marR="91380"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Jml Diminta</a:t>
                      </a:r>
                    </a:p>
                  </a:txBody>
                  <a:tcPr marL="91380" marR="91380"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Jml Ditawarkan</a:t>
                      </a:r>
                    </a:p>
                  </a:txBody>
                  <a:tcPr marL="91380" marR="91380"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</a:p>
                  </a:txBody>
                  <a:tcPr marL="91380" marR="91380"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8" name="Line 48"/>
          <p:cNvSpPr>
            <a:spLocks noChangeShapeType="1"/>
          </p:cNvSpPr>
          <p:nvPr/>
        </p:nvSpPr>
        <p:spPr bwMode="auto">
          <a:xfrm>
            <a:off x="5715000" y="3200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9" name="Line 49"/>
          <p:cNvSpPr>
            <a:spLocks noChangeShapeType="1"/>
          </p:cNvSpPr>
          <p:nvPr/>
        </p:nvSpPr>
        <p:spPr bwMode="auto">
          <a:xfrm>
            <a:off x="5561013" y="5715000"/>
            <a:ext cx="297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0" name="Text Box 50"/>
          <p:cNvSpPr txBox="1">
            <a:spLocks noChangeArrowheads="1"/>
          </p:cNvSpPr>
          <p:nvPr/>
        </p:nvSpPr>
        <p:spPr bwMode="auto">
          <a:xfrm>
            <a:off x="5316538" y="3084513"/>
            <a:ext cx="344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5631" name="Text Box 51"/>
          <p:cNvSpPr txBox="1">
            <a:spLocks noChangeArrowheads="1"/>
          </p:cNvSpPr>
          <p:nvPr/>
        </p:nvSpPr>
        <p:spPr bwMode="auto">
          <a:xfrm>
            <a:off x="8364538" y="5675313"/>
            <a:ext cx="371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25632" name="Text Box 52"/>
          <p:cNvSpPr txBox="1">
            <a:spLocks noChangeArrowheads="1"/>
          </p:cNvSpPr>
          <p:nvPr/>
        </p:nvSpPr>
        <p:spPr bwMode="auto">
          <a:xfrm>
            <a:off x="5391150" y="5675313"/>
            <a:ext cx="3190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5633" name="Line 53"/>
          <p:cNvSpPr>
            <a:spLocks noChangeShapeType="1"/>
          </p:cNvSpPr>
          <p:nvPr/>
        </p:nvSpPr>
        <p:spPr bwMode="auto">
          <a:xfrm>
            <a:off x="6019800" y="3430588"/>
            <a:ext cx="1982788" cy="205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4" name="Line 54"/>
          <p:cNvSpPr>
            <a:spLocks noChangeShapeType="1"/>
          </p:cNvSpPr>
          <p:nvPr/>
        </p:nvSpPr>
        <p:spPr bwMode="auto">
          <a:xfrm flipV="1">
            <a:off x="5945188" y="3351213"/>
            <a:ext cx="2286000" cy="213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5" name="Text Box 56"/>
          <p:cNvSpPr txBox="1">
            <a:spLocks noChangeArrowheads="1"/>
          </p:cNvSpPr>
          <p:nvPr/>
        </p:nvSpPr>
        <p:spPr bwMode="auto">
          <a:xfrm rot="2026612">
            <a:off x="7358063" y="4718050"/>
            <a:ext cx="18684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D ; Q = 60 -10P</a:t>
            </a:r>
          </a:p>
        </p:txBody>
      </p:sp>
      <p:sp>
        <p:nvSpPr>
          <p:cNvPr id="25636" name="Line 57"/>
          <p:cNvSpPr>
            <a:spLocks noChangeShapeType="1"/>
          </p:cNvSpPr>
          <p:nvPr/>
        </p:nvSpPr>
        <p:spPr bwMode="auto">
          <a:xfrm>
            <a:off x="5715000" y="4495800"/>
            <a:ext cx="1293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7" name="Line 58"/>
          <p:cNvSpPr>
            <a:spLocks noChangeShapeType="1"/>
          </p:cNvSpPr>
          <p:nvPr/>
        </p:nvSpPr>
        <p:spPr bwMode="auto">
          <a:xfrm>
            <a:off x="7008813" y="4495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8" name="Text Box 59"/>
          <p:cNvSpPr txBox="1">
            <a:spLocks noChangeArrowheads="1"/>
          </p:cNvSpPr>
          <p:nvPr/>
        </p:nvSpPr>
        <p:spPr bwMode="auto">
          <a:xfrm>
            <a:off x="5316538" y="43275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25639" name="Text Box 60"/>
          <p:cNvSpPr txBox="1">
            <a:spLocks noChangeArrowheads="1"/>
          </p:cNvSpPr>
          <p:nvPr/>
        </p:nvSpPr>
        <p:spPr bwMode="auto">
          <a:xfrm>
            <a:off x="6781800" y="5791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25640" name="Text Box 61"/>
          <p:cNvSpPr txBox="1">
            <a:spLocks noChangeArrowheads="1"/>
          </p:cNvSpPr>
          <p:nvPr/>
        </p:nvSpPr>
        <p:spPr bwMode="auto">
          <a:xfrm rot="-2360071">
            <a:off x="6764338" y="3524250"/>
            <a:ext cx="18462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80" tIns="45690" rIns="91380" bIns="45690">
            <a:spAutoFit/>
          </a:bodyPr>
          <a:lstStyle/>
          <a:p>
            <a:r>
              <a:rPr lang="en-US"/>
              <a:t>S ; Q = 5P + 15</a:t>
            </a:r>
          </a:p>
        </p:txBody>
      </p:sp>
      <p:sp>
        <p:nvSpPr>
          <p:cNvPr id="25641" name="Text Box 62"/>
          <p:cNvSpPr txBox="1">
            <a:spLocks noChangeArrowheads="1"/>
          </p:cNvSpPr>
          <p:nvPr/>
        </p:nvSpPr>
        <p:spPr bwMode="auto">
          <a:xfrm>
            <a:off x="455613" y="4876800"/>
            <a:ext cx="4819650" cy="147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0" rIns="91380" bIns="45690">
            <a:spAutoFit/>
          </a:bodyPr>
          <a:lstStyle/>
          <a:p>
            <a:r>
              <a:rPr lang="en-US" dirty="0"/>
              <a:t>(b)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matematis</a:t>
            </a:r>
            <a:r>
              <a:rPr lang="en-US" dirty="0"/>
              <a:t>;</a:t>
            </a:r>
          </a:p>
          <a:p>
            <a:r>
              <a:rPr lang="en-US" dirty="0"/>
              <a:t>	Qs = </a:t>
            </a:r>
            <a:r>
              <a:rPr lang="en-US" dirty="0" err="1"/>
              <a:t>Qd</a:t>
            </a:r>
            <a:endParaRPr lang="en-US" dirty="0"/>
          </a:p>
          <a:p>
            <a:r>
              <a:rPr lang="id-ID" dirty="0" smtClean="0"/>
              <a:t>         </a:t>
            </a:r>
            <a:r>
              <a:rPr lang="en-US" dirty="0" smtClean="0"/>
              <a:t>5P </a:t>
            </a:r>
            <a:r>
              <a:rPr lang="en-US" dirty="0"/>
              <a:t>+ 15 = 60 – 10P 	15P = 45</a:t>
            </a:r>
          </a:p>
          <a:p>
            <a:r>
              <a:rPr lang="en-US" dirty="0"/>
              <a:t>		</a:t>
            </a:r>
            <a:r>
              <a:rPr lang="en-US" dirty="0" err="1"/>
              <a:t>Maka</a:t>
            </a:r>
            <a:r>
              <a:rPr lang="en-US" dirty="0"/>
              <a:t> P = 3 </a:t>
            </a:r>
            <a:r>
              <a:rPr lang="en-US" dirty="0" err="1"/>
              <a:t>dan</a:t>
            </a:r>
            <a:r>
              <a:rPr lang="en-US" dirty="0"/>
              <a:t> Q = 30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1604</Words>
  <Application>Microsoft Office PowerPoint</Application>
  <PresentationFormat>On-screen Show (4:3)</PresentationFormat>
  <Paragraphs>390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EKONOMI MIKRO</vt:lpstr>
      <vt:lpstr>Mekanisme Pasar (Teori Permintaan)</vt:lpstr>
      <vt:lpstr>Mekanisme Pasar (lanjutan)</vt:lpstr>
      <vt:lpstr>Mekanisme Pasar (contoh kasus)</vt:lpstr>
      <vt:lpstr>Mekanisme Pasar  (Teori Penawaran)</vt:lpstr>
      <vt:lpstr>Mekanisme Pasar (lanjutan)</vt:lpstr>
      <vt:lpstr>Mekanisme Pasar (contoh kasus)</vt:lpstr>
      <vt:lpstr>Mekanisme Pasar (lanjutan)</vt:lpstr>
      <vt:lpstr>Mekanisme Pasar (contoh kasus)</vt:lpstr>
      <vt:lpstr>Harga Dasar (floor price) Harga Tertinggi (ceiling price)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 ILMU EKONOMI MIKRO</dc:title>
  <dc:creator>User</dc:creator>
  <cp:lastModifiedBy>Sapto_J</cp:lastModifiedBy>
  <cp:revision>6</cp:revision>
  <dcterms:created xsi:type="dcterms:W3CDTF">2015-11-24T07:35:31Z</dcterms:created>
  <dcterms:modified xsi:type="dcterms:W3CDTF">2018-09-14T09:26:05Z</dcterms:modified>
</cp:coreProperties>
</file>