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6"/>
  </p:notesMasterIdLst>
  <p:sldIdLst>
    <p:sldId id="256" r:id="rId2"/>
    <p:sldId id="258" r:id="rId3"/>
    <p:sldId id="305" r:id="rId4"/>
    <p:sldId id="293" r:id="rId5"/>
    <p:sldId id="294" r:id="rId6"/>
    <p:sldId id="295" r:id="rId7"/>
    <p:sldId id="296" r:id="rId8"/>
    <p:sldId id="297" r:id="rId9"/>
    <p:sldId id="308" r:id="rId10"/>
    <p:sldId id="257" r:id="rId11"/>
    <p:sldId id="309" r:id="rId12"/>
    <p:sldId id="259" r:id="rId13"/>
    <p:sldId id="260" r:id="rId14"/>
    <p:sldId id="261" r:id="rId15"/>
    <p:sldId id="262" r:id="rId16"/>
    <p:sldId id="263" r:id="rId17"/>
    <p:sldId id="280" r:id="rId18"/>
    <p:sldId id="264" r:id="rId19"/>
    <p:sldId id="286" r:id="rId20"/>
    <p:sldId id="315" r:id="rId21"/>
    <p:sldId id="278" r:id="rId22"/>
    <p:sldId id="265" r:id="rId23"/>
    <p:sldId id="266" r:id="rId24"/>
    <p:sldId id="267" r:id="rId25"/>
    <p:sldId id="268" r:id="rId26"/>
    <p:sldId id="269" r:id="rId27"/>
    <p:sldId id="306" r:id="rId28"/>
    <p:sldId id="307" r:id="rId29"/>
    <p:sldId id="298" r:id="rId30"/>
    <p:sldId id="299" r:id="rId31"/>
    <p:sldId id="300" r:id="rId32"/>
    <p:sldId id="301" r:id="rId33"/>
    <p:sldId id="302" r:id="rId34"/>
    <p:sldId id="304" r:id="rId35"/>
    <p:sldId id="303" r:id="rId36"/>
    <p:sldId id="313" r:id="rId37"/>
    <p:sldId id="270" r:id="rId38"/>
    <p:sldId id="279" r:id="rId39"/>
    <p:sldId id="271" r:id="rId40"/>
    <p:sldId id="287" r:id="rId41"/>
    <p:sldId id="288" r:id="rId42"/>
    <p:sldId id="289" r:id="rId43"/>
    <p:sldId id="290" r:id="rId44"/>
    <p:sldId id="291" r:id="rId45"/>
    <p:sldId id="292" r:id="rId46"/>
    <p:sldId id="311" r:id="rId47"/>
    <p:sldId id="281" r:id="rId48"/>
    <p:sldId id="282" r:id="rId49"/>
    <p:sldId id="283" r:id="rId50"/>
    <p:sldId id="312" r:id="rId51"/>
    <p:sldId id="284" r:id="rId52"/>
    <p:sldId id="314" r:id="rId53"/>
    <p:sldId id="310" r:id="rId54"/>
    <p:sldId id="277" r:id="rId5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FFFF00"/>
    <a:srgbClr val="FF66CC"/>
    <a:srgbClr val="66FF33"/>
    <a:srgbClr val="006600"/>
    <a:srgbClr val="9933FF"/>
    <a:srgbClr val="66CCFF"/>
    <a:srgbClr val="FF99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038E3-4375-41C1-ADE7-7E837E0EA8B2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4FA47-CE91-46A1-BACA-F34C98520DF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3508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4FA47-CE91-46A1-BACA-F34C98520DF2}" type="slidenum">
              <a:rPr lang="th-TH" smtClean="0"/>
              <a:t>38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827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ามเหลี่ยมหน้าจั่ว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 hasCustomPrompt="1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 hasCustomPrompt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 hasCustomPrompt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ามเหลี่ยมมุมฉาก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สามเหลี่ยมหน้าจั่ว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 hasCustomPrompt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 hasCustomPrompt="1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 hasCustomPrompt="1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 hasCustomPrompt="1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 hasCustomPrompt="1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 hasCustomPrompt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 hasCustomPrompt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ามเหลี่ยมมุมฉาก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B05581-A7A1-4064-AC67-8C5E197DBBEB}" type="datetimeFigureOut">
              <a:rPr lang="th-TH" smtClean="0"/>
              <a:t>12/03/63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2F4933C-246D-4C2D-BF23-31330A08DB85}" type="slidenum">
              <a:rPr lang="th-TH" smtClean="0"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484505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310" indent="-38417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 panose="020B0604030504040204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170" indent="-228600" algn="l" rtl="0" eaLnBrk="1" latinLnBrk="0" hangingPunct="1">
        <a:spcBef>
          <a:spcPct val="200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185" algn="l" rtl="0" eaLnBrk="1" latinLnBrk="0" hangingPunct="1">
        <a:spcBef>
          <a:spcPct val="20000"/>
        </a:spcBef>
        <a:buClr>
          <a:schemeClr val="accent1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th/imgres?imgurl=http://abmagic.com/Goals/files/page19_1.jpg&amp;imgrefurl=http://abmagic.com/Goals/goals.html&amp;usg=__e8AcaEu1c1Td4zbCQ5eaNvMCs98=&amp;h=290&amp;w=314&amp;sz=35&amp;hl=th&amp;start=1&amp;um=1&amp;tbnid=LmkHxAirU-hz7M:&amp;tbnh=108&amp;tbnw=117&amp;prev=/images?q=goal+achievement&amp;ndsp=18&amp;hl=th&amp;rlz=1T4ADBF_enTH270TH271&amp;sa=N&amp;um=1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images.google.co.th/imgres?imgurl=http://news-libraries.mit.edu/blog/wp-content/uploads/2008/01/money.jpg&amp;imgrefurl=http://news-libraries.mit.edu/blog/date/2008/01/&amp;usg=__O12YNeCZApubRg6B3E37iGOd6N8=&amp;h=600&amp;w=600&amp;sz=46&amp;hl=th&amp;start=1&amp;um=1&amp;tbnid=HzBtCipplDvNaM:&amp;tbnh=135&amp;tbnw=135&amp;prev=/images?q=money&amp;hl=th&amp;rlz=1T4ADBF_enTH270TH271&amp;sa=N&amp;um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.th/imgres?imgurl=http://www.coffex.com.au/images/Factory.jpg&amp;imgrefurl=http://www.coffex.com.au/coffexfactory.php&amp;usg=__vVjm0Jk99dIXge7XZvUuhs6hnSY=&amp;h=365&amp;w=435&amp;sz=42&amp;hl=th&amp;start=6&amp;um=1&amp;tbnid=dj9GXQImmd2qmM:&amp;tbnh=106&amp;tbnw=126&amp;prev=/images?q=factory+equipment&amp;ndsp=18&amp;hl=th&amp;rlz=1T4ADBF_enTH270TH271&amp;sa=N&amp;um=1" TargetMode="External"/><Relationship Id="rId11" Type="http://schemas.openxmlformats.org/officeDocument/2006/relationships/image" Target="../media/image11.jpeg"/><Relationship Id="rId5" Type="http://schemas.openxmlformats.org/officeDocument/2006/relationships/image" Target="../media/image8.jpeg"/><Relationship Id="rId10" Type="http://schemas.openxmlformats.org/officeDocument/2006/relationships/hyperlink" Target="http://images.google.co.th/imgres?imgurl=http://limitlessunits.com/images/GoalAchievement.jpg&amp;imgrefurl=http://limitlessunits.com/blog/tag/achievement/&amp;usg=__z5UHZFNtSCawl0q-0gwTN-6vEuw=&amp;h=288&amp;w=468&amp;sz=96&amp;hl=th&amp;start=13&amp;um=1&amp;tbnid=p5uSOYnVJxuabM:&amp;tbnh=79&amp;tbnw=128&amp;prev=/images?q=goal+achievement&amp;ndsp=18&amp;hl=th&amp;rlz=1T4ADBF_enTH270TH271&amp;sa=N&amp;um=1" TargetMode="External"/><Relationship Id="rId4" Type="http://schemas.openxmlformats.org/officeDocument/2006/relationships/hyperlink" Target="http://images.google.co.th/imgres?imgurl=http://www.blog.taradedu.com/Images/employee.jpg&amp;imgrefurl=http://blog.taradedu.com/tag/job-thai-thailand-%E0%B8%81%E0%B8%B2%E0%B8%A3%E0%B8%A8%E0%B8%B6%E0%B8%81%E0%B8%A9%E0%B8%B2-%E0%B8%82%E0%B9%89%E0%B8%AD%E0%B8%A1%E0%B8%B9%E0%B8%A5-%E0%B8%9B%E0%B8%A3%E0%B8%B0%E0%B8%A7%E0%B8%B1%E0%B8%95/&amp;usg=__WFRTiY69d7IvpU5v_JSapnDpqNY=&amp;h=360&amp;w=528&amp;sz=85&amp;hl=th&amp;start=2&amp;um=1&amp;tbnid=ew0HiGwpCMcZaM:&amp;tbnh=90&amp;tbnw=132&amp;prev=/images?q=employee&amp;ndsp=18&amp;hl=th&amp;rlz=1T4ADBF_enTH270TH271&amp;sa=N&amp;um=1" TargetMode="External"/><Relationship Id="rId9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hyperlink" Target="http://images.google.co.th/imgres?imgurl=http://www.trainingontarget.com/images/interpersonal_skills_large.jpg&amp;imgrefurl=http://www.trainingontarget.com/mainpages/interpersonal_skills.asp&amp;usg=__4CpoWvYht8oG_SZEhiDdowGbmqM=&amp;h=240&amp;w=320&amp;sz=34&amp;hl=th&amp;start=28&amp;um=1&amp;tbnid=vmMslWeCALz0yM:&amp;tbnh=89&amp;tbnw=118&amp;prev=/images?q=interpersonal&amp;ndsp=18&amp;hl=th&amp;rlz=1T4ADBF_enTH270TH271&amp;sa=N&amp;start=18&amp;um=1" TargetMode="External"/><Relationship Id="rId7" Type="http://schemas.openxmlformats.org/officeDocument/2006/relationships/hyperlink" Target="http://images.google.co.th/imgres?imgurl=http://blogs.trb.com/features/family/parenting/blog/decision-making.jpg&amp;imgrefurl=http://blogs.trb.com/features/family/parenting/blog/2008/11/&amp;usg=__LqxyLZbJt-8TmN0T50Pk6atZDzE=&amp;h=260&amp;w=263&amp;sz=18&amp;hl=th&amp;start=1&amp;um=1&amp;tbnid=qO_4QQg9fvInYM:&amp;tbnh=111&amp;tbnw=112&amp;prev=/images?q=decision+making&amp;ndsp=18&amp;hl=th&amp;rlz=1T4ADBF_enTH270TH271&amp;sa=N&amp;um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images.google.co.th/imgres?imgurl=http://www.wordinfo.info/words/images/Scribe-books-computer.gif&amp;imgrefurl=http://www.wordinfo.info/words/index/info/view_unit/4248&amp;usg=__sHvH5pbtMw4tyokW6KpN1sdxb4M=&amp;h=405&amp;w=350&amp;sz=106&amp;hl=th&amp;start=2&amp;um=1&amp;tbnid=MnAcCRt9RKNwpM:&amp;tbnh=124&amp;tbnw=107&amp;prev=/images?q=computer,+info&amp;hl=th&amp;rlz=1T4ADBF_enTH270TH271&amp;um=1" TargetMode="External"/><Relationship Id="rId4" Type="http://schemas.openxmlformats.org/officeDocument/2006/relationships/image" Target="../media/image12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home.kku.ac.th/ssuwattana/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8062912" cy="1470025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PENGANTAR MANAJEMEN DAN ORGANISASI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Siapakah Manajer</a:t>
            </a:r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Seseorang yang mengkoordinasikan dan mengawasi pekerjaan karyawan lain agar berjalan sesuai tujuan organisasi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Berapa tingkatan manajer yang bisa kita klasifikasikan</a:t>
            </a:r>
            <a:r>
              <a:rPr lang="en-US" b="1" dirty="0" smtClean="0"/>
              <a:t>?</a:t>
            </a:r>
            <a:endParaRPr lang="th-TH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Bagaimana mengklasifikasiakn manajer dalam suatu organisasi</a:t>
            </a:r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d-ID" sz="2400" b="1" dirty="0" smtClean="0">
                <a:solidFill>
                  <a:srgbClr val="FFFF00"/>
                </a:solidFill>
              </a:rPr>
              <a:t>Piramida tradisonal dari tingkatan manajemen</a:t>
            </a:r>
            <a:endParaRPr lang="th-TH" sz="2400" b="1" dirty="0">
              <a:solidFill>
                <a:srgbClr val="FFFF00"/>
              </a:solidFill>
            </a:endParaRPr>
          </a:p>
        </p:txBody>
      </p:sp>
      <p:grpSp>
        <p:nvGrpSpPr>
          <p:cNvPr id="15" name="กลุ่ม 14"/>
          <p:cNvGrpSpPr/>
          <p:nvPr/>
        </p:nvGrpSpPr>
        <p:grpSpPr>
          <a:xfrm>
            <a:off x="2000232" y="2571744"/>
            <a:ext cx="8072494" cy="3714776"/>
            <a:chOff x="2000232" y="2285992"/>
            <a:chExt cx="8072494" cy="3714776"/>
          </a:xfrm>
        </p:grpSpPr>
        <p:sp>
          <p:nvSpPr>
            <p:cNvPr id="4" name="สามเหลี่ยมหน้าจั่ว 3"/>
            <p:cNvSpPr/>
            <p:nvPr/>
          </p:nvSpPr>
          <p:spPr>
            <a:xfrm>
              <a:off x="2000232" y="2285992"/>
              <a:ext cx="4929222" cy="37147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643438" y="2928934"/>
              <a:ext cx="32147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b="1" dirty="0" smtClean="0">
                  <a:solidFill>
                    <a:srgbClr val="FFC000"/>
                  </a:solidFill>
                </a:rPr>
                <a:t>Manajer Atas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86380" y="4071942"/>
              <a:ext cx="41434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b="1" dirty="0" smtClean="0">
                  <a:solidFill>
                    <a:srgbClr val="FFC000"/>
                  </a:solidFill>
                </a:rPr>
                <a:t>Manajer menengah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29256" y="4763168"/>
              <a:ext cx="46434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b="1" dirty="0" smtClean="0">
                  <a:solidFill>
                    <a:srgbClr val="FFC000"/>
                  </a:solidFill>
                </a:rPr>
                <a:t>Manajer Dasar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86216" y="5429264"/>
              <a:ext cx="4857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dirty="0" smtClean="0"/>
                <a:t>Karyawan fungsional</a:t>
              </a:r>
              <a:endParaRPr lang="th-TH" sz="2400" dirty="0"/>
            </a:p>
          </p:txBody>
        </p:sp>
        <p:cxnSp>
          <p:nvCxnSpPr>
            <p:cNvPr id="10" name="ตัวเชื่อมต่อตรง 9"/>
            <p:cNvCxnSpPr/>
            <p:nvPr/>
          </p:nvCxnSpPr>
          <p:spPr>
            <a:xfrm>
              <a:off x="3428992" y="3786190"/>
              <a:ext cx="207170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2928926" y="4498982"/>
              <a:ext cx="300039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2571736" y="5213362"/>
              <a:ext cx="37862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>
            <a:stCxn id="4" idx="0"/>
          </p:cNvCxnSpPr>
          <p:nvPr/>
        </p:nvCxnSpPr>
        <p:spPr>
          <a:xfrm rot="16200000" flipH="1" flipV="1">
            <a:off x="2375282" y="4196958"/>
            <a:ext cx="3714776" cy="464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0"/>
          </p:cNvCxnSpPr>
          <p:nvPr/>
        </p:nvCxnSpPr>
        <p:spPr>
          <a:xfrm rot="16200000" flipH="1">
            <a:off x="2803909" y="4232678"/>
            <a:ext cx="3714776" cy="3929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0"/>
          </p:cNvCxnSpPr>
          <p:nvPr/>
        </p:nvCxnSpPr>
        <p:spPr>
          <a:xfrm rot="16200000" flipH="1" flipV="1">
            <a:off x="1875215" y="3696893"/>
            <a:ext cx="3714778" cy="14644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</p:cNvCxnSpPr>
          <p:nvPr/>
        </p:nvCxnSpPr>
        <p:spPr>
          <a:xfrm rot="16200000" flipH="1">
            <a:off x="3286114" y="3750472"/>
            <a:ext cx="3714777" cy="13573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14282" y="6211693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b="1" dirty="0" smtClean="0">
                <a:solidFill>
                  <a:srgbClr val="00FF00"/>
                </a:solidFill>
              </a:rPr>
              <a:t>Area Fungsional</a:t>
            </a:r>
            <a:endParaRPr lang="en-US" sz="1800" b="1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14480" y="6286520"/>
            <a:ext cx="6000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 smtClean="0">
                <a:solidFill>
                  <a:srgbClr val="66FF33"/>
                </a:solidFill>
              </a:rPr>
              <a:t>     LITBANG</a:t>
            </a:r>
            <a:r>
              <a:rPr lang="en-US" sz="1400" b="1" dirty="0" smtClean="0">
                <a:solidFill>
                  <a:srgbClr val="66FF33"/>
                </a:solidFill>
              </a:rPr>
              <a:t>     </a:t>
            </a:r>
            <a:r>
              <a:rPr lang="id-ID" sz="1400" b="1" dirty="0" smtClean="0">
                <a:solidFill>
                  <a:srgbClr val="66FF33"/>
                </a:solidFill>
              </a:rPr>
              <a:t>Pemasaran</a:t>
            </a:r>
            <a:r>
              <a:rPr lang="en-US" sz="1400" b="1" dirty="0" smtClean="0">
                <a:solidFill>
                  <a:srgbClr val="66FF33"/>
                </a:solidFill>
              </a:rPr>
              <a:t>  </a:t>
            </a:r>
            <a:r>
              <a:rPr lang="id-ID" sz="1400" b="1" dirty="0" smtClean="0">
                <a:solidFill>
                  <a:srgbClr val="66FF33"/>
                </a:solidFill>
              </a:rPr>
              <a:t>Keuangan</a:t>
            </a:r>
            <a:r>
              <a:rPr lang="en-US" sz="1400" b="1" dirty="0" smtClean="0">
                <a:solidFill>
                  <a:srgbClr val="66FF33"/>
                </a:solidFill>
              </a:rPr>
              <a:t>   </a:t>
            </a:r>
            <a:r>
              <a:rPr lang="id-ID" sz="1400" b="1" dirty="0" smtClean="0">
                <a:solidFill>
                  <a:srgbClr val="66FF33"/>
                </a:solidFill>
              </a:rPr>
              <a:t>Produksi</a:t>
            </a:r>
            <a:r>
              <a:rPr lang="en-US" sz="1400" b="1" dirty="0" smtClean="0">
                <a:solidFill>
                  <a:srgbClr val="66FF33"/>
                </a:solidFill>
              </a:rPr>
              <a:t>      </a:t>
            </a:r>
            <a:r>
              <a:rPr lang="id-ID" sz="1400" b="1" dirty="0" smtClean="0">
                <a:solidFill>
                  <a:srgbClr val="66FF33"/>
                </a:solidFill>
              </a:rPr>
              <a:t>SDM</a:t>
            </a:r>
            <a:endParaRPr lang="en-US" sz="1400" b="1" dirty="0">
              <a:solidFill>
                <a:srgbClr val="66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I.</a:t>
            </a:r>
            <a:r>
              <a:rPr lang="id-ID" sz="4000" b="1" dirty="0" smtClean="0"/>
              <a:t> </a:t>
            </a:r>
            <a:r>
              <a:rPr lang="en-US" sz="4000" b="1" dirty="0" err="1" smtClean="0"/>
              <a:t>Mana</a:t>
            </a:r>
            <a:r>
              <a:rPr lang="id-ID" sz="4000" b="1" dirty="0" smtClean="0"/>
              <a:t>j</a:t>
            </a:r>
            <a:r>
              <a:rPr lang="en-US" sz="4000" b="1" dirty="0" err="1" smtClean="0"/>
              <a:t>emen</a:t>
            </a:r>
            <a:r>
              <a:rPr lang="en-US" sz="4000" b="1" dirty="0" smtClean="0"/>
              <a:t> </a:t>
            </a:r>
            <a:r>
              <a:rPr lang="id-ID" sz="4000" b="1" u="sng" dirty="0" smtClean="0"/>
              <a:t>Tingkat dasar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b="1" dirty="0" smtClean="0">
                <a:solidFill>
                  <a:srgbClr val="00B0F0"/>
                </a:solidFill>
              </a:rPr>
              <a:t>Manajer Dasar </a:t>
            </a:r>
            <a:r>
              <a:rPr lang="en-US" b="1" dirty="0" smtClean="0">
                <a:solidFill>
                  <a:srgbClr val="00B0F0"/>
                </a:solidFill>
              </a:rPr>
              <a:t>: </a:t>
            </a:r>
            <a:r>
              <a:rPr lang="id-ID" dirty="0" smtClean="0"/>
              <a:t>mengatur pekerjaan karyawan fungsional yang biasanya bertugas dalam pembuatan produk atau pelayanan jasa pelanggan</a:t>
            </a:r>
            <a:endParaRPr lang="en-US" dirty="0" smtClean="0"/>
          </a:p>
          <a:p>
            <a:endParaRPr lang="en-US" dirty="0" smtClean="0"/>
          </a:p>
          <a:p>
            <a:r>
              <a:rPr lang="id-ID" b="1" dirty="0" smtClean="0"/>
              <a:t>manajer dasar termasuk </a:t>
            </a:r>
            <a:r>
              <a:rPr lang="en-US" b="1" dirty="0" smtClean="0"/>
              <a:t>: </a:t>
            </a:r>
            <a:r>
              <a:rPr lang="en-US" dirty="0" smtClean="0">
                <a:solidFill>
                  <a:srgbClr val="FFC000"/>
                </a:solidFill>
              </a:rPr>
              <a:t>supervisor, shift manager, district manager, department manager, office manager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II. </a:t>
            </a:r>
            <a:r>
              <a:rPr lang="id-ID" sz="4000" b="1" dirty="0" smtClean="0"/>
              <a:t>Manajemen </a:t>
            </a:r>
            <a:r>
              <a:rPr lang="id-ID" sz="4000" b="1" u="sng" dirty="0" smtClean="0"/>
              <a:t>Tingkat Menengah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Manajer menengah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id-ID" dirty="0" smtClean="0"/>
              <a:t>Mengatur pekerjaan Manajer dasar</a:t>
            </a:r>
            <a:endParaRPr lang="en-US" dirty="0" smtClean="0"/>
          </a:p>
          <a:p>
            <a:endParaRPr lang="en-US" dirty="0" smtClean="0"/>
          </a:p>
          <a:p>
            <a:r>
              <a:rPr lang="id-ID" b="1" dirty="0" smtClean="0"/>
              <a:t>manajer menengah termasuk </a:t>
            </a:r>
            <a:r>
              <a:rPr lang="en-US" b="1" dirty="0" smtClean="0"/>
              <a:t>: </a:t>
            </a:r>
            <a:r>
              <a:rPr lang="en-US" dirty="0" smtClean="0">
                <a:solidFill>
                  <a:srgbClr val="FFC000"/>
                </a:solidFill>
              </a:rPr>
              <a:t>regional manager, project leader, store manager, division manager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III. </a:t>
            </a:r>
            <a:r>
              <a:rPr lang="id-ID" sz="4000" b="1" dirty="0" smtClean="0"/>
              <a:t>Manajemen </a:t>
            </a:r>
            <a:r>
              <a:rPr lang="id-ID" sz="4000" b="1" u="sng" dirty="0" smtClean="0"/>
              <a:t>Tingkat Atas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b="1" dirty="0" smtClean="0">
                <a:solidFill>
                  <a:srgbClr val="00B050"/>
                </a:solidFill>
              </a:rPr>
              <a:t>Manajer Atas</a:t>
            </a:r>
            <a:r>
              <a:rPr lang="en-US" b="1" dirty="0" smtClean="0">
                <a:solidFill>
                  <a:srgbClr val="00B050"/>
                </a:solidFill>
              </a:rPr>
              <a:t>: </a:t>
            </a:r>
            <a:r>
              <a:rPr lang="id-ID" b="1" dirty="0" smtClean="0">
                <a:solidFill>
                  <a:srgbClr val="00B050"/>
                </a:solidFill>
              </a:rPr>
              <a:t>bertanggung jawab dalam pengambilan keputusan organisasi</a:t>
            </a:r>
            <a:r>
              <a:rPr lang="id-ID" dirty="0" smtClean="0"/>
              <a:t> dan menetapkan rencana dan tujuan yang mempengaruhi organisasi keseluruhan.</a:t>
            </a:r>
            <a:endParaRPr lang="en-US" dirty="0" smtClean="0"/>
          </a:p>
          <a:p>
            <a:endParaRPr lang="en-US" dirty="0" smtClean="0"/>
          </a:p>
          <a:p>
            <a:r>
              <a:rPr lang="id-ID" b="1" dirty="0" smtClean="0"/>
              <a:t>manajer Atas termasuk </a:t>
            </a:r>
            <a:r>
              <a:rPr lang="en-US" b="1" dirty="0" smtClean="0"/>
              <a:t>: </a:t>
            </a:r>
            <a:r>
              <a:rPr lang="en-US" dirty="0" smtClean="0">
                <a:solidFill>
                  <a:srgbClr val="FFC000"/>
                </a:solidFill>
              </a:rPr>
              <a:t>executive vice president, president, managing director, chief operating officer, chief executive officer 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Apa itu Manajemen</a:t>
            </a:r>
            <a:r>
              <a:rPr lang="en-US" b="1" dirty="0" smtClean="0"/>
              <a:t>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Management</a:t>
            </a:r>
            <a:r>
              <a:rPr lang="id-ID" b="1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involves </a:t>
            </a:r>
            <a:r>
              <a:rPr lang="id-ID" dirty="0" smtClean="0"/>
              <a:t>termasuk mengkoordinasikan dan mengawasi proses kerja karyawan sehingga berjalan efektif dan efisien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id-ID" dirty="0" smtClean="0"/>
              <a:t>Atau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92D050"/>
                </a:solidFill>
              </a:rPr>
              <a:t>Management</a:t>
            </a:r>
            <a:r>
              <a:rPr lang="id-ID" b="1" dirty="0" smtClean="0">
                <a:solidFill>
                  <a:srgbClr val="92D050"/>
                </a:solidFill>
              </a:rPr>
              <a:t> adalah suatu usaha agar karyawan dapat menyelesaikan pekerjaannya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</a:t>
            </a:r>
            <a:r>
              <a:rPr lang="id-ID" dirty="0" smtClean="0"/>
              <a:t>Hal penting dalam Manajemen 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id-ID" dirty="0" smtClean="0">
                <a:solidFill>
                  <a:srgbClr val="00B0F0"/>
                </a:solidFill>
              </a:rPr>
              <a:t>Efisiensi dan efektif</a:t>
            </a:r>
            <a:endParaRPr lang="th-TH" dirty="0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00B0F0"/>
                </a:solidFill>
              </a:rPr>
              <a:t>Efisiensi dan Efektif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00B0F0"/>
                </a:solidFill>
              </a:rPr>
              <a:t>Efisiensi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66"/>
                </a:solidFill>
              </a:rPr>
              <a:t>Efektif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Efi</a:t>
            </a:r>
            <a:r>
              <a:rPr lang="id-ID" b="1" dirty="0" smtClean="0">
                <a:solidFill>
                  <a:srgbClr val="00B0F0"/>
                </a:solidFill>
              </a:rPr>
              <a:t>siensi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= </a:t>
            </a:r>
            <a:r>
              <a:rPr lang="id-ID" dirty="0" smtClean="0"/>
              <a:t>mendapakan hasil maksimal dari usaha paling minimal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“doing things right” </a:t>
            </a:r>
          </a:p>
          <a:p>
            <a:r>
              <a:rPr lang="id-ID" dirty="0" smtClean="0">
                <a:solidFill>
                  <a:srgbClr val="FFFF00"/>
                </a:solidFill>
              </a:rPr>
              <a:t>Menitik beratkan pada </a:t>
            </a:r>
            <a:r>
              <a:rPr lang="id-ID" b="1" u="sng" dirty="0" smtClean="0">
                <a:solidFill>
                  <a:srgbClr val="FFFF00"/>
                </a:solidFill>
              </a:rPr>
              <a:t>Cara/proses</a:t>
            </a:r>
            <a:r>
              <a:rPr lang="id-ID" dirty="0" smtClean="0">
                <a:solidFill>
                  <a:srgbClr val="FFFF00"/>
                </a:solidFill>
              </a:rPr>
              <a:t> dalam menyelesaikan tugas/pekerjaan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66"/>
                </a:solidFill>
              </a:rPr>
              <a:t>Efektif</a:t>
            </a: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dirty="0" smtClean="0"/>
              <a:t>= </a:t>
            </a:r>
            <a:r>
              <a:rPr lang="id-ID" dirty="0" smtClean="0"/>
              <a:t>melakukan usaha dalam rangka pencapai tujuan organisasi</a:t>
            </a:r>
            <a:endParaRPr lang="en-US" dirty="0" smtClean="0"/>
          </a:p>
          <a:p>
            <a:r>
              <a:rPr lang="en-US" dirty="0" smtClean="0">
                <a:solidFill>
                  <a:srgbClr val="FF0066"/>
                </a:solidFill>
              </a:rPr>
              <a:t>“doing the right things”</a:t>
            </a:r>
          </a:p>
          <a:p>
            <a:r>
              <a:rPr lang="id-ID" dirty="0" smtClean="0">
                <a:solidFill>
                  <a:srgbClr val="FFFF00"/>
                </a:solidFill>
              </a:rPr>
              <a:t>Menitik beratkan pada </a:t>
            </a:r>
            <a:r>
              <a:rPr lang="id-ID" b="1" u="sng" dirty="0" smtClean="0">
                <a:solidFill>
                  <a:srgbClr val="FFFF00"/>
                </a:solidFill>
              </a:rPr>
              <a:t>hasil</a:t>
            </a:r>
            <a:r>
              <a:rPr lang="id-ID" dirty="0" smtClean="0">
                <a:solidFill>
                  <a:srgbClr val="FFFF00"/>
                </a:solidFill>
              </a:rPr>
              <a:t>  terhadap pencapaian tujuan organisasi</a:t>
            </a:r>
            <a:endParaRPr lang="th-TH" dirty="0" smtClean="0">
              <a:solidFill>
                <a:srgbClr val="FFFF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Atau...</a:t>
            </a:r>
            <a:endParaRPr lang="th-TH" dirty="0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Tugas Rumah (Grup)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1 Grup terdiri dari 5 orang, tugas dalam bentuk papaer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Tenggat waktu : Rabu minggu depan (tanggal 16) sebelum kelas dimulai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Baca Bab 1 sebelum kelas dimulai dan jawab pertanyaan berikut :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Jelaskan perbedaan manajer dengan karyawan fungsional</a:t>
            </a: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Jelaskan bagaimana mengkalisikasikan seorang manajer dalam suatu organisasi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Jelaskan apa yang dimaksud dengan manajemen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Mengapa efisisensi dan efektifitas menjadi faktor penting dalam menajemen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Sebutkan 4 fungsi manajemen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Sebutkan 3 kemampuan esensial dalam manajerial versi Katz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042670" lvl="1" indent="-457200">
              <a:buFont typeface="+mj-lt"/>
              <a:buAutoNum type="arabicPeriod"/>
            </a:pPr>
            <a:r>
              <a:rPr lang="id-ID" dirty="0" smtClean="0">
                <a:solidFill>
                  <a:srgbClr val="FF0000"/>
                </a:solidFill>
                <a:latin typeface="Calibri" panose="020F0502020204030204" pitchFamily="34" charset="0"/>
              </a:rPr>
              <a:t>Diskusikan kenapa penting mempelajari manajemen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/>
            <a:endParaRPr lang="th-TH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00B0F0"/>
                </a:solidFill>
              </a:rPr>
              <a:t>Efisiensi dan Efektif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00B0F0"/>
                </a:solidFill>
              </a:rPr>
              <a:t>Efisiensi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66"/>
                </a:solidFill>
              </a:rPr>
              <a:t>Efektif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Efi</a:t>
            </a:r>
            <a:r>
              <a:rPr lang="id-ID" b="1" dirty="0" smtClean="0">
                <a:solidFill>
                  <a:srgbClr val="00B0F0"/>
                </a:solidFill>
              </a:rPr>
              <a:t>siensi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= </a:t>
            </a:r>
            <a:r>
              <a:rPr lang="id-ID" dirty="0" smtClean="0"/>
              <a:t>mendapakan hasil  dengan usaha, biaya, dan kerugian yang paling minimal</a:t>
            </a:r>
          </a:p>
          <a:p>
            <a:r>
              <a:rPr lang="id-ID" dirty="0" smtClean="0">
                <a:solidFill>
                  <a:srgbClr val="FFFF00"/>
                </a:solidFill>
              </a:rPr>
              <a:t>(Menggunaklan sumber daya : Manusia, modal/uang, bahan mentah secara bijak dan ekonomis)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66"/>
                </a:solidFill>
              </a:rPr>
              <a:t>Efektif</a:t>
            </a: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dirty="0" smtClean="0"/>
              <a:t>= </a:t>
            </a:r>
            <a:r>
              <a:rPr lang="id-ID" dirty="0" smtClean="0"/>
              <a:t>Melaksanakan tugas-tugas/pekerjaan demi memenuhi tujuan organisasi</a:t>
            </a:r>
            <a:endParaRPr lang="en-US" dirty="0" smtClean="0">
              <a:solidFill>
                <a:srgbClr val="FF0066"/>
              </a:solidFill>
            </a:endParaRPr>
          </a:p>
          <a:p>
            <a:r>
              <a:rPr lang="id-ID" dirty="0" smtClean="0">
                <a:solidFill>
                  <a:srgbClr val="FFFF00"/>
                </a:solidFill>
              </a:rPr>
              <a:t>(membuat keputusan yang tepat  dan merealisasikannya  untuk mencapai tujuan organisasi)</a:t>
            </a:r>
            <a:endParaRPr lang="th-TH" dirty="0" smtClean="0">
              <a:solidFill>
                <a:srgbClr val="FFFF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dirty="0" smtClean="0">
                <a:solidFill>
                  <a:srgbClr val="FF0066"/>
                </a:solidFill>
              </a:rPr>
              <a:t>Efisisensi dan efektifitas dalam Manajemen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43108" y="3071810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0033CC"/>
                </a:solidFill>
              </a:rPr>
              <a:t>Pemakiaan Sumber daya</a:t>
            </a:r>
            <a:endParaRPr lang="th-TH" sz="2400" b="1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000628" y="3071810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accent2">
                    <a:lumMod val="75000"/>
                  </a:schemeClr>
                </a:solidFill>
              </a:rPr>
              <a:t>Pencapaian Tujuan</a:t>
            </a:r>
            <a:endParaRPr lang="th-TH" sz="2400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143108" y="5214950"/>
            <a:ext cx="485778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800" b="1" dirty="0" smtClean="0">
                <a:solidFill>
                  <a:srgbClr val="FFFF00"/>
                </a:solidFill>
              </a:rPr>
              <a:t>Usaha manajemen</a:t>
            </a:r>
            <a:r>
              <a:rPr lang="en-US" sz="1800" b="1" dirty="0" smtClean="0">
                <a:solidFill>
                  <a:srgbClr val="FFFF00"/>
                </a:solidFill>
              </a:rPr>
              <a:t>:</a:t>
            </a:r>
          </a:p>
          <a:p>
            <a:pPr algn="ctr"/>
            <a:r>
              <a:rPr lang="id-ID" sz="1800" b="1" dirty="0" smtClean="0"/>
              <a:t>Usaha dan modal minimum(efisiensi tinggi</a:t>
            </a:r>
            <a:r>
              <a:rPr lang="en-US" sz="1800" b="1" dirty="0" smtClean="0"/>
              <a:t>)</a:t>
            </a:r>
          </a:p>
          <a:p>
            <a:pPr algn="ctr"/>
            <a:r>
              <a:rPr lang="id-ID" sz="1800" b="1" dirty="0" smtClean="0"/>
              <a:t>Pencapaian maksimal (efetifitas tinggi</a:t>
            </a:r>
            <a:r>
              <a:rPr lang="en-US" sz="1800" b="1" dirty="0" smtClean="0"/>
              <a:t>)</a:t>
            </a:r>
            <a:endParaRPr lang="th-TH" sz="1800" b="1" dirty="0"/>
          </a:p>
        </p:txBody>
      </p:sp>
      <p:pic>
        <p:nvPicPr>
          <p:cNvPr id="1026" name="Picture 2" descr="http://t1.gstatic.com/images?q=tbn:HzBtCipplDvNaM:http://news-libraries.mit.edu/blog/wp-content/uploads/2008/01/mone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785934"/>
            <a:ext cx="1142999" cy="1143000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ew0HiGwpCMcZaM:http://www.blog.taradedu.com/Images/employe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3000372"/>
            <a:ext cx="1257300" cy="85725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357422" y="421481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800" b="1" dirty="0" smtClean="0">
                <a:solidFill>
                  <a:srgbClr val="00FF00"/>
                </a:solidFill>
              </a:rPr>
              <a:t>Usaha minumum</a:t>
            </a:r>
            <a:endParaRPr lang="th-TH" sz="1800" b="1" dirty="0">
              <a:solidFill>
                <a:srgbClr val="00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9190" y="4214818"/>
            <a:ext cx="2928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b="1" dirty="0" smtClean="0">
                <a:solidFill>
                  <a:srgbClr val="00FF00"/>
                </a:solidFill>
              </a:rPr>
              <a:t>Pencapaian Maksimum</a:t>
            </a:r>
            <a:endParaRPr lang="th-TH" sz="1600" b="1" dirty="0">
              <a:solidFill>
                <a:srgbClr val="00FF00"/>
              </a:solidFill>
            </a:endParaRPr>
          </a:p>
        </p:txBody>
      </p:sp>
      <p:sp>
        <p:nvSpPr>
          <p:cNvPr id="12" name="ลูกศรลง 11"/>
          <p:cNvSpPr/>
          <p:nvPr/>
        </p:nvSpPr>
        <p:spPr>
          <a:xfrm>
            <a:off x="3000364" y="4643446"/>
            <a:ext cx="357190" cy="357190"/>
          </a:xfrm>
          <a:prstGeom prst="downArrow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ลูกศรลง 12"/>
          <p:cNvSpPr/>
          <p:nvPr/>
        </p:nvSpPr>
        <p:spPr>
          <a:xfrm>
            <a:off x="5786446" y="4643446"/>
            <a:ext cx="357190" cy="357190"/>
          </a:xfrm>
          <a:prstGeom prst="downArrow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32" name="Picture 8" descr="http://t2.gstatic.com/images?q=tbn:dj9GXQImmd2qmM:http://www.coffex.com.au/images/Factory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472" y="4000504"/>
            <a:ext cx="1200150" cy="1009650"/>
          </a:xfrm>
          <a:prstGeom prst="rect">
            <a:avLst/>
          </a:prstGeom>
          <a:noFill/>
        </p:spPr>
      </p:pic>
      <p:pic>
        <p:nvPicPr>
          <p:cNvPr id="1034" name="Picture 10" descr="http://t3.gstatic.com/images?q=tbn:LmkHxAirU-hz7M:http://abmagic.com/Goals/files/page19_1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t="48611"/>
          <a:stretch>
            <a:fillRect/>
          </a:stretch>
        </p:blipFill>
        <p:spPr bwMode="auto">
          <a:xfrm>
            <a:off x="7288568" y="2285992"/>
            <a:ext cx="1355398" cy="642942"/>
          </a:xfrm>
          <a:prstGeom prst="rect">
            <a:avLst/>
          </a:prstGeom>
          <a:noFill/>
        </p:spPr>
      </p:pic>
      <p:pic>
        <p:nvPicPr>
          <p:cNvPr id="1036" name="Picture 12" descr="http://t2.gstatic.com/images?q=tbn:p5uSOYnVJxuabM:http://limitlessunits.com/images/GoalAchievement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215206" y="3071810"/>
            <a:ext cx="1566442" cy="96679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000232" y="2214554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>
                <a:solidFill>
                  <a:srgbClr val="0070C0"/>
                </a:solidFill>
              </a:rPr>
              <a:t>Efiseiensi</a:t>
            </a:r>
            <a:r>
              <a:rPr lang="en-US" sz="2000" b="1" dirty="0" smtClean="0"/>
              <a:t> (</a:t>
            </a:r>
            <a:r>
              <a:rPr lang="id-ID" sz="2000" b="1" dirty="0" smtClean="0"/>
              <a:t>Proses</a:t>
            </a:r>
            <a:r>
              <a:rPr lang="en-US" sz="2000" b="1" dirty="0" smtClean="0"/>
              <a:t>)</a:t>
            </a:r>
            <a:endParaRPr lang="th-TH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2221048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>
                <a:solidFill>
                  <a:srgbClr val="FF0066"/>
                </a:solidFill>
              </a:rPr>
              <a:t>Efektif</a:t>
            </a:r>
            <a:r>
              <a:rPr lang="en-US" sz="2000" b="1" dirty="0" smtClean="0">
                <a:solidFill>
                  <a:srgbClr val="FF0066"/>
                </a:solidFill>
              </a:rPr>
              <a:t> </a:t>
            </a:r>
            <a:r>
              <a:rPr lang="en-US" sz="2000" b="1" dirty="0" smtClean="0"/>
              <a:t>(</a:t>
            </a:r>
            <a:r>
              <a:rPr lang="id-ID" sz="2000" b="1" dirty="0" smtClean="0"/>
              <a:t>Hasil</a:t>
            </a:r>
            <a:r>
              <a:rPr lang="en-US" sz="2000" b="1" dirty="0" smtClean="0"/>
              <a:t>)</a:t>
            </a:r>
            <a:endParaRPr lang="th-TH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Fungsi Manajemen</a:t>
            </a:r>
            <a:endParaRPr lang="th-TH" b="1" dirty="0"/>
          </a:p>
        </p:txBody>
      </p:sp>
      <p:grpSp>
        <p:nvGrpSpPr>
          <p:cNvPr id="18" name="กลุ่ม 17"/>
          <p:cNvGrpSpPr/>
          <p:nvPr/>
        </p:nvGrpSpPr>
        <p:grpSpPr>
          <a:xfrm>
            <a:off x="1643042" y="2143116"/>
            <a:ext cx="5929354" cy="4598375"/>
            <a:chOff x="1643042" y="2214554"/>
            <a:chExt cx="5929354" cy="4598375"/>
          </a:xfrm>
        </p:grpSpPr>
        <p:sp>
          <p:nvSpPr>
            <p:cNvPr id="4" name="สี่เหลี่ยมผืนผ้า 3"/>
            <p:cNvSpPr/>
            <p:nvPr/>
          </p:nvSpPr>
          <p:spPr>
            <a:xfrm>
              <a:off x="1643042" y="2214554"/>
              <a:ext cx="5857916" cy="41434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" name="ตัวเชื่อมต่อตรง 5"/>
            <p:cNvCxnSpPr>
              <a:stCxn id="4" idx="0"/>
              <a:endCxn id="4" idx="2"/>
            </p:cNvCxnSpPr>
            <p:nvPr/>
          </p:nvCxnSpPr>
          <p:spPr>
            <a:xfrm rot="16200000" flipH="1">
              <a:off x="2500298" y="4286256"/>
              <a:ext cx="414340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ตัวเชื่อมต่อตรง 7"/>
            <p:cNvCxnSpPr>
              <a:stCxn id="4" idx="1"/>
              <a:endCxn id="4" idx="3"/>
            </p:cNvCxnSpPr>
            <p:nvPr/>
          </p:nvCxnSpPr>
          <p:spPr>
            <a:xfrm rot="10800000" flipH="1">
              <a:off x="1643042" y="4286256"/>
              <a:ext cx="585791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785918" y="2571744"/>
              <a:ext cx="2571768" cy="953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CFF"/>
                  </a:solidFill>
                </a:rPr>
                <a:t>PLANNING</a:t>
              </a:r>
              <a:r>
                <a:rPr lang="id-ID" b="1" dirty="0" smtClean="0">
                  <a:solidFill>
                    <a:srgbClr val="FFCCFF"/>
                  </a:solidFill>
                </a:rPr>
                <a:t>/</a:t>
              </a:r>
              <a:r>
                <a:rPr lang="en-ID" altLang="id-ID" b="1" dirty="0" smtClean="0">
                  <a:solidFill>
                    <a:srgbClr val="FFCCFF"/>
                  </a:solidFill>
                </a:rPr>
                <a:t>M</a:t>
              </a:r>
              <a:r>
                <a:rPr lang="id-ID" b="1" dirty="0" smtClean="0">
                  <a:solidFill>
                    <a:srgbClr val="FFCCFF"/>
                  </a:solidFill>
                </a:rPr>
                <a:t>erencana</a:t>
              </a:r>
              <a:r>
                <a:rPr lang="en-ID" altLang="id-ID" b="1" dirty="0" smtClean="0">
                  <a:solidFill>
                    <a:srgbClr val="FFCCFF"/>
                  </a:solidFill>
                </a:rPr>
                <a:t>k</a:t>
              </a:r>
              <a:r>
                <a:rPr lang="id-ID" b="1" dirty="0" smtClean="0">
                  <a:solidFill>
                    <a:srgbClr val="FFCCFF"/>
                  </a:solidFill>
                </a:rPr>
                <a:t>an</a:t>
              </a:r>
              <a:endParaRPr lang="th-TH" b="1" dirty="0">
                <a:solidFill>
                  <a:srgbClr val="FFCC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29190" y="2548590"/>
              <a:ext cx="2571768" cy="1383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9900"/>
                  </a:solidFill>
                </a:rPr>
                <a:t>ORGANIZING</a:t>
              </a:r>
              <a:r>
                <a:rPr lang="id-ID" b="1" dirty="0" smtClean="0">
                  <a:solidFill>
                    <a:srgbClr val="009900"/>
                  </a:solidFill>
                </a:rPr>
                <a:t>/</a:t>
              </a:r>
              <a:r>
                <a:rPr lang="en-ID" altLang="id-ID" b="1" dirty="0" smtClean="0">
                  <a:solidFill>
                    <a:srgbClr val="009900"/>
                  </a:solidFill>
                </a:rPr>
                <a:t>M</a:t>
              </a:r>
              <a:r>
                <a:rPr lang="id-ID" b="1" dirty="0" smtClean="0">
                  <a:solidFill>
                    <a:srgbClr val="009900"/>
                  </a:solidFill>
                </a:rPr>
                <a:t>engorganisasi</a:t>
              </a:r>
              <a:r>
                <a:rPr lang="en-ID" altLang="id-ID" b="1" dirty="0" smtClean="0">
                  <a:solidFill>
                    <a:srgbClr val="009900"/>
                  </a:solidFill>
                </a:rPr>
                <a:t>k</a:t>
              </a:r>
              <a:r>
                <a:rPr lang="id-ID" b="1" dirty="0" smtClean="0">
                  <a:solidFill>
                    <a:srgbClr val="009900"/>
                  </a:solidFill>
                </a:rPr>
                <a:t>an</a:t>
              </a:r>
              <a:endParaRPr lang="th-TH" b="1" dirty="0">
                <a:solidFill>
                  <a:srgbClr val="0099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85918" y="5406110"/>
              <a:ext cx="2571768" cy="953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LEADING</a:t>
              </a:r>
              <a:r>
                <a:rPr lang="id-ID" b="1" dirty="0" smtClean="0">
                  <a:solidFill>
                    <a:srgbClr val="0070C0"/>
                  </a:solidFill>
                </a:rPr>
                <a:t>/</a:t>
              </a:r>
              <a:r>
                <a:rPr lang="en-ID" b="1" dirty="0" smtClean="0">
                  <a:solidFill>
                    <a:srgbClr val="0070C0"/>
                  </a:solidFill>
                </a:rPr>
                <a:t>Memimpin</a:t>
              </a:r>
              <a:endParaRPr lang="en-ID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86314" y="5429264"/>
              <a:ext cx="2786082" cy="1383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CONTROLLING</a:t>
              </a:r>
              <a:r>
                <a:rPr lang="id-ID" b="1" dirty="0" smtClean="0">
                  <a:solidFill>
                    <a:srgbClr val="FFFF00"/>
                  </a:solidFill>
                </a:rPr>
                <a:t>/</a:t>
              </a:r>
              <a:r>
                <a:rPr lang="en-ID" altLang="id-ID" b="1" dirty="0" smtClean="0">
                  <a:solidFill>
                    <a:srgbClr val="FFFF00"/>
                  </a:solidFill>
                </a:rPr>
                <a:t>M</a:t>
              </a:r>
              <a:r>
                <a:rPr lang="id-ID" b="1" dirty="0" smtClean="0">
                  <a:solidFill>
                    <a:srgbClr val="FFFF00"/>
                  </a:solidFill>
                </a:rPr>
                <a:t>engendali</a:t>
              </a:r>
              <a:r>
                <a:rPr lang="en-ID" altLang="id-ID" b="1" dirty="0" smtClean="0">
                  <a:solidFill>
                    <a:srgbClr val="FFFF00"/>
                  </a:solidFill>
                </a:rPr>
                <a:t>k</a:t>
              </a:r>
              <a:r>
                <a:rPr lang="id-ID" b="1" dirty="0" smtClean="0">
                  <a:solidFill>
                    <a:srgbClr val="FFFF00"/>
                  </a:solidFill>
                </a:rPr>
                <a:t>an</a:t>
              </a:r>
              <a:endParaRPr lang="th-TH" b="1" dirty="0">
                <a:solidFill>
                  <a:srgbClr val="FFFF00"/>
                </a:solidFill>
              </a:endParaRPr>
            </a:p>
          </p:txBody>
        </p:sp>
        <p:sp>
          <p:nvSpPr>
            <p:cNvPr id="16" name="แผนผังลําดับงาน: การตัดสินใจ 15"/>
            <p:cNvSpPr/>
            <p:nvPr/>
          </p:nvSpPr>
          <p:spPr>
            <a:xfrm>
              <a:off x="3357554" y="3429000"/>
              <a:ext cx="2357454" cy="1643074"/>
            </a:xfrm>
            <a:prstGeom prst="flowChartDecision">
              <a:avLst/>
            </a:prstGeom>
            <a:gradFill flip="none" rotWithShape="1">
              <a:gsLst>
                <a:gs pos="0">
                  <a:schemeClr val="bg2">
                    <a:lumMod val="50000"/>
                    <a:lumOff val="50000"/>
                    <a:shade val="30000"/>
                    <a:satMod val="115000"/>
                  </a:schemeClr>
                </a:gs>
                <a:gs pos="50000">
                  <a:schemeClr val="bg2">
                    <a:lumMod val="50000"/>
                    <a:lumOff val="50000"/>
                    <a:shade val="67500"/>
                    <a:satMod val="115000"/>
                  </a:schemeClr>
                </a:gs>
                <a:gs pos="100000">
                  <a:schemeClr val="bg2">
                    <a:lumMod val="50000"/>
                    <a:lumOff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00430" y="3977350"/>
              <a:ext cx="20717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/>
                <a:t>MANAGER</a:t>
              </a:r>
              <a:endParaRPr lang="th-TH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1. PLANNING</a:t>
            </a:r>
            <a:r>
              <a:rPr lang="id-ID" b="1" dirty="0" smtClean="0">
                <a:solidFill>
                  <a:srgbClr val="FF0066"/>
                </a:solidFill>
              </a:rPr>
              <a:t>/</a:t>
            </a:r>
            <a:r>
              <a:rPr lang="en-ID" altLang="id-ID" b="1" dirty="0" smtClean="0">
                <a:solidFill>
                  <a:srgbClr val="FF0066"/>
                </a:solidFill>
              </a:rPr>
              <a:t>M</a:t>
            </a:r>
            <a:r>
              <a:rPr lang="id-ID" b="1" dirty="0" smtClean="0">
                <a:solidFill>
                  <a:srgbClr val="FF0066"/>
                </a:solidFill>
              </a:rPr>
              <a:t>erencana</a:t>
            </a:r>
            <a:r>
              <a:rPr lang="en-ID" altLang="id-ID" b="1" dirty="0" smtClean="0">
                <a:solidFill>
                  <a:srgbClr val="FF0066"/>
                </a:solidFill>
              </a:rPr>
              <a:t>k</a:t>
            </a:r>
            <a:r>
              <a:rPr lang="id-ID" b="1" dirty="0" smtClean="0">
                <a:solidFill>
                  <a:srgbClr val="FF0066"/>
                </a:solidFill>
              </a:rPr>
              <a:t>an</a:t>
            </a:r>
            <a:endParaRPr lang="th-TH" b="1" dirty="0">
              <a:solidFill>
                <a:srgbClr val="FF0066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Menetapkan Tujuan</a:t>
            </a:r>
            <a:endParaRPr lang="en-US" dirty="0" smtClean="0"/>
          </a:p>
          <a:p>
            <a:r>
              <a:rPr lang="id-ID" dirty="0" smtClean="0"/>
              <a:t>Membuat strategi untuk pencapaian tujuan</a:t>
            </a:r>
            <a:endParaRPr lang="en-US" dirty="0" smtClean="0"/>
          </a:p>
          <a:p>
            <a:r>
              <a:rPr lang="id-ID" dirty="0" smtClean="0"/>
              <a:t>Mengembangkan rencana untuk menyatukan dan mengarahkan aktivitas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66"/>
                </a:solidFill>
              </a:rPr>
              <a:t>	</a:t>
            </a:r>
            <a:r>
              <a:rPr lang="id-ID" dirty="0" smtClean="0">
                <a:solidFill>
                  <a:srgbClr val="FF0066"/>
                </a:solidFill>
              </a:rPr>
              <a:t>Mengatur Tujuan dan rencana (bagaimana mencapainya)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9900"/>
                </a:solidFill>
              </a:rPr>
              <a:t>2. ORGANIZING</a:t>
            </a:r>
            <a:r>
              <a:rPr lang="id-ID" b="1" dirty="0" smtClean="0">
                <a:solidFill>
                  <a:srgbClr val="009900"/>
                </a:solidFill>
              </a:rPr>
              <a:t>/</a:t>
            </a:r>
            <a:r>
              <a:rPr lang="en-ID" altLang="id-ID" b="1" dirty="0" smtClean="0">
                <a:solidFill>
                  <a:srgbClr val="009900"/>
                </a:solidFill>
              </a:rPr>
              <a:t>M</a:t>
            </a:r>
            <a:r>
              <a:rPr lang="id-ID" b="1" dirty="0" smtClean="0">
                <a:solidFill>
                  <a:srgbClr val="009900"/>
                </a:solidFill>
              </a:rPr>
              <a:t>engorganisasi</a:t>
            </a:r>
            <a:r>
              <a:rPr lang="en-ID" altLang="id-ID" b="1" dirty="0" smtClean="0">
                <a:solidFill>
                  <a:srgbClr val="009900"/>
                </a:solidFill>
              </a:rPr>
              <a:t>k</a:t>
            </a:r>
            <a:r>
              <a:rPr lang="id-ID" b="1" dirty="0" smtClean="0">
                <a:solidFill>
                  <a:srgbClr val="009900"/>
                </a:solidFill>
              </a:rPr>
              <a:t>an</a:t>
            </a:r>
            <a:endParaRPr lang="th-TH" b="1" dirty="0">
              <a:solidFill>
                <a:srgbClr val="0099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Menentukan</a:t>
            </a:r>
            <a:r>
              <a:rPr lang="en-US" dirty="0" smtClean="0"/>
              <a:t> </a:t>
            </a:r>
          </a:p>
          <a:p>
            <a:pPr lvl="1"/>
            <a:r>
              <a:rPr lang="en-ID" altLang="en-US" dirty="0" smtClean="0"/>
              <a:t>tugas apa yang harus dilaksanakan</a:t>
            </a:r>
            <a:r>
              <a:rPr lang="en-US" dirty="0" smtClean="0"/>
              <a:t> ?</a:t>
            </a:r>
          </a:p>
          <a:p>
            <a:pPr lvl="1"/>
            <a:r>
              <a:rPr lang="en-ID" altLang="en-US" dirty="0" smtClean="0"/>
              <a:t>siapa yang melaksanakan</a:t>
            </a:r>
            <a:r>
              <a:rPr lang="en-US" dirty="0" smtClean="0"/>
              <a:t> ?</a:t>
            </a:r>
          </a:p>
          <a:p>
            <a:pPr lvl="1"/>
            <a:r>
              <a:rPr lang="en-ID" altLang="en-US" dirty="0" smtClean="0"/>
              <a:t>Bagaiamana tugas dikelompokan</a:t>
            </a:r>
            <a:r>
              <a:rPr lang="en-US" dirty="0" smtClean="0"/>
              <a:t> ?</a:t>
            </a:r>
          </a:p>
          <a:p>
            <a:pPr lvl="1"/>
            <a:r>
              <a:rPr lang="en-ID" altLang="en-US" dirty="0" smtClean="0"/>
              <a:t>siapa melapor kepada siapa</a:t>
            </a:r>
            <a:r>
              <a:rPr lang="en-US" dirty="0" smtClean="0"/>
              <a:t> ?</a:t>
            </a:r>
          </a:p>
          <a:p>
            <a:pPr lvl="1"/>
            <a:r>
              <a:rPr lang="en-ID" altLang="en-US" dirty="0" smtClean="0"/>
              <a:t>dimana keputuan harus dibuat</a:t>
            </a:r>
            <a:r>
              <a:rPr lang="en-US" dirty="0" smtClean="0"/>
              <a:t> ?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ID" altLang="en-US" sz="2800" b="1" dirty="0" smtClean="0">
                <a:solidFill>
                  <a:srgbClr val="00FF00"/>
                </a:solidFill>
              </a:rPr>
              <a:t>Mengatur tugas-tugas dan sumber daya yang ada untuk menyelesaiakan tujuan organisasi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3. LEADING</a:t>
            </a:r>
            <a:r>
              <a:rPr lang="en-ID" altLang="en-US" b="1" dirty="0" smtClean="0">
                <a:solidFill>
                  <a:srgbClr val="0000FF"/>
                </a:solidFill>
              </a:rPr>
              <a:t>/Memimpin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Memotivasi bawahan</a:t>
            </a:r>
            <a:endParaRPr lang="en-US" dirty="0" smtClean="0"/>
          </a:p>
          <a:p>
            <a:r>
              <a:rPr lang="en-ID" altLang="en-US" dirty="0" smtClean="0"/>
              <a:t>Menyelesaikan konflik dalam tim</a:t>
            </a:r>
          </a:p>
          <a:p>
            <a:r>
              <a:rPr lang="en-ID" altLang="en-US" dirty="0" smtClean="0"/>
              <a:t>memberikan pengaruh terhadap individu atau tim</a:t>
            </a:r>
            <a:endParaRPr lang="en-US" dirty="0" smtClean="0"/>
          </a:p>
          <a:p>
            <a:r>
              <a:rPr lang="en-ID" altLang="en-US" dirty="0" smtClean="0"/>
              <a:t>Memilih jalur komunikasi paling efektif</a:t>
            </a:r>
            <a:endParaRPr lang="en-US" dirty="0" smtClean="0"/>
          </a:p>
          <a:p>
            <a:r>
              <a:rPr lang="en-ID" altLang="en-US" dirty="0" smtClean="0"/>
              <a:t>Mampu menghadapi masalah perilaku staff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ID" altLang="en-US" dirty="0" smtClean="0"/>
              <a:t>Merekrut, melatih, memotivasi (memimpin) SDM</a:t>
            </a:r>
            <a:endParaRPr lang="th-TH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4. CONTROLLING</a:t>
            </a:r>
            <a:r>
              <a:rPr lang="en-ID" altLang="en-US" b="1" dirty="0" smtClean="0">
                <a:solidFill>
                  <a:srgbClr val="FFFF00"/>
                </a:solidFill>
              </a:rPr>
              <a:t>/Mengendalikan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Memonitor performa kegiatan</a:t>
            </a:r>
          </a:p>
          <a:p>
            <a:r>
              <a:rPr lang="en-ID" altLang="en-US" dirty="0" smtClean="0"/>
              <a:t>Membandingkan realisasi kegiatan dengan tujuan</a:t>
            </a:r>
            <a:endParaRPr lang="en-US" dirty="0" smtClean="0"/>
          </a:p>
          <a:p>
            <a:r>
              <a:rPr lang="en-ID" altLang="en-US" dirty="0" smtClean="0"/>
              <a:t>Mengevaluasi apakah kegiatan sudah sesuai dengan rencana awal</a:t>
            </a:r>
          </a:p>
          <a:p>
            <a:r>
              <a:rPr lang="en-ID" altLang="en-US" dirty="0" smtClean="0"/>
              <a:t>Mengoreksi jika terjadi penyimpangan agar aktivitas kembali lagi sesuai jalur yang direncanakan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	</a:t>
            </a:r>
            <a:r>
              <a:rPr lang="en-ID" altLang="en-US" b="1" dirty="0" smtClean="0">
                <a:solidFill>
                  <a:srgbClr val="FFFF00"/>
                </a:solidFill>
              </a:rPr>
              <a:t>Memastikan seluruh aktivitas berjalan sesuai rencana</a:t>
            </a:r>
            <a:endParaRPr lang="th-TH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In-class Assignment 1 </a:t>
            </a:r>
            <a:br>
              <a:rPr lang="en-US" b="1" dirty="0" smtClean="0"/>
            </a:br>
            <a:r>
              <a:rPr lang="en-US" dirty="0" smtClean="0"/>
              <a:t>(Group work)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rewards and challenges of being a manager.</a:t>
            </a:r>
          </a:p>
          <a:p>
            <a:endParaRPr lang="th-TH" dirty="0" smtClean="0"/>
          </a:p>
          <a:p>
            <a:r>
              <a:rPr lang="en-US" dirty="0" smtClean="0"/>
              <a:t>Discuss why it’s important to study management.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b="1" u="sng" dirty="0" smtClean="0"/>
              <a:t>Tugas</a:t>
            </a:r>
            <a:r>
              <a:rPr lang="en-US" b="1" dirty="0" smtClean="0"/>
              <a:t>: “Master Manager”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(Individual)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D" altLang="en-US" dirty="0" smtClean="0"/>
              <a:t>sumber media bisnis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B0F0"/>
                </a:solidFill>
              </a:rPr>
              <a:t>(Wall Street Journal, Financial Times, Fortune, The Economist, Forbes, etc.)</a:t>
            </a:r>
            <a:r>
              <a:rPr lang="en-US" dirty="0" smtClean="0"/>
              <a:t>, </a:t>
            </a:r>
            <a:r>
              <a:rPr lang="en-ID" altLang="en-US" dirty="0" smtClean="0"/>
              <a:t>cari 1 contoh manajer yang kamu kehendaki sebagai master manajer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ID" altLang="en-US" dirty="0" smtClean="0"/>
              <a:t>tuliskan dalam sebuah paper mengapa dia pantas disebut sebagai master manajer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u="sng" dirty="0" smtClean="0">
                <a:solidFill>
                  <a:srgbClr val="FFC000"/>
                </a:solidFill>
              </a:rPr>
              <a:t>Due</a:t>
            </a:r>
            <a:r>
              <a:rPr lang="en-US" b="1" dirty="0" smtClean="0">
                <a:solidFill>
                  <a:srgbClr val="FFC000"/>
                </a:solidFill>
              </a:rPr>
              <a:t>: next class</a:t>
            </a:r>
            <a:endParaRPr lang="th-TH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your group members currently are in the </a:t>
            </a:r>
            <a:r>
              <a:rPr lang="en-US" b="1" dirty="0" smtClean="0"/>
              <a:t>KKUIC Student Union </a:t>
            </a:r>
            <a:r>
              <a:rPr lang="en-US" dirty="0" smtClean="0"/>
              <a:t>and your 1-year term is almost finish</a:t>
            </a:r>
          </a:p>
          <a:p>
            <a:endParaRPr lang="en-US" dirty="0" smtClean="0"/>
          </a:p>
          <a:p>
            <a:r>
              <a:rPr lang="en-US" dirty="0" smtClean="0"/>
              <a:t>Do the planning stage of KKUIC-SU re-election (setting goals and how to achieve them)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FF00"/>
                </a:solidFill>
              </a:rPr>
              <a:t>R&amp;D</a:t>
            </a:r>
            <a:r>
              <a:rPr lang="id-ID" b="1" dirty="0" smtClean="0">
                <a:solidFill>
                  <a:srgbClr val="00FF00"/>
                </a:solidFill>
              </a:rPr>
              <a:t> (Penelitian dan Pengembangan)</a:t>
            </a:r>
            <a:endParaRPr lang="en-US" b="1" dirty="0" smtClean="0">
              <a:solidFill>
                <a:srgbClr val="00FF00"/>
              </a:solidFill>
            </a:endParaRPr>
          </a:p>
          <a:p>
            <a:r>
              <a:rPr lang="en-US" b="1" dirty="0" smtClean="0">
                <a:solidFill>
                  <a:srgbClr val="00FF00"/>
                </a:solidFill>
              </a:rPr>
              <a:t>Marketing</a:t>
            </a:r>
            <a:r>
              <a:rPr lang="id-ID" b="1" dirty="0" smtClean="0">
                <a:solidFill>
                  <a:srgbClr val="00FF00"/>
                </a:solidFill>
              </a:rPr>
              <a:t> (Pemasaran)</a:t>
            </a:r>
            <a:endParaRPr lang="en-US" b="1" dirty="0" smtClean="0">
              <a:solidFill>
                <a:srgbClr val="00FF00"/>
              </a:solidFill>
            </a:endParaRPr>
          </a:p>
          <a:p>
            <a:r>
              <a:rPr lang="en-US" b="1" dirty="0" smtClean="0">
                <a:solidFill>
                  <a:srgbClr val="00FF00"/>
                </a:solidFill>
              </a:rPr>
              <a:t>Finance</a:t>
            </a:r>
            <a:r>
              <a:rPr lang="id-ID" b="1" dirty="0" smtClean="0">
                <a:solidFill>
                  <a:srgbClr val="00FF00"/>
                </a:solidFill>
              </a:rPr>
              <a:t> (Keuangan)</a:t>
            </a:r>
            <a:endParaRPr lang="en-US" b="1" dirty="0" smtClean="0">
              <a:solidFill>
                <a:srgbClr val="00FF00"/>
              </a:solidFill>
            </a:endParaRPr>
          </a:p>
          <a:p>
            <a:r>
              <a:rPr lang="en-US" b="1" dirty="0" smtClean="0">
                <a:solidFill>
                  <a:srgbClr val="00FF00"/>
                </a:solidFill>
              </a:rPr>
              <a:t>Production</a:t>
            </a:r>
            <a:r>
              <a:rPr lang="id-ID" b="1" dirty="0" smtClean="0">
                <a:solidFill>
                  <a:srgbClr val="00FF00"/>
                </a:solidFill>
              </a:rPr>
              <a:t> (Produksi)</a:t>
            </a:r>
            <a:endParaRPr lang="en-US" b="1" dirty="0" smtClean="0">
              <a:solidFill>
                <a:srgbClr val="00FF00"/>
              </a:solidFill>
            </a:endParaRPr>
          </a:p>
          <a:p>
            <a:r>
              <a:rPr lang="en-US" b="1" dirty="0" smtClean="0">
                <a:solidFill>
                  <a:srgbClr val="00FF00"/>
                </a:solidFill>
              </a:rPr>
              <a:t>HR</a:t>
            </a:r>
            <a:r>
              <a:rPr lang="id-ID" b="1" dirty="0" smtClean="0">
                <a:solidFill>
                  <a:srgbClr val="00FF00"/>
                </a:solidFill>
              </a:rPr>
              <a:t> (Sumber Daya Manusia)</a:t>
            </a:r>
            <a:endParaRPr lang="th-TH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Election of KKUIC SU from previous year</a:t>
            </a:r>
          </a:p>
          <a:p>
            <a:pPr lvl="1"/>
            <a:r>
              <a:rPr lang="en-US" dirty="0" smtClean="0"/>
              <a:t>Debate between 2 parties</a:t>
            </a:r>
          </a:p>
          <a:p>
            <a:pPr lvl="1"/>
            <a:r>
              <a:rPr lang="en-US" dirty="0" smtClean="0"/>
              <a:t>Answer questions from audiences (students &amp; lecturers)</a:t>
            </a:r>
          </a:p>
          <a:p>
            <a:pPr lvl="1"/>
            <a:r>
              <a:rPr lang="en-US" dirty="0" smtClean="0"/>
              <a:t>Vote right after the debate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 </a:t>
            </a:r>
            <a:r>
              <a:rPr lang="en-ID" altLang="en-US" dirty="0" smtClean="0"/>
              <a:t>Manajemen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3600" b="1" dirty="0" smtClean="0">
                <a:solidFill>
                  <a:srgbClr val="FF66CC"/>
                </a:solidFill>
              </a:rPr>
              <a:t>Manajer Fungsional </a:t>
            </a:r>
            <a:r>
              <a:rPr lang="en-US" sz="3600" dirty="0" smtClean="0"/>
              <a:t>V.S. </a:t>
            </a:r>
            <a:r>
              <a:rPr lang="en-US" sz="3600" b="1" dirty="0" smtClean="0">
                <a:solidFill>
                  <a:srgbClr val="FF66CC"/>
                </a:solidFill>
              </a:rPr>
              <a:t>General Managers</a:t>
            </a:r>
            <a:endParaRPr lang="en-US" sz="3600" b="1" dirty="0">
              <a:solidFill>
                <a:srgbClr val="FF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 Mana</a:t>
            </a:r>
            <a:r>
              <a:rPr lang="en-ID" altLang="en-US" dirty="0" smtClean="0"/>
              <a:t>j</a:t>
            </a:r>
            <a:r>
              <a:rPr lang="en-US" dirty="0" smtClean="0"/>
              <a:t>emen: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sz="3600" b="1" dirty="0" smtClean="0">
                <a:solidFill>
                  <a:srgbClr val="FF66CC"/>
                </a:solidFill>
                <a:sym typeface="+mn-ea"/>
              </a:rPr>
              <a:t>Manajer Fungsional </a:t>
            </a:r>
            <a:r>
              <a:rPr lang="en-US" sz="3600" b="1" dirty="0" smtClean="0">
                <a:solidFill>
                  <a:srgbClr val="FF66CC"/>
                </a:solidFill>
              </a:rPr>
              <a:t> </a:t>
            </a:r>
            <a:r>
              <a:rPr lang="en-ID" altLang="en-US" sz="3600" dirty="0" smtClean="0">
                <a:solidFill>
                  <a:srgbClr val="FF66CC"/>
                </a:solidFill>
              </a:rPr>
              <a:t>bertanggungjawab hanya terhadap 1 aktifitas keorganisasian</a:t>
            </a:r>
          </a:p>
          <a:p>
            <a:r>
              <a:rPr lang="en-US" sz="3600" b="1" dirty="0" smtClean="0">
                <a:solidFill>
                  <a:srgbClr val="FF66CC"/>
                </a:solidFill>
              </a:rPr>
              <a:t>General Manager</a:t>
            </a:r>
            <a:r>
              <a:rPr lang="en-US" sz="3600" dirty="0" smtClean="0">
                <a:solidFill>
                  <a:srgbClr val="FF66CC"/>
                </a:solidFill>
              </a:rPr>
              <a:t> </a:t>
            </a:r>
            <a:r>
              <a:rPr lang="en-ID" altLang="en-US" sz="3600" dirty="0" smtClean="0">
                <a:solidFill>
                  <a:srgbClr val="FF66CC"/>
                </a:solidFill>
              </a:rPr>
              <a:t>bertanggung jawab terhadap beberapa aktifitas keorganisasian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dirty="0" smtClean="0"/>
              <a:t>Manajer untuk 3 tipe Organisasi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2500"/>
          </a:bodyPr>
          <a:lstStyle/>
          <a:p>
            <a:pPr marL="578485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Profit Organi</a:t>
            </a:r>
            <a:r>
              <a:rPr lang="en-ID" altLang="en-US" b="1" dirty="0" smtClean="0">
                <a:solidFill>
                  <a:srgbClr val="92D050"/>
                </a:solidFill>
              </a:rPr>
              <a:t>sasi</a:t>
            </a:r>
            <a:r>
              <a:rPr lang="en-US" b="1" dirty="0" smtClean="0">
                <a:solidFill>
                  <a:srgbClr val="92D050"/>
                </a:solidFill>
              </a:rPr>
              <a:t>: </a:t>
            </a:r>
            <a:r>
              <a:rPr lang="en-ID" altLang="en-US" dirty="0" smtClean="0"/>
              <a:t>Untuk menghasilkan uang atau keuntungan, dengan menawarkan barang atau jasa</a:t>
            </a:r>
            <a:endParaRPr lang="en-US" dirty="0" smtClean="0"/>
          </a:p>
          <a:p>
            <a:pPr marL="578485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Nonprofit Organi</a:t>
            </a:r>
            <a:r>
              <a:rPr lang="en-ID" altLang="en-US" b="1" dirty="0" smtClean="0">
                <a:solidFill>
                  <a:srgbClr val="92D050"/>
                </a:solidFill>
              </a:rPr>
              <a:t>sasi</a:t>
            </a:r>
            <a:r>
              <a:rPr lang="en-US" b="1" dirty="0" smtClean="0">
                <a:solidFill>
                  <a:srgbClr val="92D050"/>
                </a:solidFill>
              </a:rPr>
              <a:t>: </a:t>
            </a:r>
            <a:r>
              <a:rPr lang="en-US" dirty="0" smtClean="0"/>
              <a:t>o</a:t>
            </a:r>
            <a:r>
              <a:rPr lang="en-ID" altLang="en-US" dirty="0" smtClean="0"/>
              <a:t>Untuk menawarkan jasa baik dalam sektor umum maupun swasta seperti Rumah Sakit, Sekolah, atau badan kesejateraan sosial</a:t>
            </a:r>
            <a:endParaRPr lang="en-US" dirty="0" smtClean="0"/>
          </a:p>
          <a:p>
            <a:pPr marL="578485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Mutual-Benefit Organi</a:t>
            </a:r>
            <a:r>
              <a:rPr lang="en-ID" altLang="en-US" b="1" dirty="0" smtClean="0">
                <a:solidFill>
                  <a:srgbClr val="92D050"/>
                </a:solidFill>
              </a:rPr>
              <a:t>sasi</a:t>
            </a:r>
            <a:r>
              <a:rPr lang="en-US" b="1" dirty="0" smtClean="0">
                <a:solidFill>
                  <a:srgbClr val="92D050"/>
                </a:solidFill>
              </a:rPr>
              <a:t>: </a:t>
            </a:r>
            <a:r>
              <a:rPr lang="en-ID" altLang="en-US" dirty="0" smtClean="0"/>
              <a:t>Untuk</a:t>
            </a:r>
            <a:r>
              <a:rPr lang="en-US" dirty="0" smtClean="0"/>
              <a:t> </a:t>
            </a:r>
            <a:r>
              <a:rPr lang="en-ID" altLang="en-US" dirty="0" smtClean="0"/>
              <a:t>membantu sesama anggota seperti koperasi petani, serikat pekerja, himpunan pengusaha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dirty="0" smtClean="0"/>
              <a:t>Apakah seorang manajer di masing-masing tipe organisasi punya tugas yang berbeda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dirty="0" smtClean="0"/>
              <a:t>Manajemen untuk tipe-tipe 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20000"/>
          </a:bodyPr>
          <a:lstStyle/>
          <a:p>
            <a:pPr algn="ctr">
              <a:buNone/>
            </a:pPr>
            <a:r>
              <a:rPr lang="en-ID" altLang="en-US" b="1" u="sng" dirty="0" smtClean="0"/>
              <a:t>Persamaan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F0"/>
                </a:solidFill>
              </a:rPr>
              <a:t>4 </a:t>
            </a:r>
            <a:r>
              <a:rPr lang="en-ID" altLang="en-US" b="1" dirty="0" smtClean="0">
                <a:solidFill>
                  <a:srgbClr val="00B0F0"/>
                </a:solidFill>
              </a:rPr>
              <a:t>fungsi manajemen</a:t>
            </a:r>
            <a:r>
              <a:rPr lang="en-US" dirty="0" smtClean="0"/>
              <a:t>—planning</a:t>
            </a:r>
            <a:r>
              <a:rPr lang="en-ID" altLang="en-US" dirty="0" smtClean="0"/>
              <a:t>/Merencanakan</a:t>
            </a:r>
            <a:r>
              <a:rPr lang="en-US" dirty="0" smtClean="0"/>
              <a:t>, organizing</a:t>
            </a:r>
            <a:r>
              <a:rPr lang="en-ID" altLang="en-US" dirty="0" smtClean="0"/>
              <a:t>/Mengorganisasikan</a:t>
            </a:r>
            <a:r>
              <a:rPr lang="en-US" dirty="0" smtClean="0"/>
              <a:t>, leading</a:t>
            </a:r>
            <a:r>
              <a:rPr lang="en-ID" altLang="en-US" dirty="0" smtClean="0"/>
              <a:t>/Memimpin</a:t>
            </a:r>
            <a:r>
              <a:rPr lang="en-US" dirty="0" smtClean="0"/>
              <a:t>, and controlling</a:t>
            </a:r>
            <a:r>
              <a:rPr lang="en-ID" altLang="en-US" dirty="0" smtClean="0"/>
              <a:t>/Mengendalikan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20000"/>
          </a:bodyPr>
          <a:lstStyle/>
          <a:p>
            <a:pPr marL="64135" indent="0">
              <a:buNone/>
            </a:pPr>
            <a:r>
              <a:rPr lang="en-ID" altLang="en-US" b="1" u="sng" dirty="0" smtClean="0"/>
              <a:t>Perbedaan</a:t>
            </a:r>
          </a:p>
          <a:p>
            <a:r>
              <a:rPr lang="en-ID" altLang="en-US" b="1" dirty="0" smtClean="0">
                <a:solidFill>
                  <a:srgbClr val="FFFF00"/>
                </a:solidFill>
              </a:rPr>
              <a:t>Ukuran keberhasilan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D" altLang="en-US" b="1" u="sng" dirty="0" smtClean="0"/>
              <a:t>tipe </a:t>
            </a:r>
            <a:r>
              <a:rPr lang="en-US" b="1" u="sng" dirty="0" smtClean="0"/>
              <a:t>For-profit</a:t>
            </a:r>
            <a:r>
              <a:rPr lang="en-US" b="1" dirty="0" smtClean="0"/>
              <a:t>: </a:t>
            </a:r>
            <a:r>
              <a:rPr lang="en-ID" altLang="en-US" dirty="0" smtClean="0"/>
              <a:t>berapa keuntungan (atau kerugian) yang diperoleh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D" altLang="en-US" b="1" u="sng" dirty="0" smtClean="0"/>
              <a:t>Tipe N</a:t>
            </a:r>
            <a:r>
              <a:rPr lang="en-US" b="1" u="sng" dirty="0" smtClean="0"/>
              <a:t>onprofit &amp; Mutual-benefit</a:t>
            </a:r>
            <a:r>
              <a:rPr lang="en-US" b="1" dirty="0" smtClean="0"/>
              <a:t>: </a:t>
            </a:r>
            <a:r>
              <a:rPr lang="en-ID" altLang="en-US" dirty="0" smtClean="0"/>
              <a:t>keefektifan jasa yang ditawarkan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Peran </a:t>
            </a:r>
            <a:r>
              <a:rPr lang="en-US" b="1" dirty="0" smtClean="0"/>
              <a:t>Managemen</a:t>
            </a:r>
            <a:endParaRPr lang="th-TH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Peran </a:t>
            </a:r>
            <a:r>
              <a:rPr lang="en-US" b="1" dirty="0" smtClean="0"/>
              <a:t>Managemen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altLang="en-US" b="1" dirty="0" smtClean="0"/>
              <a:t>Tidakan atau perilaku spesifik seorang manajer</a:t>
            </a:r>
          </a:p>
          <a:p>
            <a:r>
              <a:rPr lang="en-US" b="1" dirty="0" smtClean="0"/>
              <a:t>3 </a:t>
            </a:r>
            <a:r>
              <a:rPr lang="en-ID" altLang="en-US" b="1" dirty="0" smtClean="0"/>
              <a:t>tipe peran Manajerial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Interpersonal</a:t>
            </a:r>
            <a:r>
              <a:rPr lang="en-ID" altLang="en-US" dirty="0" smtClean="0"/>
              <a:t>/Hubungan antar pribadi</a:t>
            </a:r>
          </a:p>
          <a:p>
            <a:pPr lvl="1"/>
            <a:r>
              <a:rPr lang="en-US" dirty="0" smtClean="0"/>
              <a:t>Informational</a:t>
            </a:r>
            <a:endParaRPr lang="en-ID" altLang="en-US" dirty="0" smtClean="0"/>
          </a:p>
          <a:p>
            <a:pPr lvl="1"/>
            <a:r>
              <a:rPr lang="en-US" dirty="0" smtClean="0"/>
              <a:t>decisional</a:t>
            </a:r>
            <a:r>
              <a:rPr lang="en-ID" altLang="en-US" dirty="0" smtClean="0"/>
              <a:t>/pengambilan keputusan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b="1" dirty="0" err="1" smtClean="0"/>
              <a:t>Peran Manajerial menurut </a:t>
            </a:r>
            <a:r>
              <a:rPr lang="en-US" b="1" dirty="0" err="1" smtClean="0"/>
              <a:t>Mintzberg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Peran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Interpersonal : </a:t>
            </a:r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Menyertakan antar karyawan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FF33"/>
                </a:solidFill>
              </a:rPr>
              <a:t>(</a:t>
            </a:r>
            <a:r>
              <a:rPr lang="en-ID" altLang="en-US" dirty="0" smtClean="0">
                <a:solidFill>
                  <a:srgbClr val="66FF33"/>
                </a:solidFill>
              </a:rPr>
              <a:t>bawahan dan karyawan diluar perusahaan</a:t>
            </a:r>
            <a:r>
              <a:rPr lang="en-US" dirty="0" smtClean="0">
                <a:solidFill>
                  <a:srgbClr val="66FF33"/>
                </a:solidFill>
              </a:rPr>
              <a:t>) </a:t>
            </a:r>
            <a:r>
              <a:rPr lang="en-ID" altLang="en-US" dirty="0" smtClean="0">
                <a:solidFill>
                  <a:srgbClr val="66FF33"/>
                </a:solidFill>
              </a:rPr>
              <a:t>dan tugas lain yang secara resmi dan simbolis</a:t>
            </a:r>
            <a:endParaRPr lang="en-US" dirty="0" smtClean="0"/>
          </a:p>
          <a:p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Peran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Informational : </a:t>
            </a:r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Mengumpulkan, menerima dan menyebarkan Informasi</a:t>
            </a:r>
          </a:p>
          <a:p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Peran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Decisional : </a:t>
            </a:r>
            <a:r>
              <a:rPr lang="en-ID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Mampu mengambil keputusan</a:t>
            </a:r>
            <a:endParaRPr lang="th-TH" dirty="0"/>
          </a:p>
        </p:txBody>
      </p:sp>
      <p:pic>
        <p:nvPicPr>
          <p:cNvPr id="36866" name="Picture 2" descr="http://t0.gstatic.com/images?q=tbn:vmMslWeCALz0yM:http://www.trainingontarget.com/images/interpersonal_skills_larg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3143248"/>
            <a:ext cx="1123950" cy="847725"/>
          </a:xfrm>
          <a:prstGeom prst="rect">
            <a:avLst/>
          </a:prstGeom>
          <a:noFill/>
        </p:spPr>
      </p:pic>
      <p:pic>
        <p:nvPicPr>
          <p:cNvPr id="36868" name="Picture 4" descr="http://t0.gstatic.com/images?q=tbn:MnAcCRt9RKNwpM:http://www.wordinfo.info/words/images/Scribe-books-computer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06" y="4214818"/>
            <a:ext cx="895887" cy="1038225"/>
          </a:xfrm>
          <a:prstGeom prst="rect">
            <a:avLst/>
          </a:prstGeom>
          <a:noFill/>
        </p:spPr>
      </p:pic>
      <p:pic>
        <p:nvPicPr>
          <p:cNvPr id="36870" name="Picture 6" descr="http://t0.gstatic.com/images?q=tbn:qO_4QQg9fvInYM:http://blogs.trb.com/features/family/parenting/blog/decision-making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71802" y="6013148"/>
            <a:ext cx="852486" cy="84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Mintzberg</a:t>
            </a:r>
            <a:r>
              <a:rPr lang="en-US" b="1" dirty="0" smtClean="0"/>
              <a:t> </a:t>
            </a:r>
            <a:r>
              <a:rPr lang="en-ID" altLang="en-US" b="1" dirty="0" smtClean="0"/>
              <a:t>mengelompokan aktifitas dan peran manajerial : </a:t>
            </a:r>
            <a:endParaRPr lang="th-TH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142976" y="1785927"/>
          <a:ext cx="7143800" cy="4857782"/>
        </p:xfrm>
        <a:graphic>
          <a:graphicData uri="http://schemas.openxmlformats.org/drawingml/2006/table">
            <a:tbl>
              <a:tblPr/>
              <a:tblGrid>
                <a:gridCol w="3143272"/>
                <a:gridCol w="4000528"/>
              </a:tblGrid>
              <a:tr h="395718">
                <a:tc>
                  <a:txBody>
                    <a:bodyPr/>
                    <a:lstStyle/>
                    <a:p>
                      <a:r>
                        <a:rPr lang="en-ID" altLang="en-US" b="1" dirty="0"/>
                        <a:t>Aktifotas Manajerial</a:t>
                      </a:r>
                      <a:r>
                        <a:rPr lang="en-US" dirty="0"/>
                        <a:t>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D" altLang="en-US" b="1"/>
                        <a:t>Peran</a:t>
                      </a:r>
                      <a:endParaRPr lang="en-ID" altLang="en-US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2033173">
                <a:tc>
                  <a:txBody>
                    <a:bodyPr/>
                    <a:lstStyle/>
                    <a:p>
                      <a:r>
                        <a:rPr lang="en-ID" alt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Peran </a:t>
                      </a:r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interpersonal :</a:t>
                      </a:r>
                      <a:r>
                        <a:rPr lang="en-US" u="sng" dirty="0" smtClean="0"/>
                        <a:t> </a:t>
                      </a:r>
                      <a:r>
                        <a:rPr lang="en-US" dirty="0"/>
                        <a:t>a</a:t>
                      </a:r>
                      <a:r>
                        <a:rPr lang="en-ID" altLang="en-US" dirty="0"/>
                        <a:t>Menimbulakan kewenangan dan status formal dan mendukung informasi dan keputsan</a:t>
                      </a:r>
                      <a:r>
                        <a:rPr lang="en-US" dirty="0"/>
                        <a:t>.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Figurehead (wakil perusahaan)</a:t>
                      </a:r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Perantara</a:t>
                      </a:r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Pemimpin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1050700">
                <a:tc>
                  <a:txBody>
                    <a:bodyPr/>
                    <a:lstStyle/>
                    <a:p>
                      <a:r>
                        <a:rPr lang="en-ID" alt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Peran </a:t>
                      </a:r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Informational </a:t>
                      </a:r>
                      <a:r>
                        <a:rPr lang="en-US" u="sng" dirty="0" smtClean="0"/>
                        <a:t> </a:t>
                      </a:r>
                      <a:endParaRPr lang="en-US" u="sng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me</a:t>
                      </a:r>
                      <a:r>
                        <a:rPr lang="en-US" dirty="0"/>
                        <a:t>monitor </a:t>
                      </a:r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penyebar informasi</a:t>
                      </a:r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Juru bicara</a:t>
                      </a:r>
                      <a:r>
                        <a:rPr lang="en-US" dirty="0"/>
                        <a:t>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  <a:tr h="1378191">
                <a:tc>
                  <a:txBody>
                    <a:bodyPr/>
                    <a:lstStyle/>
                    <a:p>
                      <a:r>
                        <a:rPr lang="en-ID" alt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Peran </a:t>
                      </a:r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decisional </a:t>
                      </a:r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:</a:t>
                      </a:r>
                      <a:r>
                        <a:rPr lang="en-US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ID" altLang="en-US" dirty="0"/>
                        <a:t>Membuat keputusan signifikan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Entrepreneur</a:t>
                      </a:r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Pengendali masalah</a:t>
                      </a:r>
                      <a:endParaRPr lang="en-US" dirty="0"/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ID" altLang="en-US" dirty="0"/>
                        <a:t>Pengalokasi Suber daya</a:t>
                      </a:r>
                    </a:p>
                    <a:p>
                      <a:pPr>
                        <a:buFont typeface="Arial" panose="020B0604020202020204"/>
                        <a:buChar char="•"/>
                      </a:pPr>
                      <a:r>
                        <a:rPr lang="en-US" dirty="0"/>
                        <a:t>nego</a:t>
                      </a:r>
                      <a:r>
                        <a:rPr lang="en-ID" altLang="en-US" dirty="0"/>
                        <a:t>s</a:t>
                      </a:r>
                      <a:r>
                        <a:rPr lang="en-US" dirty="0"/>
                        <a:t>iator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142976" y="2214554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5400000">
            <a:off x="1856562" y="4214818"/>
            <a:ext cx="48577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1142976" y="4213230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/>
          <p:nvPr/>
        </p:nvCxnSpPr>
        <p:spPr>
          <a:xfrm>
            <a:off x="1142976" y="5286388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สี่เหลี่ยมผืนผ้า 14"/>
          <p:cNvSpPr/>
          <p:nvPr/>
        </p:nvSpPr>
        <p:spPr>
          <a:xfrm>
            <a:off x="5429288" y="665246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http://www.bola.biz/mintzberg/mintzberg2.html</a:t>
            </a:r>
            <a:endParaRPr lang="th-TH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R&amp;D</a:t>
            </a:r>
            <a:r>
              <a:rPr lang="en-US" dirty="0" smtClean="0"/>
              <a:t> = </a:t>
            </a:r>
            <a:r>
              <a:rPr lang="id-ID" dirty="0" smtClean="0">
                <a:solidFill>
                  <a:srgbClr val="66FF33"/>
                </a:solidFill>
              </a:rPr>
              <a:t>Penelitian dan Pengembangan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/>
              <a:t>Desain dan pengembangan Produk Baru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6" name="Picture 2" descr="C:\Documents and Settings\UserXP\Desktop\scientist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786190"/>
            <a:ext cx="1785950" cy="2223326"/>
          </a:xfrm>
          <a:prstGeom prst="rect">
            <a:avLst/>
          </a:prstGeom>
          <a:noFill/>
        </p:spPr>
      </p:pic>
      <p:sp>
        <p:nvSpPr>
          <p:cNvPr id="7" name="Title 1"/>
          <p:cNvSpPr txBox="1"/>
          <p:nvPr/>
        </p:nvSpPr>
        <p:spPr>
          <a:xfrm>
            <a:off x="642910" y="214290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505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0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bidang-bidang fungsional dalam Bisnis</a:t>
            </a:r>
            <a:endParaRPr kumimoji="0" lang="th-TH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00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Interpersonal 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33FF"/>
                </a:solidFill>
              </a:rPr>
              <a:t>Figure</a:t>
            </a:r>
            <a:r>
              <a:rPr lang="en-ID" altLang="en-US" b="1" dirty="0" smtClean="0">
                <a:solidFill>
                  <a:srgbClr val="9933FF"/>
                </a:solidFill>
              </a:rPr>
              <a:t>head/Wakil perusahaan</a:t>
            </a:r>
            <a:r>
              <a:rPr lang="en-US" b="1" dirty="0" smtClean="0">
                <a:solidFill>
                  <a:srgbClr val="9933FF"/>
                </a:solidFill>
              </a:rPr>
              <a:t>: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ID" altLang="en-US" dirty="0" smtClean="0">
                <a:solidFill>
                  <a:srgbClr val="9933FF"/>
                </a:solidFill>
              </a:rPr>
              <a:t>Melaksanakan tugas seremonial seperti menyambut tamu , memberikan sambutan, atau mewakili perusahaan di acara amal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Interpersonal 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altLang="en-US" b="1" dirty="0" smtClean="0">
                <a:solidFill>
                  <a:srgbClr val="9933FF"/>
                </a:solidFill>
              </a:rPr>
              <a:t>Pemimpin</a:t>
            </a:r>
            <a:r>
              <a:rPr lang="en-US" b="1" dirty="0" smtClean="0">
                <a:solidFill>
                  <a:srgbClr val="9933FF"/>
                </a:solidFill>
              </a:rPr>
              <a:t>: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m</a:t>
            </a:r>
            <a:r>
              <a:rPr lang="en-ID" altLang="en-US" dirty="0" smtClean="0"/>
              <a:t>emotivasi dan mendorong karyawan agar mencapai tujuan organisasi</a:t>
            </a:r>
            <a:endParaRPr lang="en-US" dirty="0" smtClean="0"/>
          </a:p>
          <a:p>
            <a:endParaRPr lang="en-US" dirty="0" smtClean="0"/>
          </a:p>
          <a:p>
            <a:r>
              <a:rPr lang="en-ID" altLang="en-US" b="1" dirty="0" smtClean="0">
                <a:solidFill>
                  <a:srgbClr val="9933FF"/>
                </a:solidFill>
              </a:rPr>
              <a:t>Perantara</a:t>
            </a:r>
            <a:r>
              <a:rPr lang="en-US" b="1" dirty="0" smtClean="0">
                <a:solidFill>
                  <a:srgbClr val="9933FF"/>
                </a:solidFill>
              </a:rPr>
              <a:t>: </a:t>
            </a:r>
            <a:r>
              <a:rPr lang="en-US" dirty="0" smtClean="0"/>
              <a:t>d</a:t>
            </a:r>
            <a:r>
              <a:rPr lang="en-ID" altLang="en-US" dirty="0" smtClean="0"/>
              <a:t>Membuat kesepakatan dengan pihak lain untuk mengembangkan aliansi sehingga mampu mencapai tujuan organisasi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Informational 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altLang="en-US" b="1" dirty="0" smtClean="0">
                <a:solidFill>
                  <a:srgbClr val="FFFF00"/>
                </a:solidFill>
              </a:rPr>
              <a:t>me</a:t>
            </a:r>
            <a:r>
              <a:rPr lang="en-US" b="1" dirty="0" smtClean="0">
                <a:solidFill>
                  <a:srgbClr val="FFFF00"/>
                </a:solidFill>
              </a:rPr>
              <a:t>Monitor: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ID" altLang="en-US" dirty="0" smtClean="0"/>
              <a:t>mengamati informasi dari lingkungan sekitar, aktif berhubungan dengan pihak luar, memperbaharui berita yang berhubungan dengan keperntingan bisnis (dalam maupun luar organisasi)</a:t>
            </a:r>
          </a:p>
          <a:p>
            <a:r>
              <a:rPr lang="en-ID" altLang="en-US" b="1" dirty="0" smtClean="0">
                <a:solidFill>
                  <a:srgbClr val="FFFF00"/>
                </a:solidFill>
              </a:rPr>
              <a:t>Penyebar</a:t>
            </a:r>
            <a:r>
              <a:rPr lang="en-US" b="1" dirty="0" smtClean="0">
                <a:solidFill>
                  <a:srgbClr val="FFFF00"/>
                </a:solidFill>
              </a:rPr>
              <a:t>:</a:t>
            </a:r>
            <a:r>
              <a:rPr lang="en-US" b="1" dirty="0" smtClean="0">
                <a:solidFill>
                  <a:srgbClr val="9933FF"/>
                </a:solidFill>
              </a:rPr>
              <a:t> </a:t>
            </a:r>
            <a:r>
              <a:rPr lang="en-ID" altLang="en-US" dirty="0" smtClean="0"/>
              <a:t>membagi informasi yang telah dikumpulkan kepada karyawan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Informational 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altLang="en-US" b="1" dirty="0" err="1" smtClean="0">
                <a:solidFill>
                  <a:srgbClr val="FFFF00"/>
                </a:solidFill>
              </a:rPr>
              <a:t>Juru Bicara</a:t>
            </a:r>
            <a:r>
              <a:rPr lang="en-US" b="1" dirty="0" smtClean="0">
                <a:solidFill>
                  <a:srgbClr val="FFFF00"/>
                </a:solidFill>
              </a:rPr>
              <a:t>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s</a:t>
            </a:r>
            <a:r>
              <a:rPr lang="en-ID" altLang="en-US" dirty="0" smtClean="0"/>
              <a:t>Membagi informasi kepada pihak diluar depatemennya maupun luar perusahaannya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en-ID" altLang="en-US" b="1" dirty="0" smtClean="0"/>
              <a:t>Peran </a:t>
            </a:r>
            <a:r>
              <a:rPr lang="en-US" b="1" dirty="0" smtClean="0"/>
              <a:t>Decisional 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CC"/>
                </a:solidFill>
              </a:rPr>
              <a:t>Entrepreneur: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ID" altLang="en-US" dirty="0" smtClean="0"/>
              <a:t>Menyesuaikan dirinya, bawahannya, dan unitnya untuk selalu berinovasi</a:t>
            </a:r>
          </a:p>
          <a:p>
            <a:r>
              <a:rPr lang="en-ID" altLang="en-US" b="1" dirty="0" smtClean="0">
                <a:solidFill>
                  <a:srgbClr val="FF66CC"/>
                </a:solidFill>
              </a:rPr>
              <a:t>Pengendali Masalah</a:t>
            </a:r>
            <a:r>
              <a:rPr lang="en-US" b="1" dirty="0" smtClean="0">
                <a:solidFill>
                  <a:srgbClr val="FF66CC"/>
                </a:solidFill>
              </a:rPr>
              <a:t>:   </a:t>
            </a:r>
            <a:r>
              <a:rPr lang="en-ID" altLang="en-US" dirty="0" smtClean="0"/>
              <a:t>Cepat tanggap terhadap tekanan dan masalah yang timbul dan cepat beraksi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Decisional Roles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ID" altLang="en-US" b="1" dirty="0" smtClean="0">
                <a:solidFill>
                  <a:srgbClr val="FF66CC"/>
                </a:solidFill>
              </a:rPr>
              <a:t>Pengalokasi Sumber Daya</a:t>
            </a:r>
            <a:r>
              <a:rPr lang="en-US" b="1" dirty="0" smtClean="0">
                <a:solidFill>
                  <a:srgbClr val="FF66CC"/>
                </a:solidFill>
              </a:rPr>
              <a:t>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ID" altLang="en-US" dirty="0" smtClean="0"/>
              <a:t>Menetapkan prioritas dan memutuskan pendayagunaan sumber daya</a:t>
            </a:r>
          </a:p>
          <a:p>
            <a:r>
              <a:rPr lang="en-US" b="1" dirty="0" smtClean="0">
                <a:solidFill>
                  <a:srgbClr val="FF66CC"/>
                </a:solidFill>
              </a:rPr>
              <a:t>Nego</a:t>
            </a:r>
            <a:r>
              <a:rPr lang="en-ID" altLang="en-US" b="1" dirty="0" smtClean="0">
                <a:solidFill>
                  <a:srgbClr val="FF66CC"/>
                </a:solidFill>
              </a:rPr>
              <a:t>s</a:t>
            </a:r>
            <a:r>
              <a:rPr lang="en-US" b="1" dirty="0" smtClean="0">
                <a:solidFill>
                  <a:srgbClr val="FF66CC"/>
                </a:solidFill>
              </a:rPr>
              <a:t>iator: </a:t>
            </a:r>
            <a:r>
              <a:rPr lang="en-ID" altLang="en-US" dirty="0" smtClean="0"/>
              <a:t>Secara kontinyu menegosiasikan jadwal, proyek, tujuan, hasil, sumberdaya, dan pendapatan pegawai dalam rangka mencapai tujuan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Kemampuan </a:t>
            </a:r>
            <a:r>
              <a:rPr lang="en-US" b="1" dirty="0" smtClean="0"/>
              <a:t>Mana</a:t>
            </a:r>
            <a:r>
              <a:rPr lang="en-ID" altLang="en-US" b="1" dirty="0" smtClean="0"/>
              <a:t>j</a:t>
            </a:r>
            <a:r>
              <a:rPr lang="en-US" b="1" dirty="0" smtClean="0"/>
              <a:t>emen  = ?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Kemampuan </a:t>
            </a:r>
            <a:r>
              <a:rPr lang="en-US" b="1" dirty="0" smtClean="0"/>
              <a:t>Mana</a:t>
            </a:r>
            <a:r>
              <a:rPr lang="en-ID" altLang="en-US" b="1" dirty="0" smtClean="0"/>
              <a:t>j</a:t>
            </a:r>
            <a:r>
              <a:rPr lang="en-US" b="1" dirty="0" smtClean="0"/>
              <a:t>emen 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/>
          </a:bodyPr>
          <a:lstStyle/>
          <a:p>
            <a:r>
              <a:rPr lang="en-ID" altLang="en-US" b="1" dirty="0" smtClean="0">
                <a:solidFill>
                  <a:srgbClr val="00FF00"/>
                </a:solidFill>
              </a:rPr>
              <a:t>Kmeampuan teknis</a:t>
            </a:r>
            <a:r>
              <a:rPr lang="en-US" b="1" dirty="0" smtClean="0">
                <a:solidFill>
                  <a:srgbClr val="00FF00"/>
                </a:solidFill>
              </a:rPr>
              <a:t>: </a:t>
            </a:r>
            <a:r>
              <a:rPr lang="en-ID" altLang="en-US" dirty="0" smtClean="0"/>
              <a:t>kemahiran teknik dan pengetahuan dalam melaksanakan tugas</a:t>
            </a:r>
          </a:p>
          <a:p>
            <a:r>
              <a:rPr lang="en-US" b="1" dirty="0" smtClean="0">
                <a:solidFill>
                  <a:srgbClr val="FF6699"/>
                </a:solidFill>
              </a:rPr>
              <a:t>Human Skills: </a:t>
            </a:r>
            <a:r>
              <a:rPr lang="en-US" dirty="0" smtClean="0"/>
              <a:t> </a:t>
            </a:r>
            <a:r>
              <a:rPr lang="en-ID" altLang="en-US" dirty="0" smtClean="0"/>
              <a:t>kemampuan untuk dapat bekerja baik sendiri maupun dalam tim</a:t>
            </a:r>
          </a:p>
          <a:p>
            <a:endParaRPr lang="en-US" dirty="0" smtClean="0"/>
          </a:p>
          <a:p>
            <a:r>
              <a:rPr lang="en-ID" altLang="en-US" b="1" dirty="0" smtClean="0">
                <a:solidFill>
                  <a:srgbClr val="00B0F0"/>
                </a:solidFill>
              </a:rPr>
              <a:t>Kemampuan Konseptual</a:t>
            </a:r>
            <a:r>
              <a:rPr lang="en-US" b="1" dirty="0" smtClean="0">
                <a:solidFill>
                  <a:srgbClr val="00B0F0"/>
                </a:solidFill>
              </a:rPr>
              <a:t>:</a:t>
            </a:r>
            <a:r>
              <a:rPr lang="en-US" dirty="0" smtClean="0"/>
              <a:t> </a:t>
            </a:r>
            <a:r>
              <a:rPr lang="en-ID" altLang="en-US" dirty="0" smtClean="0"/>
              <a:t>Kemampuan melihat kesatuan organisasi, mengerti hubungan antar unit, mampu memvisualisasikan bagaimana organisasinya menepatkan diri dengan lingkungan luar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b="1" dirty="0" smtClean="0"/>
              <a:t>Kemampuan yang dibutuhkan di tiap tingkat Manajerial</a:t>
            </a:r>
            <a:endParaRPr lang="th-TH" b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765457" y="2855908"/>
            <a:ext cx="7307799" cy="2359042"/>
            <a:chOff x="765457" y="2855908"/>
            <a:chExt cx="7307799" cy="2359042"/>
          </a:xfrm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3429786" y="2855908"/>
              <a:ext cx="1357322" cy="2357454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/>
            <p:cNvSpPr/>
            <p:nvPr/>
          </p:nvSpPr>
          <p:spPr>
            <a:xfrm>
              <a:off x="5072860" y="2855908"/>
              <a:ext cx="1357322" cy="2357454"/>
            </a:xfrm>
            <a:prstGeom prst="rect">
              <a:avLst/>
            </a:prstGeom>
            <a:solidFill>
              <a:srgbClr val="FF3300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6715934" y="2855908"/>
              <a:ext cx="1357322" cy="2357454"/>
            </a:xfrm>
            <a:prstGeom prst="rect">
              <a:avLst/>
            </a:prstGeom>
            <a:gradFill flip="none" rotWithShape="1">
              <a:gsLst>
                <a:gs pos="0">
                  <a:srgbClr val="00FF00">
                    <a:tint val="66000"/>
                    <a:satMod val="160000"/>
                  </a:srgbClr>
                </a:gs>
                <a:gs pos="50000">
                  <a:srgbClr val="00FF00">
                    <a:tint val="44500"/>
                    <a:satMod val="160000"/>
                  </a:srgbClr>
                </a:gs>
                <a:gs pos="100000">
                  <a:srgbClr val="00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6715934" y="3498850"/>
              <a:ext cx="1357322" cy="1143008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6715934" y="4070354"/>
              <a:ext cx="1357322" cy="1143008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3429786" y="3498850"/>
              <a:ext cx="1357322" cy="1214446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3429786" y="2855908"/>
              <a:ext cx="1357322" cy="121444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1600" b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2860" y="3771331"/>
              <a:ext cx="13573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Human Skills</a:t>
              </a:r>
              <a:endParaRPr lang="th-TH" sz="16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29786" y="2855908"/>
              <a:ext cx="1357322" cy="829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1600" b="1" dirty="0" smtClean="0"/>
                <a:t>Kemampuan konseptual</a:t>
              </a:r>
              <a:endParaRPr lang="en-ID" sz="16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15934" y="4628587"/>
              <a:ext cx="1357322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altLang="th-TH" sz="1600" b="1" dirty="0"/>
                <a:t>Kemampuan teknis</a:t>
              </a:r>
            </a:p>
          </p:txBody>
        </p:sp>
        <p:cxnSp>
          <p:nvCxnSpPr>
            <p:cNvPr id="21" name="ตัวเชื่อมต่อตรง 20"/>
            <p:cNvCxnSpPr/>
            <p:nvPr/>
          </p:nvCxnSpPr>
          <p:spPr>
            <a:xfrm rot="5400000">
              <a:off x="2036745" y="4034635"/>
              <a:ext cx="235745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/>
            <p:cNvCxnSpPr/>
            <p:nvPr/>
          </p:nvCxnSpPr>
          <p:spPr>
            <a:xfrm>
              <a:off x="3215472" y="5213362"/>
              <a:ext cx="48577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65457" y="2857496"/>
              <a:ext cx="1348740" cy="33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D" sz="1600" b="1" dirty="0" smtClean="0">
                  <a:solidFill>
                    <a:srgbClr val="FFFF00"/>
                  </a:solidFill>
                </a:rPr>
                <a:t>Manajr atas</a:t>
              </a:r>
              <a:endParaRPr lang="en-ID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5457" y="3876264"/>
              <a:ext cx="2023745" cy="33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D" sz="1600" b="1" dirty="0" smtClean="0">
                  <a:solidFill>
                    <a:srgbClr val="FFFF00"/>
                  </a:solidFill>
                </a:rPr>
                <a:t>Manajer menegah</a:t>
              </a:r>
              <a:endParaRPr lang="en-ID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5457" y="4876396"/>
              <a:ext cx="1624965" cy="33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D" sz="1600" b="1" dirty="0" smtClean="0">
                  <a:solidFill>
                    <a:srgbClr val="FFFF00"/>
                  </a:solidFill>
                </a:rPr>
                <a:t>Manajer Dasar</a:t>
              </a:r>
              <a:endParaRPr lang="en-ID" sz="16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000232" y="5929330"/>
            <a:ext cx="5572164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*Dark color = </a:t>
            </a:r>
            <a:r>
              <a:rPr lang="en-ID" altLang="en-US" sz="2400" b="1" dirty="0" smtClean="0"/>
              <a:t>prioritas kemampuan yang harus dimiliki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altLang="en-US" b="1" dirty="0" smtClean="0"/>
              <a:t>Apa itu Organisasi</a:t>
            </a:r>
            <a:r>
              <a:rPr lang="en-US" b="1" dirty="0" smtClean="0"/>
              <a:t>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altLang="en-US" dirty="0" smtClean="0"/>
              <a:t>Suatu kumpulan orang yang mempunyai tujuan yang sama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pSp>
        <p:nvGrpSpPr>
          <p:cNvPr id="7" name="กลุ่ม 6"/>
          <p:cNvGrpSpPr/>
          <p:nvPr/>
        </p:nvGrpSpPr>
        <p:grpSpPr>
          <a:xfrm>
            <a:off x="2143108" y="3786190"/>
            <a:ext cx="4357718" cy="1928826"/>
            <a:chOff x="2143108" y="3571876"/>
            <a:chExt cx="4357718" cy="1928826"/>
          </a:xfrm>
        </p:grpSpPr>
        <p:sp>
          <p:nvSpPr>
            <p:cNvPr id="4" name="วงรี 3"/>
            <p:cNvSpPr/>
            <p:nvPr/>
          </p:nvSpPr>
          <p:spPr>
            <a:xfrm>
              <a:off x="2143108" y="3571876"/>
              <a:ext cx="2357454" cy="1143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0033CC"/>
                  </a:solidFill>
                </a:rPr>
                <a:t>Distinct Purpose</a:t>
              </a:r>
              <a:endParaRPr lang="th-TH" sz="2000" b="1" dirty="0">
                <a:solidFill>
                  <a:srgbClr val="0033CC"/>
                </a:solidFill>
              </a:endParaRPr>
            </a:p>
          </p:txBody>
        </p:sp>
        <p:sp>
          <p:nvSpPr>
            <p:cNvPr id="5" name="วงรี 4"/>
            <p:cNvSpPr/>
            <p:nvPr/>
          </p:nvSpPr>
          <p:spPr>
            <a:xfrm>
              <a:off x="4143372" y="3571876"/>
              <a:ext cx="2357454" cy="1143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66FF33"/>
                  </a:solidFill>
                </a:rPr>
                <a:t>Deliberate Structure</a:t>
              </a:r>
              <a:endParaRPr lang="th-TH" sz="2000" b="1" dirty="0">
                <a:solidFill>
                  <a:srgbClr val="66FF33"/>
                </a:solidFill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3143240" y="4357694"/>
              <a:ext cx="2357454" cy="1143008"/>
            </a:xfrm>
            <a:prstGeom prst="ellipse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People</a:t>
              </a:r>
              <a:endParaRPr lang="th-TH" sz="200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Marketing</a:t>
            </a:r>
            <a:r>
              <a:rPr lang="id-ID" b="1" dirty="0" smtClean="0">
                <a:solidFill>
                  <a:srgbClr val="66FF33"/>
                </a:solidFill>
              </a:rPr>
              <a:t>/Pemasaran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/>
              <a:t>Perencanaan dan Pelaksanaan terhadap suatu </a:t>
            </a:r>
            <a:r>
              <a:rPr lang="id-ID" dirty="0" smtClean="0">
                <a:solidFill>
                  <a:srgbClr val="66FF33"/>
                </a:solidFill>
              </a:rPr>
              <a:t>konsep</a:t>
            </a:r>
            <a:r>
              <a:rPr lang="en-US" dirty="0" smtClean="0">
                <a:solidFill>
                  <a:srgbClr val="66FF33"/>
                </a:solidFill>
              </a:rPr>
              <a:t>, </a:t>
            </a:r>
            <a:r>
              <a:rPr lang="id-ID" dirty="0" smtClean="0">
                <a:solidFill>
                  <a:srgbClr val="66FF33"/>
                </a:solidFill>
              </a:rPr>
              <a:t>penetapan harga</a:t>
            </a:r>
            <a:r>
              <a:rPr lang="en-US" dirty="0" smtClean="0">
                <a:solidFill>
                  <a:srgbClr val="66FF33"/>
                </a:solidFill>
              </a:rPr>
              <a:t>, </a:t>
            </a:r>
            <a:r>
              <a:rPr lang="id-ID" dirty="0" smtClean="0">
                <a:solidFill>
                  <a:srgbClr val="66FF33"/>
                </a:solidFill>
              </a:rPr>
              <a:t>promosi, dan pendistibusian ide, barang dan jasa </a:t>
            </a:r>
            <a:r>
              <a:rPr lang="en-US" dirty="0" smtClean="0"/>
              <a:t>to</a:t>
            </a:r>
            <a:r>
              <a:rPr lang="id-ID" dirty="0" smtClean="0"/>
              <a:t> untuk menciptakan perubahan </a:t>
            </a:r>
            <a:r>
              <a:rPr lang="en-US" dirty="0" smtClean="0"/>
              <a:t> </a:t>
            </a:r>
            <a:r>
              <a:rPr lang="id-ID" dirty="0" smtClean="0"/>
              <a:t>yang memenuhi tujuan pribadi dan organisasi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49155" name="Picture 3" descr="C:\Documents and Settings\UserXP\Desktop\4p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4724389"/>
            <a:ext cx="2133611" cy="2133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altLang="en-US" b="1" dirty="0" smtClean="0"/>
              <a:t>Mengapa penting mempelajari Manajemen</a:t>
            </a:r>
            <a:r>
              <a:rPr lang="en-US" b="1" dirty="0" smtClean="0"/>
              <a:t>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 b="1" dirty="0" smtClean="0">
                <a:sym typeface="+mn-ea"/>
              </a:rPr>
              <a:t>Mengapa penting mempelajari Manajemen</a:t>
            </a:r>
            <a:r>
              <a:rPr lang="en-US" b="1" dirty="0" smtClean="0">
                <a:sym typeface="+mn-ea"/>
              </a:rPr>
              <a:t>?</a:t>
            </a:r>
            <a:r>
              <a:rPr lang="th-TH" b="1" dirty="0"/>
              <a:t/>
            </a:r>
            <a:br>
              <a:rPr lang="th-TH" b="1" dirty="0"/>
            </a:b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ID" altLang="en-US" b="1" dirty="0" smtClean="0"/>
              <a:t>Universalitas Manajemen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D" altLang="en-US" dirty="0" smtClean="0"/>
              <a:t>Kenyataan bahwa manajemen dibutuhkan dalam berbagai tipe, ukuran, dan area organisasi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ID" altLang="en-US" b="1" dirty="0" smtClean="0"/>
              <a:t>Hal mutlak dalam bekerja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D" altLang="en-US" dirty="0" smtClean="0"/>
              <a:t>dalam suatu karir, anda pasti akan memanajeri atau dimanajeri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en-ID" altLang="en-US" b="1" dirty="0" smtClean="0">
                <a:sym typeface="+mn-ea"/>
              </a:rPr>
              <a:t>Mengapa penting mempelajari Manajemen</a:t>
            </a:r>
            <a:r>
              <a:rPr lang="en-US" b="1" dirty="0" smtClean="0">
                <a:sym typeface="+mn-ea"/>
              </a:rPr>
              <a:t>?</a:t>
            </a:r>
            <a:r>
              <a:rPr lang="th-TH" b="1" dirty="0"/>
              <a:t/>
            </a:r>
            <a:br>
              <a:rPr lang="th-TH" b="1" dirty="0"/>
            </a:b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72745" y="947450"/>
            <a:ext cx="82296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D" altLang="en-US" b="1" dirty="0" smtClean="0"/>
              <a:t>Keuntungan dan tantangan menjadi seorang manajer</a:t>
            </a:r>
            <a:endParaRPr lang="th-TH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175" y="1859870"/>
          <a:ext cx="867645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228"/>
                <a:gridCol w="4338228"/>
              </a:tblGrid>
              <a:tr h="179220">
                <a:tc>
                  <a:txBody>
                    <a:bodyPr/>
                    <a:lstStyle/>
                    <a:p>
                      <a:pPr algn="ctr"/>
                      <a:r>
                        <a:rPr lang="en-ID" altLang="en-US" dirty="0" smtClean="0"/>
                        <a:t>Keuntungan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/>
                        <a:t>Tantangan</a:t>
                      </a:r>
                      <a:endParaRPr lang="en-ID" dirty="0"/>
                    </a:p>
                  </a:txBody>
                  <a:tcPr/>
                </a:tc>
              </a:tr>
              <a:tr h="313635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menciptakan lingkungan kerja dimana setiap karyawan mampu mengembangkan kemampuan terbaiknya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th-TH" dirty="0">
                          <a:latin typeface="Agency FB" panose="020B0503020202020204" pitchFamily="34" charset="0"/>
                        </a:rPr>
                        <a:t>Harus bekerja keras</a:t>
                      </a: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mempunyai kesempatan untuk berfikir kreatif dan imajinatif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mendapatkan Tugas yang mungkin lebih klerikal dari manajerisl yang seharusnya</a:t>
                      </a:r>
                      <a:r>
                        <a:rPr lang="en-US" dirty="0" smtClean="0">
                          <a:latin typeface="Agency FB" panose="020B0503020202020204" pitchFamily="34" charset="0"/>
                        </a:rPr>
                        <a:t>l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Menolong orang lain menemukan makna dan tujuan bekerja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Harus mampu bekerja dengan berbagai tipe orang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Mendukung, melatih, dan menuntun orang lain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harus mampu bekerja dengan sumber daya terbatas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dirty="0" smtClean="0">
                          <a:latin typeface="Agency FB" panose="020B0503020202020204" pitchFamily="34" charset="0"/>
                        </a:rPr>
                        <a:t>kesempatan bekerja dengan berbagai tipe orang</a:t>
                      </a:r>
                      <a:endParaRPr lang="en-ID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Mampu memotifasi karyawan di berbagai kondisi/situasi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13635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Mempunyai status dan diakui dalam organisasi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Menggabungkan pengetahuan, kemampuan, ambisi, dan pengalaman dalam berbagai tim kerja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179220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Mempunyai peran dalam mempengaruhi hasil organisasi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Keberhasilan tergantung pada kinerja karyawan lain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13635">
                <a:tc>
                  <a:txBody>
                    <a:bodyPr/>
                    <a:lstStyle/>
                    <a:p>
                      <a:r>
                        <a:rPr lang="en-ID" altLang="en-US" dirty="0" smtClean="0">
                          <a:latin typeface="Agency FB" panose="020B0503020202020204" pitchFamily="34" charset="0"/>
                        </a:rPr>
                        <a:t>Menerima kompensasi dalam bentuk gaji dan bonus sesuai jabatannya </a:t>
                      </a:r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Website for downloading PPT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hlinkClick r:id="rId2"/>
              </a:rPr>
              <a:t>http://home.kku.ac.th/ssuwattana/</a:t>
            </a:r>
            <a:endParaRPr lang="en-US" b="1" dirty="0" smtClean="0">
              <a:solidFill>
                <a:srgbClr val="FFC0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In-class assignment: KKUIC-SU Establishment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66CCFF"/>
                </a:solidFill>
              </a:rPr>
              <a:t>Organization:</a:t>
            </a:r>
            <a:r>
              <a:rPr lang="en-US" dirty="0" smtClean="0">
                <a:solidFill>
                  <a:srgbClr val="66CCFF"/>
                </a:solidFill>
              </a:rPr>
              <a:t> </a:t>
            </a:r>
            <a:r>
              <a:rPr lang="en-US" dirty="0" smtClean="0"/>
              <a:t>KKUIC Student Union (KKUIC-SU)</a:t>
            </a:r>
          </a:p>
          <a:p>
            <a:r>
              <a:rPr lang="en-US" b="1" dirty="0" smtClean="0">
                <a:solidFill>
                  <a:srgbClr val="66CCFF"/>
                </a:solidFill>
              </a:rPr>
              <a:t>Managers of KKUIC-SU: </a:t>
            </a:r>
            <a:r>
              <a:rPr lang="en-US" dirty="0" smtClean="0"/>
              <a:t>members in your group (group of 5)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Discuss and make conclusion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among your group member by using </a:t>
            </a:r>
            <a:r>
              <a:rPr lang="en-US" dirty="0" smtClean="0">
                <a:solidFill>
                  <a:srgbClr val="FF66CC"/>
                </a:solidFill>
              </a:rPr>
              <a:t>the 4-Management Functions </a:t>
            </a:r>
            <a:r>
              <a:rPr lang="en-US" dirty="0" smtClean="0"/>
              <a:t>(Planning/ Organizing/ Leading/ Controlling)</a:t>
            </a:r>
          </a:p>
          <a:p>
            <a:r>
              <a:rPr lang="en-US" u="sng" dirty="0" smtClean="0">
                <a:solidFill>
                  <a:srgbClr val="FFFF00"/>
                </a:solidFill>
              </a:rPr>
              <a:t>Make a PPT presentation and present in the class</a:t>
            </a:r>
          </a:p>
          <a:p>
            <a:endParaRPr lang="th-TH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Finance</a:t>
            </a:r>
            <a:r>
              <a:rPr lang="id-ID" b="1" dirty="0" smtClean="0">
                <a:solidFill>
                  <a:srgbClr val="66FF33"/>
                </a:solidFill>
              </a:rPr>
              <a:t>/keuangan 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/>
              <a:t>Pendapatan, pengeluaran, anggaran,  catatan dan laporan keuangan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50179" name="Picture 3" descr="C:\Documents and Settings\UserXP\Desktop\financ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4286256"/>
            <a:ext cx="2134736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FF33"/>
                </a:solidFill>
              </a:rPr>
              <a:t>Production</a:t>
            </a:r>
            <a:r>
              <a:rPr lang="id-ID" b="1" dirty="0" smtClean="0">
                <a:solidFill>
                  <a:srgbClr val="66FF33"/>
                </a:solidFill>
              </a:rPr>
              <a:t>/Produksi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>
                <a:solidFill>
                  <a:srgbClr val="66FF33"/>
                </a:solidFill>
              </a:rPr>
              <a:t>Ekstraksi dan pembudidayaan </a:t>
            </a:r>
            <a:r>
              <a:rPr lang="en-US" dirty="0" smtClean="0"/>
              <a:t>(</a:t>
            </a:r>
            <a:r>
              <a:rPr lang="id-ID" dirty="0" smtClean="0"/>
              <a:t>produk dihasilkan secara alami atau dikembangkan menggunakan bahan alami)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66FF33"/>
                </a:solidFill>
              </a:rPr>
              <a:t>P</a:t>
            </a:r>
            <a:r>
              <a:rPr lang="id-ID" dirty="0" smtClean="0">
                <a:solidFill>
                  <a:srgbClr val="66FF33"/>
                </a:solidFill>
              </a:rPr>
              <a:t>engolahan</a:t>
            </a:r>
            <a:r>
              <a:rPr lang="en-US" dirty="0" smtClean="0"/>
              <a:t> (</a:t>
            </a:r>
            <a:r>
              <a:rPr lang="id-ID" dirty="0" smtClean="0"/>
              <a:t>Mengganti dan mengembangkan produk baru dari produk eksisting</a:t>
            </a:r>
            <a:r>
              <a:rPr lang="en-US" dirty="0" smtClean="0"/>
              <a:t>)</a:t>
            </a:r>
          </a:p>
          <a:p>
            <a:pPr lvl="1"/>
            <a:r>
              <a:rPr lang="id-ID" dirty="0" smtClean="0">
                <a:solidFill>
                  <a:srgbClr val="66FF33"/>
                </a:solidFill>
              </a:rPr>
              <a:t>pabrikasi</a:t>
            </a:r>
            <a:r>
              <a:rPr lang="en-US" dirty="0" smtClean="0"/>
              <a:t> (</a:t>
            </a:r>
            <a:r>
              <a:rPr lang="id-ID" dirty="0" smtClean="0"/>
              <a:t>menggabungkan bahan-bahan mentah dan membuat barang menjadi produk jadi)</a:t>
            </a:r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51202" name="Picture 2" descr="C:\Documents and Settings\UserXP\Desktop\productio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1214422"/>
            <a:ext cx="2312625" cy="1547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bidang-bidang fungsional dalam 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HR </a:t>
            </a:r>
            <a:r>
              <a:rPr lang="en-US" b="1" dirty="0" smtClean="0"/>
              <a:t>=</a:t>
            </a:r>
            <a:r>
              <a:rPr lang="en-US" b="1" dirty="0" smtClean="0">
                <a:solidFill>
                  <a:srgbClr val="66FF33"/>
                </a:solidFill>
              </a:rPr>
              <a:t> </a:t>
            </a:r>
            <a:r>
              <a:rPr lang="id-ID" b="1" dirty="0" smtClean="0">
                <a:solidFill>
                  <a:srgbClr val="66FF33"/>
                </a:solidFill>
              </a:rPr>
              <a:t>Sumber Daya Manusia</a:t>
            </a:r>
            <a:endParaRPr lang="en-US" b="1" dirty="0" smtClean="0">
              <a:solidFill>
                <a:srgbClr val="66FF33"/>
              </a:solidFill>
            </a:endParaRPr>
          </a:p>
          <a:p>
            <a:pPr lvl="1"/>
            <a:r>
              <a:rPr lang="id-ID" dirty="0" smtClean="0"/>
              <a:t>Orang-orang yang bekerja dalam suatu bisnis</a:t>
            </a:r>
            <a:r>
              <a:rPr lang="en-US" dirty="0" smtClean="0"/>
              <a:t>/</a:t>
            </a:r>
            <a:r>
              <a:rPr lang="id-ID" dirty="0" smtClean="0"/>
              <a:t>organisasi</a:t>
            </a:r>
            <a:endParaRPr lang="en-US" dirty="0" smtClean="0"/>
          </a:p>
          <a:p>
            <a:pPr lvl="1"/>
            <a:r>
              <a:rPr lang="id-ID" dirty="0" smtClean="0"/>
              <a:t>Terlibat dalam </a:t>
            </a:r>
            <a:r>
              <a:rPr lang="en-US" dirty="0" smtClean="0">
                <a:solidFill>
                  <a:srgbClr val="00FF00"/>
                </a:solidFill>
              </a:rPr>
              <a:t>p</a:t>
            </a:r>
            <a:r>
              <a:rPr lang="id-ID" dirty="0" smtClean="0">
                <a:solidFill>
                  <a:srgbClr val="00FF00"/>
                </a:solidFill>
              </a:rPr>
              <a:t>erencanaan dan kepegawaian</a:t>
            </a:r>
            <a:r>
              <a:rPr lang="en-US" dirty="0" smtClean="0">
                <a:solidFill>
                  <a:srgbClr val="00FF00"/>
                </a:solidFill>
              </a:rPr>
              <a:t>,</a:t>
            </a:r>
            <a:r>
              <a:rPr lang="id-ID" dirty="0" smtClean="0">
                <a:solidFill>
                  <a:srgbClr val="00FF00"/>
                </a:solidFill>
              </a:rPr>
              <a:t> kinerja manajemen, kompensasi dan manfaat, serta hubungan antar karyawan</a:t>
            </a:r>
            <a:endParaRPr lang="en-US" dirty="0" smtClean="0">
              <a:solidFill>
                <a:srgbClr val="00FF00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52226" name="Picture 2" descr="C:\Documents and Settings\UserXP\Desktop\h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4786322"/>
            <a:ext cx="1914667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/>
              <a:t>Manajer</a:t>
            </a:r>
            <a:r>
              <a:rPr lang="en-US" b="1" dirty="0" smtClean="0"/>
              <a:t> = ?</a:t>
            </a:r>
            <a:endParaRPr lang="th-TH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ชีวิตชีวา">
  <a:themeElements>
    <a:clrScheme name="มุมมอง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ชีวิตชีวา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ชีวิตชีวา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1682</Words>
  <Application>Microsoft Office PowerPoint</Application>
  <PresentationFormat>On-screen Show (4:3)</PresentationFormat>
  <Paragraphs>261</Paragraphs>
  <Slides>54</Slides>
  <Notes>1</Notes>
  <HiddenSlides>7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4" baseType="lpstr">
      <vt:lpstr>Agency FB</vt:lpstr>
      <vt:lpstr>Arial</vt:lpstr>
      <vt:lpstr>Calibri</vt:lpstr>
      <vt:lpstr>Century Gothic</vt:lpstr>
      <vt:lpstr>Cordia New</vt:lpstr>
      <vt:lpstr>DilleniaUPC</vt:lpstr>
      <vt:lpstr>Verdana</vt:lpstr>
      <vt:lpstr>Wingdings</vt:lpstr>
      <vt:lpstr>Wingdings 2</vt:lpstr>
      <vt:lpstr>ชีวิตชีวา</vt:lpstr>
      <vt:lpstr>PENGANTAR MANAJEMEN DAN ORGANISASI</vt:lpstr>
      <vt:lpstr>Tugas Rumah (Grup) </vt:lpstr>
      <vt:lpstr>bidang-bidang fungsional dalam Bisnis</vt:lpstr>
      <vt:lpstr>PowerPoint Presentation</vt:lpstr>
      <vt:lpstr>bidang-bidang fungsional dalam Bisnis</vt:lpstr>
      <vt:lpstr>bidang-bidang fungsional dalam Bisnis</vt:lpstr>
      <vt:lpstr>bidang-bidang fungsional dalam Bisnis</vt:lpstr>
      <vt:lpstr>bidang-bidang fungsional dalam Bisnis</vt:lpstr>
      <vt:lpstr>Manajer = ?</vt:lpstr>
      <vt:lpstr>Siapakah Manajer?</vt:lpstr>
      <vt:lpstr>Berapa tingkatan manajer yang bisa kita klasifikasikan?</vt:lpstr>
      <vt:lpstr>Bagaimana mengklasifikasiakn manajer dalam suatu organisasi?</vt:lpstr>
      <vt:lpstr>I. Manajemen Tingkat dasar</vt:lpstr>
      <vt:lpstr>II. Manajemen Tingkat Menengah</vt:lpstr>
      <vt:lpstr>III. Manajemen Tingkat Atas</vt:lpstr>
      <vt:lpstr>Apa itu Manajemen?</vt:lpstr>
      <vt:lpstr>2 Hal penting dalam Manajemen : Efisiensi dan efektif</vt:lpstr>
      <vt:lpstr>Efisiensi dan Efektif</vt:lpstr>
      <vt:lpstr>Atau...</vt:lpstr>
      <vt:lpstr>Efisiensi dan Efektif</vt:lpstr>
      <vt:lpstr>Efisisensi dan efektifitas dalam Manajemen</vt:lpstr>
      <vt:lpstr>Fungsi Manajemen</vt:lpstr>
      <vt:lpstr>1. PLANNING/Merencanakan</vt:lpstr>
      <vt:lpstr>2. ORGANIZING/Mengorganisasikan</vt:lpstr>
      <vt:lpstr>3. LEADING/Memimpin</vt:lpstr>
      <vt:lpstr>4. CONTROLLING/Mengendalikan</vt:lpstr>
      <vt:lpstr>In-class Assignment 1  (Group work)</vt:lpstr>
      <vt:lpstr>Tugas: “Master Manager” (Individual)</vt:lpstr>
      <vt:lpstr>Group Work</vt:lpstr>
      <vt:lpstr>PowerPoint Presentation</vt:lpstr>
      <vt:lpstr>Area Manajemen:</vt:lpstr>
      <vt:lpstr>Area Manajemen:</vt:lpstr>
      <vt:lpstr>Manajer untuk 3 tipe Organisasi </vt:lpstr>
      <vt:lpstr>Apakah seorang manajer di masing-masing tipe organisasi punya tugas yang berbeda?</vt:lpstr>
      <vt:lpstr>Manajemen untuk tipe-tipe organisasi</vt:lpstr>
      <vt:lpstr>Peran Managemen</vt:lpstr>
      <vt:lpstr>Peran Managemen</vt:lpstr>
      <vt:lpstr>Peran Manajerial menurut Mintzberg</vt:lpstr>
      <vt:lpstr>Mintzberg mengelompokan aktifitas dan peran manajerial : </vt:lpstr>
      <vt:lpstr>1. Peran Interpersonal </vt:lpstr>
      <vt:lpstr>1. Peran Interpersonal  (Cont)</vt:lpstr>
      <vt:lpstr>2. Peran Informational </vt:lpstr>
      <vt:lpstr>2. Peran Informational  (Cont)</vt:lpstr>
      <vt:lpstr>3. Peran Decisional </vt:lpstr>
      <vt:lpstr>3. Decisional Roles (Cont)</vt:lpstr>
      <vt:lpstr>Kemampuan Manajemen  = ?</vt:lpstr>
      <vt:lpstr>Kemampuan Manajemen </vt:lpstr>
      <vt:lpstr>Kemampuan yang dibutuhkan di tiap tingkat Manajerial</vt:lpstr>
      <vt:lpstr>Apa itu Organisasi?</vt:lpstr>
      <vt:lpstr>Mengapa penting mempelajari Manajemen?</vt:lpstr>
      <vt:lpstr>Mengapa penting mempelajari Manajemen? </vt:lpstr>
      <vt:lpstr>Mengapa penting mempelajari Manajemen? </vt:lpstr>
      <vt:lpstr>Website for downloading PPT</vt:lpstr>
      <vt:lpstr>In-class assignment: KKUIC-SU Establishment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and Organization</dc:title>
  <dc:creator>ad</dc:creator>
  <cp:lastModifiedBy>T410</cp:lastModifiedBy>
  <cp:revision>245</cp:revision>
  <dcterms:created xsi:type="dcterms:W3CDTF">2009-09-15T21:19:00Z</dcterms:created>
  <dcterms:modified xsi:type="dcterms:W3CDTF">2020-03-12T04:04:49Z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