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4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8"/>
    </p:cViewPr>
  </p:sorterViewPr>
  <p:notesViewPr>
    <p:cSldViewPr>
      <p:cViewPr varScale="1">
        <p:scale>
          <a:sx n="27" d="100"/>
          <a:sy n="27" d="100"/>
        </p:scale>
        <p:origin x="-129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F95E2E0-F944-49B5-A86B-17BB9CEE2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64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33B1A9-FC17-47F1-A1CF-0195D04BFB58}" type="slidenum">
              <a:rPr lang="en-US">
                <a:latin typeface="Times New Roman" panose="02020603050405020304" pitchFamily="18" charset="0"/>
              </a:rPr>
              <a:pPr/>
              <a:t>1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253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sz="2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3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52E643-CA56-4B53-91F9-47AB3EE60E30}" type="slidenum">
              <a:rPr lang="en-US">
                <a:latin typeface="Times New Roman" panose="02020603050405020304" pitchFamily="18" charset="0"/>
              </a:rPr>
              <a:pPr/>
              <a:t>4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sz="2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58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51207C-2047-4DA6-80D7-CC76E85BDB74}" type="slidenum">
              <a:rPr lang="en-US">
                <a:latin typeface="Times New Roman" panose="02020603050405020304" pitchFamily="18" charset="0"/>
              </a:rPr>
              <a:pPr/>
              <a:t>6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sz="2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7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887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6333FE-630E-478A-B240-8A2F8E24A8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943F6-9BBF-4FF6-B632-B261E22BB1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7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1900A-10F3-4965-8E65-5048C3D320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65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7360D-B5A1-480A-9375-E8B3199B52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7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C254C-C126-4FEA-9E60-2D11580EF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0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2CE4E-AEF6-4C60-9A22-25524496A4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4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08856-762C-4359-9851-E99881B98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9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82276-1527-4F6D-AFA7-787539F53B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3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22856-1FEB-468E-9EFD-DFF7FC750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1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52E16-D385-48BC-8511-2B575D83A5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9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D5B45-6634-4201-87F2-FA1132F80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9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7134C-F56F-4FE4-94EC-B0C66BAD8E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2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83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3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4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9CE72C2-9C00-4641-881E-90875C3B0ED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258"/>
          <a:stretch/>
        </p:blipFill>
        <p:spPr>
          <a:xfrm>
            <a:off x="4343400" y="457199"/>
            <a:ext cx="4495800" cy="6096001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57199"/>
            <a:ext cx="3733800" cy="4403724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  <a:effectLst/>
              </a:rPr>
              <a:t>Sistem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 </a:t>
            </a:r>
            <a:br>
              <a:rPr lang="en-US" b="1" dirty="0" smtClean="0">
                <a:solidFill>
                  <a:srgbClr val="FF0000"/>
                </a:solidFill>
                <a:effectLst/>
              </a:rPr>
            </a:br>
            <a:r>
              <a:rPr lang="en-US" sz="4400" b="1" dirty="0" smtClean="0">
                <a:solidFill>
                  <a:srgbClr val="FF0000"/>
                </a:solidFill>
                <a:effectLst/>
              </a:rPr>
              <a:t>DATABASE RELATION</a:t>
            </a:r>
            <a:endParaRPr lang="en-US" sz="4400" dirty="0" smtClean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bg2"/>
                </a:solidFill>
                <a:effectLst/>
              </a:rPr>
              <a:t>Pemakai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( User 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User </a:t>
            </a:r>
            <a:r>
              <a:rPr lang="en-US" sz="2000" b="1" dirty="0" err="1" smtClean="0">
                <a:solidFill>
                  <a:schemeClr val="bg2"/>
                </a:solidFill>
              </a:rPr>
              <a:t>dalam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mengakses</a:t>
            </a:r>
            <a:r>
              <a:rPr lang="en-US" sz="2000" b="1" dirty="0" smtClean="0">
                <a:solidFill>
                  <a:schemeClr val="bg2"/>
                </a:solidFill>
              </a:rPr>
              <a:t> data base </a:t>
            </a:r>
            <a:r>
              <a:rPr lang="en-US" sz="2000" b="1" dirty="0" err="1" smtClean="0">
                <a:solidFill>
                  <a:schemeClr val="bg2"/>
                </a:solidFill>
              </a:rPr>
              <a:t>ada</a:t>
            </a:r>
            <a:r>
              <a:rPr lang="en-US" sz="2000" b="1" dirty="0" smtClean="0">
                <a:solidFill>
                  <a:schemeClr val="bg2"/>
                </a:solidFill>
              </a:rPr>
              <a:t> 2 </a:t>
            </a:r>
            <a:r>
              <a:rPr lang="en-US" sz="2000" b="1" dirty="0" err="1" smtClean="0">
                <a:solidFill>
                  <a:schemeClr val="bg2"/>
                </a:solidFill>
              </a:rPr>
              <a:t>cara</a:t>
            </a:r>
            <a:r>
              <a:rPr lang="en-US" sz="2000" b="1" dirty="0" smtClean="0">
                <a:solidFill>
                  <a:schemeClr val="bg2"/>
                </a:solidFill>
              </a:rPr>
              <a:t>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1. </a:t>
            </a:r>
            <a:r>
              <a:rPr lang="en-US" sz="2000" b="1" dirty="0" err="1" smtClean="0">
                <a:solidFill>
                  <a:schemeClr val="bg2"/>
                </a:solidFill>
              </a:rPr>
              <a:t>Metode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Pertama</a:t>
            </a:r>
            <a:r>
              <a:rPr lang="en-US" sz="2000" b="1" dirty="0" smtClean="0">
                <a:solidFill>
                  <a:schemeClr val="bg2"/>
                </a:solidFill>
              </a:rPr>
              <a:t>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</a:rPr>
              <a:t>	</a:t>
            </a:r>
            <a:r>
              <a:rPr lang="en-US" sz="1800" dirty="0" err="1" smtClean="0">
                <a:solidFill>
                  <a:schemeClr val="bg2"/>
                </a:solidFill>
              </a:rPr>
              <a:t>Pengaksesan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tersebut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dapat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dicapai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melalui</a:t>
            </a:r>
            <a:r>
              <a:rPr lang="en-US" sz="1800" dirty="0" smtClean="0">
                <a:solidFill>
                  <a:schemeClr val="bg2"/>
                </a:solidFill>
              </a:rPr>
              <a:t> program-program </a:t>
            </a:r>
            <a:r>
              <a:rPr lang="en-US" sz="1800" dirty="0" err="1" smtClean="0">
                <a:solidFill>
                  <a:schemeClr val="bg2"/>
                </a:solidFill>
              </a:rPr>
              <a:t>pemakai</a:t>
            </a:r>
            <a:r>
              <a:rPr lang="en-US" sz="1800" dirty="0" smtClean="0">
                <a:solidFill>
                  <a:schemeClr val="bg2"/>
                </a:solidFill>
              </a:rPr>
              <a:t> yang di </a:t>
            </a:r>
            <a:r>
              <a:rPr lang="en-US" sz="1800" dirty="0" err="1" smtClean="0">
                <a:solidFill>
                  <a:schemeClr val="bg2"/>
                </a:solidFill>
              </a:rPr>
              <a:t>siapkan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oleh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Profesional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Sistem</a:t>
            </a:r>
            <a:r>
              <a:rPr lang="en-US" sz="1800" dirty="0" smtClean="0">
                <a:solidFill>
                  <a:schemeClr val="bg2"/>
                </a:solidFill>
              </a:rPr>
              <a:t> ( </a:t>
            </a:r>
            <a:r>
              <a:rPr lang="en-US" sz="1800" dirty="0" err="1" smtClean="0">
                <a:solidFill>
                  <a:schemeClr val="bg2"/>
                </a:solidFill>
              </a:rPr>
              <a:t>Dengan</a:t>
            </a:r>
            <a:r>
              <a:rPr lang="en-US" sz="1800" dirty="0" smtClean="0">
                <a:solidFill>
                  <a:schemeClr val="bg2"/>
                </a:solidFill>
              </a:rPr>
              <a:t> DBMS </a:t>
            </a:r>
            <a:r>
              <a:rPr lang="en-US" sz="1800" dirty="0" err="1" smtClean="0">
                <a:solidFill>
                  <a:schemeClr val="bg2"/>
                </a:solidFill>
              </a:rPr>
              <a:t>menjadi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Transparan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bagi</a:t>
            </a:r>
            <a:r>
              <a:rPr lang="en-US" sz="1800" dirty="0" smtClean="0">
                <a:solidFill>
                  <a:schemeClr val="bg2"/>
                </a:solidFill>
              </a:rPr>
              <a:t> para </a:t>
            </a:r>
            <a:r>
              <a:rPr lang="en-US" sz="1800" dirty="0" err="1" smtClean="0">
                <a:solidFill>
                  <a:schemeClr val="bg2"/>
                </a:solidFill>
              </a:rPr>
              <a:t>pemakai</a:t>
            </a:r>
            <a:r>
              <a:rPr lang="en-US" sz="1800" dirty="0" smtClean="0">
                <a:solidFill>
                  <a:schemeClr val="bg2"/>
                </a:solidFill>
              </a:rPr>
              <a:t>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bg2"/>
                </a:solidFill>
              </a:rPr>
              <a:t>	</a:t>
            </a:r>
            <a:r>
              <a:rPr lang="en-US" sz="1800" dirty="0" err="1" smtClean="0">
                <a:solidFill>
                  <a:schemeClr val="bg2"/>
                </a:solidFill>
              </a:rPr>
              <a:t>Contoh</a:t>
            </a:r>
            <a:r>
              <a:rPr lang="en-US" sz="1800" dirty="0" smtClean="0">
                <a:solidFill>
                  <a:schemeClr val="bg2"/>
                </a:solidFill>
              </a:rPr>
              <a:t> : -</a:t>
            </a:r>
            <a:r>
              <a:rPr lang="en-US" sz="1800" dirty="0" err="1" smtClean="0">
                <a:solidFill>
                  <a:schemeClr val="bg2"/>
                </a:solidFill>
              </a:rPr>
              <a:t>Transaksi-transaksi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Penjualan</a:t>
            </a:r>
            <a:r>
              <a:rPr lang="en-US" sz="1800" dirty="0" smtClean="0">
                <a:solidFill>
                  <a:schemeClr val="bg2"/>
                </a:solidFill>
              </a:rPr>
              <a:t>   -</a:t>
            </a:r>
            <a:r>
              <a:rPr lang="en-US" sz="1800" dirty="0" err="1" smtClean="0">
                <a:solidFill>
                  <a:schemeClr val="bg2"/>
                </a:solidFill>
              </a:rPr>
              <a:t>Transaksi-transaksi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Penerimaan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Kas</a:t>
            </a:r>
            <a:endParaRPr lang="en-US" sz="1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2. </a:t>
            </a:r>
            <a:r>
              <a:rPr lang="en-US" sz="2000" b="1" dirty="0" err="1" smtClean="0">
                <a:solidFill>
                  <a:schemeClr val="bg2"/>
                </a:solidFill>
              </a:rPr>
              <a:t>Metode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Kedua</a:t>
            </a:r>
            <a:r>
              <a:rPr lang="en-US" sz="2000" b="1" dirty="0" smtClean="0">
                <a:solidFill>
                  <a:schemeClr val="bg2"/>
                </a:solidFill>
              </a:rPr>
              <a:t>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bg2"/>
                </a:solidFill>
              </a:rPr>
              <a:t>	</a:t>
            </a:r>
            <a:r>
              <a:rPr lang="en-US" sz="1800" dirty="0" err="1" smtClean="0">
                <a:solidFill>
                  <a:schemeClr val="bg2"/>
                </a:solidFill>
              </a:rPr>
              <a:t>Pengaksesan</a:t>
            </a:r>
            <a:r>
              <a:rPr lang="en-US" sz="1800" dirty="0" smtClean="0">
                <a:solidFill>
                  <a:schemeClr val="bg2"/>
                </a:solidFill>
              </a:rPr>
              <a:t> database </a:t>
            </a:r>
            <a:r>
              <a:rPr lang="en-US" sz="1800" dirty="0" err="1" smtClean="0">
                <a:solidFill>
                  <a:schemeClr val="bg2"/>
                </a:solidFill>
              </a:rPr>
              <a:t>melalui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pertanyaan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langsung</a:t>
            </a:r>
            <a:r>
              <a:rPr lang="en-US" sz="1800" dirty="0" smtClean="0">
                <a:solidFill>
                  <a:schemeClr val="bg2"/>
                </a:solidFill>
              </a:rPr>
              <a:t> yang </a:t>
            </a:r>
            <a:r>
              <a:rPr lang="en-US" sz="1800" dirty="0" err="1" smtClean="0">
                <a:solidFill>
                  <a:schemeClr val="bg2"/>
                </a:solidFill>
              </a:rPr>
              <a:t>tidak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memerlukan</a:t>
            </a:r>
            <a:r>
              <a:rPr lang="en-US" sz="1800" dirty="0" smtClean="0">
                <a:solidFill>
                  <a:schemeClr val="bg2"/>
                </a:solidFill>
              </a:rPr>
              <a:t> program-program formal </a:t>
            </a:r>
            <a:r>
              <a:rPr lang="en-US" sz="1800" dirty="0" err="1" smtClean="0">
                <a:solidFill>
                  <a:schemeClr val="bg2"/>
                </a:solidFill>
              </a:rPr>
              <a:t>dari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pemakai</a:t>
            </a:r>
            <a:endParaRPr lang="en-US" sz="1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bg2"/>
                </a:solidFill>
              </a:rPr>
              <a:t>	</a:t>
            </a:r>
            <a:r>
              <a:rPr lang="en-US" sz="1800" dirty="0" err="1" smtClean="0">
                <a:solidFill>
                  <a:schemeClr val="bg2"/>
                </a:solidFill>
              </a:rPr>
              <a:t>Contoh</a:t>
            </a:r>
            <a:r>
              <a:rPr lang="en-US" sz="1800" dirty="0" smtClean="0">
                <a:solidFill>
                  <a:schemeClr val="bg2"/>
                </a:solidFill>
              </a:rPr>
              <a:t> :  User </a:t>
            </a:r>
            <a:r>
              <a:rPr lang="en-US" sz="1800" dirty="0" err="1" smtClean="0">
                <a:solidFill>
                  <a:schemeClr val="bg2"/>
                </a:solidFill>
              </a:rPr>
              <a:t>berhubungan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dan</a:t>
            </a:r>
            <a:r>
              <a:rPr lang="en-US" sz="1800" dirty="0" smtClean="0">
                <a:solidFill>
                  <a:schemeClr val="bg2"/>
                </a:solidFill>
              </a:rPr>
              <a:t>  </a:t>
            </a:r>
            <a:r>
              <a:rPr lang="en-US" sz="1800" dirty="0" err="1" smtClean="0">
                <a:solidFill>
                  <a:schemeClr val="bg2"/>
                </a:solidFill>
              </a:rPr>
              <a:t>fasilitas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pertanyaan</a:t>
            </a:r>
            <a:r>
              <a:rPr lang="en-US" sz="1800" dirty="0" smtClean="0">
                <a:solidFill>
                  <a:schemeClr val="bg2"/>
                </a:solidFill>
              </a:rPr>
              <a:t>  “ </a:t>
            </a:r>
            <a:r>
              <a:rPr lang="en-US" sz="1800" u="sng" dirty="0" err="1" smtClean="0">
                <a:solidFill>
                  <a:schemeClr val="bg2"/>
                </a:solidFill>
              </a:rPr>
              <a:t>Bersahabat</a:t>
            </a:r>
            <a:r>
              <a:rPr lang="en-US" sz="1800" u="sng" dirty="0" smtClean="0">
                <a:solidFill>
                  <a:schemeClr val="bg2"/>
                </a:solidFill>
              </a:rPr>
              <a:t> “</a:t>
            </a:r>
            <a:r>
              <a:rPr lang="en-US" sz="1800" dirty="0" smtClean="0">
                <a:solidFill>
                  <a:schemeClr val="bg2"/>
                </a:solidFill>
              </a:rPr>
              <a:t>  </a:t>
            </a:r>
            <a:r>
              <a:rPr lang="en-US" sz="1800" dirty="0" err="1" smtClean="0">
                <a:solidFill>
                  <a:schemeClr val="bg2"/>
                </a:solidFill>
              </a:rPr>
              <a:t>untuk</a:t>
            </a:r>
            <a:endParaRPr lang="en-US" sz="1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chemeClr val="bg2"/>
                </a:solidFill>
              </a:rPr>
              <a:t>		       </a:t>
            </a:r>
            <a:r>
              <a:rPr lang="en-US" sz="1800" dirty="0" err="1" smtClean="0">
                <a:solidFill>
                  <a:schemeClr val="bg2"/>
                </a:solidFill>
              </a:rPr>
              <a:t>menyatukan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dan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mengambil</a:t>
            </a:r>
            <a:r>
              <a:rPr lang="en-US" sz="1800" dirty="0" smtClean="0">
                <a:solidFill>
                  <a:schemeClr val="bg2"/>
                </a:solidFill>
              </a:rPr>
              <a:t>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chemeClr val="bg2"/>
                </a:solidFill>
                <a:effectLst/>
              </a:rPr>
              <a:t>Sistem</a:t>
            </a:r>
            <a:r>
              <a:rPr lang="en-US" sz="32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effectLst/>
              </a:rPr>
              <a:t>Manajemen</a:t>
            </a:r>
            <a:r>
              <a:rPr lang="en-US" sz="3200" b="1" dirty="0" smtClean="0">
                <a:solidFill>
                  <a:schemeClr val="bg2"/>
                </a:solidFill>
                <a:effectLst/>
              </a:rPr>
              <a:t> Database (DBMS)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1831975"/>
            <a:ext cx="7777162" cy="4264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err="1" smtClean="0">
                <a:solidFill>
                  <a:schemeClr val="bg2"/>
                </a:solidFill>
              </a:rPr>
              <a:t>Ciri-ciri</a:t>
            </a:r>
            <a:r>
              <a:rPr lang="en-US" sz="2400" b="1" dirty="0" smtClean="0">
                <a:solidFill>
                  <a:schemeClr val="bg2"/>
                </a:solidFill>
              </a:rPr>
              <a:t> Model DBMS </a:t>
            </a:r>
            <a:r>
              <a:rPr lang="en-US" sz="2400" b="1" dirty="0" err="1" smtClean="0">
                <a:solidFill>
                  <a:schemeClr val="bg2"/>
                </a:solidFill>
              </a:rPr>
              <a:t>mencapai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tujuan</a:t>
            </a:r>
            <a:r>
              <a:rPr lang="en-US" sz="2400" b="1" dirty="0" smtClean="0">
                <a:solidFill>
                  <a:schemeClr val="bg2"/>
                </a:solidFill>
              </a:rPr>
              <a:t> 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</a:rPr>
              <a:t>1. </a:t>
            </a:r>
            <a:r>
              <a:rPr lang="en-US" sz="2000" b="1" dirty="0" err="1" smtClean="0">
                <a:solidFill>
                  <a:schemeClr val="bg2"/>
                </a:solidFill>
              </a:rPr>
              <a:t>Pengembangan</a:t>
            </a:r>
            <a:r>
              <a:rPr lang="en-US" sz="2000" b="1" dirty="0" smtClean="0">
                <a:solidFill>
                  <a:schemeClr val="bg2"/>
                </a:solidFill>
              </a:rPr>
              <a:t> Program</a:t>
            </a:r>
            <a:r>
              <a:rPr lang="en-US" sz="2000" dirty="0" smtClean="0">
                <a:solidFill>
                  <a:schemeClr val="bg2"/>
                </a:solidFill>
              </a:rPr>
              <a:t> : DBMS </a:t>
            </a:r>
            <a:r>
              <a:rPr lang="en-US" sz="2000" dirty="0" err="1" smtClean="0">
                <a:solidFill>
                  <a:schemeClr val="bg2"/>
                </a:solidFill>
              </a:rPr>
              <a:t>berisi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perangkat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lunak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pengembangan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aplikasi</a:t>
            </a:r>
            <a:r>
              <a:rPr lang="en-US" sz="2000" dirty="0" smtClean="0">
                <a:solidFill>
                  <a:schemeClr val="bg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</a:rPr>
              <a:t>2. </a:t>
            </a:r>
            <a:r>
              <a:rPr lang="en-US" sz="2000" b="1" dirty="0" smtClean="0">
                <a:solidFill>
                  <a:schemeClr val="bg2"/>
                </a:solidFill>
              </a:rPr>
              <a:t>Backup </a:t>
            </a:r>
            <a:r>
              <a:rPr lang="en-US" sz="2000" b="1" dirty="0" err="1" smtClean="0">
                <a:solidFill>
                  <a:schemeClr val="bg2"/>
                </a:solidFill>
              </a:rPr>
              <a:t>dan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Pemulihan</a:t>
            </a:r>
            <a:r>
              <a:rPr lang="en-US" sz="2000" dirty="0" smtClean="0">
                <a:solidFill>
                  <a:schemeClr val="bg2"/>
                </a:solidFill>
              </a:rPr>
              <a:t> : </a:t>
            </a:r>
            <a:r>
              <a:rPr lang="en-US" sz="2000" dirty="0" err="1" smtClean="0">
                <a:solidFill>
                  <a:schemeClr val="bg2"/>
                </a:solidFill>
              </a:rPr>
              <a:t>Selama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pemrosesan</a:t>
            </a:r>
            <a:r>
              <a:rPr lang="en-US" sz="2000" dirty="0" smtClean="0">
                <a:solidFill>
                  <a:schemeClr val="bg2"/>
                </a:solidFill>
              </a:rPr>
              <a:t>, DBMS </a:t>
            </a:r>
            <a:r>
              <a:rPr lang="en-US" sz="2000" dirty="0" err="1" smtClean="0">
                <a:solidFill>
                  <a:schemeClr val="bg2"/>
                </a:solidFill>
              </a:rPr>
              <a:t>secara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periodik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membuat</a:t>
            </a:r>
            <a:r>
              <a:rPr lang="en-US" sz="2000" dirty="0" smtClean="0">
                <a:solidFill>
                  <a:schemeClr val="bg2"/>
                </a:solidFill>
              </a:rPr>
              <a:t> file-file backup </a:t>
            </a:r>
            <a:r>
              <a:rPr lang="en-US" sz="2000" dirty="0" err="1" smtClean="0">
                <a:solidFill>
                  <a:schemeClr val="bg2"/>
                </a:solidFill>
              </a:rPr>
              <a:t>untu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databese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fisik</a:t>
            </a:r>
            <a:r>
              <a:rPr lang="en-US" sz="2000" dirty="0" smtClean="0">
                <a:solidFill>
                  <a:schemeClr val="bg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</a:rPr>
              <a:t>3. </a:t>
            </a:r>
            <a:r>
              <a:rPr lang="en-US" sz="2000" b="1" dirty="0" err="1" smtClean="0">
                <a:solidFill>
                  <a:schemeClr val="bg2"/>
                </a:solidFill>
              </a:rPr>
              <a:t>Penggunaan</a:t>
            </a:r>
            <a:r>
              <a:rPr lang="en-US" sz="2000" b="1" dirty="0" smtClean="0">
                <a:solidFill>
                  <a:schemeClr val="bg2"/>
                </a:solidFill>
              </a:rPr>
              <a:t> database </a:t>
            </a:r>
            <a:r>
              <a:rPr lang="en-US" sz="2000" b="1" dirty="0" err="1" smtClean="0">
                <a:solidFill>
                  <a:schemeClr val="bg2"/>
                </a:solidFill>
              </a:rPr>
              <a:t>untuk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pelaporan</a:t>
            </a:r>
            <a:r>
              <a:rPr lang="en-US" sz="2000" dirty="0" smtClean="0">
                <a:solidFill>
                  <a:schemeClr val="bg2"/>
                </a:solidFill>
              </a:rPr>
              <a:t> : </a:t>
            </a:r>
            <a:r>
              <a:rPr lang="en-US" sz="2000" dirty="0" err="1" smtClean="0">
                <a:solidFill>
                  <a:schemeClr val="bg2"/>
                </a:solidFill>
              </a:rPr>
              <a:t>informasi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ini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untuk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membantu</a:t>
            </a:r>
            <a:r>
              <a:rPr lang="en-US" sz="2000" dirty="0" smtClean="0">
                <a:solidFill>
                  <a:schemeClr val="bg2"/>
                </a:solidFill>
              </a:rPr>
              <a:t>  </a:t>
            </a:r>
            <a:r>
              <a:rPr lang="en-US" sz="2000" dirty="0" err="1" smtClean="0">
                <a:solidFill>
                  <a:schemeClr val="bg2"/>
                </a:solidFill>
              </a:rPr>
              <a:t>mereka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menetapkan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otorisasi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pemakai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dan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dalam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menjaga</a:t>
            </a:r>
            <a:r>
              <a:rPr lang="en-US" sz="2000" dirty="0" smtClean="0">
                <a:solidFill>
                  <a:schemeClr val="bg2"/>
                </a:solidFill>
              </a:rPr>
              <a:t> database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</a:rPr>
              <a:t>4. </a:t>
            </a:r>
            <a:r>
              <a:rPr lang="en-US" sz="2000" b="1" dirty="0" err="1" smtClean="0">
                <a:solidFill>
                  <a:schemeClr val="bg2"/>
                </a:solidFill>
              </a:rPr>
              <a:t>Akses</a:t>
            </a:r>
            <a:r>
              <a:rPr lang="en-US" sz="2000" b="1" dirty="0" smtClean="0">
                <a:solidFill>
                  <a:schemeClr val="bg2"/>
                </a:solidFill>
              </a:rPr>
              <a:t> Database :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Pengijinan</a:t>
            </a:r>
            <a:r>
              <a:rPr lang="en-US" sz="2000" dirty="0" smtClean="0">
                <a:solidFill>
                  <a:schemeClr val="bg2"/>
                </a:solidFill>
              </a:rPr>
              <a:t> User </a:t>
            </a:r>
            <a:r>
              <a:rPr lang="en-US" sz="2000" dirty="0" err="1" smtClean="0">
                <a:solidFill>
                  <a:schemeClr val="bg2"/>
                </a:solidFill>
              </a:rPr>
              <a:t>memiliki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otorisasi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untuk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mengakses</a:t>
            </a:r>
            <a:r>
              <a:rPr lang="en-US" sz="2000" dirty="0" smtClean="0">
                <a:solidFill>
                  <a:schemeClr val="bg2"/>
                </a:solidFill>
              </a:rPr>
              <a:t> database</a:t>
            </a:r>
            <a:r>
              <a:rPr lang="en-US" sz="2800" b="1" dirty="0" smtClean="0">
                <a:solidFill>
                  <a:schemeClr val="bg2"/>
                </a:solidFill>
              </a:rPr>
              <a:t>. </a:t>
            </a:r>
            <a:r>
              <a:rPr lang="en-US" sz="2000" dirty="0" smtClean="0">
                <a:solidFill>
                  <a:schemeClr val="bg2"/>
                </a:solidFill>
              </a:rPr>
              <a:t>Model-model </a:t>
            </a:r>
            <a:r>
              <a:rPr lang="en-US" sz="2000" dirty="0" err="1" smtClean="0">
                <a:solidFill>
                  <a:schemeClr val="bg2"/>
                </a:solidFill>
              </a:rPr>
              <a:t>Bahasa</a:t>
            </a:r>
            <a:r>
              <a:rPr lang="en-US" sz="2000" dirty="0" smtClean="0">
                <a:solidFill>
                  <a:schemeClr val="bg2"/>
                </a:solidFill>
              </a:rPr>
              <a:t> Program DBSM 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</a:rPr>
              <a:t>	 1. </a:t>
            </a:r>
            <a:r>
              <a:rPr lang="en-US" sz="2000" dirty="0" err="1" smtClean="0">
                <a:solidFill>
                  <a:schemeClr val="bg2"/>
                </a:solidFill>
              </a:rPr>
              <a:t>Bahasa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Definisi</a:t>
            </a:r>
            <a:r>
              <a:rPr lang="en-US" sz="2000" dirty="0" smtClean="0">
                <a:solidFill>
                  <a:schemeClr val="bg2"/>
                </a:solidFill>
              </a:rPr>
              <a:t> Data . ( Data </a:t>
            </a:r>
            <a:r>
              <a:rPr lang="en-US" sz="2000" dirty="0" err="1" smtClean="0">
                <a:solidFill>
                  <a:schemeClr val="bg2"/>
                </a:solidFill>
              </a:rPr>
              <a:t>Difinition</a:t>
            </a:r>
            <a:r>
              <a:rPr lang="en-US" sz="2000" dirty="0" smtClean="0">
                <a:solidFill>
                  <a:schemeClr val="bg2"/>
                </a:solidFill>
              </a:rPr>
              <a:t> Language)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</a:rPr>
              <a:t> 	 2. </a:t>
            </a:r>
            <a:r>
              <a:rPr lang="en-US" sz="2000" dirty="0" err="1" smtClean="0">
                <a:solidFill>
                  <a:schemeClr val="bg2"/>
                </a:solidFill>
              </a:rPr>
              <a:t>Bahasa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Manipulasi</a:t>
            </a:r>
            <a:r>
              <a:rPr lang="en-US" sz="2000" dirty="0" smtClean="0">
                <a:solidFill>
                  <a:schemeClr val="bg2"/>
                </a:solidFill>
              </a:rPr>
              <a:t> Data. ( Data Manipulation </a:t>
            </a:r>
            <a:r>
              <a:rPr lang="en-US" sz="2000" dirty="0" err="1" smtClean="0">
                <a:solidFill>
                  <a:schemeClr val="bg2"/>
                </a:solidFill>
              </a:rPr>
              <a:t>Langguage</a:t>
            </a:r>
            <a:r>
              <a:rPr lang="en-US" sz="2000" dirty="0" smtClean="0">
                <a:solidFill>
                  <a:schemeClr val="bg2"/>
                </a:solidFill>
              </a:rPr>
              <a:t>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</a:rPr>
              <a:t>	 3. </a:t>
            </a:r>
            <a:r>
              <a:rPr lang="en-US" sz="2000" dirty="0" err="1" smtClean="0">
                <a:solidFill>
                  <a:schemeClr val="bg2"/>
                </a:solidFill>
              </a:rPr>
              <a:t>Bahasa</a:t>
            </a:r>
            <a:r>
              <a:rPr lang="en-US" sz="2000" dirty="0" smtClean="0">
                <a:solidFill>
                  <a:schemeClr val="bg2"/>
                </a:solidFill>
              </a:rPr>
              <a:t> Query. ( Query Language 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7526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3600" b="1" dirty="0" err="1" smtClean="0">
                <a:solidFill>
                  <a:schemeClr val="bg2"/>
                </a:solidFill>
                <a:effectLst/>
              </a:rPr>
              <a:t>Administrasi</a:t>
            </a:r>
            <a:r>
              <a:rPr lang="en-US" sz="3600" b="1" dirty="0" smtClean="0">
                <a:solidFill>
                  <a:schemeClr val="bg2"/>
                </a:solidFill>
                <a:effectLst/>
              </a:rPr>
              <a:t> Database ( DBA)</a:t>
            </a:r>
            <a:br>
              <a:rPr lang="en-US" sz="3600" b="1" dirty="0" smtClean="0">
                <a:solidFill>
                  <a:schemeClr val="bg2"/>
                </a:solidFill>
                <a:effectLst/>
              </a:rPr>
            </a:br>
            <a:r>
              <a:rPr lang="en-US" sz="2000" dirty="0" err="1" smtClean="0">
                <a:solidFill>
                  <a:schemeClr val="bg2"/>
                </a:solidFill>
                <a:effectLst/>
              </a:rPr>
              <a:t>Suatu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ffectLst/>
              </a:rPr>
              <a:t>bagian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 yang </a:t>
            </a:r>
            <a:r>
              <a:rPr lang="en-US" sz="2000" dirty="0" err="1" smtClean="0">
                <a:solidFill>
                  <a:schemeClr val="bg2"/>
                </a:solidFill>
                <a:effectLst/>
              </a:rPr>
              <a:t>bertanggung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ffectLst/>
              </a:rPr>
              <a:t>jawab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ffectLst/>
              </a:rPr>
              <a:t>untuk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ffectLst/>
              </a:rPr>
              <a:t>mengelola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ffectLst/>
              </a:rPr>
              <a:t>sumberdaya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 database yang </a:t>
            </a:r>
            <a:r>
              <a:rPr lang="en-US" sz="2000" dirty="0" err="1" smtClean="0">
                <a:solidFill>
                  <a:schemeClr val="bg2"/>
                </a:solidFill>
                <a:effectLst/>
              </a:rPr>
              <a:t>digunakan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 database </a:t>
            </a:r>
            <a:r>
              <a:rPr lang="en-US" sz="2000" dirty="0" err="1" smtClean="0">
                <a:solidFill>
                  <a:schemeClr val="bg2"/>
                </a:solidFill>
                <a:effectLst/>
              </a:rPr>
              <a:t>secara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ffectLst/>
              </a:rPr>
              <a:t>bersama-sama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ffectLst/>
              </a:rPr>
              <a:t>oleh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 User yang </a:t>
            </a:r>
            <a:r>
              <a:rPr lang="en-US" sz="2000" dirty="0" err="1" smtClean="0">
                <a:solidFill>
                  <a:schemeClr val="bg2"/>
                </a:solidFill>
                <a:effectLst/>
              </a:rPr>
              <a:t>memerlukan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ffectLst/>
              </a:rPr>
              <a:t>koordinasi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, </a:t>
            </a:r>
            <a:r>
              <a:rPr lang="en-US" sz="2000" dirty="0" err="1" smtClean="0">
                <a:solidFill>
                  <a:schemeClr val="bg2"/>
                </a:solidFill>
                <a:effectLst/>
              </a:rPr>
              <a:t>peraturan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, </a:t>
            </a:r>
            <a:r>
              <a:rPr lang="en-US" sz="2000" dirty="0" err="1" smtClean="0">
                <a:solidFill>
                  <a:schemeClr val="bg2"/>
                </a:solidFill>
                <a:effectLst/>
              </a:rPr>
              <a:t>dan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ffectLst/>
              </a:rPr>
              <a:t>petunjuk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ffectLst/>
              </a:rPr>
              <a:t>untuk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ffectLst/>
              </a:rPr>
              <a:t>melindungi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ffectLst/>
              </a:rPr>
              <a:t>integritas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 database. GAMBAR : </a:t>
            </a:r>
            <a:r>
              <a:rPr lang="en-US" sz="1400" dirty="0" err="1" smtClean="0">
                <a:solidFill>
                  <a:schemeClr val="bg2"/>
                </a:solidFill>
                <a:effectLst/>
              </a:rPr>
              <a:t>Interaksi</a:t>
            </a:r>
            <a:r>
              <a:rPr lang="en-US" sz="14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effectLst/>
              </a:rPr>
              <a:t>Organisasi</a:t>
            </a:r>
            <a:r>
              <a:rPr lang="en-US" sz="14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effectLst/>
              </a:rPr>
              <a:t>dari</a:t>
            </a:r>
            <a:r>
              <a:rPr lang="en-US" sz="14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effectLst/>
              </a:rPr>
              <a:t>Administrasi</a:t>
            </a:r>
            <a:r>
              <a:rPr lang="en-US" sz="1400" dirty="0" smtClean="0">
                <a:solidFill>
                  <a:schemeClr val="bg2"/>
                </a:solidFill>
                <a:effectLst/>
              </a:rPr>
              <a:t> Database</a:t>
            </a:r>
            <a:endParaRPr lang="en-US" sz="3600" b="1" dirty="0" smtClean="0">
              <a:solidFill>
                <a:schemeClr val="bg2"/>
              </a:solidFill>
              <a:effectLst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886200" y="3581400"/>
            <a:ext cx="1828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latin typeface="Times New Roman" panose="02020603050405020304" pitchFamily="18" charset="0"/>
              </a:rPr>
              <a:t>Admenistrasi</a:t>
            </a:r>
          </a:p>
          <a:p>
            <a:pPr algn="ctr"/>
            <a:r>
              <a:rPr lang="en-US" sz="2000">
                <a:latin typeface="Times New Roman" panose="02020603050405020304" pitchFamily="18" charset="0"/>
              </a:rPr>
              <a:t>DataBase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886200" y="2286000"/>
            <a:ext cx="1676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latin typeface="Times New Roman" panose="02020603050405020304" pitchFamily="18" charset="0"/>
              </a:rPr>
              <a:t>MANAJEMEN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705600" y="3581400"/>
            <a:ext cx="1524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latin typeface="Times New Roman" panose="02020603050405020304" pitchFamily="18" charset="0"/>
              </a:rPr>
              <a:t>Profesional</a:t>
            </a:r>
          </a:p>
          <a:p>
            <a:pPr algn="ctr"/>
            <a:r>
              <a:rPr lang="en-US" sz="2000">
                <a:latin typeface="Times New Roman" panose="02020603050405020304" pitchFamily="18" charset="0"/>
              </a:rPr>
              <a:t>Sistem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962400" y="5105400"/>
            <a:ext cx="1524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latin typeface="Times New Roman" panose="02020603050405020304" pitchFamily="18" charset="0"/>
              </a:rPr>
              <a:t>Kegiatan</a:t>
            </a:r>
          </a:p>
          <a:p>
            <a:pPr algn="ctr"/>
            <a:r>
              <a:rPr lang="en-US" sz="2000">
                <a:latin typeface="Times New Roman" panose="02020603050405020304" pitchFamily="18" charset="0"/>
              </a:rPr>
              <a:t>Operasional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371600" y="3657600"/>
            <a:ext cx="1524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latin typeface="Times New Roman" panose="02020603050405020304" pitchFamily="18" charset="0"/>
              </a:rPr>
              <a:t>PEMAKAI</a:t>
            </a:r>
          </a:p>
          <a:p>
            <a:pPr algn="ctr"/>
            <a:r>
              <a:rPr lang="en-US">
                <a:latin typeface="Times New Roman" panose="02020603050405020304" pitchFamily="18" charset="0"/>
              </a:rPr>
              <a:t>AKHIR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V="1">
            <a:off x="2895600" y="4038600"/>
            <a:ext cx="990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5715000" y="3962400"/>
            <a:ext cx="914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4724400" y="4419600"/>
            <a:ext cx="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4648200" y="2971800"/>
            <a:ext cx="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9" grpId="0" animBg="1" autoUpdateAnimBg="0"/>
      <p:bldP spid="26630" grpId="0" animBg="1" autoUpdateAnimBg="0"/>
      <p:bldP spid="26631" grpId="0" animBg="1" autoUpdateAnimBg="0"/>
      <p:bldP spid="26632" grpId="0" animBg="1" autoUpdateAnimBg="0"/>
      <p:bldP spid="26633" grpId="0" animBg="1" autoUpdateAnimBg="0"/>
      <p:bldP spid="26639" grpId="0" animBg="1"/>
      <p:bldP spid="26640" grpId="0" animBg="1"/>
      <p:bldP spid="26641" grpId="0" animBg="1"/>
      <p:bldP spid="266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620000" cy="6324600"/>
          </a:xfrm>
        </p:spPr>
        <p:txBody>
          <a:bodyPr/>
          <a:lstStyle/>
          <a:p>
            <a:pPr algn="l" eaLnBrk="1" hangingPunct="1">
              <a:tabLst>
                <a:tab pos="441325" algn="l"/>
                <a:tab pos="620713" algn="l"/>
              </a:tabLst>
              <a:defRPr/>
            </a:pPr>
            <a:r>
              <a:rPr lang="en-US" sz="2800" b="1" dirty="0" err="1" smtClean="0">
                <a:solidFill>
                  <a:schemeClr val="bg2"/>
                </a:solidFill>
                <a:effectLst/>
              </a:rPr>
              <a:t>Fungsi</a:t>
            </a:r>
            <a:r>
              <a:rPr lang="en-US" sz="2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  <a:effectLst/>
              </a:rPr>
              <a:t>–</a:t>
            </a:r>
            <a:r>
              <a:rPr lang="en-US" sz="2800" b="1" dirty="0" err="1" smtClean="0">
                <a:solidFill>
                  <a:schemeClr val="bg2"/>
                </a:solidFill>
                <a:effectLst/>
              </a:rPr>
              <a:t>fungsi</a:t>
            </a:r>
            <a:r>
              <a:rPr lang="en-US" sz="2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effectLst/>
              </a:rPr>
              <a:t>Administrasi</a:t>
            </a:r>
            <a:r>
              <a:rPr lang="en-US" sz="2800" b="1" dirty="0" smtClean="0">
                <a:solidFill>
                  <a:schemeClr val="bg2"/>
                </a:solidFill>
                <a:effectLst/>
              </a:rPr>
              <a:t> Data base</a:t>
            </a:r>
            <a:br>
              <a:rPr lang="en-US" sz="2800" b="1" dirty="0" smtClean="0">
                <a:solidFill>
                  <a:schemeClr val="bg2"/>
                </a:solidFill>
                <a:effectLst/>
              </a:rPr>
            </a:br>
            <a:r>
              <a:rPr lang="en-US" sz="2000" b="1" dirty="0" smtClean="0">
                <a:solidFill>
                  <a:schemeClr val="bg2"/>
                </a:solidFill>
                <a:effectLst/>
              </a:rPr>
              <a:t>  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1.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Perencanaan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Database</a:t>
            </a:r>
            <a:br>
              <a:rPr lang="en-US" sz="1800" b="1" dirty="0" smtClean="0">
                <a:solidFill>
                  <a:schemeClr val="bg2"/>
                </a:solidFill>
                <a:effectLst/>
              </a:rPr>
            </a:br>
            <a:r>
              <a:rPr lang="en-US" sz="1800" dirty="0" smtClean="0">
                <a:solidFill>
                  <a:schemeClr val="bg2"/>
                </a:solidFill>
                <a:effectLst/>
              </a:rPr>
              <a:t>	-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Mengembangkan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strategi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database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organisasi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/>
            </a:r>
            <a:br>
              <a:rPr lang="en-US" sz="1800" dirty="0" smtClean="0">
                <a:solidFill>
                  <a:schemeClr val="bg2"/>
                </a:solidFill>
                <a:effectLst/>
              </a:rPr>
            </a:br>
            <a:r>
              <a:rPr lang="en-US" sz="1800" dirty="0" smtClean="0">
                <a:solidFill>
                  <a:schemeClr val="bg2"/>
                </a:solidFill>
                <a:effectLst/>
              </a:rPr>
              <a:t>	-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Mendifinisikan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lingkungan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database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dan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persyaratan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data</a:t>
            </a:r>
            <a:br>
              <a:rPr lang="en-US" sz="1800" dirty="0" smtClean="0">
                <a:solidFill>
                  <a:schemeClr val="bg2"/>
                </a:solidFill>
                <a:effectLst/>
              </a:rPr>
            </a:br>
            <a:r>
              <a:rPr lang="en-US" sz="1800" dirty="0" smtClean="0">
                <a:solidFill>
                  <a:schemeClr val="bg2"/>
                </a:solidFill>
                <a:effectLst/>
              </a:rPr>
              <a:t>	-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Mengembangkan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Kamus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Data</a:t>
            </a:r>
            <a:br>
              <a:rPr lang="en-US" sz="1800" dirty="0" smtClean="0">
                <a:solidFill>
                  <a:schemeClr val="bg2"/>
                </a:solidFill>
                <a:effectLst/>
              </a:rPr>
            </a:br>
            <a:r>
              <a:rPr lang="en-US" sz="1800" dirty="0" smtClean="0">
                <a:solidFill>
                  <a:schemeClr val="bg2"/>
                </a:solidFill>
                <a:effectLst/>
              </a:rPr>
              <a:t>  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2.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Desain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Database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/>
            </a:r>
            <a:br>
              <a:rPr lang="en-US" sz="1800" dirty="0" smtClean="0">
                <a:solidFill>
                  <a:schemeClr val="bg2"/>
                </a:solidFill>
                <a:effectLst/>
              </a:rPr>
            </a:br>
            <a:r>
              <a:rPr lang="en-US" sz="1800" dirty="0" smtClean="0">
                <a:solidFill>
                  <a:schemeClr val="bg2"/>
                </a:solidFill>
                <a:effectLst/>
              </a:rPr>
              <a:t>	-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Sudut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pandang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pemakai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(Sub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skema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) external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dan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sudut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/>
            </a:r>
            <a:br>
              <a:rPr lang="en-US" sz="1800" dirty="0" smtClean="0">
                <a:solidFill>
                  <a:schemeClr val="bg2"/>
                </a:solidFill>
                <a:effectLst/>
              </a:rPr>
            </a:br>
            <a:r>
              <a:rPr lang="en-US" sz="1800" dirty="0" smtClean="0">
                <a:solidFill>
                  <a:schemeClr val="bg2"/>
                </a:solidFill>
                <a:effectLst/>
              </a:rPr>
              <a:t>	  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pandang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ineren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/>
            </a:r>
            <a:br>
              <a:rPr lang="en-US" sz="1800" dirty="0" smtClean="0">
                <a:solidFill>
                  <a:schemeClr val="bg2"/>
                </a:solidFill>
                <a:effectLst/>
              </a:rPr>
            </a:br>
            <a:r>
              <a:rPr lang="en-US" sz="1800" dirty="0" smtClean="0">
                <a:solidFill>
                  <a:schemeClr val="bg2"/>
                </a:solidFill>
                <a:effectLst/>
              </a:rPr>
              <a:t>	-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Kontrol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database.</a:t>
            </a:r>
            <a:br>
              <a:rPr lang="en-US" sz="1800" dirty="0" smtClean="0">
                <a:solidFill>
                  <a:schemeClr val="bg2"/>
                </a:solidFill>
                <a:effectLst/>
              </a:rPr>
            </a:br>
            <a:r>
              <a:rPr lang="en-US" sz="1800" dirty="0" smtClean="0">
                <a:solidFill>
                  <a:schemeClr val="bg2"/>
                </a:solidFill>
                <a:effectLst/>
              </a:rPr>
              <a:t>   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3.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Implementasi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Database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;</a:t>
            </a:r>
            <a:br>
              <a:rPr lang="en-US" sz="1800" dirty="0" smtClean="0">
                <a:solidFill>
                  <a:schemeClr val="bg2"/>
                </a:solidFill>
                <a:effectLst/>
              </a:rPr>
            </a:br>
            <a:r>
              <a:rPr lang="en-US" sz="1800" dirty="0" smtClean="0">
                <a:solidFill>
                  <a:schemeClr val="bg2"/>
                </a:solidFill>
                <a:effectLst/>
              </a:rPr>
              <a:t>	-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Menentukan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kebijakan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akses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.</a:t>
            </a:r>
            <a:br>
              <a:rPr lang="en-US" sz="1800" dirty="0" smtClean="0">
                <a:solidFill>
                  <a:schemeClr val="bg2"/>
                </a:solidFill>
                <a:effectLst/>
              </a:rPr>
            </a:br>
            <a:r>
              <a:rPr lang="en-US" sz="1800" dirty="0" smtClean="0">
                <a:solidFill>
                  <a:schemeClr val="bg2"/>
                </a:solidFill>
                <a:effectLst/>
              </a:rPr>
              <a:t>	-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Menerapkan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kontrol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keamanan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/>
            </a:r>
            <a:br>
              <a:rPr lang="en-US" sz="1800" dirty="0" smtClean="0">
                <a:solidFill>
                  <a:schemeClr val="bg2"/>
                </a:solidFill>
                <a:effectLst/>
              </a:rPr>
            </a:br>
            <a:r>
              <a:rPr lang="en-US" sz="1800" dirty="0" smtClean="0">
                <a:solidFill>
                  <a:schemeClr val="bg2"/>
                </a:solidFill>
                <a:effectLst/>
              </a:rPr>
              <a:t>	-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Menspesifikasi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prosedur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.</a:t>
            </a:r>
            <a:br>
              <a:rPr lang="en-US" sz="1800" dirty="0" smtClean="0">
                <a:solidFill>
                  <a:schemeClr val="bg2"/>
                </a:solidFill>
                <a:effectLst/>
              </a:rPr>
            </a:br>
            <a:r>
              <a:rPr lang="en-US" sz="1800" dirty="0" smtClean="0">
                <a:solidFill>
                  <a:schemeClr val="bg2"/>
                </a:solidFill>
                <a:effectLst/>
              </a:rPr>
              <a:t>	-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Menetapkan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Standar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pemrograman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.</a:t>
            </a:r>
            <a:br>
              <a:rPr lang="en-US" sz="1800" dirty="0" smtClean="0">
                <a:solidFill>
                  <a:schemeClr val="bg2"/>
                </a:solidFill>
                <a:effectLst/>
              </a:rPr>
            </a:br>
            <a:r>
              <a:rPr lang="en-US" sz="1800" dirty="0" smtClean="0">
                <a:solidFill>
                  <a:schemeClr val="bg2"/>
                </a:solidFill>
                <a:effectLst/>
              </a:rPr>
              <a:t>   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4.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Operasi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dan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Pemeliharaan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Database.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/>
            </a:r>
            <a:br>
              <a:rPr lang="en-US" sz="1800" dirty="0" smtClean="0">
                <a:solidFill>
                  <a:schemeClr val="bg2"/>
                </a:solidFill>
                <a:effectLst/>
              </a:rPr>
            </a:br>
            <a:r>
              <a:rPr lang="en-US" sz="1800" dirty="0" smtClean="0">
                <a:solidFill>
                  <a:schemeClr val="bg2"/>
                </a:solidFill>
                <a:effectLst/>
              </a:rPr>
              <a:t>	-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Mengevaluasi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kinerja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data base.</a:t>
            </a:r>
            <a:br>
              <a:rPr lang="en-US" sz="1800" dirty="0" smtClean="0">
                <a:solidFill>
                  <a:schemeClr val="bg2"/>
                </a:solidFill>
                <a:effectLst/>
              </a:rPr>
            </a:br>
            <a:r>
              <a:rPr lang="en-US" sz="1800" dirty="0" smtClean="0">
                <a:solidFill>
                  <a:schemeClr val="bg2"/>
                </a:solidFill>
                <a:effectLst/>
              </a:rPr>
              <a:t>	-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Mengorganisasikan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kembali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database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jika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dibutuhkan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oleh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/>
            </a:r>
            <a:br>
              <a:rPr lang="en-US" sz="1800" dirty="0" smtClean="0">
                <a:solidFill>
                  <a:schemeClr val="bg2"/>
                </a:solidFill>
                <a:effectLst/>
              </a:rPr>
            </a:br>
            <a:r>
              <a:rPr lang="en-US" sz="1800" dirty="0" smtClean="0">
                <a:solidFill>
                  <a:schemeClr val="bg2"/>
                </a:solidFill>
                <a:effectLst/>
              </a:rPr>
              <a:t>	  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pemakai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.</a:t>
            </a:r>
            <a:br>
              <a:rPr lang="en-US" sz="1800" dirty="0" smtClean="0">
                <a:solidFill>
                  <a:schemeClr val="bg2"/>
                </a:solidFill>
                <a:effectLst/>
              </a:rPr>
            </a:br>
            <a:r>
              <a:rPr lang="en-US" sz="1800" dirty="0" smtClean="0">
                <a:solidFill>
                  <a:schemeClr val="bg2"/>
                </a:solidFill>
                <a:effectLst/>
              </a:rPr>
              <a:t>	-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Memeriksa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standar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dan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prosedur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.</a:t>
            </a:r>
            <a:br>
              <a:rPr lang="en-US" sz="1800" dirty="0" smtClean="0">
                <a:solidFill>
                  <a:schemeClr val="bg2"/>
                </a:solidFill>
                <a:effectLst/>
              </a:rPr>
            </a:br>
            <a:r>
              <a:rPr lang="en-US" sz="1800" dirty="0" smtClean="0">
                <a:solidFill>
                  <a:schemeClr val="bg2"/>
                </a:solidFill>
                <a:effectLst/>
              </a:rPr>
              <a:t>   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5.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Perubahan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dan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Pertumbuhan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database.</a:t>
            </a:r>
            <a:br>
              <a:rPr lang="en-US" sz="1800" b="1" dirty="0" smtClean="0">
                <a:solidFill>
                  <a:schemeClr val="bg2"/>
                </a:solidFill>
                <a:effectLst/>
              </a:rPr>
            </a:br>
            <a:r>
              <a:rPr lang="en-US" sz="1800" dirty="0" smtClean="0">
                <a:solidFill>
                  <a:schemeClr val="bg2"/>
                </a:solidFill>
                <a:effectLst/>
              </a:rPr>
              <a:t>	-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Merencanakan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perubahan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dan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pertumbuhan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dan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mengevaluasi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br>
              <a:rPr lang="en-US" sz="1800" dirty="0" smtClean="0">
                <a:solidFill>
                  <a:schemeClr val="bg2"/>
                </a:solidFill>
                <a:effectLst/>
              </a:rPr>
            </a:br>
            <a:r>
              <a:rPr lang="en-US" sz="1800" dirty="0" smtClean="0">
                <a:solidFill>
                  <a:schemeClr val="bg2"/>
                </a:solidFill>
                <a:effectLst/>
              </a:rPr>
              <a:t>	 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teknologi</a:t>
            </a:r>
            <a:r>
              <a:rPr lang="en-US" sz="18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/>
              </a:rPr>
              <a:t>baru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>	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bg2"/>
                </a:solidFill>
                <a:effectLst/>
              </a:rPr>
              <a:t>Database </a:t>
            </a:r>
            <a:r>
              <a:rPr lang="en-US" sz="3600" dirty="0" err="1" smtClean="0">
                <a:solidFill>
                  <a:schemeClr val="bg2"/>
                </a:solidFill>
                <a:effectLst/>
              </a:rPr>
              <a:t>Fisik</a:t>
            </a:r>
            <a:endParaRPr lang="en-US" sz="3600" dirty="0" smtClean="0">
              <a:solidFill>
                <a:schemeClr val="bg2"/>
              </a:solidFill>
              <a:effectLst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</a:rPr>
              <a:t>Yang </a:t>
            </a:r>
            <a:r>
              <a:rPr lang="en-US" sz="2800" b="1" dirty="0" err="1" smtClean="0">
                <a:solidFill>
                  <a:schemeClr val="bg2"/>
                </a:solidFill>
              </a:rPr>
              <a:t>menjadi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representasi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abstrak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dari</a:t>
            </a:r>
            <a:r>
              <a:rPr lang="en-US" sz="2800" b="1" dirty="0" smtClean="0">
                <a:solidFill>
                  <a:schemeClr val="bg2"/>
                </a:solidFill>
              </a:rPr>
              <a:t> Database </a:t>
            </a:r>
            <a:r>
              <a:rPr lang="en-US" sz="2800" b="1" dirty="0" err="1" smtClean="0">
                <a:solidFill>
                  <a:schemeClr val="bg2"/>
                </a:solidFill>
              </a:rPr>
              <a:t>Fisik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adalah</a:t>
            </a:r>
            <a:r>
              <a:rPr lang="en-US" sz="2800" b="1" dirty="0" smtClean="0">
                <a:solidFill>
                  <a:schemeClr val="bg2"/>
                </a:solidFill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	- </a:t>
            </a:r>
            <a:r>
              <a:rPr lang="en-US" sz="2800" dirty="0" err="1" smtClean="0">
                <a:solidFill>
                  <a:schemeClr val="bg2"/>
                </a:solidFill>
              </a:rPr>
              <a:t>Sudut</a:t>
            </a:r>
            <a:r>
              <a:rPr lang="en-US" sz="2800" dirty="0" smtClean="0">
                <a:solidFill>
                  <a:schemeClr val="bg2"/>
                </a:solidFill>
              </a:rPr>
              <a:t> Pandang </a:t>
            </a:r>
            <a:r>
              <a:rPr lang="en-US" sz="2800" dirty="0" err="1" smtClean="0">
                <a:solidFill>
                  <a:schemeClr val="bg2"/>
                </a:solidFill>
              </a:rPr>
              <a:t>Pemakai</a:t>
            </a:r>
            <a:r>
              <a:rPr lang="en-US" sz="2800" dirty="0" smtClean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	- </a:t>
            </a:r>
            <a:r>
              <a:rPr lang="en-US" sz="2800" dirty="0" err="1" smtClean="0">
                <a:solidFill>
                  <a:schemeClr val="bg2"/>
                </a:solidFill>
              </a:rPr>
              <a:t>Sudut</a:t>
            </a:r>
            <a:r>
              <a:rPr lang="en-US" sz="2800" dirty="0" smtClean="0">
                <a:solidFill>
                  <a:schemeClr val="bg2"/>
                </a:solidFill>
              </a:rPr>
              <a:t> Pandang </a:t>
            </a:r>
            <a:r>
              <a:rPr lang="en-US" sz="2800" dirty="0" err="1" smtClean="0">
                <a:solidFill>
                  <a:schemeClr val="bg2"/>
                </a:solidFill>
              </a:rPr>
              <a:t>Konseptual</a:t>
            </a:r>
            <a:r>
              <a:rPr lang="en-US" sz="2800" dirty="0" smtClean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	- </a:t>
            </a:r>
            <a:r>
              <a:rPr lang="en-US" sz="2800" dirty="0" err="1" smtClean="0">
                <a:solidFill>
                  <a:schemeClr val="bg2"/>
                </a:solidFill>
              </a:rPr>
              <a:t>Sudut</a:t>
            </a:r>
            <a:r>
              <a:rPr lang="en-US" sz="2800" dirty="0" smtClean="0">
                <a:solidFill>
                  <a:schemeClr val="bg2"/>
                </a:solidFill>
              </a:rPr>
              <a:t> Pandang Internal.</a:t>
            </a:r>
          </a:p>
          <a:p>
            <a:pPr eaLnBrk="1" hangingPunct="1">
              <a:buFontTx/>
              <a:buNone/>
            </a:pPr>
            <a:r>
              <a:rPr lang="en-US" sz="2800" dirty="0" err="1" smtClean="0">
                <a:solidFill>
                  <a:schemeClr val="bg2"/>
                </a:solidFill>
              </a:rPr>
              <a:t>Pada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</a:rPr>
              <a:t>Tingkatan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</a:rPr>
              <a:t>Fisik</a:t>
            </a:r>
            <a:r>
              <a:rPr lang="en-US" sz="2800" dirty="0" smtClean="0">
                <a:solidFill>
                  <a:schemeClr val="bg2"/>
                </a:solidFill>
              </a:rPr>
              <a:t> data base </a:t>
            </a:r>
            <a:r>
              <a:rPr lang="en-US" sz="2800" dirty="0" err="1" smtClean="0">
                <a:solidFill>
                  <a:schemeClr val="bg2"/>
                </a:solidFill>
              </a:rPr>
              <a:t>merupakan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</a:rPr>
              <a:t>kumpulan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</a:rPr>
              <a:t>dari</a:t>
            </a:r>
            <a:r>
              <a:rPr lang="en-US" sz="2800" dirty="0" smtClean="0">
                <a:solidFill>
                  <a:schemeClr val="bg2"/>
                </a:solidFill>
              </a:rPr>
              <a:t>: </a:t>
            </a:r>
            <a:r>
              <a:rPr lang="en-US" sz="2800" b="1" dirty="0" smtClean="0">
                <a:solidFill>
                  <a:schemeClr val="bg2"/>
                </a:solidFill>
              </a:rPr>
              <a:t>- Record.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</a:rPr>
              <a:t>			        - File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2"/>
                </a:solidFill>
                <a:effectLst/>
              </a:rPr>
              <a:t>Contoh</a:t>
            </a:r>
            <a:r>
              <a:rPr lang="en-US" sz="3600" b="1" dirty="0" smtClean="0">
                <a:solidFill>
                  <a:schemeClr val="bg2"/>
                </a:solidFill>
                <a:effectLst/>
              </a:rPr>
              <a:t> :  </a:t>
            </a:r>
            <a:br>
              <a:rPr lang="en-US" sz="3600" b="1" dirty="0" smtClean="0">
                <a:solidFill>
                  <a:schemeClr val="bg2"/>
                </a:solidFill>
                <a:effectLst/>
              </a:rPr>
            </a:br>
            <a:r>
              <a:rPr lang="en-US" sz="3200" b="1" dirty="0" smtClean="0">
                <a:solidFill>
                  <a:schemeClr val="bg2"/>
                </a:solidFill>
                <a:effectLst/>
              </a:rPr>
              <a:t>SISTEM DATABASE APLIKASI</a:t>
            </a:r>
            <a:endParaRPr lang="en-US" sz="3600" b="1" dirty="0" smtClean="0">
              <a:solidFill>
                <a:schemeClr val="bg2"/>
              </a:solidFill>
              <a:effectLst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</a:rPr>
              <a:t>1. </a:t>
            </a:r>
            <a:r>
              <a:rPr lang="en-US" sz="2800" b="1" dirty="0" err="1" smtClean="0">
                <a:solidFill>
                  <a:schemeClr val="bg2"/>
                </a:solidFill>
              </a:rPr>
              <a:t>Penyusunan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Laporan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Keuangan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dan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Pengawasan</a:t>
            </a:r>
            <a:r>
              <a:rPr lang="en-US" sz="2800" b="1" dirty="0" smtClean="0">
                <a:solidFill>
                  <a:schemeClr val="bg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</a:rPr>
              <a:t>	</a:t>
            </a:r>
            <a:r>
              <a:rPr lang="en-US" sz="2000" b="1" dirty="0" err="1" smtClean="0">
                <a:solidFill>
                  <a:schemeClr val="bg2"/>
                </a:solidFill>
              </a:rPr>
              <a:t>Contoh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Gambar</a:t>
            </a:r>
            <a:r>
              <a:rPr lang="en-US" sz="2000" b="1" dirty="0" smtClean="0">
                <a:solidFill>
                  <a:schemeClr val="bg2"/>
                </a:solidFill>
              </a:rPr>
              <a:t> : </a:t>
            </a:r>
            <a:r>
              <a:rPr lang="en-US" sz="2000" dirty="0" smtClean="0">
                <a:solidFill>
                  <a:schemeClr val="bg2"/>
                </a:solidFill>
              </a:rPr>
              <a:t>Flowchart </a:t>
            </a:r>
            <a:r>
              <a:rPr lang="en-US" sz="2000" dirty="0" err="1" smtClean="0">
                <a:solidFill>
                  <a:schemeClr val="bg2"/>
                </a:solidFill>
              </a:rPr>
              <a:t>Sistem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untuk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Peroses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Databese</a:t>
            </a:r>
            <a:r>
              <a:rPr lang="en-US" sz="2000" dirty="0" smtClean="0">
                <a:solidFill>
                  <a:schemeClr val="bg2"/>
                </a:solidFill>
              </a:rPr>
              <a:t> yang </a:t>
            </a:r>
            <a:r>
              <a:rPr lang="en-US" sz="2000" dirty="0" err="1" smtClean="0">
                <a:solidFill>
                  <a:schemeClr val="bg2"/>
                </a:solidFill>
              </a:rPr>
              <a:t>berhubungan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dengan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penyusunan</a:t>
            </a:r>
            <a:r>
              <a:rPr lang="en-US" sz="2000" dirty="0" smtClean="0">
                <a:solidFill>
                  <a:schemeClr val="bg2"/>
                </a:solidFill>
              </a:rPr>
              <a:t> Lap. </a:t>
            </a:r>
            <a:r>
              <a:rPr lang="en-US" sz="2000" dirty="0" err="1" smtClean="0">
                <a:solidFill>
                  <a:schemeClr val="bg2"/>
                </a:solidFill>
              </a:rPr>
              <a:t>Keuangan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dan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perencanaan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serta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pengawasan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melalui</a:t>
            </a:r>
            <a:r>
              <a:rPr lang="en-US" sz="2000" dirty="0" smtClean="0">
                <a:solidFill>
                  <a:schemeClr val="bg2"/>
                </a:solidFill>
              </a:rPr>
              <a:t> data.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</a:rPr>
              <a:t>2. </a:t>
            </a:r>
            <a:r>
              <a:rPr lang="en-US" sz="2800" b="1" dirty="0" err="1" smtClean="0">
                <a:solidFill>
                  <a:schemeClr val="bg2"/>
                </a:solidFill>
              </a:rPr>
              <a:t>Sistem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Pembelian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dan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Pengeluaran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Utang</a:t>
            </a:r>
            <a:r>
              <a:rPr lang="en-US" sz="2800" b="1" dirty="0" smtClean="0">
                <a:solidFill>
                  <a:schemeClr val="bg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	</a:t>
            </a:r>
            <a:r>
              <a:rPr lang="en-US" sz="2000" b="1" dirty="0" err="1" smtClean="0">
                <a:solidFill>
                  <a:schemeClr val="bg2"/>
                </a:solidFill>
              </a:rPr>
              <a:t>Contoh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Gambar</a:t>
            </a:r>
            <a:r>
              <a:rPr lang="en-US" sz="2000" b="1" dirty="0" smtClean="0">
                <a:solidFill>
                  <a:schemeClr val="bg2"/>
                </a:solidFill>
              </a:rPr>
              <a:t> :</a:t>
            </a:r>
            <a:r>
              <a:rPr lang="en-US" sz="2000" dirty="0" smtClean="0">
                <a:solidFill>
                  <a:schemeClr val="bg2"/>
                </a:solidFill>
              </a:rPr>
              <a:t> Flowchart </a:t>
            </a:r>
            <a:r>
              <a:rPr lang="en-US" sz="2000" dirty="0" err="1" smtClean="0">
                <a:solidFill>
                  <a:schemeClr val="bg2"/>
                </a:solidFill>
              </a:rPr>
              <a:t>Sistem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untuk</a:t>
            </a:r>
            <a:r>
              <a:rPr lang="en-US" sz="2000" dirty="0" smtClean="0">
                <a:solidFill>
                  <a:schemeClr val="bg2"/>
                </a:solidFill>
              </a:rPr>
              <a:t> Proses  Database yang </a:t>
            </a:r>
            <a:r>
              <a:rPr lang="en-US" sz="2000" dirty="0" err="1" smtClean="0">
                <a:solidFill>
                  <a:schemeClr val="bg2"/>
                </a:solidFill>
              </a:rPr>
              <a:t>berhubungan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dengan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pembelian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barang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secara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kredit</a:t>
            </a:r>
            <a:r>
              <a:rPr lang="en-US" sz="2000" dirty="0" smtClean="0">
                <a:solidFill>
                  <a:schemeClr val="bg2"/>
                </a:solidFill>
              </a:rPr>
              <a:t>, </a:t>
            </a:r>
            <a:r>
              <a:rPr lang="en-US" sz="2000" dirty="0" err="1" smtClean="0">
                <a:solidFill>
                  <a:schemeClr val="bg2"/>
                </a:solidFill>
              </a:rPr>
              <a:t>dan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otorisasi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pengeluaran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utang</a:t>
            </a:r>
            <a:r>
              <a:rPr lang="en-US" sz="2000" dirty="0" smtClean="0">
                <a:solidFill>
                  <a:schemeClr val="bg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</a:rPr>
              <a:t>3. </a:t>
            </a:r>
            <a:r>
              <a:rPr lang="en-US" sz="2800" b="1" dirty="0" err="1" smtClean="0">
                <a:solidFill>
                  <a:schemeClr val="bg2"/>
                </a:solidFill>
              </a:rPr>
              <a:t>Sistem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Pengeluaran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Cek</a:t>
            </a:r>
            <a:r>
              <a:rPr lang="en-US" sz="2800" b="1" dirty="0" smtClean="0">
                <a:solidFill>
                  <a:schemeClr val="bg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	</a:t>
            </a:r>
            <a:r>
              <a:rPr lang="en-US" sz="2000" b="1" dirty="0" err="1" smtClean="0">
                <a:solidFill>
                  <a:schemeClr val="bg2"/>
                </a:solidFill>
              </a:rPr>
              <a:t>Contoh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Gambar</a:t>
            </a:r>
            <a:r>
              <a:rPr lang="en-US" sz="2000" b="1" dirty="0" smtClean="0">
                <a:solidFill>
                  <a:schemeClr val="bg2"/>
                </a:solidFill>
              </a:rPr>
              <a:t> : </a:t>
            </a:r>
            <a:r>
              <a:rPr lang="en-US" sz="2000" dirty="0" smtClean="0">
                <a:solidFill>
                  <a:schemeClr val="bg2"/>
                </a:solidFill>
              </a:rPr>
              <a:t>Flowchart </a:t>
            </a:r>
            <a:r>
              <a:rPr lang="en-US" sz="2000" dirty="0" err="1" smtClean="0">
                <a:solidFill>
                  <a:schemeClr val="bg2"/>
                </a:solidFill>
              </a:rPr>
              <a:t>Sistem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untuk</a:t>
            </a:r>
            <a:r>
              <a:rPr lang="en-US" sz="2000" dirty="0" smtClean="0">
                <a:solidFill>
                  <a:schemeClr val="bg2"/>
                </a:solidFill>
              </a:rPr>
              <a:t> Proses database yang </a:t>
            </a:r>
            <a:r>
              <a:rPr lang="en-US" sz="2000" dirty="0" err="1" smtClean="0">
                <a:solidFill>
                  <a:schemeClr val="bg2"/>
                </a:solidFill>
              </a:rPr>
              <a:t>berhubungan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dengan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pengeluaran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Cek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untuk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Kreditur</a:t>
            </a:r>
            <a:r>
              <a:rPr lang="en-US" sz="2000" dirty="0" smtClean="0"/>
              <a:t>.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/>
              <a:t>Hubungan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Komponen-komponen</a:t>
            </a:r>
            <a:r>
              <a:rPr lang="en-US" sz="3200" b="1" dirty="0" smtClean="0"/>
              <a:t> Database </a:t>
            </a:r>
            <a:r>
              <a:rPr lang="en-US" sz="3200" b="1" dirty="0" err="1" smtClean="0"/>
              <a:t>Terdistribusi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000" dirty="0" err="1" smtClean="0"/>
              <a:t>Sistem</a:t>
            </a:r>
            <a:r>
              <a:rPr lang="en-US" sz="2000" dirty="0" smtClean="0"/>
              <a:t>  </a:t>
            </a:r>
            <a:r>
              <a:rPr lang="en-US" sz="2000" dirty="0" err="1" smtClean="0"/>
              <a:t>Pendistribusian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komponen-komponen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database </a:t>
            </a:r>
            <a:r>
              <a:rPr lang="en-US" sz="2000" dirty="0" err="1" smtClean="0"/>
              <a:t>dibagi</a:t>
            </a:r>
            <a:r>
              <a:rPr lang="en-US" sz="2000" dirty="0" smtClean="0"/>
              <a:t> 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2</a:t>
            </a:r>
            <a:r>
              <a:rPr lang="en-US" sz="2000" b="1" dirty="0" smtClean="0"/>
              <a:t> </a:t>
            </a:r>
            <a:endParaRPr lang="en-US" sz="3200" b="1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035425" cy="4495800"/>
          </a:xfrm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err="1" smtClean="0">
                <a:solidFill>
                  <a:schemeClr val="bg2"/>
                </a:solidFill>
              </a:rPr>
              <a:t>Pendekatan</a:t>
            </a:r>
            <a:r>
              <a:rPr lang="en-US" sz="2000" b="1" dirty="0" smtClean="0">
                <a:solidFill>
                  <a:schemeClr val="bg2"/>
                </a:solidFill>
              </a:rPr>
              <a:t> Database </a:t>
            </a:r>
            <a:r>
              <a:rPr lang="en-US" sz="2000" b="1" dirty="0" err="1" smtClean="0">
                <a:solidFill>
                  <a:schemeClr val="bg2"/>
                </a:solidFill>
              </a:rPr>
              <a:t>Sentral</a:t>
            </a:r>
            <a:r>
              <a:rPr lang="en-US" sz="2000" b="1" dirty="0" smtClean="0">
                <a:solidFill>
                  <a:schemeClr val="bg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err="1" smtClean="0">
                <a:solidFill>
                  <a:schemeClr val="bg2"/>
                </a:solidFill>
              </a:rPr>
              <a:t>Adalah</a:t>
            </a:r>
            <a:r>
              <a:rPr lang="en-US" sz="2000" dirty="0" smtClean="0">
                <a:solidFill>
                  <a:schemeClr val="bg2"/>
                </a:solidFill>
              </a:rPr>
              <a:t> :</a:t>
            </a:r>
            <a:endParaRPr lang="en-US" sz="2000" b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2000" b="1" dirty="0" smtClean="0">
                <a:solidFill>
                  <a:schemeClr val="bg2"/>
                </a:solidFill>
              </a:rPr>
              <a:t>User </a:t>
            </a:r>
            <a:r>
              <a:rPr lang="en-US" sz="2000" b="1" dirty="0" err="1" smtClean="0">
                <a:solidFill>
                  <a:schemeClr val="bg2"/>
                </a:solidFill>
              </a:rPr>
              <a:t>jarak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jauh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mengirimkan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permintaan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melalui</a:t>
            </a:r>
            <a:r>
              <a:rPr lang="en-US" sz="2000" b="1" dirty="0" smtClean="0">
                <a:solidFill>
                  <a:schemeClr val="bg2"/>
                </a:solidFill>
              </a:rPr>
              <a:t> terminal-terminal </a:t>
            </a:r>
            <a:r>
              <a:rPr lang="en-US" sz="2000" b="1" dirty="0" err="1" smtClean="0">
                <a:solidFill>
                  <a:schemeClr val="bg2"/>
                </a:solidFill>
              </a:rPr>
              <a:t>untuk</a:t>
            </a:r>
            <a:r>
              <a:rPr lang="en-US" sz="2000" b="1" dirty="0" smtClean="0">
                <a:solidFill>
                  <a:schemeClr val="bg2"/>
                </a:solidFill>
              </a:rPr>
              <a:t> data yang </a:t>
            </a:r>
            <a:r>
              <a:rPr lang="en-US" sz="2000" b="1" dirty="0" err="1" smtClean="0">
                <a:solidFill>
                  <a:schemeClr val="bg2"/>
                </a:solidFill>
              </a:rPr>
              <a:t>terdapat</a:t>
            </a:r>
            <a:r>
              <a:rPr lang="en-US" sz="2000" b="1" dirty="0" smtClean="0">
                <a:solidFill>
                  <a:schemeClr val="bg2"/>
                </a:solidFill>
              </a:rPr>
              <a:t> di </a:t>
            </a:r>
            <a:r>
              <a:rPr lang="en-US" sz="2000" b="1" dirty="0" err="1" smtClean="0">
                <a:solidFill>
                  <a:schemeClr val="bg2"/>
                </a:solidFill>
              </a:rPr>
              <a:t>situs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sentral</a:t>
            </a:r>
            <a:r>
              <a:rPr lang="en-US" sz="2000" b="1" dirty="0" smtClean="0">
                <a:solidFill>
                  <a:schemeClr val="bg2"/>
                </a:solidFill>
              </a:rPr>
              <a:t>, yang </a:t>
            </a:r>
            <a:r>
              <a:rPr lang="en-US" sz="2000" b="1" dirty="0" err="1" smtClean="0">
                <a:solidFill>
                  <a:schemeClr val="bg2"/>
                </a:solidFill>
              </a:rPr>
              <a:t>memproses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permintan-permintaan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dan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pengiriman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kembali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ke</a:t>
            </a:r>
            <a:r>
              <a:rPr lang="en-US" sz="2000" b="1" dirty="0" smtClean="0">
                <a:solidFill>
                  <a:schemeClr val="bg2"/>
                </a:solidFill>
              </a:rPr>
              <a:t> User </a:t>
            </a:r>
            <a:r>
              <a:rPr lang="en-US" sz="2000" b="1" dirty="0" err="1" smtClean="0">
                <a:solidFill>
                  <a:schemeClr val="bg2"/>
                </a:solidFill>
              </a:rPr>
              <a:t>tersebut</a:t>
            </a:r>
            <a:r>
              <a:rPr lang="en-US" sz="2000" b="1" dirty="0" smtClean="0">
                <a:solidFill>
                  <a:schemeClr val="bg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err="1" smtClean="0">
                <a:solidFill>
                  <a:schemeClr val="bg2"/>
                </a:solidFill>
              </a:rPr>
              <a:t>Fungsi</a:t>
            </a:r>
            <a:r>
              <a:rPr lang="en-US" sz="2000" b="1" dirty="0" smtClean="0">
                <a:solidFill>
                  <a:schemeClr val="bg2"/>
                </a:solidFill>
              </a:rPr>
              <a:t>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	</a:t>
            </a:r>
            <a:r>
              <a:rPr lang="en-US" sz="2000" dirty="0" err="1" smtClean="0">
                <a:solidFill>
                  <a:schemeClr val="bg2"/>
                </a:solidFill>
              </a:rPr>
              <a:t>Untuk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melayani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kebutuhan</a:t>
            </a:r>
            <a:r>
              <a:rPr lang="en-US" sz="2000" dirty="0" smtClean="0">
                <a:solidFill>
                  <a:schemeClr val="bg2"/>
                </a:solidFill>
              </a:rPr>
              <a:t> data </a:t>
            </a:r>
            <a:r>
              <a:rPr lang="en-US" sz="2000" dirty="0" err="1" smtClean="0">
                <a:solidFill>
                  <a:schemeClr val="bg2"/>
                </a:solidFill>
              </a:rPr>
              <a:t>dari</a:t>
            </a:r>
            <a:r>
              <a:rPr lang="en-US" sz="2000" dirty="0" smtClean="0">
                <a:solidFill>
                  <a:schemeClr val="bg2"/>
                </a:solidFill>
              </a:rPr>
              <a:t> para </a:t>
            </a:r>
            <a:r>
              <a:rPr lang="en-US" sz="2000" dirty="0" err="1" smtClean="0">
                <a:solidFill>
                  <a:schemeClr val="bg2"/>
                </a:solidFill>
              </a:rPr>
              <a:t>pemakai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jarak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jauh</a:t>
            </a:r>
            <a:r>
              <a:rPr lang="en-US" sz="2000" dirty="0" smtClean="0">
                <a:solidFill>
                  <a:schemeClr val="bg2"/>
                </a:solidFill>
              </a:rPr>
              <a:t>.</a:t>
            </a:r>
            <a:endParaRPr lang="en-US" sz="2000" b="1" dirty="0" smtClean="0">
              <a:solidFill>
                <a:schemeClr val="bg2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035425" cy="4495800"/>
          </a:xfrm>
          <a:ln>
            <a:solidFill>
              <a:srgbClr val="0070C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err="1" smtClean="0">
                <a:solidFill>
                  <a:schemeClr val="bg2"/>
                </a:solidFill>
              </a:rPr>
              <a:t>Pendekatan</a:t>
            </a:r>
            <a:r>
              <a:rPr lang="en-US" sz="2000" b="1" dirty="0" smtClean="0">
                <a:solidFill>
                  <a:schemeClr val="bg2"/>
                </a:solidFill>
              </a:rPr>
              <a:t> Database </a:t>
            </a:r>
            <a:r>
              <a:rPr lang="en-US" sz="2000" b="1" dirty="0" err="1" smtClean="0">
                <a:solidFill>
                  <a:schemeClr val="bg2"/>
                </a:solidFill>
              </a:rPr>
              <a:t>Distribusi</a:t>
            </a:r>
            <a:r>
              <a:rPr lang="en-US" sz="2000" b="1" dirty="0" smtClean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000" dirty="0" err="1" smtClean="0">
                <a:solidFill>
                  <a:schemeClr val="bg2"/>
                </a:solidFill>
              </a:rPr>
              <a:t>Adalah</a:t>
            </a:r>
            <a:r>
              <a:rPr lang="en-US" sz="2000" dirty="0" smtClean="0">
                <a:solidFill>
                  <a:schemeClr val="bg2"/>
                </a:solidFill>
              </a:rPr>
              <a:t> ;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2000" b="1" dirty="0" err="1" smtClean="0">
                <a:solidFill>
                  <a:schemeClr val="bg2"/>
                </a:solidFill>
              </a:rPr>
              <a:t>Membagi</a:t>
            </a:r>
            <a:r>
              <a:rPr lang="en-US" sz="2000" b="1" dirty="0" smtClean="0">
                <a:solidFill>
                  <a:schemeClr val="bg2"/>
                </a:solidFill>
              </a:rPr>
              <a:t> database </a:t>
            </a:r>
            <a:r>
              <a:rPr lang="en-US" sz="2000" b="1" dirty="0" err="1" smtClean="0">
                <a:solidFill>
                  <a:schemeClr val="bg2"/>
                </a:solidFill>
              </a:rPr>
              <a:t>dengan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mendistribusikan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dengan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menggunakan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teknik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Partisi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dan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Teknik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Replikasi</a:t>
            </a:r>
            <a:endParaRPr lang="en-US" sz="2000" b="1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1. Data </a:t>
            </a:r>
            <a:r>
              <a:rPr lang="en-US" sz="2000" b="1" dirty="0" err="1" smtClean="0">
                <a:solidFill>
                  <a:schemeClr val="bg2"/>
                </a:solidFill>
              </a:rPr>
              <a:t>Partisi</a:t>
            </a:r>
            <a:r>
              <a:rPr lang="en-US" sz="2000" b="1" dirty="0" smtClean="0">
                <a:solidFill>
                  <a:schemeClr val="bg2"/>
                </a:solidFill>
              </a:rPr>
              <a:t>:</a:t>
            </a:r>
          </a:p>
          <a:p>
            <a:pPr eaLnBrk="1" hangingPunct="1">
              <a:buFontTx/>
              <a:buNone/>
            </a:pPr>
            <a:endParaRPr lang="en-US" sz="2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2. Data </a:t>
            </a:r>
            <a:r>
              <a:rPr lang="en-US" sz="2000" b="1" dirty="0" err="1" smtClean="0">
                <a:solidFill>
                  <a:schemeClr val="bg2"/>
                </a:solidFill>
              </a:rPr>
              <a:t>Replikasi</a:t>
            </a:r>
            <a:r>
              <a:rPr lang="en-US" sz="2000" b="1" dirty="0" smtClean="0">
                <a:solidFill>
                  <a:schemeClr val="bg2"/>
                </a:solidFill>
              </a:rPr>
              <a:t> ( </a:t>
            </a:r>
            <a:r>
              <a:rPr lang="en-US" sz="2000" b="1" dirty="0" err="1" smtClean="0">
                <a:solidFill>
                  <a:schemeClr val="bg2"/>
                </a:solidFill>
              </a:rPr>
              <a:t>Tiruan</a:t>
            </a:r>
            <a:r>
              <a:rPr lang="en-US" sz="2000" b="1" dirty="0" smtClean="0">
                <a:solidFill>
                  <a:schemeClr val="bg2"/>
                </a:solidFill>
              </a:rPr>
              <a:t> )</a:t>
            </a:r>
          </a:p>
          <a:p>
            <a:pPr eaLnBrk="1" hangingPunct="1">
              <a:buFontTx/>
              <a:buNone/>
            </a:pPr>
            <a:endParaRPr lang="en-US" sz="2000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  <p:bldP spid="3072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914400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2"/>
                </a:solidFill>
                <a:effectLst/>
              </a:rPr>
              <a:t/>
            </a:r>
            <a:br>
              <a:rPr lang="en-US" sz="3200" b="1" dirty="0" smtClean="0">
                <a:solidFill>
                  <a:schemeClr val="bg2"/>
                </a:solidFill>
                <a:effectLst/>
              </a:rPr>
            </a:br>
            <a:r>
              <a:rPr lang="en-US" sz="3200" b="1" dirty="0" err="1" smtClean="0">
                <a:solidFill>
                  <a:schemeClr val="bg2"/>
                </a:solidFill>
                <a:effectLst/>
              </a:rPr>
              <a:t>Kegunaan</a:t>
            </a:r>
            <a:r>
              <a:rPr lang="en-US" sz="32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effectLst/>
              </a:rPr>
              <a:t>Pendekatan</a:t>
            </a:r>
            <a:r>
              <a:rPr lang="en-US" sz="3200" b="1" dirty="0" smtClean="0">
                <a:solidFill>
                  <a:schemeClr val="bg2"/>
                </a:solidFill>
                <a:effectLst/>
              </a:rPr>
              <a:t> database </a:t>
            </a:r>
            <a:r>
              <a:rPr lang="en-US" sz="3200" b="1" dirty="0" err="1" smtClean="0">
                <a:solidFill>
                  <a:schemeClr val="bg2"/>
                </a:solidFill>
                <a:effectLst/>
              </a:rPr>
              <a:t>sentralisasi</a:t>
            </a:r>
            <a:r>
              <a:rPr lang="en-US" sz="32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effectLst/>
              </a:rPr>
              <a:t>meliputi</a:t>
            </a:r>
            <a:r>
              <a:rPr lang="en-US" sz="3200" b="1" dirty="0" smtClean="0">
                <a:solidFill>
                  <a:schemeClr val="bg2"/>
                </a:solidFill>
                <a:effectLst/>
              </a:rPr>
              <a:t> :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8486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600" b="1" dirty="0" smtClean="0">
                <a:solidFill>
                  <a:schemeClr val="bg2"/>
                </a:solidFill>
              </a:rPr>
              <a:t>1. </a:t>
            </a:r>
            <a:r>
              <a:rPr lang="en-US" sz="1600" b="1" dirty="0" err="1" smtClean="0">
                <a:solidFill>
                  <a:schemeClr val="bg2"/>
                </a:solidFill>
              </a:rPr>
              <a:t>Pengurangan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Biaya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peyimpanan</a:t>
            </a:r>
            <a:r>
              <a:rPr lang="en-US" sz="1600" b="1" dirty="0" smtClean="0">
                <a:solidFill>
                  <a:schemeClr val="bg2"/>
                </a:solidFill>
              </a:rPr>
              <a:t> data.</a:t>
            </a:r>
          </a:p>
          <a:p>
            <a:pPr eaLnBrk="1" hangingPunct="1">
              <a:buFontTx/>
              <a:buNone/>
            </a:pPr>
            <a:r>
              <a:rPr lang="en-US" sz="1600" b="1" dirty="0" smtClean="0">
                <a:solidFill>
                  <a:schemeClr val="bg2"/>
                </a:solidFill>
              </a:rPr>
              <a:t>2. </a:t>
            </a:r>
            <a:r>
              <a:rPr lang="en-US" sz="1600" b="1" dirty="0" err="1" smtClean="0">
                <a:solidFill>
                  <a:schemeClr val="bg2"/>
                </a:solidFill>
              </a:rPr>
              <a:t>Penghapusan</a:t>
            </a:r>
            <a:r>
              <a:rPr lang="en-US" sz="1600" b="1" dirty="0" smtClean="0">
                <a:solidFill>
                  <a:schemeClr val="bg2"/>
                </a:solidFill>
              </a:rPr>
              <a:t> program up date </a:t>
            </a:r>
            <a:r>
              <a:rPr lang="en-US" sz="1600" b="1" dirty="0" err="1" smtClean="0">
                <a:solidFill>
                  <a:schemeClr val="bg2"/>
                </a:solidFill>
              </a:rPr>
              <a:t>mejemuk</a:t>
            </a:r>
            <a:r>
              <a:rPr lang="en-US" sz="1600" b="1" dirty="0" smtClean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1600" b="1" dirty="0" smtClean="0">
                <a:solidFill>
                  <a:schemeClr val="bg2"/>
                </a:solidFill>
              </a:rPr>
              <a:t>3. </a:t>
            </a:r>
            <a:r>
              <a:rPr lang="en-US" sz="1600" b="1" dirty="0" err="1" smtClean="0">
                <a:solidFill>
                  <a:schemeClr val="bg2"/>
                </a:solidFill>
              </a:rPr>
              <a:t>Pembentukan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kekinian</a:t>
            </a:r>
            <a:r>
              <a:rPr lang="en-US" sz="1600" b="1" dirty="0" smtClean="0">
                <a:solidFill>
                  <a:schemeClr val="bg2"/>
                </a:solidFill>
              </a:rPr>
              <a:t> data (</a:t>
            </a:r>
            <a:r>
              <a:rPr lang="en-US" sz="1600" b="1" dirty="0" err="1" smtClean="0">
                <a:solidFill>
                  <a:schemeClr val="bg2"/>
                </a:solidFill>
              </a:rPr>
              <a:t>datacurrency</a:t>
            </a:r>
            <a:r>
              <a:rPr lang="en-US" sz="1600" b="1" dirty="0" smtClean="0">
                <a:solidFill>
                  <a:schemeClr val="bg2"/>
                </a:solidFill>
              </a:rPr>
              <a:t> ) agar </a:t>
            </a:r>
            <a:r>
              <a:rPr lang="en-US" sz="1600" b="1" dirty="0" err="1" smtClean="0">
                <a:solidFill>
                  <a:schemeClr val="bg2"/>
                </a:solidFill>
              </a:rPr>
              <a:t>terjadi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integrasi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dan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Realibilitas</a:t>
            </a:r>
            <a:r>
              <a:rPr lang="en-US" sz="1600" b="1" dirty="0" smtClean="0">
                <a:solidFill>
                  <a:schemeClr val="bg2"/>
                </a:solidFill>
              </a:rPr>
              <a:t> ( </a:t>
            </a:r>
            <a:r>
              <a:rPr lang="en-US" sz="1600" b="1" dirty="0" err="1" smtClean="0">
                <a:solidFill>
                  <a:schemeClr val="bg2"/>
                </a:solidFill>
              </a:rPr>
              <a:t>ke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handalan</a:t>
            </a:r>
            <a:r>
              <a:rPr lang="en-US" sz="1600" b="1" dirty="0" smtClean="0">
                <a:solidFill>
                  <a:schemeClr val="bg2"/>
                </a:solidFill>
              </a:rPr>
              <a:t> ) data  </a:t>
            </a:r>
            <a:r>
              <a:rPr lang="en-US" sz="1600" b="1" dirty="0" err="1" smtClean="0">
                <a:solidFill>
                  <a:schemeClr val="bg2"/>
                </a:solidFill>
              </a:rPr>
              <a:t>caranya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dengan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Penguncian</a:t>
            </a:r>
            <a:r>
              <a:rPr lang="en-US" sz="1600" b="1" dirty="0" smtClean="0">
                <a:solidFill>
                  <a:schemeClr val="bg2"/>
                </a:solidFill>
              </a:rPr>
              <a:t> Data ( Database Lockout ) </a:t>
            </a:r>
            <a:r>
              <a:rPr lang="en-US" sz="1600" b="1" dirty="0" err="1" smtClean="0">
                <a:solidFill>
                  <a:schemeClr val="bg2"/>
                </a:solidFill>
              </a:rPr>
              <a:t>adalah</a:t>
            </a:r>
            <a:r>
              <a:rPr lang="en-US" sz="1600" b="1" dirty="0" smtClean="0">
                <a:solidFill>
                  <a:schemeClr val="bg2"/>
                </a:solidFill>
              </a:rPr>
              <a:t> : </a:t>
            </a:r>
            <a:r>
              <a:rPr lang="en-US" sz="1600" b="1" dirty="0" err="1" smtClean="0">
                <a:solidFill>
                  <a:schemeClr val="bg2"/>
                </a:solidFill>
              </a:rPr>
              <a:t>Sebuah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perangkat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kontrol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perangkat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lunak</a:t>
            </a:r>
            <a:r>
              <a:rPr lang="en-US" sz="1600" b="1" dirty="0" smtClean="0">
                <a:solidFill>
                  <a:schemeClr val="bg2"/>
                </a:solidFill>
              </a:rPr>
              <a:t> yang </a:t>
            </a:r>
            <a:r>
              <a:rPr lang="en-US" sz="1600" b="1" dirty="0" err="1" smtClean="0">
                <a:solidFill>
                  <a:schemeClr val="bg2"/>
                </a:solidFill>
              </a:rPr>
              <a:t>mencegah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banyak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akses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secara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simultan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</a:rPr>
              <a:t>ke</a:t>
            </a:r>
            <a:r>
              <a:rPr lang="en-US" sz="1600" b="1" dirty="0" smtClean="0">
                <a:solidFill>
                  <a:schemeClr val="bg2"/>
                </a:solidFill>
              </a:rPr>
              <a:t> data</a:t>
            </a:r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6705600" y="3352800"/>
            <a:ext cx="762000" cy="762000"/>
          </a:xfrm>
          <a:prstGeom prst="bevel">
            <a:avLst>
              <a:gd name="adj" fmla="val 102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Situs</a:t>
            </a:r>
          </a:p>
          <a:p>
            <a:pPr algn="ctr"/>
            <a:r>
              <a:rPr lang="en-US" sz="14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9461" name="AutoShape 6"/>
          <p:cNvSpPr>
            <a:spLocks noChangeArrowheads="1"/>
          </p:cNvSpPr>
          <p:nvPr/>
        </p:nvSpPr>
        <p:spPr bwMode="auto">
          <a:xfrm>
            <a:off x="1524000" y="3505200"/>
            <a:ext cx="762000" cy="7620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Situs</a:t>
            </a:r>
          </a:p>
          <a:p>
            <a:pPr algn="ctr"/>
            <a:r>
              <a:rPr lang="en-US" sz="1400">
                <a:latin typeface="Times New Roman" panose="02020603050405020304" pitchFamily="18" charset="0"/>
              </a:rPr>
              <a:t>A</a:t>
            </a:r>
            <a:endParaRPr lang="en-US" sz="1000">
              <a:latin typeface="Times New Roman" panose="02020603050405020304" pitchFamily="18" charset="0"/>
            </a:endParaRPr>
          </a:p>
        </p:txBody>
      </p:sp>
      <p:sp>
        <p:nvSpPr>
          <p:cNvPr id="19462" name="AutoShape 7"/>
          <p:cNvSpPr>
            <a:spLocks noChangeArrowheads="1"/>
          </p:cNvSpPr>
          <p:nvPr/>
        </p:nvSpPr>
        <p:spPr bwMode="auto">
          <a:xfrm>
            <a:off x="1524000" y="5181600"/>
            <a:ext cx="838200" cy="7620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Situs</a:t>
            </a:r>
          </a:p>
          <a:p>
            <a:pPr algn="ctr"/>
            <a:r>
              <a:rPr lang="en-US" sz="1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9463" name="AutoShape 8"/>
          <p:cNvSpPr>
            <a:spLocks noChangeArrowheads="1"/>
          </p:cNvSpPr>
          <p:nvPr/>
        </p:nvSpPr>
        <p:spPr bwMode="auto">
          <a:xfrm>
            <a:off x="6781800" y="5257800"/>
            <a:ext cx="838200" cy="762000"/>
          </a:xfrm>
          <a:prstGeom prst="bevel">
            <a:avLst>
              <a:gd name="adj" fmla="val 129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Situs</a:t>
            </a:r>
          </a:p>
          <a:p>
            <a:pPr algn="ctr"/>
            <a:r>
              <a:rPr lang="en-US" sz="14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9464" name="AutoShape 9"/>
          <p:cNvSpPr>
            <a:spLocks noChangeArrowheads="1"/>
          </p:cNvSpPr>
          <p:nvPr/>
        </p:nvSpPr>
        <p:spPr bwMode="auto">
          <a:xfrm>
            <a:off x="5029200" y="3962400"/>
            <a:ext cx="914400" cy="762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Data base</a:t>
            </a:r>
          </a:p>
          <a:p>
            <a:pPr algn="ctr"/>
            <a:r>
              <a:rPr lang="en-US" sz="1400">
                <a:latin typeface="Times New Roman" panose="02020603050405020304" pitchFamily="18" charset="0"/>
              </a:rPr>
              <a:t>Sentral</a:t>
            </a:r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1371600" y="5867400"/>
            <a:ext cx="1143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-50000" kx="-2453608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2057400" y="5867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1371600" y="4191000"/>
            <a:ext cx="1066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-50000" kx="-2453608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1981200" y="42672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9469" name="Rectangle 15"/>
          <p:cNvSpPr>
            <a:spLocks noChangeArrowheads="1"/>
          </p:cNvSpPr>
          <p:nvPr/>
        </p:nvSpPr>
        <p:spPr bwMode="auto">
          <a:xfrm>
            <a:off x="3352800" y="36576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9470" name="Rectangle 16"/>
          <p:cNvSpPr>
            <a:spLocks noChangeArrowheads="1"/>
          </p:cNvSpPr>
          <p:nvPr/>
        </p:nvSpPr>
        <p:spPr bwMode="auto">
          <a:xfrm>
            <a:off x="3886200" y="3733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>
                <a:latin typeface="Times New Roman" panose="02020603050405020304" pitchFamily="18" charset="0"/>
              </a:rPr>
              <a:t>Situs</a:t>
            </a:r>
          </a:p>
          <a:p>
            <a:pPr algn="ctr"/>
            <a:r>
              <a:rPr lang="en-US" sz="1200">
                <a:latin typeface="Times New Roman" panose="02020603050405020304" pitchFamily="18" charset="0"/>
              </a:rPr>
              <a:t>Sentral</a:t>
            </a:r>
          </a:p>
        </p:txBody>
      </p:sp>
      <p:sp>
        <p:nvSpPr>
          <p:cNvPr id="19471" name="Rectangle 17"/>
          <p:cNvSpPr>
            <a:spLocks noChangeArrowheads="1"/>
          </p:cNvSpPr>
          <p:nvPr/>
        </p:nvSpPr>
        <p:spPr bwMode="auto">
          <a:xfrm>
            <a:off x="6553200" y="4038600"/>
            <a:ext cx="1066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-50000" kx="-2453608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9472" name="Rectangle 18"/>
          <p:cNvSpPr>
            <a:spLocks noChangeArrowheads="1"/>
          </p:cNvSpPr>
          <p:nvPr/>
        </p:nvSpPr>
        <p:spPr bwMode="auto">
          <a:xfrm>
            <a:off x="7162800" y="41148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9473" name="Rectangle 19"/>
          <p:cNvSpPr>
            <a:spLocks noChangeArrowheads="1"/>
          </p:cNvSpPr>
          <p:nvPr/>
        </p:nvSpPr>
        <p:spPr bwMode="auto">
          <a:xfrm>
            <a:off x="6705600" y="5943600"/>
            <a:ext cx="1066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-50000" kx="-2453608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9474" name="Rectangle 20"/>
          <p:cNvSpPr>
            <a:spLocks noChangeArrowheads="1"/>
          </p:cNvSpPr>
          <p:nvPr/>
        </p:nvSpPr>
        <p:spPr bwMode="auto">
          <a:xfrm>
            <a:off x="7315200" y="60198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9475" name="Rectangle 21"/>
          <p:cNvSpPr>
            <a:spLocks noChangeArrowheads="1"/>
          </p:cNvSpPr>
          <p:nvPr/>
        </p:nvSpPr>
        <p:spPr bwMode="auto">
          <a:xfrm>
            <a:off x="3429000" y="3733800"/>
            <a:ext cx="381000" cy="838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9476" name="Line 25"/>
          <p:cNvSpPr>
            <a:spLocks noChangeShapeType="1"/>
          </p:cNvSpPr>
          <p:nvPr/>
        </p:nvSpPr>
        <p:spPr bwMode="auto">
          <a:xfrm>
            <a:off x="3962400" y="44958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AutoShape 28"/>
          <p:cNvSpPr>
            <a:spLocks noChangeArrowheads="1"/>
          </p:cNvSpPr>
          <p:nvPr/>
        </p:nvSpPr>
        <p:spPr bwMode="auto">
          <a:xfrm>
            <a:off x="4114800" y="5410200"/>
            <a:ext cx="838200" cy="838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Situs</a:t>
            </a:r>
          </a:p>
          <a:p>
            <a:pPr algn="ctr"/>
            <a:r>
              <a:rPr lang="en-US" sz="14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9478" name="Rectangle 29"/>
          <p:cNvSpPr>
            <a:spLocks noChangeArrowheads="1"/>
          </p:cNvSpPr>
          <p:nvPr/>
        </p:nvSpPr>
        <p:spPr bwMode="auto">
          <a:xfrm>
            <a:off x="3962400" y="6172200"/>
            <a:ext cx="1143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-50000" kx="-2453608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9479" name="Rectangle 31"/>
          <p:cNvSpPr>
            <a:spLocks noChangeArrowheads="1"/>
          </p:cNvSpPr>
          <p:nvPr/>
        </p:nvSpPr>
        <p:spPr bwMode="auto">
          <a:xfrm>
            <a:off x="4648200" y="61722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9480" name="Line 33"/>
          <p:cNvSpPr>
            <a:spLocks noChangeShapeType="1"/>
          </p:cNvSpPr>
          <p:nvPr/>
        </p:nvSpPr>
        <p:spPr bwMode="auto">
          <a:xfrm flipH="1">
            <a:off x="2514600" y="4876800"/>
            <a:ext cx="8382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34"/>
          <p:cNvSpPr>
            <a:spLocks noChangeShapeType="1"/>
          </p:cNvSpPr>
          <p:nvPr/>
        </p:nvSpPr>
        <p:spPr bwMode="auto">
          <a:xfrm flipH="1">
            <a:off x="2362200" y="3733800"/>
            <a:ext cx="990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35"/>
          <p:cNvSpPr>
            <a:spLocks noChangeShapeType="1"/>
          </p:cNvSpPr>
          <p:nvPr/>
        </p:nvSpPr>
        <p:spPr bwMode="auto">
          <a:xfrm>
            <a:off x="4572000" y="3657600"/>
            <a:ext cx="2133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Line 36"/>
          <p:cNvSpPr>
            <a:spLocks noChangeShapeType="1"/>
          </p:cNvSpPr>
          <p:nvPr/>
        </p:nvSpPr>
        <p:spPr bwMode="auto">
          <a:xfrm>
            <a:off x="4572000" y="4724400"/>
            <a:ext cx="22098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Line 37"/>
          <p:cNvSpPr>
            <a:spLocks noChangeShapeType="1"/>
          </p:cNvSpPr>
          <p:nvPr/>
        </p:nvSpPr>
        <p:spPr bwMode="auto">
          <a:xfrm>
            <a:off x="4191000" y="4800600"/>
            <a:ext cx="0" cy="609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Line 38"/>
          <p:cNvSpPr>
            <a:spLocks noChangeShapeType="1"/>
          </p:cNvSpPr>
          <p:nvPr/>
        </p:nvSpPr>
        <p:spPr bwMode="auto">
          <a:xfrm>
            <a:off x="4572000" y="4191000"/>
            <a:ext cx="457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chemeClr val="bg2"/>
                </a:solidFill>
                <a:effectLst/>
              </a:rPr>
              <a:t>Pendekatan</a:t>
            </a:r>
            <a:r>
              <a:rPr lang="en-US" sz="3200" b="1" dirty="0" smtClean="0">
                <a:solidFill>
                  <a:schemeClr val="bg2"/>
                </a:solidFill>
                <a:effectLst/>
              </a:rPr>
              <a:t> Database </a:t>
            </a:r>
            <a:r>
              <a:rPr lang="en-US" sz="3200" b="1" dirty="0" err="1" smtClean="0">
                <a:solidFill>
                  <a:schemeClr val="bg2"/>
                </a:solidFill>
                <a:effectLst/>
              </a:rPr>
              <a:t>Distribusi</a:t>
            </a:r>
            <a:r>
              <a:rPr lang="en-US" sz="32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effectLst/>
              </a:rPr>
              <a:t>menggunakan</a:t>
            </a:r>
            <a:r>
              <a:rPr lang="en-US" sz="32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effectLst/>
              </a:rPr>
              <a:t>teknik</a:t>
            </a:r>
            <a:r>
              <a:rPr lang="en-US" sz="32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effectLst/>
              </a:rPr>
              <a:t>pendistribusian</a:t>
            </a:r>
            <a:endParaRPr lang="en-US" sz="3200" b="1" dirty="0" smtClean="0">
              <a:solidFill>
                <a:schemeClr val="bg2"/>
              </a:solidFill>
              <a:effectLst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495800"/>
          </a:xfrm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b="1" dirty="0" smtClean="0">
                <a:solidFill>
                  <a:schemeClr val="bg2"/>
                </a:solidFill>
              </a:rPr>
              <a:t>Database </a:t>
            </a:r>
            <a:r>
              <a:rPr lang="en-US" sz="2600" b="1" dirty="0" err="1" smtClean="0">
                <a:solidFill>
                  <a:schemeClr val="bg2"/>
                </a:solidFill>
              </a:rPr>
              <a:t>Partisi</a:t>
            </a:r>
            <a:r>
              <a:rPr lang="en-US" sz="2600" b="1" dirty="0" smtClean="0">
                <a:solidFill>
                  <a:schemeClr val="bg2"/>
                </a:solidFill>
              </a:rPr>
              <a:t> </a:t>
            </a:r>
            <a:r>
              <a:rPr lang="en-US" sz="2600" b="1" dirty="0" smtClean="0">
                <a:solidFill>
                  <a:schemeClr val="bg2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600" b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dirty="0" smtClean="0">
                <a:solidFill>
                  <a:schemeClr val="bg2"/>
                </a:solidFill>
              </a:rPr>
              <a:t> 	</a:t>
            </a:r>
            <a:r>
              <a:rPr lang="en-US" sz="2600" dirty="0" err="1" smtClean="0">
                <a:solidFill>
                  <a:schemeClr val="bg2"/>
                </a:solidFill>
              </a:rPr>
              <a:t>membagi</a:t>
            </a:r>
            <a:r>
              <a:rPr lang="en-US" sz="2600" dirty="0" smtClean="0">
                <a:solidFill>
                  <a:schemeClr val="bg2"/>
                </a:solidFill>
              </a:rPr>
              <a:t> database </a:t>
            </a:r>
            <a:r>
              <a:rPr lang="en-US" sz="2600" dirty="0" err="1" smtClean="0">
                <a:solidFill>
                  <a:schemeClr val="bg2"/>
                </a:solidFill>
              </a:rPr>
              <a:t>sentral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dalam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segmen-segmen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atau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partisi-partisi</a:t>
            </a:r>
            <a:r>
              <a:rPr lang="en-US" sz="2600" dirty="0" smtClean="0">
                <a:solidFill>
                  <a:schemeClr val="bg2"/>
                </a:solidFill>
              </a:rPr>
              <a:t> yang </a:t>
            </a:r>
            <a:r>
              <a:rPr lang="en-US" sz="2600" dirty="0" err="1" smtClean="0">
                <a:solidFill>
                  <a:schemeClr val="bg2"/>
                </a:solidFill>
              </a:rPr>
              <a:t>didistribusikan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kepada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pemakai</a:t>
            </a:r>
            <a:r>
              <a:rPr lang="en-US" sz="2600" dirty="0" smtClean="0">
                <a:solidFill>
                  <a:schemeClr val="bg2"/>
                </a:solidFill>
              </a:rPr>
              <a:t>.</a:t>
            </a:r>
            <a:endParaRPr lang="en-US" sz="2600" b="1" dirty="0" smtClean="0">
              <a:solidFill>
                <a:schemeClr val="bg2"/>
              </a:solidFill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1600200"/>
            <a:ext cx="4035425" cy="4495800"/>
          </a:xfrm>
          <a:solidFill>
            <a:srgbClr val="FFC0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b="1" dirty="0" smtClean="0">
                <a:solidFill>
                  <a:schemeClr val="bg2"/>
                </a:solidFill>
              </a:rPr>
              <a:t>Database </a:t>
            </a:r>
            <a:r>
              <a:rPr lang="en-US" sz="2600" b="1" dirty="0" err="1" smtClean="0">
                <a:solidFill>
                  <a:schemeClr val="bg2"/>
                </a:solidFill>
              </a:rPr>
              <a:t>Replikasi</a:t>
            </a:r>
            <a:r>
              <a:rPr lang="en-US" sz="2600" b="1" dirty="0" smtClean="0">
                <a:solidFill>
                  <a:schemeClr val="bg2"/>
                </a:solidFill>
              </a:rPr>
              <a:t> (</a:t>
            </a:r>
            <a:r>
              <a:rPr lang="en-US" sz="2600" b="1" dirty="0" err="1" smtClean="0">
                <a:solidFill>
                  <a:schemeClr val="bg2"/>
                </a:solidFill>
              </a:rPr>
              <a:t>Tiruan</a:t>
            </a:r>
            <a:r>
              <a:rPr lang="en-US" sz="2600" b="1" dirty="0" smtClean="0">
                <a:solidFill>
                  <a:schemeClr val="bg2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b="1" dirty="0" smtClean="0">
                <a:solidFill>
                  <a:schemeClr val="bg2"/>
                </a:solidFill>
              </a:rPr>
              <a:t>	</a:t>
            </a:r>
            <a:r>
              <a:rPr lang="en-US" sz="2600" dirty="0" err="1" smtClean="0">
                <a:solidFill>
                  <a:schemeClr val="bg2"/>
                </a:solidFill>
              </a:rPr>
              <a:t>Seluruh</a:t>
            </a:r>
            <a:r>
              <a:rPr lang="en-US" sz="2600" dirty="0" smtClean="0">
                <a:solidFill>
                  <a:schemeClr val="bg2"/>
                </a:solidFill>
              </a:rPr>
              <a:t> database </a:t>
            </a:r>
            <a:r>
              <a:rPr lang="en-US" sz="2600" dirty="0" err="1" smtClean="0">
                <a:solidFill>
                  <a:schemeClr val="bg2"/>
                </a:solidFill>
              </a:rPr>
              <a:t>dibuat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tiruannya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disetiap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situs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dan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tingkat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pemakai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bersama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untuk</a:t>
            </a:r>
            <a:r>
              <a:rPr lang="en-US" sz="2600" dirty="0" smtClean="0">
                <a:solidFill>
                  <a:schemeClr val="bg2"/>
                </a:solidFill>
              </a:rPr>
              <a:t> data-</a:t>
            </a:r>
            <a:r>
              <a:rPr lang="en-US" sz="2600" dirty="0" err="1" smtClean="0">
                <a:solidFill>
                  <a:schemeClr val="bg2"/>
                </a:solidFill>
              </a:rPr>
              <a:t>datanya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tinggi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tetapi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tidak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ada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pemakai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utama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karena</a:t>
            </a:r>
            <a:r>
              <a:rPr lang="en-US" sz="2600" dirty="0" smtClean="0">
                <a:solidFill>
                  <a:schemeClr val="bg2"/>
                </a:solidFill>
              </a:rPr>
              <a:t> data yang </a:t>
            </a:r>
            <a:r>
              <a:rPr lang="en-US" sz="2600" dirty="0" err="1" smtClean="0">
                <a:solidFill>
                  <a:schemeClr val="bg2"/>
                </a:solidFill>
              </a:rPr>
              <a:t>sama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dibuat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tiruannya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disetiap</a:t>
            </a:r>
            <a:r>
              <a:rPr lang="en-US" sz="2600" dirty="0" smtClean="0">
                <a:solidFill>
                  <a:schemeClr val="bg2"/>
                </a:solidFill>
              </a:rPr>
              <a:t> </a:t>
            </a:r>
            <a:r>
              <a:rPr lang="en-US" sz="2600" dirty="0" err="1" smtClean="0">
                <a:solidFill>
                  <a:schemeClr val="bg2"/>
                </a:solidFill>
              </a:rPr>
              <a:t>situs</a:t>
            </a:r>
            <a:endParaRPr lang="en-US" sz="2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  <p:bldP spid="3379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0"/>
            <a:ext cx="7997825" cy="1676400"/>
          </a:xfrm>
          <a:solidFill>
            <a:srgbClr val="FFC000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err="1" smtClean="0">
                <a:solidFill>
                  <a:schemeClr val="bg2"/>
                </a:solidFill>
                <a:effectLst/>
              </a:rPr>
              <a:t>Sistem</a:t>
            </a:r>
            <a:r>
              <a:rPr lang="en-US" sz="3600" b="1" dirty="0" smtClean="0">
                <a:solidFill>
                  <a:schemeClr val="bg2"/>
                </a:solidFill>
                <a:effectLst/>
              </a:rPr>
              <a:t> DATABASE</a:t>
            </a:r>
            <a:br>
              <a:rPr lang="en-US" sz="3600" b="1" dirty="0" smtClean="0">
                <a:solidFill>
                  <a:schemeClr val="bg2"/>
                </a:solidFill>
                <a:effectLst/>
              </a:rPr>
            </a:b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Suatu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pemrosesan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data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untuk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banyak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program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aplikasi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 yang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dibuat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oleh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beberapa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program  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yang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berbeda</a:t>
            </a:r>
            <a:r>
              <a:rPr lang="en-US" sz="1800" b="1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smtClean="0">
                <a:solidFill>
                  <a:schemeClr val="bg2"/>
                </a:solidFill>
                <a:effectLst/>
              </a:rPr>
              <a:t>. sehingga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untuk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menanggulangi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hal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ini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dibuat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suatu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kumpulan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file data yang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saling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berhubungan</a:t>
            </a:r>
            <a:r>
              <a:rPr lang="en-US" sz="1800" b="1" dirty="0" smtClean="0">
                <a:solidFill>
                  <a:schemeClr val="bg2"/>
                </a:solidFill>
              </a:rPr>
              <a:t>.</a:t>
            </a:r>
            <a:endParaRPr lang="en-US" sz="3600" b="1" dirty="0" smtClean="0">
              <a:solidFill>
                <a:schemeClr val="bg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6425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chemeClr val="bg2"/>
                </a:solidFill>
              </a:rPr>
              <a:t>Struktur</a:t>
            </a:r>
            <a:r>
              <a:rPr lang="en-US" sz="2800" b="1" dirty="0" smtClean="0">
                <a:solidFill>
                  <a:schemeClr val="bg2"/>
                </a:solidFill>
              </a:rPr>
              <a:t> Database;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chemeClr val="bg2"/>
                </a:solidFill>
              </a:rPr>
              <a:t>Kegunaan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Sistem</a:t>
            </a:r>
            <a:r>
              <a:rPr lang="en-US" sz="2400" b="1" dirty="0" smtClean="0">
                <a:solidFill>
                  <a:schemeClr val="bg2"/>
                </a:solidFill>
              </a:rPr>
              <a:t> Database</a:t>
            </a:r>
            <a:endParaRPr lang="en-US" sz="2400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chemeClr val="bg2"/>
                </a:solidFill>
              </a:rPr>
              <a:t>Untuk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mengurangi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pemborosan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dengan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adanya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pengulangan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b="1" dirty="0" smtClean="0">
                <a:solidFill>
                  <a:schemeClr val="bg2"/>
                </a:solidFill>
              </a:rPr>
              <a:t>(Redundancy)</a:t>
            </a:r>
            <a:r>
              <a:rPr lang="en-US" sz="2400" dirty="0" smtClean="0">
                <a:solidFill>
                  <a:schemeClr val="bg2"/>
                </a:solidFill>
              </a:rPr>
              <a:t>  </a:t>
            </a:r>
            <a:r>
              <a:rPr lang="en-US" sz="2400" dirty="0" err="1" smtClean="0">
                <a:solidFill>
                  <a:schemeClr val="bg2"/>
                </a:solidFill>
              </a:rPr>
              <a:t>dalam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penyediaan</a:t>
            </a:r>
            <a:r>
              <a:rPr lang="en-US" sz="2400" dirty="0" smtClean="0">
                <a:solidFill>
                  <a:schemeClr val="bg2"/>
                </a:solidFill>
              </a:rPr>
              <a:t> file.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chemeClr val="bg2"/>
                </a:solidFill>
              </a:rPr>
              <a:t>Penyimpanan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oleh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berbagai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macam</a:t>
            </a:r>
            <a:r>
              <a:rPr lang="en-US" sz="2400" dirty="0" smtClean="0">
                <a:solidFill>
                  <a:schemeClr val="bg2"/>
                </a:solidFill>
              </a:rPr>
              <a:t> program </a:t>
            </a:r>
            <a:r>
              <a:rPr lang="en-US" sz="2400" dirty="0" err="1" smtClean="0">
                <a:solidFill>
                  <a:schemeClr val="bg2"/>
                </a:solidFill>
              </a:rPr>
              <a:t>aplikasi</a:t>
            </a:r>
            <a:r>
              <a:rPr lang="en-US" sz="2400" dirty="0" smtClean="0">
                <a:solidFill>
                  <a:schemeClr val="bg2"/>
                </a:solidFill>
              </a:rPr>
              <a:t> yang </a:t>
            </a:r>
            <a:r>
              <a:rPr lang="en-US" sz="2400" dirty="0" err="1" smtClean="0">
                <a:solidFill>
                  <a:schemeClr val="bg2"/>
                </a:solidFill>
              </a:rPr>
              <a:t>berbeda</a:t>
            </a:r>
            <a:r>
              <a:rPr lang="en-US" sz="2400" dirty="0" smtClean="0">
                <a:solidFill>
                  <a:schemeClr val="bg2"/>
                </a:solidFill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chemeClr val="bg2"/>
                </a:solidFill>
              </a:rPr>
              <a:t>Dengan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suatu</a:t>
            </a:r>
            <a:r>
              <a:rPr lang="en-US" sz="2400" dirty="0" smtClean="0">
                <a:solidFill>
                  <a:schemeClr val="bg2"/>
                </a:solidFill>
              </a:rPr>
              <a:t> file data </a:t>
            </a:r>
            <a:r>
              <a:rPr lang="en-US" sz="2400" dirty="0" err="1" smtClean="0">
                <a:solidFill>
                  <a:schemeClr val="bg2"/>
                </a:solidFill>
              </a:rPr>
              <a:t>untuk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beberapa</a:t>
            </a:r>
            <a:r>
              <a:rPr lang="en-US" sz="2400" dirty="0" smtClean="0">
                <a:solidFill>
                  <a:schemeClr val="bg2"/>
                </a:solidFill>
              </a:rPr>
              <a:t>  program </a:t>
            </a:r>
            <a:r>
              <a:rPr lang="en-US" sz="2400" dirty="0" err="1" smtClean="0">
                <a:solidFill>
                  <a:schemeClr val="bg2"/>
                </a:solidFill>
              </a:rPr>
              <a:t>sehingga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tidak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ada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lagi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penyimpanan</a:t>
            </a:r>
            <a:r>
              <a:rPr lang="en-US" sz="2400" dirty="0" smtClean="0">
                <a:solidFill>
                  <a:schemeClr val="bg2"/>
                </a:solidFill>
              </a:rPr>
              <a:t> data yang </a:t>
            </a:r>
            <a:r>
              <a:rPr lang="en-US" sz="2400" dirty="0" err="1" smtClean="0">
                <a:solidFill>
                  <a:schemeClr val="bg2"/>
                </a:solidFill>
              </a:rPr>
              <a:t>sama</a:t>
            </a:r>
            <a:r>
              <a:rPr lang="en-US" sz="2400" dirty="0" smtClean="0">
                <a:solidFill>
                  <a:schemeClr val="bg2"/>
                </a:solidFill>
              </a:rPr>
              <a:t> di </a:t>
            </a:r>
            <a:r>
              <a:rPr lang="en-US" sz="2400" dirty="0" err="1" smtClean="0">
                <a:solidFill>
                  <a:schemeClr val="bg2"/>
                </a:solidFill>
              </a:rPr>
              <a:t>beberapa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tempat</a:t>
            </a:r>
            <a:r>
              <a:rPr lang="en-US" sz="2400" dirty="0" smtClean="0">
                <a:solidFill>
                  <a:schemeClr val="bg2"/>
                </a:solidFill>
              </a:rPr>
              <a:t> yang </a:t>
            </a:r>
            <a:r>
              <a:rPr lang="en-US" sz="2400" dirty="0" err="1" smtClean="0">
                <a:solidFill>
                  <a:schemeClr val="bg2"/>
                </a:solidFill>
              </a:rPr>
              <a:t>berbeda</a:t>
            </a:r>
            <a:r>
              <a:rPr lang="en-US" sz="2400" dirty="0" smtClean="0">
                <a:solidFill>
                  <a:schemeClr val="bg2"/>
                </a:solidFill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chemeClr val="bg2"/>
                </a:solidFill>
              </a:rPr>
              <a:t>Ketergantungan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tugas</a:t>
            </a:r>
            <a:r>
              <a:rPr lang="en-US" sz="2400" dirty="0" smtClean="0">
                <a:solidFill>
                  <a:schemeClr val="bg2"/>
                </a:solidFill>
              </a:rPr>
              <a:t> data </a:t>
            </a:r>
            <a:r>
              <a:rPr lang="en-US" sz="2400" dirty="0" err="1" smtClean="0">
                <a:solidFill>
                  <a:schemeClr val="bg2"/>
                </a:solidFill>
              </a:rPr>
              <a:t>adalah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b="1" dirty="0" smtClean="0">
                <a:solidFill>
                  <a:schemeClr val="bg2"/>
                </a:solidFill>
              </a:rPr>
              <a:t>(Flat file)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ketidak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mampuan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pemakai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untuk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mendapatkan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informasi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tambahan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ketika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dia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memerlukan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perubahan</a:t>
            </a:r>
            <a:r>
              <a:rPr lang="en-US" sz="2400" dirty="0" smtClean="0">
                <a:solidFill>
                  <a:schemeClr val="bg2"/>
                </a:solidFill>
              </a:rPr>
              <a:t>.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chemeClr val="bg2"/>
                </a:solidFill>
                <a:effectLst/>
              </a:rPr>
              <a:t>Gambar</a:t>
            </a:r>
            <a:r>
              <a:rPr lang="en-US" sz="2800" b="1" dirty="0" smtClean="0">
                <a:effectLst/>
              </a:rPr>
              <a:t> : </a:t>
            </a:r>
            <a:r>
              <a:rPr lang="en-US" sz="2400" dirty="0" err="1" smtClean="0">
                <a:solidFill>
                  <a:schemeClr val="bg2"/>
                </a:solidFill>
                <a:effectLst/>
              </a:rPr>
              <a:t>Setiap</a:t>
            </a:r>
            <a:r>
              <a:rPr lang="en-US" sz="2400" dirty="0" smtClean="0">
                <a:solidFill>
                  <a:schemeClr val="bg2"/>
                </a:solidFill>
                <a:effectLst/>
              </a:rPr>
              <a:t> program </a:t>
            </a:r>
            <a:r>
              <a:rPr lang="en-US" sz="2400" dirty="0" err="1" smtClean="0">
                <a:solidFill>
                  <a:schemeClr val="bg2"/>
                </a:solidFill>
                <a:effectLst/>
              </a:rPr>
              <a:t>memiliki</a:t>
            </a:r>
            <a:r>
              <a:rPr lang="en-US" sz="2400" dirty="0" smtClean="0">
                <a:solidFill>
                  <a:schemeClr val="bg2"/>
                </a:solidFill>
                <a:effectLst/>
              </a:rPr>
              <a:t> file </a:t>
            </a:r>
            <a:r>
              <a:rPr lang="en-US" sz="2400" dirty="0" err="1" smtClean="0">
                <a:solidFill>
                  <a:schemeClr val="bg2"/>
                </a:solidFill>
                <a:effectLst/>
              </a:rPr>
              <a:t>Sendiri</a:t>
            </a:r>
            <a:endParaRPr lang="en-US" sz="2800" b="1" dirty="0" smtClean="0">
              <a:solidFill>
                <a:schemeClr val="bg2"/>
              </a:solidFill>
              <a:effectLst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524000" y="2362200"/>
            <a:ext cx="2286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latin typeface="Times New Roman" panose="02020603050405020304" pitchFamily="18" charset="0"/>
              </a:rPr>
              <a:t>Program A</a:t>
            </a: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524000" y="3657600"/>
            <a:ext cx="2209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latin typeface="Times New Roman" panose="02020603050405020304" pitchFamily="18" charset="0"/>
              </a:rPr>
              <a:t>Program B</a:t>
            </a:r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1524000" y="4953000"/>
            <a:ext cx="2209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latin typeface="Times New Roman" panose="02020603050405020304" pitchFamily="18" charset="0"/>
              </a:rPr>
              <a:t>Program C</a:t>
            </a:r>
          </a:p>
        </p:txBody>
      </p:sp>
      <p:sp>
        <p:nvSpPr>
          <p:cNvPr id="5127" name="AutoShape 13"/>
          <p:cNvSpPr>
            <a:spLocks noChangeArrowheads="1"/>
          </p:cNvSpPr>
          <p:nvPr/>
        </p:nvSpPr>
        <p:spPr bwMode="auto">
          <a:xfrm>
            <a:off x="6400800" y="2286000"/>
            <a:ext cx="1219200" cy="914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000">
              <a:latin typeface="Times New Roman" panose="02020603050405020304" pitchFamily="18" charset="0"/>
            </a:endParaRPr>
          </a:p>
        </p:txBody>
      </p:sp>
      <p:sp>
        <p:nvSpPr>
          <p:cNvPr id="5128" name="Text Box 19"/>
          <p:cNvSpPr txBox="1">
            <a:spLocks noChangeArrowheads="1"/>
          </p:cNvSpPr>
          <p:nvPr/>
        </p:nvSpPr>
        <p:spPr bwMode="auto">
          <a:xfrm>
            <a:off x="6842125" y="2224088"/>
            <a:ext cx="57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latin typeface="Times New Roman" panose="02020603050405020304" pitchFamily="18" charset="0"/>
              </a:rPr>
              <a:t>File</a:t>
            </a:r>
          </a:p>
        </p:txBody>
      </p:sp>
      <p:sp>
        <p:nvSpPr>
          <p:cNvPr id="5129" name="Text Box 21"/>
          <p:cNvSpPr txBox="1">
            <a:spLocks noChangeArrowheads="1"/>
          </p:cNvSpPr>
          <p:nvPr/>
        </p:nvSpPr>
        <p:spPr bwMode="auto">
          <a:xfrm>
            <a:off x="6629400" y="2514600"/>
            <a:ext cx="860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latin typeface="Times New Roman" panose="02020603050405020304" pitchFamily="18" charset="0"/>
              </a:rPr>
              <a:t>Data : </a:t>
            </a:r>
          </a:p>
          <a:p>
            <a:r>
              <a:rPr lang="en-US" sz="2000">
                <a:latin typeface="Times New Roman" panose="02020603050405020304" pitchFamily="18" charset="0"/>
              </a:rPr>
              <a:t>P Q R</a:t>
            </a:r>
          </a:p>
        </p:txBody>
      </p:sp>
      <p:sp>
        <p:nvSpPr>
          <p:cNvPr id="5130" name="AutoShape 22"/>
          <p:cNvSpPr>
            <a:spLocks noChangeArrowheads="1"/>
          </p:cNvSpPr>
          <p:nvPr/>
        </p:nvSpPr>
        <p:spPr bwMode="auto">
          <a:xfrm>
            <a:off x="6400800" y="3581400"/>
            <a:ext cx="1219200" cy="838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5131" name="Text Box 26"/>
          <p:cNvSpPr txBox="1">
            <a:spLocks noChangeArrowheads="1"/>
          </p:cNvSpPr>
          <p:nvPr/>
        </p:nvSpPr>
        <p:spPr bwMode="auto">
          <a:xfrm>
            <a:off x="6765925" y="3367088"/>
            <a:ext cx="57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latin typeface="Times New Roman" panose="02020603050405020304" pitchFamily="18" charset="0"/>
              </a:rPr>
              <a:t>File</a:t>
            </a:r>
          </a:p>
        </p:txBody>
      </p:sp>
      <p:sp>
        <p:nvSpPr>
          <p:cNvPr id="5132" name="Text Box 27"/>
          <p:cNvSpPr txBox="1">
            <a:spLocks noChangeArrowheads="1"/>
          </p:cNvSpPr>
          <p:nvPr/>
        </p:nvSpPr>
        <p:spPr bwMode="auto">
          <a:xfrm>
            <a:off x="6629400" y="3810000"/>
            <a:ext cx="79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latin typeface="Times New Roman" panose="02020603050405020304" pitchFamily="18" charset="0"/>
              </a:rPr>
              <a:t>Data : </a:t>
            </a:r>
          </a:p>
          <a:p>
            <a:r>
              <a:rPr lang="en-US">
                <a:latin typeface="Times New Roman" panose="02020603050405020304" pitchFamily="18" charset="0"/>
              </a:rPr>
              <a:t>Q R S</a:t>
            </a:r>
          </a:p>
        </p:txBody>
      </p:sp>
      <p:sp>
        <p:nvSpPr>
          <p:cNvPr id="5133" name="AutoShape 28"/>
          <p:cNvSpPr>
            <a:spLocks noChangeArrowheads="1"/>
          </p:cNvSpPr>
          <p:nvPr/>
        </p:nvSpPr>
        <p:spPr bwMode="auto">
          <a:xfrm>
            <a:off x="6400800" y="4800600"/>
            <a:ext cx="1219200" cy="909638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5134" name="Text Box 30"/>
          <p:cNvSpPr txBox="1">
            <a:spLocks noChangeArrowheads="1"/>
          </p:cNvSpPr>
          <p:nvPr/>
        </p:nvSpPr>
        <p:spPr bwMode="auto">
          <a:xfrm>
            <a:off x="6689725" y="4686300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latin typeface="Times New Roman" panose="02020603050405020304" pitchFamily="18" charset="0"/>
              </a:rPr>
              <a:t>File</a:t>
            </a:r>
          </a:p>
        </p:txBody>
      </p:sp>
      <p:sp>
        <p:nvSpPr>
          <p:cNvPr id="5135" name="Text Box 31"/>
          <p:cNvSpPr txBox="1">
            <a:spLocks noChangeArrowheads="1"/>
          </p:cNvSpPr>
          <p:nvPr/>
        </p:nvSpPr>
        <p:spPr bwMode="auto">
          <a:xfrm>
            <a:off x="6629400" y="5029200"/>
            <a:ext cx="841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latin typeface="Times New Roman" panose="02020603050405020304" pitchFamily="18" charset="0"/>
              </a:rPr>
              <a:t>Data :</a:t>
            </a:r>
          </a:p>
          <a:p>
            <a:r>
              <a:rPr lang="en-US" sz="2000">
                <a:latin typeface="Times New Roman" panose="02020603050405020304" pitchFamily="18" charset="0"/>
              </a:rPr>
              <a:t> R S T</a:t>
            </a:r>
          </a:p>
        </p:txBody>
      </p:sp>
      <p:sp>
        <p:nvSpPr>
          <p:cNvPr id="5136" name="Line 32"/>
          <p:cNvSpPr>
            <a:spLocks noChangeShapeType="1"/>
          </p:cNvSpPr>
          <p:nvPr/>
        </p:nvSpPr>
        <p:spPr bwMode="auto">
          <a:xfrm>
            <a:off x="3810000" y="5257800"/>
            <a:ext cx="2590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Line 34"/>
          <p:cNvSpPr>
            <a:spLocks noChangeShapeType="1"/>
          </p:cNvSpPr>
          <p:nvPr/>
        </p:nvSpPr>
        <p:spPr bwMode="auto">
          <a:xfrm>
            <a:off x="3810000" y="4114800"/>
            <a:ext cx="2514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Line 35"/>
          <p:cNvSpPr>
            <a:spLocks noChangeShapeType="1"/>
          </p:cNvSpPr>
          <p:nvPr/>
        </p:nvSpPr>
        <p:spPr bwMode="auto">
          <a:xfrm>
            <a:off x="3886200" y="2743200"/>
            <a:ext cx="2514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chemeClr val="bg2"/>
                </a:solidFill>
                <a:effectLst/>
                <a:latin typeface="+mn-lt"/>
              </a:rPr>
              <a:t>Gambar</a:t>
            </a: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 :</a:t>
            </a:r>
            <a:r>
              <a:rPr lang="en-US" sz="2400" dirty="0" smtClean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ffectLst/>
                <a:latin typeface="+mn-lt"/>
              </a:rPr>
              <a:t>Berbagai</a:t>
            </a:r>
            <a:r>
              <a:rPr lang="en-US" sz="2000" dirty="0" smtClean="0">
                <a:solidFill>
                  <a:schemeClr val="bg2"/>
                </a:solidFill>
                <a:effectLst/>
                <a:latin typeface="+mn-lt"/>
              </a:rPr>
              <a:t> Program </a:t>
            </a:r>
            <a:r>
              <a:rPr lang="en-US" sz="2000" dirty="0" err="1" smtClean="0">
                <a:solidFill>
                  <a:schemeClr val="bg2"/>
                </a:solidFill>
                <a:effectLst/>
                <a:latin typeface="+mn-lt"/>
              </a:rPr>
              <a:t>mengunakan</a:t>
            </a:r>
            <a:r>
              <a:rPr lang="en-US" sz="2000" dirty="0" smtClean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ffectLst/>
                <a:latin typeface="+mn-lt"/>
              </a:rPr>
              <a:t>satu</a:t>
            </a:r>
            <a:r>
              <a:rPr lang="en-US" sz="2000" dirty="0" smtClean="0">
                <a:solidFill>
                  <a:schemeClr val="bg2"/>
                </a:solidFill>
                <a:effectLst/>
                <a:latin typeface="+mn-lt"/>
              </a:rPr>
              <a:t> File</a:t>
            </a:r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143000" y="3657600"/>
            <a:ext cx="2286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latin typeface="Times New Roman" panose="02020603050405020304" pitchFamily="18" charset="0"/>
              </a:rPr>
              <a:t>Program B</a:t>
            </a: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219200" y="2362200"/>
            <a:ext cx="2286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latin typeface="Times New Roman" panose="02020603050405020304" pitchFamily="18" charset="0"/>
              </a:rPr>
              <a:t>Program A</a:t>
            </a: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143000" y="4953000"/>
            <a:ext cx="2286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latin typeface="Times New Roman" panose="02020603050405020304" pitchFamily="18" charset="0"/>
              </a:rPr>
              <a:t>Program C</a:t>
            </a: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6151" name="AutoShape 8"/>
          <p:cNvSpPr>
            <a:spLocks noChangeArrowheads="1"/>
          </p:cNvSpPr>
          <p:nvPr/>
        </p:nvSpPr>
        <p:spPr bwMode="auto">
          <a:xfrm>
            <a:off x="6477000" y="2286000"/>
            <a:ext cx="1371600" cy="3657600"/>
          </a:xfrm>
          <a:prstGeom prst="can">
            <a:avLst>
              <a:gd name="adj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6918325" y="2552700"/>
            <a:ext cx="74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latin typeface="Times New Roman" panose="02020603050405020304" pitchFamily="18" charset="0"/>
              </a:rPr>
              <a:t>File </a:t>
            </a:r>
            <a:r>
              <a:rPr lang="en-US" b="1">
                <a:latin typeface="Times New Roman" panose="02020603050405020304" pitchFamily="18" charset="0"/>
              </a:rPr>
              <a:t>B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6781800" y="3276600"/>
            <a:ext cx="66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latin typeface="Times New Roman" panose="02020603050405020304" pitchFamily="18" charset="0"/>
              </a:rPr>
              <a:t>Data</a:t>
            </a: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6994525" y="369887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6934200" y="4038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6994525" y="43846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6994525" y="47656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6158" name="Text Box 16"/>
          <p:cNvSpPr txBox="1">
            <a:spLocks noChangeArrowheads="1"/>
          </p:cNvSpPr>
          <p:nvPr/>
        </p:nvSpPr>
        <p:spPr bwMode="auto">
          <a:xfrm>
            <a:off x="7010400" y="5181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6159" name="Line 17"/>
          <p:cNvSpPr>
            <a:spLocks noChangeShapeType="1"/>
          </p:cNvSpPr>
          <p:nvPr/>
        </p:nvSpPr>
        <p:spPr bwMode="auto">
          <a:xfrm>
            <a:off x="3581400" y="2971800"/>
            <a:ext cx="2819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8"/>
          <p:cNvSpPr>
            <a:spLocks noChangeShapeType="1"/>
          </p:cNvSpPr>
          <p:nvPr/>
        </p:nvSpPr>
        <p:spPr bwMode="auto">
          <a:xfrm flipV="1">
            <a:off x="3505200" y="4114800"/>
            <a:ext cx="297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9"/>
          <p:cNvSpPr>
            <a:spLocks noChangeShapeType="1"/>
          </p:cNvSpPr>
          <p:nvPr/>
        </p:nvSpPr>
        <p:spPr bwMode="auto">
          <a:xfrm>
            <a:off x="3429000" y="5257800"/>
            <a:ext cx="3048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447800"/>
          </a:xfrm>
          <a:solidFill>
            <a:srgbClr val="FFFF00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err="1" smtClean="0">
                <a:solidFill>
                  <a:schemeClr val="bg2"/>
                </a:solidFill>
                <a:effectLst/>
              </a:rPr>
              <a:t>Pemrosesan</a:t>
            </a:r>
            <a:r>
              <a:rPr lang="en-US" sz="2400" b="1" dirty="0" smtClean="0">
                <a:solidFill>
                  <a:schemeClr val="bg2"/>
                </a:solidFill>
                <a:effectLst/>
              </a:rPr>
              <a:t> Database</a:t>
            </a:r>
            <a:br>
              <a:rPr lang="en-US" sz="2400" b="1" dirty="0" smtClean="0">
                <a:solidFill>
                  <a:schemeClr val="bg2"/>
                </a:solidFill>
                <a:effectLst/>
              </a:rPr>
            </a:br>
            <a:r>
              <a:rPr lang="en-US" sz="2400" b="1" dirty="0" smtClean="0">
                <a:solidFill>
                  <a:schemeClr val="bg2"/>
                </a:solidFill>
                <a:effectLst/>
              </a:rPr>
              <a:t>	</a:t>
            </a:r>
            <a:r>
              <a:rPr lang="en-US" sz="2000" dirty="0" err="1" smtClean="0">
                <a:solidFill>
                  <a:schemeClr val="bg2"/>
                </a:solidFill>
                <a:effectLst/>
              </a:rPr>
              <a:t>Pendekatan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 Database </a:t>
            </a:r>
            <a:r>
              <a:rPr lang="en-US" sz="2000" b="1" dirty="0" smtClean="0">
                <a:solidFill>
                  <a:schemeClr val="bg2"/>
                </a:solidFill>
                <a:effectLst/>
              </a:rPr>
              <a:t>Model Flat File</a:t>
            </a:r>
            <a:br>
              <a:rPr lang="en-US" sz="2000" b="1" dirty="0" smtClean="0">
                <a:solidFill>
                  <a:schemeClr val="bg2"/>
                </a:solidFill>
                <a:effectLst/>
              </a:rPr>
            </a:br>
            <a:r>
              <a:rPr lang="en-US" sz="1800" b="1" dirty="0" smtClean="0">
                <a:solidFill>
                  <a:schemeClr val="bg2"/>
                </a:solidFill>
                <a:effectLst/>
              </a:rPr>
              <a:t>“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Pengelompokan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data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menjadi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sebuah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database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umum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yang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dapat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digunakan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secara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bersama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oleh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semua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pengguna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Sistem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Informasi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Akuntansi</a:t>
            </a:r>
            <a:r>
              <a:rPr lang="en-US" sz="1800" b="1" dirty="0" smtClean="0">
                <a:effectLst/>
              </a:rPr>
              <a:t>”</a:t>
            </a:r>
            <a:endParaRPr lang="en-US" sz="2400" b="1" dirty="0" smtClean="0">
              <a:effectLst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solidFill>
                  <a:schemeClr val="bg2"/>
                </a:solidFill>
              </a:rPr>
              <a:t>Masalah-masalah</a:t>
            </a:r>
            <a:r>
              <a:rPr lang="en-US" sz="2800" b="1" dirty="0" smtClean="0">
                <a:solidFill>
                  <a:schemeClr val="bg2"/>
                </a:solidFill>
              </a:rPr>
              <a:t> yang </a:t>
            </a:r>
            <a:r>
              <a:rPr lang="en-US" sz="2800" b="1" dirty="0" err="1" smtClean="0">
                <a:solidFill>
                  <a:schemeClr val="bg2"/>
                </a:solidFill>
              </a:rPr>
              <a:t>perlu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diatasi</a:t>
            </a:r>
            <a:r>
              <a:rPr lang="en-US" sz="2800" b="1" dirty="0" smtClean="0">
                <a:solidFill>
                  <a:schemeClr val="bg2"/>
                </a:solidFill>
              </a:rPr>
              <a:t> Database 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err="1" smtClean="0">
                <a:solidFill>
                  <a:schemeClr val="bg2"/>
                </a:solidFill>
              </a:rPr>
              <a:t>Tidak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ada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kelebihan</a:t>
            </a:r>
            <a:r>
              <a:rPr lang="en-US" sz="2000" b="1" dirty="0" smtClean="0">
                <a:solidFill>
                  <a:schemeClr val="bg2"/>
                </a:solidFill>
              </a:rPr>
              <a:t> data</a:t>
            </a:r>
            <a:r>
              <a:rPr lang="en-US" sz="2000" dirty="0" smtClean="0">
                <a:solidFill>
                  <a:schemeClr val="bg2"/>
                </a:solidFill>
              </a:rPr>
              <a:t> : </a:t>
            </a:r>
            <a:r>
              <a:rPr lang="en-US" sz="2000" dirty="0" err="1" smtClean="0">
                <a:solidFill>
                  <a:schemeClr val="bg2"/>
                </a:solidFill>
              </a:rPr>
              <a:t>Dimana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setiap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elemen</a:t>
            </a:r>
            <a:r>
              <a:rPr lang="en-US" sz="2000" dirty="0" smtClean="0">
                <a:solidFill>
                  <a:schemeClr val="bg2"/>
                </a:solidFill>
              </a:rPr>
              <a:t> data </a:t>
            </a:r>
            <a:r>
              <a:rPr lang="en-US" sz="2000" dirty="0" err="1" smtClean="0">
                <a:solidFill>
                  <a:schemeClr val="bg2"/>
                </a:solidFill>
              </a:rPr>
              <a:t>hanya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sekali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sehingga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menghilangkan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pemrosesan</a:t>
            </a:r>
            <a:r>
              <a:rPr lang="en-US" sz="2000" dirty="0" smtClean="0">
                <a:solidFill>
                  <a:schemeClr val="bg2"/>
                </a:solidFill>
              </a:rPr>
              <a:t> data </a:t>
            </a:r>
            <a:r>
              <a:rPr lang="en-US" sz="2000" dirty="0" err="1" smtClean="0">
                <a:solidFill>
                  <a:schemeClr val="bg2"/>
                </a:solidFill>
              </a:rPr>
              <a:t>dan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mengurangi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biaya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pengiriman</a:t>
            </a:r>
            <a:endParaRPr lang="en-US" sz="2000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err="1" smtClean="0">
                <a:solidFill>
                  <a:schemeClr val="bg2"/>
                </a:solidFill>
              </a:rPr>
              <a:t>Satu</a:t>
            </a:r>
            <a:r>
              <a:rPr lang="en-US" sz="2000" b="1" dirty="0" smtClean="0">
                <a:solidFill>
                  <a:schemeClr val="bg2"/>
                </a:solidFill>
              </a:rPr>
              <a:t> kali </a:t>
            </a:r>
            <a:r>
              <a:rPr lang="en-US" sz="2000" b="1" dirty="0" err="1" smtClean="0">
                <a:solidFill>
                  <a:schemeClr val="bg2"/>
                </a:solidFill>
              </a:rPr>
              <a:t>pembaruhan</a:t>
            </a:r>
            <a:r>
              <a:rPr lang="en-US" sz="2000" b="1" dirty="0" smtClean="0">
                <a:solidFill>
                  <a:schemeClr val="bg2"/>
                </a:solidFill>
              </a:rPr>
              <a:t> Data</a:t>
            </a:r>
            <a:r>
              <a:rPr lang="en-US" sz="2000" dirty="0" smtClean="0">
                <a:solidFill>
                  <a:schemeClr val="bg2"/>
                </a:solidFill>
              </a:rPr>
              <a:t> : </a:t>
            </a:r>
            <a:r>
              <a:rPr lang="en-US" sz="2000" dirty="0" err="1" smtClean="0">
                <a:solidFill>
                  <a:schemeClr val="bg2"/>
                </a:solidFill>
              </a:rPr>
              <a:t>Untuk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mengurangi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waktu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dan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biya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untk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menjaga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kekinian</a:t>
            </a:r>
            <a:r>
              <a:rPr lang="en-US" sz="2000" dirty="0" smtClean="0">
                <a:solidFill>
                  <a:schemeClr val="bg2"/>
                </a:solidFill>
              </a:rPr>
              <a:t> data.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err="1" smtClean="0">
                <a:solidFill>
                  <a:schemeClr val="bg2"/>
                </a:solidFill>
              </a:rPr>
              <a:t>Nilai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ke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kinian</a:t>
            </a:r>
            <a:r>
              <a:rPr lang="en-US" sz="2000" b="1" dirty="0" smtClean="0">
                <a:solidFill>
                  <a:schemeClr val="bg2"/>
                </a:solidFill>
              </a:rPr>
              <a:t> Data</a:t>
            </a:r>
            <a:r>
              <a:rPr lang="en-US" sz="2000" dirty="0" smtClean="0">
                <a:solidFill>
                  <a:schemeClr val="bg2"/>
                </a:solidFill>
              </a:rPr>
              <a:t> :  </a:t>
            </a:r>
            <a:r>
              <a:rPr lang="en-US" sz="2000" dirty="0" err="1" smtClean="0">
                <a:solidFill>
                  <a:schemeClr val="bg2"/>
                </a:solidFill>
              </a:rPr>
              <a:t>Untuk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perubahan</a:t>
            </a:r>
            <a:r>
              <a:rPr lang="en-US" sz="2000" dirty="0" smtClean="0">
                <a:solidFill>
                  <a:schemeClr val="bg2"/>
                </a:solidFill>
              </a:rPr>
              <a:t> database </a:t>
            </a:r>
            <a:r>
              <a:rPr lang="en-US" sz="2000" dirty="0" err="1" smtClean="0">
                <a:solidFill>
                  <a:schemeClr val="bg2"/>
                </a:solidFill>
              </a:rPr>
              <a:t>dilakukan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oleh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seorang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pemakai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akan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berlaku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bagi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semua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pemakai</a:t>
            </a:r>
            <a:endParaRPr lang="en-US" sz="2000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dirty="0" err="1" smtClean="0">
                <a:solidFill>
                  <a:schemeClr val="bg2"/>
                </a:solidFill>
              </a:rPr>
              <a:t>Saling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Ketergantungan</a:t>
            </a:r>
            <a:r>
              <a:rPr lang="en-US" sz="2400" b="1" dirty="0" smtClean="0">
                <a:solidFill>
                  <a:schemeClr val="bg2"/>
                </a:solidFill>
              </a:rPr>
              <a:t> ( </a:t>
            </a:r>
            <a:r>
              <a:rPr lang="en-US" sz="2400" b="1" dirty="0" err="1" smtClean="0">
                <a:solidFill>
                  <a:schemeClr val="bg2"/>
                </a:solidFill>
              </a:rPr>
              <a:t>Interdependensi</a:t>
            </a:r>
            <a:r>
              <a:rPr lang="en-US" sz="2400" b="1" dirty="0" smtClean="0">
                <a:solidFill>
                  <a:schemeClr val="bg2"/>
                </a:solidFill>
              </a:rPr>
              <a:t> ) </a:t>
            </a:r>
            <a:r>
              <a:rPr lang="en-US" sz="2400" b="1" dirty="0" err="1" smtClean="0">
                <a:solidFill>
                  <a:schemeClr val="bg2"/>
                </a:solidFill>
              </a:rPr>
              <a:t>Tugas</a:t>
            </a:r>
            <a:r>
              <a:rPr lang="en-US" sz="2400" b="1" dirty="0" smtClean="0">
                <a:solidFill>
                  <a:schemeClr val="bg2"/>
                </a:solidFill>
              </a:rPr>
              <a:t> Data</a:t>
            </a:r>
            <a:r>
              <a:rPr lang="en-US" sz="2400" dirty="0" smtClean="0">
                <a:solidFill>
                  <a:schemeClr val="bg2"/>
                </a:solidFill>
              </a:rPr>
              <a:t> : </a:t>
            </a:r>
            <a:r>
              <a:rPr lang="en-US" sz="2400" dirty="0" err="1" smtClean="0">
                <a:solidFill>
                  <a:schemeClr val="bg2"/>
                </a:solidFill>
              </a:rPr>
              <a:t>Yaitu</a:t>
            </a:r>
            <a:r>
              <a:rPr lang="en-US" sz="2400" dirty="0" smtClean="0">
                <a:solidFill>
                  <a:schemeClr val="bg2"/>
                </a:solidFill>
              </a:rPr>
              <a:t> para </a:t>
            </a:r>
            <a:r>
              <a:rPr lang="en-US" sz="2400" dirty="0" err="1" smtClean="0">
                <a:solidFill>
                  <a:schemeClr val="bg2"/>
                </a:solidFill>
              </a:rPr>
              <a:t>pemakai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memiliki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akses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sepenuhnya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ke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wilayah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penyimpanan</a:t>
            </a:r>
            <a:r>
              <a:rPr lang="en-US" sz="2400" dirty="0" smtClean="0">
                <a:solidFill>
                  <a:schemeClr val="bg2"/>
                </a:solidFill>
              </a:rPr>
              <a:t> data </a:t>
            </a:r>
            <a:r>
              <a:rPr lang="en-US" sz="2400" dirty="0" err="1" smtClean="0">
                <a:solidFill>
                  <a:schemeClr val="bg2"/>
                </a:solidFill>
              </a:rPr>
              <a:t>informasi</a:t>
            </a:r>
            <a:r>
              <a:rPr lang="en-US" sz="2400" dirty="0" smtClean="0"/>
              <a:t>.</a:t>
            </a:r>
            <a:endParaRPr lang="en-US" sz="2400" b="1" dirty="0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2800" b="1" dirty="0" err="1" smtClean="0">
                <a:solidFill>
                  <a:schemeClr val="bg2"/>
                </a:solidFill>
              </a:rPr>
              <a:t>Mengontrol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Akses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ke</a:t>
            </a:r>
            <a:r>
              <a:rPr lang="en-US" sz="2800" b="1" dirty="0" smtClean="0">
                <a:solidFill>
                  <a:schemeClr val="bg2"/>
                </a:solidFill>
              </a:rPr>
              <a:t> Database</a:t>
            </a:r>
            <a:br>
              <a:rPr lang="en-US" sz="2800" b="1" dirty="0" smtClean="0">
                <a:solidFill>
                  <a:schemeClr val="bg2"/>
                </a:solidFill>
              </a:rPr>
            </a:br>
            <a:r>
              <a:rPr lang="en-US" sz="1800" dirty="0" err="1" smtClean="0">
                <a:solidFill>
                  <a:schemeClr val="bg2"/>
                </a:solidFill>
              </a:rPr>
              <a:t>ada</a:t>
            </a:r>
            <a:r>
              <a:rPr lang="en-US" sz="1800" dirty="0" smtClean="0">
                <a:solidFill>
                  <a:schemeClr val="bg2"/>
                </a:solidFill>
              </a:rPr>
              <a:t> 2 </a:t>
            </a:r>
            <a:r>
              <a:rPr lang="en-US" sz="1800" dirty="0" err="1" smtClean="0">
                <a:solidFill>
                  <a:schemeClr val="bg2"/>
                </a:solidFill>
              </a:rPr>
              <a:t>bentuk</a:t>
            </a:r>
            <a:r>
              <a:rPr lang="en-US" sz="1800" dirty="0" smtClean="0">
                <a:solidFill>
                  <a:schemeClr val="bg2"/>
                </a:solidFill>
              </a:rPr>
              <a:t> model :</a:t>
            </a:r>
            <a:br>
              <a:rPr lang="en-US" sz="1800" dirty="0" smtClean="0">
                <a:solidFill>
                  <a:schemeClr val="bg2"/>
                </a:solidFill>
              </a:rPr>
            </a:br>
            <a:r>
              <a:rPr lang="en-US" sz="1800" dirty="0" smtClean="0">
                <a:solidFill>
                  <a:schemeClr val="bg2"/>
                </a:solidFill>
              </a:rPr>
              <a:t>a. </a:t>
            </a:r>
            <a:r>
              <a:rPr lang="en-US" sz="1800" dirty="0" err="1" smtClean="0">
                <a:solidFill>
                  <a:schemeClr val="bg2"/>
                </a:solidFill>
              </a:rPr>
              <a:t>langsung</a:t>
            </a:r>
            <a:r>
              <a:rPr lang="en-US" sz="1800" dirty="0" smtClean="0">
                <a:solidFill>
                  <a:schemeClr val="bg2"/>
                </a:solidFill>
              </a:rPr>
              <a:t> ( </a:t>
            </a:r>
            <a:r>
              <a:rPr lang="en-US" sz="1800" dirty="0" err="1" smtClean="0">
                <a:solidFill>
                  <a:schemeClr val="bg2"/>
                </a:solidFill>
              </a:rPr>
              <a:t>dari</a:t>
            </a:r>
            <a:r>
              <a:rPr lang="en-US" sz="1800" dirty="0" smtClean="0">
                <a:solidFill>
                  <a:schemeClr val="bg2"/>
                </a:solidFill>
              </a:rPr>
              <a:t> User Input Program </a:t>
            </a:r>
            <a:r>
              <a:rPr lang="en-US" sz="1800" dirty="0" err="1" smtClean="0">
                <a:solidFill>
                  <a:schemeClr val="bg2"/>
                </a:solidFill>
              </a:rPr>
              <a:t>Ke</a:t>
            </a:r>
            <a:r>
              <a:rPr lang="en-US" sz="1800" dirty="0" smtClean="0">
                <a:solidFill>
                  <a:schemeClr val="bg2"/>
                </a:solidFill>
              </a:rPr>
              <a:t> Database)</a:t>
            </a:r>
            <a:br>
              <a:rPr lang="en-US" sz="1800" dirty="0" smtClean="0">
                <a:solidFill>
                  <a:schemeClr val="bg2"/>
                </a:solidFill>
              </a:rPr>
            </a:br>
            <a:r>
              <a:rPr lang="en-US" sz="1800" dirty="0" smtClean="0">
                <a:solidFill>
                  <a:schemeClr val="bg2"/>
                </a:solidFill>
              </a:rPr>
              <a:t>b. </a:t>
            </a:r>
            <a:r>
              <a:rPr lang="en-US" sz="1800" dirty="0" err="1" smtClean="0">
                <a:solidFill>
                  <a:schemeClr val="bg2"/>
                </a:solidFill>
              </a:rPr>
              <a:t>Tak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langsung</a:t>
            </a:r>
            <a:r>
              <a:rPr lang="en-US" sz="1800" dirty="0" smtClean="0">
                <a:solidFill>
                  <a:schemeClr val="bg2"/>
                </a:solidFill>
              </a:rPr>
              <a:t>  </a:t>
            </a:r>
            <a:r>
              <a:rPr lang="en-US" sz="1800" dirty="0" err="1" smtClean="0">
                <a:solidFill>
                  <a:schemeClr val="bg2"/>
                </a:solidFill>
              </a:rPr>
              <a:t>dengan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Pengontrol</a:t>
            </a:r>
            <a:r>
              <a:rPr lang="en-US" sz="1800" dirty="0" smtClean="0">
                <a:solidFill>
                  <a:schemeClr val="bg2"/>
                </a:solidFill>
              </a:rPr>
              <a:t> DBMS</a:t>
            </a: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8195" name="AutoShape 7"/>
          <p:cNvSpPr>
            <a:spLocks noChangeArrowheads="1"/>
          </p:cNvSpPr>
          <p:nvPr/>
        </p:nvSpPr>
        <p:spPr bwMode="auto">
          <a:xfrm>
            <a:off x="762000" y="1981200"/>
            <a:ext cx="1447800" cy="1219200"/>
          </a:xfrm>
          <a:prstGeom prst="rightArrow">
            <a:avLst>
              <a:gd name="adj1" fmla="val 50000"/>
              <a:gd name="adj2" fmla="val 296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latin typeface="Times New Roman" panose="02020603050405020304" pitchFamily="18" charset="0"/>
              </a:rPr>
              <a:t>User </a:t>
            </a:r>
            <a:r>
              <a:rPr lang="en-US" sz="2000" b="1">
                <a:latin typeface="Times New Roman" panose="02020603050405020304" pitchFamily="18" charset="0"/>
              </a:rPr>
              <a:t>A</a:t>
            </a:r>
            <a:endParaRPr lang="en-US" sz="2000">
              <a:latin typeface="Times New Roman" panose="02020603050405020304" pitchFamily="18" charset="0"/>
            </a:endParaRPr>
          </a:p>
        </p:txBody>
      </p:sp>
      <p:sp>
        <p:nvSpPr>
          <p:cNvPr id="8196" name="AutoShape 8"/>
          <p:cNvSpPr>
            <a:spLocks noChangeArrowheads="1"/>
          </p:cNvSpPr>
          <p:nvPr/>
        </p:nvSpPr>
        <p:spPr bwMode="auto">
          <a:xfrm>
            <a:off x="762000" y="3505200"/>
            <a:ext cx="1447800" cy="1219200"/>
          </a:xfrm>
          <a:prstGeom prst="rightArrow">
            <a:avLst>
              <a:gd name="adj1" fmla="val 50000"/>
              <a:gd name="adj2" fmla="val 296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latin typeface="Times New Roman" panose="02020603050405020304" pitchFamily="18" charset="0"/>
              </a:rPr>
              <a:t>User </a:t>
            </a:r>
            <a:r>
              <a:rPr lang="en-US" sz="2000" b="1">
                <a:latin typeface="Times New Roman" panose="02020603050405020304" pitchFamily="18" charset="0"/>
              </a:rPr>
              <a:t>B</a:t>
            </a:r>
            <a:endParaRPr lang="en-US" sz="2000">
              <a:latin typeface="Times New Roman" panose="02020603050405020304" pitchFamily="18" charset="0"/>
            </a:endParaRPr>
          </a:p>
        </p:txBody>
      </p:sp>
      <p:sp>
        <p:nvSpPr>
          <p:cNvPr id="8197" name="AutoShape 14"/>
          <p:cNvSpPr>
            <a:spLocks noChangeArrowheads="1"/>
          </p:cNvSpPr>
          <p:nvPr/>
        </p:nvSpPr>
        <p:spPr bwMode="auto">
          <a:xfrm>
            <a:off x="762000" y="4953000"/>
            <a:ext cx="1447800" cy="1219200"/>
          </a:xfrm>
          <a:prstGeom prst="rightArrow">
            <a:avLst>
              <a:gd name="adj1" fmla="val 50000"/>
              <a:gd name="adj2" fmla="val 296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latin typeface="Times New Roman" panose="02020603050405020304" pitchFamily="18" charset="0"/>
              </a:rPr>
              <a:t>User </a:t>
            </a:r>
            <a:r>
              <a:rPr lang="en-US" sz="2000" b="1">
                <a:latin typeface="Times New Roman" panose="02020603050405020304" pitchFamily="18" charset="0"/>
              </a:rPr>
              <a:t>C</a:t>
            </a:r>
            <a:endParaRPr lang="en-US" sz="2000">
              <a:latin typeface="Times New Roman" panose="02020603050405020304" pitchFamily="18" charset="0"/>
            </a:endParaRPr>
          </a:p>
        </p:txBody>
      </p:sp>
      <p:sp>
        <p:nvSpPr>
          <p:cNvPr id="8198" name="Rectangle 15"/>
          <p:cNvSpPr>
            <a:spLocks noChangeArrowheads="1"/>
          </p:cNvSpPr>
          <p:nvPr/>
        </p:nvSpPr>
        <p:spPr bwMode="auto">
          <a:xfrm>
            <a:off x="2362200" y="2133600"/>
            <a:ext cx="1447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latin typeface="Times New Roman" panose="02020603050405020304" pitchFamily="18" charset="0"/>
              </a:rPr>
              <a:t>Program </a:t>
            </a:r>
            <a:r>
              <a:rPr lang="en-US" sz="2000" b="1">
                <a:latin typeface="Times New Roman" panose="02020603050405020304" pitchFamily="18" charset="0"/>
              </a:rPr>
              <a:t>1</a:t>
            </a:r>
            <a:endParaRPr lang="en-US" sz="2000">
              <a:latin typeface="Times New Roman" panose="02020603050405020304" pitchFamily="18" charset="0"/>
            </a:endParaRPr>
          </a:p>
        </p:txBody>
      </p:sp>
      <p:sp>
        <p:nvSpPr>
          <p:cNvPr id="8199" name="Rectangle 16"/>
          <p:cNvSpPr>
            <a:spLocks noChangeArrowheads="1"/>
          </p:cNvSpPr>
          <p:nvPr/>
        </p:nvSpPr>
        <p:spPr bwMode="auto">
          <a:xfrm>
            <a:off x="2362200" y="3733800"/>
            <a:ext cx="1447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latin typeface="Times New Roman" panose="02020603050405020304" pitchFamily="18" charset="0"/>
              </a:rPr>
              <a:t>Program</a:t>
            </a:r>
            <a:r>
              <a:rPr lang="en-US" sz="2000" b="1">
                <a:latin typeface="Times New Roman" panose="02020603050405020304" pitchFamily="18" charset="0"/>
              </a:rPr>
              <a:t> 2</a:t>
            </a:r>
            <a:endParaRPr lang="en-US" sz="2000">
              <a:latin typeface="Times New Roman" panose="02020603050405020304" pitchFamily="18" charset="0"/>
            </a:endParaRPr>
          </a:p>
        </p:txBody>
      </p:sp>
      <p:sp>
        <p:nvSpPr>
          <p:cNvPr id="8200" name="Rectangle 17"/>
          <p:cNvSpPr>
            <a:spLocks noChangeArrowheads="1"/>
          </p:cNvSpPr>
          <p:nvPr/>
        </p:nvSpPr>
        <p:spPr bwMode="auto">
          <a:xfrm>
            <a:off x="2362200" y="5257800"/>
            <a:ext cx="1447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latin typeface="Times New Roman" panose="02020603050405020304" pitchFamily="18" charset="0"/>
              </a:rPr>
              <a:t>Program </a:t>
            </a:r>
            <a:r>
              <a:rPr lang="en-US" sz="2000" b="1">
                <a:latin typeface="Times New Roman" panose="02020603050405020304" pitchFamily="18" charset="0"/>
              </a:rPr>
              <a:t>3</a:t>
            </a:r>
            <a:endParaRPr lang="en-US" sz="2000">
              <a:latin typeface="Times New Roman" panose="02020603050405020304" pitchFamily="18" charset="0"/>
            </a:endParaRPr>
          </a:p>
        </p:txBody>
      </p:sp>
      <p:sp>
        <p:nvSpPr>
          <p:cNvPr id="8201" name="AutoShape 18"/>
          <p:cNvSpPr>
            <a:spLocks noChangeArrowheads="1"/>
          </p:cNvSpPr>
          <p:nvPr/>
        </p:nvSpPr>
        <p:spPr bwMode="auto">
          <a:xfrm>
            <a:off x="6858000" y="1981200"/>
            <a:ext cx="1828800" cy="4267200"/>
          </a:xfrm>
          <a:prstGeom prst="can">
            <a:avLst>
              <a:gd name="adj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000">
              <a:latin typeface="Times New Roman" panose="02020603050405020304" pitchFamily="18" charset="0"/>
            </a:endParaRPr>
          </a:p>
        </p:txBody>
      </p:sp>
      <p:sp>
        <p:nvSpPr>
          <p:cNvPr id="8202" name="Rectangle 22"/>
          <p:cNvSpPr>
            <a:spLocks noChangeArrowheads="1"/>
          </p:cNvSpPr>
          <p:nvPr/>
        </p:nvSpPr>
        <p:spPr bwMode="auto">
          <a:xfrm>
            <a:off x="838200" y="4953000"/>
            <a:ext cx="914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>
                <a:latin typeface="Times New Roman" panose="02020603050405020304" pitchFamily="18" charset="0"/>
              </a:rPr>
              <a:t>Transaksi</a:t>
            </a:r>
          </a:p>
        </p:txBody>
      </p:sp>
      <p:sp>
        <p:nvSpPr>
          <p:cNvPr id="8203" name="Rectangle 25"/>
          <p:cNvSpPr>
            <a:spLocks noChangeArrowheads="1"/>
          </p:cNvSpPr>
          <p:nvPr/>
        </p:nvSpPr>
        <p:spPr bwMode="auto">
          <a:xfrm>
            <a:off x="838200" y="3505200"/>
            <a:ext cx="914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>
                <a:latin typeface="Times New Roman" panose="02020603050405020304" pitchFamily="18" charset="0"/>
              </a:rPr>
              <a:t>Transaksi</a:t>
            </a:r>
          </a:p>
        </p:txBody>
      </p:sp>
      <p:sp>
        <p:nvSpPr>
          <p:cNvPr id="8204" name="Rectangle 26"/>
          <p:cNvSpPr>
            <a:spLocks noChangeArrowheads="1"/>
          </p:cNvSpPr>
          <p:nvPr/>
        </p:nvSpPr>
        <p:spPr bwMode="auto">
          <a:xfrm>
            <a:off x="838200" y="1981200"/>
            <a:ext cx="914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>
                <a:latin typeface="Times New Roman" panose="02020603050405020304" pitchFamily="18" charset="0"/>
              </a:rPr>
              <a:t>Transaksi</a:t>
            </a:r>
          </a:p>
        </p:txBody>
      </p:sp>
      <p:sp>
        <p:nvSpPr>
          <p:cNvPr id="8205" name="Text Box 32"/>
          <p:cNvSpPr txBox="1">
            <a:spLocks noChangeArrowheads="1"/>
          </p:cNvSpPr>
          <p:nvPr/>
        </p:nvSpPr>
        <p:spPr bwMode="auto">
          <a:xfrm>
            <a:off x="7010400" y="2286000"/>
            <a:ext cx="1543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latin typeface="Times New Roman" panose="02020603050405020304" pitchFamily="18" charset="0"/>
              </a:rPr>
              <a:t>DATABASE</a:t>
            </a:r>
          </a:p>
        </p:txBody>
      </p:sp>
      <p:sp>
        <p:nvSpPr>
          <p:cNvPr id="8206" name="Text Box 33"/>
          <p:cNvSpPr txBox="1">
            <a:spLocks noChangeArrowheads="1"/>
          </p:cNvSpPr>
          <p:nvPr/>
        </p:nvSpPr>
        <p:spPr bwMode="auto">
          <a:xfrm>
            <a:off x="7680325" y="3290888"/>
            <a:ext cx="42386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>
                <a:latin typeface="Times New Roman" panose="02020603050405020304" pitchFamily="18" charset="0"/>
              </a:rPr>
              <a:t>A</a:t>
            </a:r>
          </a:p>
          <a:p>
            <a:r>
              <a:rPr lang="en-US" sz="2000" b="1">
                <a:latin typeface="Times New Roman" panose="02020603050405020304" pitchFamily="18" charset="0"/>
              </a:rPr>
              <a:t>B</a:t>
            </a:r>
          </a:p>
          <a:p>
            <a:r>
              <a:rPr lang="en-US" sz="2000" b="1">
                <a:latin typeface="Times New Roman" panose="02020603050405020304" pitchFamily="18" charset="0"/>
              </a:rPr>
              <a:t>C</a:t>
            </a:r>
          </a:p>
          <a:p>
            <a:r>
              <a:rPr lang="en-US" sz="2000" b="1">
                <a:latin typeface="Times New Roman" panose="02020603050405020304" pitchFamily="18" charset="0"/>
              </a:rPr>
              <a:t>X</a:t>
            </a:r>
          </a:p>
          <a:p>
            <a:r>
              <a:rPr lang="en-US" sz="2000" b="1">
                <a:latin typeface="Times New Roman" panose="02020603050405020304" pitchFamily="18" charset="0"/>
              </a:rPr>
              <a:t>Y</a:t>
            </a:r>
          </a:p>
          <a:p>
            <a:r>
              <a:rPr lang="en-US" sz="2000" b="1">
                <a:latin typeface="Times New Roman" panose="02020603050405020304" pitchFamily="18" charset="0"/>
              </a:rPr>
              <a:t>Z</a:t>
            </a:r>
          </a:p>
          <a:p>
            <a:r>
              <a:rPr lang="en-US" sz="2000" b="1">
                <a:latin typeface="Times New Roman" panose="02020603050405020304" pitchFamily="18" charset="0"/>
              </a:rPr>
              <a:t>L</a:t>
            </a:r>
          </a:p>
          <a:p>
            <a:r>
              <a:rPr lang="en-US" sz="2000" b="1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8207" name="Line 34"/>
          <p:cNvSpPr>
            <a:spLocks noChangeShapeType="1"/>
          </p:cNvSpPr>
          <p:nvPr/>
        </p:nvSpPr>
        <p:spPr bwMode="auto">
          <a:xfrm>
            <a:off x="3886200" y="2743200"/>
            <a:ext cx="2895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Line 35"/>
          <p:cNvSpPr>
            <a:spLocks noChangeShapeType="1"/>
          </p:cNvSpPr>
          <p:nvPr/>
        </p:nvSpPr>
        <p:spPr bwMode="auto">
          <a:xfrm flipV="1">
            <a:off x="3886200" y="4191000"/>
            <a:ext cx="2895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Line 36"/>
          <p:cNvSpPr>
            <a:spLocks noChangeShapeType="1"/>
          </p:cNvSpPr>
          <p:nvPr/>
        </p:nvSpPr>
        <p:spPr bwMode="auto">
          <a:xfrm>
            <a:off x="3810000" y="5715000"/>
            <a:ext cx="3048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AutoShape 37"/>
          <p:cNvSpPr>
            <a:spLocks noChangeArrowheads="1"/>
          </p:cNvSpPr>
          <p:nvPr/>
        </p:nvSpPr>
        <p:spPr bwMode="auto">
          <a:xfrm>
            <a:off x="4953000" y="2362200"/>
            <a:ext cx="1143000" cy="37338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000">
              <a:latin typeface="Times New Roman" panose="02020603050405020304" pitchFamily="18" charset="0"/>
            </a:endParaRP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5334000" y="2514600"/>
            <a:ext cx="365125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>
                <a:latin typeface="Times New Roman" panose="02020603050405020304" pitchFamily="18" charset="0"/>
              </a:rPr>
              <a:t>S</a:t>
            </a:r>
          </a:p>
          <a:p>
            <a:pPr algn="ctr"/>
            <a:r>
              <a:rPr lang="en-US" sz="1200">
                <a:latin typeface="Times New Roman" panose="02020603050405020304" pitchFamily="18" charset="0"/>
              </a:rPr>
              <a:t>I</a:t>
            </a:r>
          </a:p>
          <a:p>
            <a:pPr algn="ctr"/>
            <a:r>
              <a:rPr lang="en-US" sz="1200">
                <a:latin typeface="Times New Roman" panose="02020603050405020304" pitchFamily="18" charset="0"/>
              </a:rPr>
              <a:t>s</a:t>
            </a:r>
          </a:p>
          <a:p>
            <a:pPr algn="ctr"/>
            <a:r>
              <a:rPr lang="en-US" sz="1200">
                <a:latin typeface="Times New Roman" panose="02020603050405020304" pitchFamily="18" charset="0"/>
              </a:rPr>
              <a:t>t</a:t>
            </a:r>
          </a:p>
          <a:p>
            <a:pPr algn="ctr"/>
            <a:r>
              <a:rPr lang="en-US" sz="1200">
                <a:latin typeface="Times New Roman" panose="02020603050405020304" pitchFamily="18" charset="0"/>
              </a:rPr>
              <a:t>I</a:t>
            </a:r>
          </a:p>
          <a:p>
            <a:pPr algn="ctr"/>
            <a:r>
              <a:rPr lang="en-US" sz="1400">
                <a:latin typeface="Times New Roman" panose="02020603050405020304" pitchFamily="18" charset="0"/>
              </a:rPr>
              <a:t>m</a:t>
            </a:r>
            <a:endParaRPr lang="en-US" sz="2000">
              <a:latin typeface="Times New Roman" panose="02020603050405020304" pitchFamily="18" charset="0"/>
            </a:endParaRPr>
          </a:p>
          <a:p>
            <a:pPr algn="ctr"/>
            <a:endParaRPr lang="en-US" sz="2000">
              <a:latin typeface="Times New Roman" panose="02020603050405020304" pitchFamily="18" charset="0"/>
            </a:endParaRPr>
          </a:p>
          <a:p>
            <a:pPr algn="ctr"/>
            <a:r>
              <a:rPr lang="en-US" sz="2000" b="1">
                <a:latin typeface="Times New Roman" panose="02020603050405020304" pitchFamily="18" charset="0"/>
              </a:rPr>
              <a:t>D</a:t>
            </a:r>
          </a:p>
          <a:p>
            <a:pPr algn="ctr"/>
            <a:r>
              <a:rPr lang="en-US" sz="2000" b="1">
                <a:latin typeface="Times New Roman" panose="02020603050405020304" pitchFamily="18" charset="0"/>
              </a:rPr>
              <a:t>B</a:t>
            </a:r>
          </a:p>
          <a:p>
            <a:pPr algn="ctr"/>
            <a:r>
              <a:rPr lang="en-US" sz="2000" b="1">
                <a:latin typeface="Times New Roman" panose="02020603050405020304" pitchFamily="18" charset="0"/>
              </a:rPr>
              <a:t>M</a:t>
            </a:r>
          </a:p>
          <a:p>
            <a:pPr algn="ctr"/>
            <a:r>
              <a:rPr lang="en-US" sz="2000" b="1">
                <a:latin typeface="Times New Roman" panose="02020603050405020304" pitchFamily="18" charset="0"/>
              </a:rPr>
              <a:t>S</a:t>
            </a:r>
            <a:endParaRPr lang="en-US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45" grpId="0" animBg="1" autoUpdateAnimBg="0"/>
      <p:bldP spid="1744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447800"/>
          </a:xfrm>
          <a:solidFill>
            <a:srgbClr val="FFFF00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err="1" smtClean="0">
                <a:solidFill>
                  <a:schemeClr val="bg2"/>
                </a:solidFill>
                <a:effectLst/>
              </a:rPr>
              <a:t>Sistem</a:t>
            </a:r>
            <a:r>
              <a:rPr lang="en-US" sz="36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effectLst/>
              </a:rPr>
              <a:t>Manjemen</a:t>
            </a:r>
            <a:r>
              <a:rPr lang="en-US" sz="3600" b="1" dirty="0" smtClean="0">
                <a:solidFill>
                  <a:schemeClr val="bg2"/>
                </a:solidFill>
                <a:effectLst/>
              </a:rPr>
              <a:t> Database (DBMS)</a:t>
            </a:r>
            <a:br>
              <a:rPr lang="en-US" sz="3600" b="1" dirty="0" smtClean="0">
                <a:solidFill>
                  <a:schemeClr val="bg2"/>
                </a:solidFill>
                <a:effectLst/>
              </a:rPr>
            </a:br>
            <a:r>
              <a:rPr lang="en-US" sz="2000" b="1" dirty="0" err="1" smtClean="0">
                <a:solidFill>
                  <a:schemeClr val="bg2"/>
                </a:solidFill>
                <a:effectLst/>
              </a:rPr>
              <a:t>Suatu</a:t>
            </a:r>
            <a:r>
              <a:rPr lang="en-US" sz="20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  <a:effectLst/>
              </a:rPr>
              <a:t>bentuk</a:t>
            </a:r>
            <a:r>
              <a:rPr lang="en-US" sz="20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  <a:effectLst/>
              </a:rPr>
              <a:t>otorisasi</a:t>
            </a:r>
            <a:r>
              <a:rPr lang="en-US" sz="20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  <a:effectLst/>
              </a:rPr>
              <a:t>untuk</a:t>
            </a:r>
            <a:r>
              <a:rPr lang="en-US" sz="20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  <a:effectLst/>
              </a:rPr>
              <a:t>pengaksesannya</a:t>
            </a:r>
            <a:r>
              <a:rPr lang="en-US" sz="2000" b="1" dirty="0" smtClean="0">
                <a:solidFill>
                  <a:schemeClr val="bg2"/>
                </a:solidFill>
                <a:effectLst/>
              </a:rPr>
              <a:t> data </a:t>
            </a:r>
            <a:r>
              <a:rPr lang="en-US" sz="2000" b="1" dirty="0" err="1" smtClean="0">
                <a:solidFill>
                  <a:schemeClr val="bg2"/>
                </a:solidFill>
                <a:effectLst/>
              </a:rPr>
              <a:t>dengan</a:t>
            </a:r>
            <a:r>
              <a:rPr lang="en-US" sz="20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  <a:effectLst/>
              </a:rPr>
              <a:t>menambah</a:t>
            </a:r>
            <a:r>
              <a:rPr lang="en-US" sz="20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  <a:effectLst/>
              </a:rPr>
              <a:t>elemen</a:t>
            </a:r>
            <a:r>
              <a:rPr lang="en-US" sz="20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  <a:effectLst/>
              </a:rPr>
              <a:t>baru</a:t>
            </a:r>
            <a:r>
              <a:rPr lang="en-US" sz="2000" b="1" dirty="0" smtClean="0">
                <a:solidFill>
                  <a:schemeClr val="bg2"/>
                </a:solidFill>
                <a:effectLst/>
              </a:rPr>
              <a:t> yang </a:t>
            </a:r>
            <a:r>
              <a:rPr lang="en-US" sz="2000" b="1" dirty="0" err="1" smtClean="0">
                <a:solidFill>
                  <a:schemeClr val="bg2"/>
                </a:solidFill>
                <a:effectLst/>
              </a:rPr>
              <a:t>berdiri</a:t>
            </a:r>
            <a:r>
              <a:rPr lang="en-US" sz="20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  <a:effectLst/>
              </a:rPr>
              <a:t>sendiri</a:t>
            </a:r>
            <a:r>
              <a:rPr lang="en-US" sz="20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  <a:effectLst/>
              </a:rPr>
              <a:t>diantara</a:t>
            </a:r>
            <a:r>
              <a:rPr lang="en-US" sz="2000" b="1" dirty="0" smtClean="0">
                <a:solidFill>
                  <a:schemeClr val="bg2"/>
                </a:solidFill>
                <a:effectLst/>
              </a:rPr>
              <a:t> program </a:t>
            </a:r>
            <a:r>
              <a:rPr lang="en-US" sz="2000" b="1" dirty="0" err="1" smtClean="0">
                <a:solidFill>
                  <a:schemeClr val="bg2"/>
                </a:solidFill>
                <a:effectLst/>
              </a:rPr>
              <a:t>pemakai</a:t>
            </a:r>
            <a:r>
              <a:rPr lang="en-US" sz="20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  <a:effectLst/>
              </a:rPr>
              <a:t>dan</a:t>
            </a:r>
            <a:r>
              <a:rPr lang="en-US" sz="2000" b="1" dirty="0" smtClean="0">
                <a:solidFill>
                  <a:schemeClr val="bg2"/>
                </a:solidFill>
                <a:effectLst/>
              </a:rPr>
              <a:t> database </a:t>
            </a:r>
            <a:r>
              <a:rPr lang="en-US" sz="2000" b="1" dirty="0" err="1" smtClean="0">
                <a:solidFill>
                  <a:schemeClr val="bg2"/>
                </a:solidFill>
                <a:effectLst/>
              </a:rPr>
              <a:t>fisik</a:t>
            </a:r>
            <a:r>
              <a:rPr lang="en-US" sz="2000" b="1" dirty="0" smtClean="0"/>
              <a:t>.</a:t>
            </a:r>
            <a:endParaRPr lang="en-US" sz="4000" b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err="1" smtClean="0">
                <a:solidFill>
                  <a:schemeClr val="bg2"/>
                </a:solidFill>
              </a:rPr>
              <a:t>Fungsi-fungsi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Sistem</a:t>
            </a:r>
            <a:r>
              <a:rPr lang="en-US" sz="2400" b="1" dirty="0" smtClean="0">
                <a:solidFill>
                  <a:schemeClr val="bg2"/>
                </a:solidFill>
              </a:rPr>
              <a:t> DBMS ;</a:t>
            </a:r>
          </a:p>
          <a:p>
            <a:pPr eaLnBrk="1" hangingPunct="1"/>
            <a:r>
              <a:rPr lang="en-US" sz="2400" dirty="0" err="1" smtClean="0">
                <a:solidFill>
                  <a:schemeClr val="bg2"/>
                </a:solidFill>
              </a:rPr>
              <a:t>Untuk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menyediakan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kontrol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akses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terhadap</a:t>
            </a:r>
            <a:r>
              <a:rPr lang="en-US" sz="2400" dirty="0" smtClean="0">
                <a:solidFill>
                  <a:schemeClr val="bg2"/>
                </a:solidFill>
              </a:rPr>
              <a:t> database.</a:t>
            </a:r>
          </a:p>
          <a:p>
            <a:pPr eaLnBrk="1" hangingPunct="1"/>
            <a:r>
              <a:rPr lang="en-US" sz="2400" dirty="0" err="1" smtClean="0">
                <a:solidFill>
                  <a:schemeClr val="bg2"/>
                </a:solidFill>
              </a:rPr>
              <a:t>Suatu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bentuk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perangkat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lunak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khusus</a:t>
            </a:r>
            <a:r>
              <a:rPr lang="en-US" sz="2400" dirty="0" smtClean="0">
                <a:solidFill>
                  <a:schemeClr val="bg2"/>
                </a:solidFill>
              </a:rPr>
              <a:t> yang program </a:t>
            </a:r>
            <a:r>
              <a:rPr lang="en-US" sz="2400" dirty="0" err="1" smtClean="0">
                <a:solidFill>
                  <a:schemeClr val="bg2"/>
                </a:solidFill>
              </a:rPr>
              <a:t>untuk</a:t>
            </a:r>
            <a:r>
              <a:rPr lang="en-US" sz="2400" dirty="0" smtClean="0">
                <a:solidFill>
                  <a:schemeClr val="bg2"/>
                </a:solidFill>
              </a:rPr>
              <a:t>  </a:t>
            </a:r>
            <a:r>
              <a:rPr lang="en-US" sz="2400" dirty="0" err="1" smtClean="0">
                <a:solidFill>
                  <a:schemeClr val="bg2"/>
                </a:solidFill>
              </a:rPr>
              <a:t>mengetahui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elemen</a:t>
            </a:r>
            <a:r>
              <a:rPr lang="en-US" sz="2400" dirty="0" smtClean="0">
                <a:solidFill>
                  <a:schemeClr val="bg2"/>
                </a:solidFill>
              </a:rPr>
              <a:t> data </a:t>
            </a:r>
            <a:r>
              <a:rPr lang="en-US" sz="2400" dirty="0" err="1" smtClean="0">
                <a:solidFill>
                  <a:schemeClr val="bg2"/>
                </a:solidFill>
              </a:rPr>
              <a:t>mana</a:t>
            </a:r>
            <a:r>
              <a:rPr lang="en-US" sz="2400" dirty="0" smtClean="0">
                <a:solidFill>
                  <a:schemeClr val="bg2"/>
                </a:solidFill>
              </a:rPr>
              <a:t> yang </a:t>
            </a:r>
            <a:r>
              <a:rPr lang="en-US" sz="2400" dirty="0" err="1" smtClean="0">
                <a:solidFill>
                  <a:schemeClr val="bg2"/>
                </a:solidFill>
              </a:rPr>
              <a:t>bisa</a:t>
            </a:r>
            <a:r>
              <a:rPr lang="en-US" sz="2400" dirty="0" smtClean="0">
                <a:solidFill>
                  <a:schemeClr val="bg2"/>
                </a:solidFill>
              </a:rPr>
              <a:t> di </a:t>
            </a:r>
            <a:r>
              <a:rPr lang="en-US" sz="2400" dirty="0" err="1" smtClean="0">
                <a:solidFill>
                  <a:schemeClr val="bg2"/>
                </a:solidFill>
              </a:rPr>
              <a:t>akses</a:t>
            </a:r>
            <a:r>
              <a:rPr lang="en-US" sz="2400" dirty="0" smtClean="0">
                <a:solidFill>
                  <a:schemeClr val="bg2"/>
                </a:solidFill>
              </a:rPr>
              <a:t> (</a:t>
            </a:r>
            <a:r>
              <a:rPr lang="en-US" sz="2400" dirty="0" err="1" smtClean="0">
                <a:solidFill>
                  <a:schemeClr val="bg2"/>
                </a:solidFill>
              </a:rPr>
              <a:t>mendapat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otorisasinya</a:t>
            </a:r>
            <a:r>
              <a:rPr lang="en-US" sz="2400" dirty="0" smtClean="0">
                <a:solidFill>
                  <a:schemeClr val="bg2"/>
                </a:solidFill>
              </a:rPr>
              <a:t>) </a:t>
            </a:r>
            <a:r>
              <a:rPr lang="en-US" sz="2400" dirty="0" err="1" smtClean="0">
                <a:solidFill>
                  <a:schemeClr val="bg2"/>
                </a:solidFill>
              </a:rPr>
              <a:t>oleh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pemakai</a:t>
            </a:r>
            <a:endParaRPr lang="en-US" sz="2400" dirty="0" smtClean="0">
              <a:solidFill>
                <a:schemeClr val="bg2"/>
              </a:solidFill>
            </a:endParaRPr>
          </a:p>
          <a:p>
            <a:pPr eaLnBrk="1" hangingPunct="1"/>
            <a:r>
              <a:rPr lang="en-US" sz="2400" dirty="0" err="1" smtClean="0">
                <a:solidFill>
                  <a:schemeClr val="bg2"/>
                </a:solidFill>
              </a:rPr>
              <a:t>Mengusahakan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dan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mengotorisasi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akses</a:t>
            </a:r>
            <a:r>
              <a:rPr lang="en-US" sz="2400" dirty="0" smtClean="0">
                <a:solidFill>
                  <a:schemeClr val="bg2"/>
                </a:solidFill>
              </a:rPr>
              <a:t> database </a:t>
            </a:r>
            <a:r>
              <a:rPr lang="en-US" sz="2400" dirty="0" err="1" smtClean="0">
                <a:solidFill>
                  <a:schemeClr val="bg2"/>
                </a:solidFill>
              </a:rPr>
              <a:t>sesui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dengan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tingkat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otorita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pemakai</a:t>
            </a:r>
            <a:endParaRPr lang="en-US" sz="2400" dirty="0" smtClean="0">
              <a:solidFill>
                <a:schemeClr val="bg2"/>
              </a:solidFill>
            </a:endParaRPr>
          </a:p>
          <a:p>
            <a:pPr eaLnBrk="1" hangingPunct="1"/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4038600"/>
          </a:xfrm>
          <a:solidFill>
            <a:srgbClr val="FFFF0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err="1" smtClean="0">
                <a:solidFill>
                  <a:schemeClr val="bg2"/>
                </a:solidFill>
              </a:rPr>
              <a:t>Pendekatan</a:t>
            </a:r>
            <a:r>
              <a:rPr lang="en-US" sz="2800" b="1" dirty="0" smtClean="0">
                <a:solidFill>
                  <a:schemeClr val="bg2"/>
                </a:solidFill>
              </a:rPr>
              <a:t> Database yang </a:t>
            </a:r>
            <a:r>
              <a:rPr lang="en-US" sz="2800" b="1" dirty="0" err="1" smtClean="0">
                <a:solidFill>
                  <a:schemeClr val="bg2"/>
                </a:solidFill>
              </a:rPr>
              <a:t>bisa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digunakan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sistem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informasi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bisnes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yaitu</a:t>
            </a:r>
            <a:r>
              <a:rPr lang="en-US" sz="2800" b="1" dirty="0" smtClean="0">
                <a:solidFill>
                  <a:schemeClr val="bg2"/>
                </a:solidFill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</a:rPr>
              <a:t>	</a:t>
            </a:r>
            <a:r>
              <a:rPr lang="en-US" sz="2800" dirty="0" smtClean="0">
                <a:solidFill>
                  <a:schemeClr val="bg2"/>
                </a:solidFill>
              </a:rPr>
              <a:t>	</a:t>
            </a:r>
            <a:r>
              <a:rPr lang="en-US" sz="2800" b="1" dirty="0" smtClean="0">
                <a:solidFill>
                  <a:schemeClr val="bg2"/>
                </a:solidFill>
              </a:rPr>
              <a:t>1. Model </a:t>
            </a:r>
            <a:r>
              <a:rPr lang="en-US" sz="2800" b="1" dirty="0" err="1" smtClean="0">
                <a:solidFill>
                  <a:schemeClr val="bg2"/>
                </a:solidFill>
              </a:rPr>
              <a:t>Hirarkis</a:t>
            </a:r>
            <a:r>
              <a:rPr lang="en-US" sz="2800" dirty="0" smtClean="0">
                <a:solidFill>
                  <a:schemeClr val="bg2"/>
                </a:solidFill>
              </a:rPr>
              <a:t>  ( M. </a:t>
            </a:r>
            <a:r>
              <a:rPr lang="en-US" sz="2800" dirty="0" err="1" smtClean="0">
                <a:solidFill>
                  <a:schemeClr val="bg2"/>
                </a:solidFill>
              </a:rPr>
              <a:t>Navigasional</a:t>
            </a:r>
            <a:r>
              <a:rPr lang="en-US" sz="2800" dirty="0" smtClean="0">
                <a:solidFill>
                  <a:schemeClr val="bg2"/>
                </a:solidFill>
              </a:rPr>
              <a:t> )</a:t>
            </a:r>
            <a:r>
              <a:rPr lang="en-US" sz="2800" b="1" dirty="0" smtClean="0">
                <a:solidFill>
                  <a:schemeClr val="bg2"/>
                </a:solidFill>
              </a:rPr>
              <a:t>	</a:t>
            </a:r>
            <a:endParaRPr lang="en-US" sz="2400" b="1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chemeClr val="bg2"/>
                </a:solidFill>
              </a:rPr>
              <a:t>		</a:t>
            </a:r>
            <a:endParaRPr lang="en-US" sz="2800" b="1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</a:rPr>
              <a:t>		2. Model </a:t>
            </a:r>
            <a:r>
              <a:rPr lang="en-US" sz="2800" b="1" dirty="0" err="1" smtClean="0">
                <a:solidFill>
                  <a:schemeClr val="bg2"/>
                </a:solidFill>
              </a:rPr>
              <a:t>Jaringan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> ( M. </a:t>
            </a:r>
            <a:r>
              <a:rPr lang="en-US" sz="2800" dirty="0" err="1" smtClean="0">
                <a:solidFill>
                  <a:schemeClr val="bg2"/>
                </a:solidFill>
              </a:rPr>
              <a:t>Strukturisasi</a:t>
            </a:r>
            <a:r>
              <a:rPr lang="en-US" sz="2800" dirty="0" smtClean="0">
                <a:solidFill>
                  <a:schemeClr val="bg2"/>
                </a:solidFill>
              </a:rPr>
              <a:t> )</a:t>
            </a: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		</a:t>
            </a:r>
            <a:r>
              <a:rPr lang="en-US" sz="2800" b="1" dirty="0" smtClean="0">
                <a:solidFill>
                  <a:schemeClr val="bg2"/>
                </a:solidFill>
              </a:rPr>
              <a:t>3. Model </a:t>
            </a:r>
            <a:r>
              <a:rPr lang="en-US" sz="2800" b="1" dirty="0" err="1" smtClean="0">
                <a:solidFill>
                  <a:schemeClr val="bg2"/>
                </a:solidFill>
              </a:rPr>
              <a:t>Relasional</a:t>
            </a:r>
            <a:endParaRPr lang="en-US" sz="2400" b="1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b="1" dirty="0" smtClean="0"/>
              <a:t>		</a:t>
            </a:r>
          </a:p>
          <a:p>
            <a:pPr eaLnBrk="1" hangingPunct="1">
              <a:buFontTx/>
              <a:buNone/>
            </a:pPr>
            <a:r>
              <a:rPr lang="en-US" sz="2400" b="1" dirty="0" smtClean="0"/>
              <a:t>		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8692"/>
            <a:ext cx="7848600" cy="1676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err="1" smtClean="0">
                <a:solidFill>
                  <a:schemeClr val="bg2"/>
                </a:solidFill>
                <a:effectLst/>
              </a:rPr>
              <a:t>Lingkungan</a:t>
            </a:r>
            <a:r>
              <a:rPr lang="en-US" sz="3200" b="1" dirty="0" smtClean="0">
                <a:solidFill>
                  <a:schemeClr val="bg2"/>
                </a:solidFill>
                <a:effectLst/>
              </a:rPr>
              <a:t> Database</a:t>
            </a:r>
            <a:br>
              <a:rPr lang="en-US" sz="3200" b="1" dirty="0" smtClean="0">
                <a:solidFill>
                  <a:schemeClr val="bg2"/>
                </a:solidFill>
                <a:effectLst/>
              </a:rPr>
            </a:br>
            <a:r>
              <a:rPr lang="en-US" sz="2000" dirty="0" err="1" smtClean="0">
                <a:solidFill>
                  <a:schemeClr val="bg2"/>
                </a:solidFill>
                <a:effectLst/>
              </a:rPr>
              <a:t>Elemen-elemen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ffectLst/>
              </a:rPr>
              <a:t>Lingkungan</a:t>
            </a:r>
            <a:r>
              <a:rPr lang="en-US" sz="2000" dirty="0" smtClean="0">
                <a:solidFill>
                  <a:schemeClr val="bg2"/>
                </a:solidFill>
                <a:effectLst/>
              </a:rPr>
              <a:t> Database</a:t>
            </a:r>
            <a:br>
              <a:rPr lang="en-US" sz="2000" dirty="0" smtClean="0">
                <a:solidFill>
                  <a:schemeClr val="bg2"/>
                </a:solidFill>
                <a:effectLst/>
              </a:rPr>
            </a:br>
            <a:r>
              <a:rPr lang="en-US" sz="2400" b="1" dirty="0" smtClean="0">
                <a:solidFill>
                  <a:schemeClr val="bg2"/>
                </a:solidFill>
                <a:effectLst/>
              </a:rPr>
              <a:t>1. </a:t>
            </a:r>
            <a:r>
              <a:rPr lang="en-US" sz="2400" b="1" dirty="0" err="1" smtClean="0">
                <a:solidFill>
                  <a:schemeClr val="bg2"/>
                </a:solidFill>
                <a:effectLst/>
              </a:rPr>
              <a:t>Pemakai</a:t>
            </a:r>
            <a:r>
              <a:rPr lang="en-US" sz="2400" b="1" dirty="0" smtClean="0">
                <a:solidFill>
                  <a:schemeClr val="bg2"/>
                </a:solidFill>
                <a:effectLst/>
              </a:rPr>
              <a:t>			</a:t>
            </a:r>
            <a:r>
              <a:rPr lang="en-US" sz="2400" b="1" dirty="0" smtClean="0">
                <a:solidFill>
                  <a:schemeClr val="bg2"/>
                </a:solidFill>
                <a:effectLst/>
              </a:rPr>
              <a:t>     2</a:t>
            </a:r>
            <a:r>
              <a:rPr lang="en-US" sz="2400" b="1" dirty="0" smtClean="0">
                <a:solidFill>
                  <a:schemeClr val="bg2"/>
                </a:solidFill>
                <a:effectLst/>
              </a:rPr>
              <a:t>. DBMS</a:t>
            </a:r>
            <a:br>
              <a:rPr lang="en-US" sz="2400" b="1" dirty="0" smtClean="0">
                <a:solidFill>
                  <a:schemeClr val="bg2"/>
                </a:solidFill>
                <a:effectLst/>
              </a:rPr>
            </a:br>
            <a:r>
              <a:rPr lang="en-US" sz="2400" b="1" dirty="0" smtClean="0">
                <a:solidFill>
                  <a:schemeClr val="bg2"/>
                </a:solidFill>
                <a:effectLst/>
              </a:rPr>
              <a:t>3. </a:t>
            </a:r>
            <a:r>
              <a:rPr lang="en-US" sz="2400" b="1" dirty="0" err="1" smtClean="0">
                <a:solidFill>
                  <a:schemeClr val="bg2"/>
                </a:solidFill>
                <a:effectLst/>
              </a:rPr>
              <a:t>Administrasi</a:t>
            </a:r>
            <a:r>
              <a:rPr lang="en-US" sz="2400" b="1" dirty="0" smtClean="0">
                <a:solidFill>
                  <a:schemeClr val="bg2"/>
                </a:solidFill>
                <a:effectLst/>
              </a:rPr>
              <a:t> Database	</a:t>
            </a:r>
            <a:r>
              <a:rPr lang="en-US" sz="2400" b="1" dirty="0" smtClean="0">
                <a:solidFill>
                  <a:schemeClr val="bg2"/>
                </a:solidFill>
                <a:effectLst/>
              </a:rPr>
              <a:t>     4</a:t>
            </a:r>
            <a:r>
              <a:rPr lang="en-US" sz="2400" b="1" dirty="0" smtClean="0">
                <a:solidFill>
                  <a:schemeClr val="bg2"/>
                </a:solidFill>
                <a:effectLst/>
              </a:rPr>
              <a:t>. Database </a:t>
            </a:r>
            <a:r>
              <a:rPr lang="en-US" sz="2400" b="1" dirty="0" err="1" smtClean="0">
                <a:solidFill>
                  <a:schemeClr val="bg2"/>
                </a:solidFill>
                <a:effectLst/>
              </a:rPr>
              <a:t>Fisik</a:t>
            </a:r>
            <a:r>
              <a:rPr lang="en-US" sz="2400" b="1" dirty="0" smtClean="0">
                <a:solidFill>
                  <a:schemeClr val="bg2"/>
                </a:solidFill>
                <a:effectLst/>
              </a:rPr>
              <a:t/>
            </a:r>
            <a:br>
              <a:rPr lang="en-US" sz="2400" b="1" dirty="0" smtClean="0">
                <a:solidFill>
                  <a:schemeClr val="bg2"/>
                </a:solidFill>
                <a:effectLst/>
              </a:rPr>
            </a:br>
            <a:r>
              <a:rPr lang="en-US" sz="1800" b="1" dirty="0" err="1" smtClean="0">
                <a:solidFill>
                  <a:schemeClr val="bg2"/>
                </a:solidFill>
                <a:effectLst/>
              </a:rPr>
              <a:t>Gambar</a:t>
            </a:r>
            <a:r>
              <a:rPr lang="en-US" sz="1800" b="1" dirty="0" smtClean="0">
                <a:solidFill>
                  <a:schemeClr val="bg2"/>
                </a:solidFill>
                <a:effectLst/>
              </a:rPr>
              <a:t> : </a:t>
            </a:r>
            <a:r>
              <a:rPr lang="en-US" sz="1400" dirty="0" err="1" smtClean="0">
                <a:solidFill>
                  <a:schemeClr val="bg2"/>
                </a:solidFill>
                <a:effectLst/>
              </a:rPr>
              <a:t>Elemen-elemen</a:t>
            </a:r>
            <a:r>
              <a:rPr lang="en-US" sz="14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effectLst/>
              </a:rPr>
              <a:t>konsep</a:t>
            </a:r>
            <a:r>
              <a:rPr lang="en-US" sz="1400" dirty="0" smtClean="0">
                <a:solidFill>
                  <a:schemeClr val="bg2"/>
                </a:solidFill>
                <a:effectLst/>
              </a:rPr>
              <a:t> Data</a:t>
            </a:r>
            <a:endParaRPr lang="en-US" sz="3200" b="1" dirty="0" smtClean="0">
              <a:solidFill>
                <a:schemeClr val="bg2"/>
              </a:solidFill>
              <a:effectLst/>
            </a:endParaRPr>
          </a:p>
        </p:txBody>
      </p:sp>
      <p:sp>
        <p:nvSpPr>
          <p:cNvPr id="11267" name="AutoShape 4"/>
          <p:cNvSpPr>
            <a:spLocks noChangeArrowheads="1"/>
          </p:cNvSpPr>
          <p:nvPr/>
        </p:nvSpPr>
        <p:spPr bwMode="auto">
          <a:xfrm>
            <a:off x="5105400" y="2971800"/>
            <a:ext cx="2133600" cy="28194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000">
              <a:latin typeface="Times New Roman" panose="02020603050405020304" pitchFamily="18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048000" y="3276600"/>
            <a:ext cx="1905000" cy="274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000">
              <a:latin typeface="Times New Roman" panose="02020603050405020304" pitchFamily="18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762000" y="3200400"/>
            <a:ext cx="914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000">
              <a:latin typeface="Times New Roman" panose="02020603050405020304" pitchFamily="18" charset="0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5715000" y="2057400"/>
            <a:ext cx="2133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latin typeface="Times New Roman" panose="02020603050405020304" pitchFamily="18" charset="0"/>
              </a:rPr>
              <a:t>Administrasi </a:t>
            </a:r>
          </a:p>
          <a:p>
            <a:pPr algn="ctr"/>
            <a:r>
              <a:rPr lang="en-US" sz="2000">
                <a:latin typeface="Times New Roman" panose="02020603050405020304" pitchFamily="18" charset="0"/>
              </a:rPr>
              <a:t>Database</a:t>
            </a: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7467600" y="3429000"/>
            <a:ext cx="1371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latin typeface="Times New Roman" panose="02020603050405020304" pitchFamily="18" charset="0"/>
              </a:rPr>
              <a:t>Host</a:t>
            </a:r>
          </a:p>
          <a:p>
            <a:pPr algn="ctr"/>
            <a:r>
              <a:rPr lang="en-US" sz="2000">
                <a:latin typeface="Times New Roman" panose="02020603050405020304" pitchFamily="18" charset="0"/>
              </a:rPr>
              <a:t>Operating</a:t>
            </a:r>
          </a:p>
          <a:p>
            <a:pPr algn="ctr"/>
            <a:r>
              <a:rPr lang="en-US" sz="2000">
                <a:latin typeface="Times New Roman" panose="02020603050405020304" pitchFamily="18" charset="0"/>
              </a:rPr>
              <a:t>System</a:t>
            </a:r>
          </a:p>
        </p:txBody>
      </p:sp>
      <p:sp>
        <p:nvSpPr>
          <p:cNvPr id="11272" name="AutoShape 10"/>
          <p:cNvSpPr>
            <a:spLocks noChangeArrowheads="1"/>
          </p:cNvSpPr>
          <p:nvPr/>
        </p:nvSpPr>
        <p:spPr bwMode="auto">
          <a:xfrm>
            <a:off x="7467600" y="4953000"/>
            <a:ext cx="1066800" cy="985838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>
                <a:latin typeface="Times New Roman" panose="02020603050405020304" pitchFamily="18" charset="0"/>
              </a:rPr>
              <a:t>Database</a:t>
            </a:r>
          </a:p>
          <a:p>
            <a:pPr algn="ctr"/>
            <a:r>
              <a:rPr lang="en-US" sz="1400" b="1">
                <a:latin typeface="Times New Roman" panose="02020603050405020304" pitchFamily="18" charset="0"/>
              </a:rPr>
              <a:t>Fisik</a:t>
            </a:r>
          </a:p>
        </p:txBody>
      </p:sp>
      <p:sp>
        <p:nvSpPr>
          <p:cNvPr id="11273" name="AutoShape 11"/>
          <p:cNvSpPr>
            <a:spLocks noChangeArrowheads="1"/>
          </p:cNvSpPr>
          <p:nvPr/>
        </p:nvSpPr>
        <p:spPr bwMode="auto">
          <a:xfrm>
            <a:off x="3048000" y="2438400"/>
            <a:ext cx="1905000" cy="838200"/>
          </a:xfrm>
          <a:prstGeom prst="downArrowCallout">
            <a:avLst>
              <a:gd name="adj1" fmla="val 56818"/>
              <a:gd name="adj2" fmla="val 5681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600">
                <a:latin typeface="Times New Roman" panose="02020603050405020304" pitchFamily="18" charset="0"/>
              </a:rPr>
              <a:t>Proses Pengembangan</a:t>
            </a:r>
          </a:p>
          <a:p>
            <a:pPr algn="ctr"/>
            <a:r>
              <a:rPr lang="en-US" sz="1600">
                <a:latin typeface="Times New Roman" panose="02020603050405020304" pitchFamily="18" charset="0"/>
              </a:rPr>
              <a:t>Sistem</a:t>
            </a:r>
          </a:p>
        </p:txBody>
      </p:sp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3276600" y="3352800"/>
            <a:ext cx="144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600">
                <a:latin typeface="Times New Roman" panose="02020603050405020304" pitchFamily="18" charset="0"/>
              </a:rPr>
              <a:t>Program</a:t>
            </a:r>
          </a:p>
          <a:p>
            <a:pPr algn="ctr"/>
            <a:r>
              <a:rPr lang="en-US" sz="1600">
                <a:latin typeface="Times New Roman" panose="02020603050405020304" pitchFamily="18" charset="0"/>
              </a:rPr>
              <a:t>Pemakai</a:t>
            </a:r>
            <a:r>
              <a:rPr lang="en-US" sz="14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1275" name="Rectangle 14"/>
          <p:cNvSpPr>
            <a:spLocks noChangeArrowheads="1"/>
          </p:cNvSpPr>
          <p:nvPr/>
        </p:nvSpPr>
        <p:spPr bwMode="auto">
          <a:xfrm>
            <a:off x="3276600" y="4038600"/>
            <a:ext cx="144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600" b="1">
                <a:latin typeface="Times New Roman" panose="02020603050405020304" pitchFamily="18" charset="0"/>
              </a:rPr>
              <a:t>Program</a:t>
            </a:r>
          </a:p>
          <a:p>
            <a:pPr algn="ctr"/>
            <a:r>
              <a:rPr lang="en-US" sz="1600" b="1">
                <a:latin typeface="Times New Roman" panose="02020603050405020304" pitchFamily="18" charset="0"/>
              </a:rPr>
              <a:t>Pemakai</a:t>
            </a:r>
          </a:p>
        </p:txBody>
      </p:sp>
      <p:sp>
        <p:nvSpPr>
          <p:cNvPr id="11276" name="Rectangle 15"/>
          <p:cNvSpPr>
            <a:spLocks noChangeArrowheads="1"/>
          </p:cNvSpPr>
          <p:nvPr/>
        </p:nvSpPr>
        <p:spPr bwMode="auto">
          <a:xfrm>
            <a:off x="3276600" y="4724400"/>
            <a:ext cx="144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600" b="1">
                <a:latin typeface="Times New Roman" panose="02020603050405020304" pitchFamily="18" charset="0"/>
              </a:rPr>
              <a:t>Program</a:t>
            </a:r>
          </a:p>
          <a:p>
            <a:pPr algn="ctr"/>
            <a:r>
              <a:rPr lang="en-US" sz="1600" b="1">
                <a:latin typeface="Times New Roman" panose="02020603050405020304" pitchFamily="18" charset="0"/>
              </a:rPr>
              <a:t>Pemakai</a:t>
            </a:r>
          </a:p>
        </p:txBody>
      </p:sp>
      <p:sp>
        <p:nvSpPr>
          <p:cNvPr id="11277" name="Rectangle 16"/>
          <p:cNvSpPr>
            <a:spLocks noChangeArrowheads="1"/>
          </p:cNvSpPr>
          <p:nvPr/>
        </p:nvSpPr>
        <p:spPr bwMode="auto">
          <a:xfrm>
            <a:off x="3276600" y="5410200"/>
            <a:ext cx="144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600" b="1">
                <a:latin typeface="Times New Roman" panose="02020603050405020304" pitchFamily="18" charset="0"/>
              </a:rPr>
              <a:t>Program </a:t>
            </a:r>
          </a:p>
          <a:p>
            <a:pPr algn="ctr"/>
            <a:r>
              <a:rPr lang="en-US" sz="1600" b="1">
                <a:latin typeface="Times New Roman" panose="02020603050405020304" pitchFamily="18" charset="0"/>
              </a:rPr>
              <a:t>Pemakai</a:t>
            </a:r>
          </a:p>
        </p:txBody>
      </p:sp>
      <p:sp>
        <p:nvSpPr>
          <p:cNvPr id="11278" name="AutoShape 17"/>
          <p:cNvSpPr>
            <a:spLocks noChangeArrowheads="1"/>
          </p:cNvSpPr>
          <p:nvPr/>
        </p:nvSpPr>
        <p:spPr bwMode="auto">
          <a:xfrm>
            <a:off x="1752600" y="3276600"/>
            <a:ext cx="1295400" cy="609600"/>
          </a:xfrm>
          <a:prstGeom prst="rightArrow">
            <a:avLst>
              <a:gd name="adj1" fmla="val 50000"/>
              <a:gd name="adj2" fmla="val 53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>
                <a:latin typeface="Times New Roman" panose="02020603050405020304" pitchFamily="18" charset="0"/>
              </a:rPr>
              <a:t>Transaksi</a:t>
            </a:r>
          </a:p>
        </p:txBody>
      </p:sp>
      <p:sp>
        <p:nvSpPr>
          <p:cNvPr id="11279" name="AutoShape 18"/>
          <p:cNvSpPr>
            <a:spLocks noChangeArrowheads="1"/>
          </p:cNvSpPr>
          <p:nvPr/>
        </p:nvSpPr>
        <p:spPr bwMode="auto">
          <a:xfrm>
            <a:off x="1752600" y="4038600"/>
            <a:ext cx="1295400" cy="609600"/>
          </a:xfrm>
          <a:prstGeom prst="rightArrow">
            <a:avLst>
              <a:gd name="adj1" fmla="val 50000"/>
              <a:gd name="adj2" fmla="val 53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>
                <a:latin typeface="Times New Roman" panose="02020603050405020304" pitchFamily="18" charset="0"/>
              </a:rPr>
              <a:t>Transaksi</a:t>
            </a:r>
          </a:p>
        </p:txBody>
      </p:sp>
      <p:sp>
        <p:nvSpPr>
          <p:cNvPr id="11280" name="AutoShape 19"/>
          <p:cNvSpPr>
            <a:spLocks noChangeArrowheads="1"/>
          </p:cNvSpPr>
          <p:nvPr/>
        </p:nvSpPr>
        <p:spPr bwMode="auto">
          <a:xfrm>
            <a:off x="1752600" y="4648200"/>
            <a:ext cx="1295400" cy="609600"/>
          </a:xfrm>
          <a:prstGeom prst="rightArrow">
            <a:avLst>
              <a:gd name="adj1" fmla="val 50000"/>
              <a:gd name="adj2" fmla="val 53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>
                <a:latin typeface="Times New Roman" panose="02020603050405020304" pitchFamily="18" charset="0"/>
              </a:rPr>
              <a:t>Transaksi</a:t>
            </a:r>
          </a:p>
        </p:txBody>
      </p:sp>
      <p:sp>
        <p:nvSpPr>
          <p:cNvPr id="11281" name="AutoShape 20"/>
          <p:cNvSpPr>
            <a:spLocks noChangeArrowheads="1"/>
          </p:cNvSpPr>
          <p:nvPr/>
        </p:nvSpPr>
        <p:spPr bwMode="auto">
          <a:xfrm>
            <a:off x="1752600" y="5334000"/>
            <a:ext cx="1295400" cy="609600"/>
          </a:xfrm>
          <a:prstGeom prst="rightArrow">
            <a:avLst>
              <a:gd name="adj1" fmla="val 50000"/>
              <a:gd name="adj2" fmla="val 53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>
                <a:latin typeface="Times New Roman" panose="02020603050405020304" pitchFamily="18" charset="0"/>
              </a:rPr>
              <a:t>Tranaksi</a:t>
            </a:r>
          </a:p>
        </p:txBody>
      </p:sp>
      <p:sp>
        <p:nvSpPr>
          <p:cNvPr id="11282" name="Text Box 28"/>
          <p:cNvSpPr txBox="1">
            <a:spLocks noChangeArrowheads="1"/>
          </p:cNvSpPr>
          <p:nvPr/>
        </p:nvSpPr>
        <p:spPr bwMode="auto">
          <a:xfrm>
            <a:off x="1133475" y="3367088"/>
            <a:ext cx="56356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latin typeface="Times New Roman" panose="02020603050405020304" pitchFamily="18" charset="0"/>
              </a:rPr>
              <a:t>U</a:t>
            </a:r>
          </a:p>
          <a:p>
            <a:r>
              <a:rPr lang="en-US" sz="2000">
                <a:latin typeface="Times New Roman" panose="02020603050405020304" pitchFamily="18" charset="0"/>
              </a:rPr>
              <a:t>s</a:t>
            </a:r>
          </a:p>
          <a:p>
            <a:r>
              <a:rPr lang="en-US" sz="2000">
                <a:latin typeface="Times New Roman" panose="02020603050405020304" pitchFamily="18" charset="0"/>
              </a:rPr>
              <a:t>e</a:t>
            </a:r>
          </a:p>
          <a:p>
            <a:r>
              <a:rPr lang="en-US" sz="2000">
                <a:latin typeface="Times New Roman" panose="02020603050405020304" pitchFamily="18" charset="0"/>
              </a:rPr>
              <a:t>r</a:t>
            </a:r>
          </a:p>
          <a:p>
            <a:endParaRPr lang="en-US" sz="2000">
              <a:latin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</a:rPr>
              <a:t>Sis</a:t>
            </a:r>
          </a:p>
          <a:p>
            <a:r>
              <a:rPr lang="en-US" sz="2000">
                <a:latin typeface="Times New Roman" panose="02020603050405020304" pitchFamily="18" charset="0"/>
              </a:rPr>
              <a:t>tem</a:t>
            </a:r>
          </a:p>
        </p:txBody>
      </p:sp>
      <p:sp>
        <p:nvSpPr>
          <p:cNvPr id="11283" name="Text Box 34"/>
          <p:cNvSpPr txBox="1">
            <a:spLocks noChangeArrowheads="1"/>
          </p:cNvSpPr>
          <p:nvPr/>
        </p:nvSpPr>
        <p:spPr bwMode="auto">
          <a:xfrm>
            <a:off x="5943600" y="2895600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latin typeface="Times New Roman" panose="02020603050405020304" pitchFamily="18" charset="0"/>
              </a:rPr>
              <a:t>DBMS</a:t>
            </a:r>
          </a:p>
        </p:txBody>
      </p:sp>
      <p:sp>
        <p:nvSpPr>
          <p:cNvPr id="11284" name="Rectangle 35"/>
          <p:cNvSpPr>
            <a:spLocks noChangeArrowheads="1"/>
          </p:cNvSpPr>
          <p:nvPr/>
        </p:nvSpPr>
        <p:spPr bwMode="auto">
          <a:xfrm>
            <a:off x="5486400" y="3352800"/>
            <a:ext cx="1447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>
                <a:latin typeface="Times New Roman" panose="02020603050405020304" pitchFamily="18" charset="0"/>
              </a:rPr>
              <a:t>Bahasa</a:t>
            </a:r>
          </a:p>
          <a:p>
            <a:pPr algn="ctr"/>
            <a:r>
              <a:rPr lang="en-US" sz="1400" b="1">
                <a:latin typeface="Times New Roman" panose="02020603050405020304" pitchFamily="18" charset="0"/>
              </a:rPr>
              <a:t>Definisi Data</a:t>
            </a:r>
          </a:p>
          <a:p>
            <a:pPr algn="ctr"/>
            <a:r>
              <a:rPr lang="en-US" sz="1400" b="1">
                <a:latin typeface="Times New Roman" panose="02020603050405020304" pitchFamily="18" charset="0"/>
              </a:rPr>
              <a:t>( DDL )</a:t>
            </a:r>
            <a:endParaRPr lang="en-US" sz="1200" b="1">
              <a:latin typeface="Times New Roman" panose="02020603050405020304" pitchFamily="18" charset="0"/>
            </a:endParaRPr>
          </a:p>
        </p:txBody>
      </p:sp>
      <p:sp>
        <p:nvSpPr>
          <p:cNvPr id="11285" name="Rectangle 36"/>
          <p:cNvSpPr>
            <a:spLocks noChangeArrowheads="1"/>
          </p:cNvSpPr>
          <p:nvPr/>
        </p:nvSpPr>
        <p:spPr bwMode="auto">
          <a:xfrm>
            <a:off x="5486400" y="4191000"/>
            <a:ext cx="1447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>
                <a:latin typeface="Times New Roman" panose="02020603050405020304" pitchFamily="18" charset="0"/>
              </a:rPr>
              <a:t>Bahasa</a:t>
            </a:r>
          </a:p>
          <a:p>
            <a:pPr algn="ctr"/>
            <a:r>
              <a:rPr lang="en-US" sz="1400" b="1">
                <a:latin typeface="Times New Roman" panose="02020603050405020304" pitchFamily="18" charset="0"/>
              </a:rPr>
              <a:t>Manipulasi</a:t>
            </a:r>
          </a:p>
          <a:p>
            <a:pPr algn="ctr"/>
            <a:r>
              <a:rPr lang="en-US" sz="1400" b="1">
                <a:latin typeface="Times New Roman" panose="02020603050405020304" pitchFamily="18" charset="0"/>
              </a:rPr>
              <a:t>Data ( DML )</a:t>
            </a:r>
          </a:p>
        </p:txBody>
      </p:sp>
      <p:sp>
        <p:nvSpPr>
          <p:cNvPr id="11286" name="Rectangle 37"/>
          <p:cNvSpPr>
            <a:spLocks noChangeArrowheads="1"/>
          </p:cNvSpPr>
          <p:nvPr/>
        </p:nvSpPr>
        <p:spPr bwMode="auto">
          <a:xfrm>
            <a:off x="5486400" y="4953000"/>
            <a:ext cx="1447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latin typeface="Times New Roman" panose="02020603050405020304" pitchFamily="18" charset="0"/>
              </a:rPr>
              <a:t>Bahasa</a:t>
            </a:r>
          </a:p>
          <a:p>
            <a:pPr algn="ctr"/>
            <a:r>
              <a:rPr lang="en-US" b="1">
                <a:latin typeface="Times New Roman" panose="02020603050405020304" pitchFamily="18" charset="0"/>
              </a:rPr>
              <a:t>Query</a:t>
            </a:r>
          </a:p>
        </p:txBody>
      </p:sp>
      <p:sp>
        <p:nvSpPr>
          <p:cNvPr id="11287" name="AutoShape 44"/>
          <p:cNvSpPr>
            <a:spLocks noChangeArrowheads="1"/>
          </p:cNvSpPr>
          <p:nvPr/>
        </p:nvSpPr>
        <p:spPr bwMode="auto">
          <a:xfrm>
            <a:off x="990600" y="1981200"/>
            <a:ext cx="4648200" cy="1143000"/>
          </a:xfrm>
          <a:custGeom>
            <a:avLst/>
            <a:gdLst>
              <a:gd name="T0" fmla="*/ 4391043 w 21600"/>
              <a:gd name="T1" fmla="*/ 0 h 21600"/>
              <a:gd name="T2" fmla="*/ 4391043 w 21600"/>
              <a:gd name="T3" fmla="*/ 643361 h 21600"/>
              <a:gd name="T4" fmla="*/ 70153 w 21600"/>
              <a:gd name="T5" fmla="*/ 1143000 h 21600"/>
              <a:gd name="T6" fmla="*/ 4648200 w 21600"/>
              <a:gd name="T7" fmla="*/ 32168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5760 h 21600"/>
              <a:gd name="T14" fmla="*/ 21537 w 21600"/>
              <a:gd name="T15" fmla="*/ 639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20405" y="0"/>
                </a:lnTo>
                <a:lnTo>
                  <a:pt x="20405" y="5760"/>
                </a:lnTo>
                <a:lnTo>
                  <a:pt x="12427" y="5760"/>
                </a:lnTo>
                <a:cubicBezTo>
                  <a:pt x="5564" y="5760"/>
                  <a:pt x="0" y="8624"/>
                  <a:pt x="0" y="12158"/>
                </a:cubicBezTo>
                <a:lnTo>
                  <a:pt x="0" y="21600"/>
                </a:lnTo>
                <a:lnTo>
                  <a:pt x="652" y="21600"/>
                </a:lnTo>
                <a:lnTo>
                  <a:pt x="652" y="12158"/>
                </a:lnTo>
                <a:cubicBezTo>
                  <a:pt x="652" y="8977"/>
                  <a:pt x="5924" y="6398"/>
                  <a:pt x="12427" y="6398"/>
                </a:cubicBezTo>
                <a:lnTo>
                  <a:pt x="20405" y="6398"/>
                </a:lnTo>
                <a:lnTo>
                  <a:pt x="20405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Line 47"/>
          <p:cNvSpPr>
            <a:spLocks noChangeShapeType="1"/>
          </p:cNvSpPr>
          <p:nvPr/>
        </p:nvSpPr>
        <p:spPr bwMode="auto">
          <a:xfrm>
            <a:off x="4953000" y="4495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Rectangle 48"/>
          <p:cNvSpPr>
            <a:spLocks noChangeArrowheads="1"/>
          </p:cNvSpPr>
          <p:nvPr/>
        </p:nvSpPr>
        <p:spPr bwMode="auto">
          <a:xfrm>
            <a:off x="685800" y="2667000"/>
            <a:ext cx="2057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>
                <a:latin typeface="Times New Roman" panose="02020603050405020304" pitchFamily="18" charset="0"/>
              </a:rPr>
              <a:t>Permintaan yg diajukan ke sistem</a:t>
            </a:r>
          </a:p>
        </p:txBody>
      </p:sp>
      <p:cxnSp>
        <p:nvCxnSpPr>
          <p:cNvPr id="23603" name="AutoShape 51"/>
          <p:cNvCxnSpPr>
            <a:cxnSpLocks noChangeShapeType="1"/>
            <a:stCxn id="11269" idx="2"/>
            <a:endCxn id="11267" idx="2"/>
          </p:cNvCxnSpPr>
          <p:nvPr/>
        </p:nvCxnSpPr>
        <p:spPr bwMode="auto">
          <a:xfrm rot="16200000" flipH="1">
            <a:off x="3694906" y="3315494"/>
            <a:ext cx="1588" cy="4953000"/>
          </a:xfrm>
          <a:prstGeom prst="bentConnector3">
            <a:avLst>
              <a:gd name="adj1" fmla="val 25599995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10" name="AutoShape 58"/>
          <p:cNvCxnSpPr>
            <a:cxnSpLocks noChangeShapeType="1"/>
            <a:stCxn id="11270" idx="2"/>
            <a:endCxn id="11284" idx="3"/>
          </p:cNvCxnSpPr>
          <p:nvPr/>
        </p:nvCxnSpPr>
        <p:spPr bwMode="auto">
          <a:xfrm rot="16200000" flipH="1">
            <a:off x="6343650" y="3105150"/>
            <a:ext cx="1028700" cy="152400"/>
          </a:xfrm>
          <a:prstGeom prst="bentConnector4">
            <a:avLst>
              <a:gd name="adj1" fmla="val 3083"/>
              <a:gd name="adj2" fmla="val 33437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611" name="Line 59"/>
          <p:cNvSpPr>
            <a:spLocks noChangeShapeType="1"/>
          </p:cNvSpPr>
          <p:nvPr/>
        </p:nvSpPr>
        <p:spPr bwMode="auto">
          <a:xfrm>
            <a:off x="6934200" y="3886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2" name="Line 60"/>
          <p:cNvSpPr>
            <a:spLocks noChangeShapeType="1"/>
          </p:cNvSpPr>
          <p:nvPr/>
        </p:nvSpPr>
        <p:spPr bwMode="auto">
          <a:xfrm>
            <a:off x="8001000" y="44196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3" name="Rectangle 61"/>
          <p:cNvSpPr>
            <a:spLocks noChangeArrowheads="1"/>
          </p:cNvSpPr>
          <p:nvPr/>
        </p:nvSpPr>
        <p:spPr bwMode="auto">
          <a:xfrm>
            <a:off x="1600200" y="6096000"/>
            <a:ext cx="2209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Pertanyaan Pemakai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600" grpId="0" animBg="1" autoUpdateAnimBg="0"/>
      <p:bldP spid="23611" grpId="0" animBg="1"/>
      <p:bldP spid="23612" grpId="0" animBg="1"/>
      <p:bldP spid="23613" grpId="0" animBg="1" autoUpdateAnimBg="0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759</TotalTime>
  <Words>597</Words>
  <Application>Microsoft Office PowerPoint</Application>
  <PresentationFormat>On-screen Show (4:3)</PresentationFormat>
  <Paragraphs>203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Arial</vt:lpstr>
      <vt:lpstr>Times New Roman</vt:lpstr>
      <vt:lpstr>Wingdings</vt:lpstr>
      <vt:lpstr>Mountain Top</vt:lpstr>
      <vt:lpstr>Sistem  DATABASE RELATION</vt:lpstr>
      <vt:lpstr>Sistem DATABASE Suatu pemrosesan data untuk banyak program aplikasi  yang dibuat oleh beberapa program  yang berbeda . sehingga untuk menanggulangi  hal ini dibuat  suatu kumpulan file data yang saling berhubungan.</vt:lpstr>
      <vt:lpstr>Gambar : Setiap program memiliki file Sendiri</vt:lpstr>
      <vt:lpstr>Gambar : Berbagai Program mengunakan satu File</vt:lpstr>
      <vt:lpstr>Pemrosesan Database  Pendekatan Database Model Flat File “Pengelompokan data menjadi sebuah database umum yang dapat digunakan secara bersama oleh semua pengguna Sistem Informasi Akuntansi”</vt:lpstr>
      <vt:lpstr>Mengontrol Akses ke Database ada 2 bentuk model : a. langsung ( dari User Input Program Ke Database) b. Tak langsung  dengan Pengontrol DBMS</vt:lpstr>
      <vt:lpstr>Sistem Manjemen Database (DBMS) Suatu bentuk otorisasi untuk pengaksesannya data dengan menambah elemen baru yang berdiri sendiri diantara program pemakai dan database fisik.</vt:lpstr>
      <vt:lpstr>PowerPoint Presentation</vt:lpstr>
      <vt:lpstr>Lingkungan Database Elemen-elemen Lingkungan Database 1. Pemakai        2. DBMS 3. Administrasi Database      4. Database Fisik Gambar : Elemen-elemen konsep Data</vt:lpstr>
      <vt:lpstr>Pemakai ( User )</vt:lpstr>
      <vt:lpstr>Sistem Manajemen Database (DBMS)</vt:lpstr>
      <vt:lpstr>Administrasi Database ( DBA) Suatu bagian yang bertanggung jawab untuk mengelola sumberdaya database yang digunakan database secara bersama-sama oleh User yang memerlukan koordinasi, peraturan, dan petunjuk untuk melindungi integritas database. GAMBAR : Interaksi Organisasi dari Administrasi Database</vt:lpstr>
      <vt:lpstr>Fungsi –fungsi Administrasi Data base   1. Perencanaan Database  - Mengembangkan strategi database organisasi  - Mendifinisikan lingkungan database dan persyaratan data  - Mengembangkan Kamus Data   2. Desain Database  -Sudut pandang pemakai (Sub skema ) external dan sudut     pandang ineren  - Kontrol database.    3. Implementasi Database;  - Menentukan kebijakan akses.  - Menerapkan kontrol keamanan  - Menspesifikasi prosedur.  - Menetapkan Standar pemrograman.    4. Operasi dan Pemeliharaan Database.  - Mengevaluasi kinerja data base.  -Mengorganisasikan kembali database jika dibutuhkan oleh     pemakai.  - Memeriksa standar dan prosedur.    5. Perubahan dan Pertumbuhan database.  - Merencanakan perubahan dan pertumbuhan dan mengevaluasi     teknologi baru  </vt:lpstr>
      <vt:lpstr>Database Fisik</vt:lpstr>
      <vt:lpstr>Contoh :   SISTEM DATABASE APLIKASI</vt:lpstr>
      <vt:lpstr>Hubungan Komponen-komponen Database Terdistribusi Sistem  Pendistribusian komponen-komponen dalam organisasi database dibagi  menjadi 2 </vt:lpstr>
      <vt:lpstr> Kegunaan Pendekatan database sentralisasi meliputi : </vt:lpstr>
      <vt:lpstr>Pendekatan Database Distribusi menggunakan teknik pendistribusian</vt:lpstr>
      <vt:lpstr>Custom Show 1</vt:lpstr>
    </vt:vector>
  </TitlesOfParts>
  <Company>Pembukuan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AUDITI COMMAND LANGGUAGE SYSTEM</dc:title>
  <dc:creator>Bambang Darmadi</dc:creator>
  <cp:lastModifiedBy>multi mgm</cp:lastModifiedBy>
  <cp:revision>57</cp:revision>
  <cp:lastPrinted>2003-11-06T13:22:40Z</cp:lastPrinted>
  <dcterms:created xsi:type="dcterms:W3CDTF">2003-09-16T03:22:59Z</dcterms:created>
  <dcterms:modified xsi:type="dcterms:W3CDTF">2018-10-20T18:55:49Z</dcterms:modified>
</cp:coreProperties>
</file>