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260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b="1" dirty="0"/>
              <a:t>PERENCANAAN STRATEGIK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</a:t>
            </a: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EBA 504</a:t>
            </a:r>
            <a:endParaRPr lang="en-US" sz="2000" dirty="0" smtClean="0"/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SPM</a:t>
            </a: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12813"/>
          </a:xfrm>
        </p:spPr>
        <p:txBody>
          <a:bodyPr/>
          <a:lstStyle/>
          <a:p>
            <a:pPr marL="838200" indent="-838200" eaLnBrk="1" hangingPunct="1"/>
            <a:r>
              <a:rPr lang="fi-FI" sz="2800" smtClean="0">
                <a:solidFill>
                  <a:schemeClr val="tx1"/>
                </a:solidFill>
              </a:rPr>
              <a:t>Menganalisis Usulan Program Baru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85875"/>
            <a:ext cx="7772400" cy="4810125"/>
          </a:xfrm>
        </p:spPr>
        <p:txBody>
          <a:bodyPr/>
          <a:lstStyle/>
          <a:p>
            <a:pPr eaLnBrk="1" hangingPunct="1"/>
            <a:r>
              <a:rPr lang="fi-FI" sz="2400" smtClean="0"/>
              <a:t>Usulan suatu profram baru intinya dapat berupa reaktif atau proaktif yang muncul sebagai reaksi dari ancaman pesaing maupun inisiatif dari munculnya kesempatan baru</a:t>
            </a:r>
          </a:p>
          <a:p>
            <a:pPr eaLnBrk="1" hangingPunct="1">
              <a:buFontTx/>
              <a:buNone/>
            </a:pPr>
            <a:endParaRPr lang="fi-FI" sz="2400" smtClean="0"/>
          </a:p>
          <a:p>
            <a:pPr eaLnBrk="1" hangingPunct="1"/>
            <a:r>
              <a:rPr lang="fi-FI" sz="2400" smtClean="0"/>
              <a:t>Perencanaan sebaiknya melihat pelaksanaan suatu program baru sebagai awal serangkaian keputusan</a:t>
            </a:r>
            <a:endParaRPr lang="en-US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66788"/>
          </a:xfrm>
        </p:spPr>
        <p:txBody>
          <a:bodyPr/>
          <a:lstStyle/>
          <a:p>
            <a:pPr eaLnBrk="1" hangingPunct="1"/>
            <a:r>
              <a:rPr lang="fi-FI" sz="3200" smtClean="0">
                <a:solidFill>
                  <a:schemeClr val="tx1"/>
                </a:solidFill>
              </a:rPr>
              <a:t>Analisis Investasi Modal</a:t>
            </a:r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75456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None/>
            </a:pPr>
            <a:r>
              <a:rPr lang="fi-FI" sz="2400" smtClean="0"/>
              <a:t>Teknik analisis usulan investasi modal :</a:t>
            </a:r>
          </a:p>
          <a:p>
            <a:pPr marL="1009650" lvl="1" indent="-609600" eaLnBrk="1" hangingPunct="1"/>
            <a:r>
              <a:rPr lang="fi-FI" sz="1800" smtClean="0"/>
              <a:t>Net present value</a:t>
            </a:r>
          </a:p>
          <a:p>
            <a:pPr marL="1009650" lvl="1" indent="-609600" eaLnBrk="1" hangingPunct="1">
              <a:buFontTx/>
              <a:buNone/>
            </a:pPr>
            <a:r>
              <a:rPr lang="fi-FI" sz="1800" smtClean="0"/>
              <a:t>	Alasan untuk tidak menggunakan NPV</a:t>
            </a:r>
          </a:p>
          <a:p>
            <a:pPr marL="1009650" lvl="1" indent="-609600" eaLnBrk="1" hangingPunct="1">
              <a:buFontTx/>
              <a:buNone/>
            </a:pPr>
            <a:r>
              <a:rPr lang="fi-FI" sz="1800" smtClean="0"/>
              <a:t>	- usulan tersebut adalah investasi jangka pendek</a:t>
            </a:r>
          </a:p>
          <a:p>
            <a:pPr marL="1009650" lvl="1" indent="-609600" eaLnBrk="1" hangingPunct="1">
              <a:buFontTx/>
              <a:buNone/>
            </a:pPr>
            <a:r>
              <a:rPr lang="fi-FI" sz="1800" smtClean="0"/>
              <a:t>	- perkiraan tersebut tidak pasti sehingga perhitungan NPV menjadi tidak penting</a:t>
            </a:r>
          </a:p>
          <a:p>
            <a:pPr marL="1009650" lvl="1" indent="-609600" eaLnBrk="1" hangingPunct="1">
              <a:buFontTx/>
              <a:buNone/>
            </a:pPr>
            <a:r>
              <a:rPr lang="fi-FI" sz="1800" smtClean="0"/>
              <a:t>	- usulan yang diajukan  tidak dimaksudkan untuk peningkatan profitabilitas </a:t>
            </a:r>
          </a:p>
          <a:p>
            <a:pPr marL="1009650" lvl="1" indent="-609600" eaLnBrk="1" hangingPunct="1">
              <a:buFontTx/>
              <a:buNone/>
            </a:pPr>
            <a:r>
              <a:rPr lang="fi-FI" sz="1800" smtClean="0"/>
              <a:t>	- tidak ada pilihan lain  Byang dapat diambil</a:t>
            </a:r>
          </a:p>
          <a:p>
            <a:pPr marL="1009650" lvl="1" indent="-609600" eaLnBrk="1" hangingPunct="1"/>
            <a:r>
              <a:rPr lang="fi-FI" sz="1800" smtClean="0"/>
              <a:t>Internal ret of return</a:t>
            </a:r>
          </a:p>
          <a:p>
            <a:pPr marL="1009650" lvl="1" indent="-609600" eaLnBrk="1" hangingPunct="1">
              <a:buFontTx/>
              <a:buNone/>
            </a:pPr>
            <a:endParaRPr lang="fi-FI" sz="1800" smtClean="0"/>
          </a:p>
          <a:p>
            <a:pPr marL="1009650" lvl="1" indent="-609600" eaLnBrk="1" hangingPunct="1">
              <a:buFontTx/>
              <a:buNone/>
            </a:pPr>
            <a:r>
              <a:rPr lang="fi-FI" sz="1800" smtClean="0"/>
              <a:t>	SISTEM PENGENDALIAN MANAJEMEN SEBAIKNYA MENYIAPKAN CARA UNTUK MENILAI USULAN YANG TIDAK DAPAT DILAKUKAN DENGAN METODE KUANTITATIF </a:t>
            </a:r>
          </a:p>
          <a:p>
            <a:pPr marL="1009650" lvl="1" indent="-609600" eaLnBrk="1" hangingPunct="1">
              <a:buFontTx/>
              <a:buNone/>
            </a:pPr>
            <a:endParaRPr lang="fi-FI" sz="1600" smtClean="0"/>
          </a:p>
          <a:p>
            <a:pPr marL="1009650" lvl="1" indent="-609600" eaLnBrk="1" hangingPunct="1"/>
            <a:endParaRPr lang="fi-FI" sz="1600" smtClean="0"/>
          </a:p>
          <a:p>
            <a:pPr marL="609600" indent="-609600" eaLnBrk="1" hangingPunct="1">
              <a:buFontTx/>
              <a:buNone/>
            </a:pPr>
            <a:endParaRPr lang="fi-FI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12813"/>
          </a:xfrm>
        </p:spPr>
        <p:txBody>
          <a:bodyPr>
            <a:normAutofit fontScale="90000"/>
          </a:bodyPr>
          <a:lstStyle/>
          <a:p>
            <a:pPr marL="838200" indent="-838200" eaLnBrk="1" hangingPunct="1"/>
            <a:r>
              <a:rPr lang="fi-FI" sz="2800" smtClean="0">
                <a:solidFill>
                  <a:schemeClr val="tx1"/>
                </a:solidFill>
              </a:rPr>
              <a:t>Pertimbangan dalam evaluasi pengeluaran modal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i-FI" sz="2000" smtClean="0"/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Peraturan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2000" smtClean="0"/>
              <a:t>	perusahaan perlu mengeluarkan aturan dan prosedur untuk persetujuan usulan anggaran pengeluaran modal dengan berbagai tingkat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2000" smtClean="0"/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Menghidari manipulasi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2000" smtClean="0"/>
              <a:t>	bagaimana analis proyek bisa mendeteksi kemungkinan terjadinya manipulasi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2000" smtClean="0"/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Model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2000" smtClean="0"/>
              <a:t>	staf perencanaan perlu dikenalkan dengan metode analisis dan memanfaatkan data yang tersedia, seperti analisis risiko, simulasi, analisis pohon keputusan dsb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606425"/>
          </a:xfrm>
        </p:spPr>
        <p:txBody>
          <a:bodyPr/>
          <a:lstStyle/>
          <a:p>
            <a:pPr marL="838200" indent="-838200" eaLnBrk="1" hangingPunct="1"/>
            <a:r>
              <a:rPr lang="fi-FI" sz="2400" smtClean="0">
                <a:solidFill>
                  <a:schemeClr val="tx1"/>
                </a:solidFill>
              </a:rPr>
              <a:t>Menganalisis Program Yang Sedang Berjalan</a:t>
            </a: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85875"/>
            <a:ext cx="7772400" cy="5238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fi-FI" sz="1600" smtClean="0"/>
              <a:t>Analisis Rantai Nilai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merupakan seperangkat aktivitas terkait yang menciptakan nilai bagi tiap bagiannya mulai dari memperoleh bahan baku untuk komponen pemasok sampai menghasilkan produk siap pakai serta mengantarnya pada konsumen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Perencanaan strategis menggarisbawahi tiga bagian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a. 	Keterkaitan dengan pemasok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	yaitu untuk menurunkan biaya dan meningkatkan nilai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b.	Keterkaitan dengan pelanggan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	yaitu untuk mengurangi biaya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c.	Proses terkait dalam rantai nilai perusahaan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	tujuan keseluruhan analisis ini adalah efisiensi dalam 	denah rantai yang juga akan mengurangi jumlah bagian-	bagian terpisah dan meningkatnya kemudahan dalam 	memproduksi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055688"/>
          </a:xfrm>
        </p:spPr>
        <p:txBody>
          <a:bodyPr/>
          <a:lstStyle/>
          <a:p>
            <a:r>
              <a:rPr lang="en-US" sz="2800" smtClean="0">
                <a:solidFill>
                  <a:srgbClr val="FFC000"/>
                </a:solidFill>
              </a:rPr>
              <a:t>Tinjau ulang dan perbaharui rencana strategik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00188"/>
            <a:ext cx="7772400" cy="4595812"/>
          </a:xfrm>
        </p:spPr>
        <p:txBody>
          <a:bodyPr/>
          <a:lstStyle/>
          <a:p>
            <a:r>
              <a:rPr lang="en-US" sz="1800" smtClean="0"/>
              <a:t>Ambil asumsi dan panduan</a:t>
            </a:r>
          </a:p>
          <a:p>
            <a:pPr>
              <a:buFontTx/>
              <a:buNone/>
            </a:pPr>
            <a:r>
              <a:rPr lang="en-US" sz="1800" smtClean="0"/>
              <a:t>	pembaharuan rencana strategis menggabungkan asumsi-asumsi yang luas, seperti pergerakan musiman, kondisi makro, kompetitor dsb</a:t>
            </a:r>
          </a:p>
          <a:p>
            <a:pPr>
              <a:buFontTx/>
              <a:buNone/>
            </a:pPr>
            <a:endParaRPr lang="en-US" sz="1800" smtClean="0"/>
          </a:p>
          <a:p>
            <a:r>
              <a:rPr lang="en-US" sz="1800" smtClean="0"/>
              <a:t>Penyusunan pertama rencana strategis</a:t>
            </a:r>
          </a:p>
          <a:p>
            <a:pPr>
              <a:buFontTx/>
              <a:buNone/>
            </a:pPr>
            <a:r>
              <a:rPr lang="en-US" sz="1800" smtClean="0"/>
              <a:t>	dengan menggunakan asumsi, tujuan, dan panduan maka disusun rencana operasi yang berbeda dari rencana yang ada</a:t>
            </a:r>
          </a:p>
          <a:p>
            <a:r>
              <a:rPr lang="en-US" sz="1800" smtClean="0"/>
              <a:t>Penyusunan kedua rencana strategis</a:t>
            </a:r>
          </a:p>
          <a:p>
            <a:pPr>
              <a:buFontTx/>
              <a:buNone/>
            </a:pPr>
            <a:r>
              <a:rPr lang="en-US" sz="1800" smtClean="0"/>
              <a:t>	melakukan revisi atas perencanaan pertama</a:t>
            </a:r>
          </a:p>
          <a:p>
            <a:pPr>
              <a:buFontTx/>
              <a:buNone/>
            </a:pPr>
            <a:endParaRPr lang="en-US" sz="1800" smtClean="0"/>
          </a:p>
          <a:p>
            <a:r>
              <a:rPr lang="en-US" sz="1800" smtClean="0"/>
              <a:t>Tinjauan akhir dan persetujuan</a:t>
            </a:r>
          </a:p>
          <a:p>
            <a:pPr>
              <a:buFontTx/>
              <a:buNone/>
            </a:pPr>
            <a:r>
              <a:rPr lang="en-US" sz="1800" smtClean="0"/>
              <a:t>	membahas revisi rencana panjang lebar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menguraikan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proses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proses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1182687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chemeClr val="tx1"/>
                </a:solidFill>
              </a:rPr>
              <a:t>Perencanaan Strategik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64500" cy="4537075"/>
          </a:xfrm>
        </p:spPr>
        <p:txBody>
          <a:bodyPr/>
          <a:lstStyle/>
          <a:p>
            <a:pPr eaLnBrk="1" hangingPunct="1"/>
            <a:r>
              <a:rPr lang="en-US" sz="1800" smtClean="0"/>
              <a:t>Merupakan akivitas pertama dari suatu proses berkelanjutan</a:t>
            </a:r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/>
            <a:r>
              <a:rPr lang="en-US" sz="1800" smtClean="0"/>
              <a:t>Yaitu proses memutuskan program-program yang akan diambil organisasi dan perkiraan jumlah sumber daya yang dialokasikan untuk masing-masing program selama beberapa tahun ke depan</a:t>
            </a:r>
          </a:p>
          <a:p>
            <a:pPr eaLnBrk="1" hangingPunct="1"/>
            <a:endParaRPr lang="en-US" sz="1800" smtClean="0"/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/>
            <a:endParaRPr lang="en-US" sz="1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769938"/>
          </a:xfrm>
        </p:spPr>
        <p:txBody>
          <a:bodyPr>
            <a:normAutofit fontScale="90000"/>
          </a:bodyPr>
          <a:lstStyle/>
          <a:p>
            <a:pPr marL="838200" indent="-838200" eaLnBrk="1" hangingPunct="1"/>
            <a:r>
              <a:rPr lang="en-US" sz="2800" b="1" smtClean="0">
                <a:solidFill>
                  <a:schemeClr val="tx1"/>
                </a:solidFill>
              </a:rPr>
              <a:t>Formulasi Strategi dan </a:t>
            </a:r>
            <a:br>
              <a:rPr lang="en-US" sz="2800" b="1" smtClean="0">
                <a:solidFill>
                  <a:schemeClr val="tx1"/>
                </a:solidFill>
              </a:rPr>
            </a:br>
            <a:r>
              <a:rPr lang="en-US" sz="2800" b="1" smtClean="0">
                <a:solidFill>
                  <a:schemeClr val="tx1"/>
                </a:solidFill>
              </a:rPr>
              <a:t>Perencanaan Strategik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00250"/>
            <a:ext cx="8135938" cy="4286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smtClean="0"/>
              <a:t>Formulasi Stategik</a:t>
            </a:r>
          </a:p>
          <a:p>
            <a:pPr eaLnBrk="1" hangingPunct="1">
              <a:buFontTx/>
              <a:buNone/>
            </a:pPr>
            <a:r>
              <a:rPr lang="en-US" sz="1800" smtClean="0"/>
              <a:t>	Adalah proses menentukan strategi-strategi baru dimana pihak-pihak manajemen menentukan tujuan organisasi dan menciptakan strategi-strategi utama untuk mencapai tujuan-tujuan tersebut</a:t>
            </a:r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>
              <a:buFontTx/>
              <a:buNone/>
            </a:pPr>
            <a:r>
              <a:rPr lang="en-US" sz="1800" smtClean="0"/>
              <a:t>Perencanaan Strategik</a:t>
            </a:r>
          </a:p>
          <a:p>
            <a:pPr eaLnBrk="1" hangingPunct="1">
              <a:buFontTx/>
              <a:buNone/>
            </a:pPr>
            <a:r>
              <a:rPr lang="en-US" sz="1800" smtClean="0"/>
              <a:t>	Adalah proses menentukan cara melaksanakan strategi tersebut</a:t>
            </a:r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>
              <a:buFontTx/>
              <a:buNone/>
            </a:pPr>
            <a:r>
              <a:rPr lang="en-US" sz="1800" smtClean="0"/>
              <a:t>		      	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2400" b="1" smtClean="0">
                <a:solidFill>
                  <a:schemeClr val="tx1"/>
                </a:solidFill>
              </a:rPr>
              <a:t>Manfaat Perencanaan Strategik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smtClean="0"/>
              <a:t>Proses perencanaan strategik formal dapat memberikan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Kerangka kerja  untuk mengembangkan anggaran tahunan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	anggaran operasional dibuat untuk mengalokasikan sumber daya untuk satu tahun ke depan, dan alokasi ini penting dengan melihat apa yang akan dituju organisasi tahun-tahun mendatang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smtClean="0"/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Alat pengembangan manajemen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	perencanaan strategik formal adalah alat pendidikan manajemen yang baik dan alat yang menghasilkan manajer dengan proses berfikir untuk strategi dan pelaksanaannya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smtClean="0"/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Mekanisme yang memaksa para  manajer untuk berfikir jangka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	perencanaan strategi formal memaksa para manajer menyisihkan waktu untuk berfikir mengenai masalah-masalah jangka panjang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smtClean="0"/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Alat untuk menyatukan para manajer dalam strategi jangka panjang perusahaan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	diskusi dan negosiasi yang terjadi selama proses perencanaan strategi korporasi menyatukan para manajer untuk satu strategi dan mengungkapkan implikasi dari strategi korporasi untuk masing-masing manajer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18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66788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solidFill>
                  <a:schemeClr val="tx1"/>
                </a:solidFill>
              </a:rPr>
              <a:t>Keterbatasan perencanaan strategik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1.	selalu ada bahaya bahwa perencanaan hanya akan 	menjadi isi formulir, pelaksanaan birokrasi dan tidak 	ada pemikiran strategi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2.	sebuah organisasi bisa saja membuat departemen 	perencanaan strategis yang besar, namun 	mendelegasikan persiapan rencana strategis pada 	staf departemennya sehingga menghilangkan input 	dari pihak manajemen serta sisi pendidikan dari 	proses tersebut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3. 	perencanaan strategis boros waktu dan biaya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	Pengeluaran yang paling penting adalah waktu yang 	dikorbankan  para manajer di setiap level organisai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823912"/>
          </a:xfrm>
        </p:spPr>
        <p:txBody>
          <a:bodyPr/>
          <a:lstStyle/>
          <a:p>
            <a:pPr marL="838200" indent="-838200" algn="ctr" eaLnBrk="1" hangingPunct="1"/>
            <a:r>
              <a:rPr lang="en-US" sz="2400" b="1" smtClean="0">
                <a:solidFill>
                  <a:schemeClr val="tx1"/>
                </a:solidFill>
              </a:rPr>
              <a:t>Karakteristik rencana strategis formal yang bermanfaat</a:t>
            </a: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594225"/>
          </a:xfrm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Manajemen puncak yakin bahwa perencanaan strategik itu penting.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Organisasi tersebut relatif besar dan kompleks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Ada ketidakpastian yang cukup berarti di masa mendatang</a:t>
            </a:r>
            <a:endParaRPr lang="sv-SE" sz="1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1111250"/>
          </a:xfrm>
        </p:spPr>
        <p:txBody>
          <a:bodyPr/>
          <a:lstStyle/>
          <a:p>
            <a:pPr marL="838200" indent="-838200" eaLnBrk="1" hangingPunct="1"/>
            <a:r>
              <a:rPr lang="sv-SE" sz="2400" smtClean="0">
                <a:solidFill>
                  <a:schemeClr val="accent2"/>
                </a:solidFill>
              </a:rPr>
              <a:t>	Bagan perusahaan tanpa proses perencanaan strategis</a:t>
            </a:r>
            <a:endParaRPr lang="en-US" sz="2400" smtClean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143000" y="1928813"/>
            <a:ext cx="2311400" cy="3381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Pilihan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strategis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1143000" y="2643188"/>
            <a:ext cx="2311400" cy="3381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Pilihan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strategis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B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1143000" y="3429000"/>
            <a:ext cx="2311400" cy="3381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Pilihan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strategis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C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143000" y="4000500"/>
            <a:ext cx="2311400" cy="3381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Pilihan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strategis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D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5214938" y="2071688"/>
            <a:ext cx="2311400" cy="23082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Anggaran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224" name="Straight Arrow Connector 10"/>
          <p:cNvCxnSpPr>
            <a:cxnSpLocks noChangeShapeType="1"/>
          </p:cNvCxnSpPr>
          <p:nvPr/>
        </p:nvCxnSpPr>
        <p:spPr bwMode="auto">
          <a:xfrm>
            <a:off x="3857625" y="2143125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225" name="Straight Arrow Connector 11"/>
          <p:cNvCxnSpPr>
            <a:cxnSpLocks noChangeShapeType="1"/>
          </p:cNvCxnSpPr>
          <p:nvPr/>
        </p:nvCxnSpPr>
        <p:spPr bwMode="auto">
          <a:xfrm>
            <a:off x="3929063" y="2786063"/>
            <a:ext cx="7143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226" name="Straight Arrow Connector 12"/>
          <p:cNvCxnSpPr>
            <a:cxnSpLocks noChangeShapeType="1"/>
          </p:cNvCxnSpPr>
          <p:nvPr/>
        </p:nvCxnSpPr>
        <p:spPr bwMode="auto">
          <a:xfrm>
            <a:off x="3857625" y="3571875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227" name="Straight Arrow Connector 13"/>
          <p:cNvCxnSpPr>
            <a:cxnSpLocks noChangeShapeType="1"/>
          </p:cNvCxnSpPr>
          <p:nvPr/>
        </p:nvCxnSpPr>
        <p:spPr bwMode="auto">
          <a:xfrm>
            <a:off x="3857625" y="4143375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66788"/>
          </a:xfrm>
        </p:spPr>
        <p:txBody>
          <a:bodyPr/>
          <a:lstStyle/>
          <a:p>
            <a:pPr eaLnBrk="1" hangingPunct="1"/>
            <a:r>
              <a:rPr lang="sv-SE" sz="2400" smtClean="0">
                <a:solidFill>
                  <a:schemeClr val="accent2"/>
                </a:solidFill>
              </a:rPr>
              <a:t>Bagan perusahaan dengan proses perencanaan strategis </a:t>
            </a: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357188" y="2286000"/>
            <a:ext cx="2000250" cy="30797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>
            <a:spAutoFit/>
          </a:bodyPr>
          <a:lstStyle/>
          <a:p>
            <a:pPr>
              <a:buFontTx/>
              <a:buNone/>
              <a:defRPr/>
            </a:pPr>
            <a:r>
              <a:rPr lang="en-US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Pilihan</a:t>
            </a:r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strategis</a:t>
            </a:r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357188" y="3143250"/>
            <a:ext cx="2000250" cy="3079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Pilihan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strategis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B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357188" y="3929063"/>
            <a:ext cx="2000250" cy="3079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Pilihan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strategis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C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57188" y="4643438"/>
            <a:ext cx="2071687" cy="3079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Pilihan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strategis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D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2857500" y="2286000"/>
            <a:ext cx="1714500" cy="2738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6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	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6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6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Perencanaan</a:t>
            </a: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Strategis</a:t>
            </a: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929188" y="2714625"/>
            <a:ext cx="2000250" cy="3079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Pilihan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strategis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A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 bwMode="auto">
          <a:xfrm>
            <a:off x="4929188" y="4286250"/>
            <a:ext cx="2000250" cy="3079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Pilihan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strategis</a:t>
            </a:r>
            <a:r>
              <a:rPr lang="en-US" sz="1400" kern="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C</a:t>
            </a:r>
          </a:p>
        </p:txBody>
      </p:sp>
      <p:sp>
        <p:nvSpPr>
          <p:cNvPr id="12" name="Content Placeholder 4"/>
          <p:cNvSpPr txBox="1">
            <a:spLocks/>
          </p:cNvSpPr>
          <p:nvPr/>
        </p:nvSpPr>
        <p:spPr bwMode="auto">
          <a:xfrm>
            <a:off x="7286625" y="3000375"/>
            <a:ext cx="1571625" cy="1341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1400" kern="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Anggaran</a:t>
            </a: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en-US" sz="1400" kern="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cxnSp>
        <p:nvCxnSpPr>
          <p:cNvPr id="10251" name="Straight Arrow Connector 13"/>
          <p:cNvCxnSpPr>
            <a:cxnSpLocks noChangeShapeType="1"/>
          </p:cNvCxnSpPr>
          <p:nvPr/>
        </p:nvCxnSpPr>
        <p:spPr bwMode="auto">
          <a:xfrm>
            <a:off x="2500313" y="2500313"/>
            <a:ext cx="2143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52" name="Straight Arrow Connector 14"/>
          <p:cNvCxnSpPr>
            <a:cxnSpLocks noChangeShapeType="1"/>
          </p:cNvCxnSpPr>
          <p:nvPr/>
        </p:nvCxnSpPr>
        <p:spPr bwMode="auto">
          <a:xfrm>
            <a:off x="2500313" y="3286125"/>
            <a:ext cx="2143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53" name="Straight Arrow Connector 15"/>
          <p:cNvCxnSpPr>
            <a:cxnSpLocks noChangeShapeType="1"/>
          </p:cNvCxnSpPr>
          <p:nvPr/>
        </p:nvCxnSpPr>
        <p:spPr bwMode="auto">
          <a:xfrm>
            <a:off x="2500313" y="4071938"/>
            <a:ext cx="2143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54" name="Straight Arrow Connector 16"/>
          <p:cNvCxnSpPr>
            <a:cxnSpLocks noChangeShapeType="1"/>
          </p:cNvCxnSpPr>
          <p:nvPr/>
        </p:nvCxnSpPr>
        <p:spPr bwMode="auto">
          <a:xfrm>
            <a:off x="2500313" y="4786313"/>
            <a:ext cx="2143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55" name="Straight Arrow Connector 17"/>
          <p:cNvCxnSpPr>
            <a:cxnSpLocks noChangeShapeType="1"/>
          </p:cNvCxnSpPr>
          <p:nvPr/>
        </p:nvCxnSpPr>
        <p:spPr bwMode="auto">
          <a:xfrm rot="16200000" flipH="1">
            <a:off x="7000875" y="3000375"/>
            <a:ext cx="214313" cy="214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56" name="Straight Arrow Connector 19"/>
          <p:cNvCxnSpPr>
            <a:cxnSpLocks noChangeShapeType="1"/>
          </p:cNvCxnSpPr>
          <p:nvPr/>
        </p:nvCxnSpPr>
        <p:spPr bwMode="auto">
          <a:xfrm rot="5400000" flipH="1" flipV="1">
            <a:off x="7000876" y="4071937"/>
            <a:ext cx="214312" cy="214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250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PERENCANAAN STRATEGIK</vt:lpstr>
      <vt:lpstr>KEMAMPUAN AKHIR YANG DIHARAPKAN</vt:lpstr>
      <vt:lpstr>Perencanaan Strategik</vt:lpstr>
      <vt:lpstr>Formulasi Strategi dan  Perencanaan Strategik</vt:lpstr>
      <vt:lpstr>Manfaat Perencanaan Strategik</vt:lpstr>
      <vt:lpstr>Keterbatasan perencanaan strategik</vt:lpstr>
      <vt:lpstr>Karakteristik rencana strategis formal yang bermanfaat</vt:lpstr>
      <vt:lpstr> Bagan perusahaan tanpa proses perencanaan strategis</vt:lpstr>
      <vt:lpstr>Bagan perusahaan dengan proses perencanaan strategis </vt:lpstr>
      <vt:lpstr>Menganalisis Usulan Program Baru</vt:lpstr>
      <vt:lpstr>Analisis Investasi Modal</vt:lpstr>
      <vt:lpstr>Pertimbangan dalam evaluasi pengeluaran modal</vt:lpstr>
      <vt:lpstr>Menganalisis Program Yang Sedang Berjalan</vt:lpstr>
      <vt:lpstr>Tinjau ulang dan perbaharui rencana strategik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root</cp:lastModifiedBy>
  <cp:revision>20</cp:revision>
  <dcterms:created xsi:type="dcterms:W3CDTF">2017-09-09T11:34:57Z</dcterms:created>
  <dcterms:modified xsi:type="dcterms:W3CDTF">2017-09-19T22:39:25Z</dcterms:modified>
</cp:coreProperties>
</file>