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481" r:id="rId2"/>
    <p:sldId id="426" r:id="rId3"/>
    <p:sldId id="494" r:id="rId4"/>
    <p:sldId id="495" r:id="rId5"/>
    <p:sldId id="496" r:id="rId6"/>
    <p:sldId id="497" r:id="rId7"/>
    <p:sldId id="517" r:id="rId8"/>
    <p:sldId id="518" r:id="rId9"/>
    <p:sldId id="498" r:id="rId10"/>
    <p:sldId id="499" r:id="rId11"/>
    <p:sldId id="500" r:id="rId12"/>
    <p:sldId id="501" r:id="rId13"/>
    <p:sldId id="502" r:id="rId14"/>
    <p:sldId id="505" r:id="rId15"/>
    <p:sldId id="51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7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7A2C4-04B7-4799-AEA5-65693D48E85F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9E0D7-F375-4983-9D5B-BB7AA593F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9E0D7-F375-4983-9D5B-BB7AA593FED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32A453-BE15-49C6-AD6F-DF064FA86D7B}" type="slidenum">
              <a:rPr lang="en-US"/>
              <a:pPr/>
              <a:t>10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11DA1E-33CA-4980-ACE2-72EFC9E9F2B2}" type="slidenum">
              <a:rPr lang="en-US"/>
              <a:pPr/>
              <a:t>11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52BFFA-27B8-427F-849C-FAA701AAAEE3}" type="slidenum">
              <a:rPr lang="en-US"/>
              <a:pPr/>
              <a:t>12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0FBA54-8F97-42C9-A770-6C75FD07F10F}" type="slidenum">
              <a:rPr lang="en-US"/>
              <a:pPr/>
              <a:t>13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3530DB-4FBE-4DBC-8EB4-62465F8644FD}" type="slidenum">
              <a:rPr lang="en-US"/>
              <a:pPr/>
              <a:t>14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CE4F2-AC01-4A5B-90F0-C5982E263DC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6F5D58-64EA-4260-88D9-DED4D059B0BF}" type="slidenum">
              <a:rPr lang="en-US"/>
              <a:pPr/>
              <a:t>3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63FE35-2BD2-4342-84F8-1F40855D087C}" type="slidenum">
              <a:rPr lang="en-US"/>
              <a:pPr/>
              <a:t>4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B53BDB-DF27-4DA0-81D2-B77FA8A09929}" type="slidenum">
              <a:rPr lang="en-US"/>
              <a:pPr/>
              <a:t>5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4468E1-79DD-41A0-9EBA-D36C7B73DE62}" type="slidenum">
              <a:rPr lang="en-US"/>
              <a:pPr/>
              <a:t>6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4F4395-B8E7-4004-A230-E480C59CB603}" type="slidenum">
              <a:rPr lang="en-US"/>
              <a:pPr/>
              <a:t>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C2B428-EBB6-4BDF-AA6B-0AB823953858}" type="slidenum">
              <a:rPr lang="en-US"/>
              <a:pPr/>
              <a:t>8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17D357-BA1C-4846-AB9E-0C63B979107B}" type="slidenum">
              <a:rPr lang="en-US"/>
              <a:pPr/>
              <a:t>9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2229B1-43EA-401B-AB32-91C299671F4F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C1CC22-8BE3-4A23-87E0-A9905F1998DF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0EBFF8-660F-404A-AB25-9E99AA105B28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069CF-A975-490D-AC3D-CC50650FC86B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A4899-16FD-43A9-A70C-887193224FEF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938A1F-D01B-49FB-AA35-82DCAC3D18CC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73CFDD-1CCE-460C-85B7-5CFAE8FD088F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8AD85-2DE9-45E9-8451-8DA3D247AD2D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6FDF37-ABF1-4048-AE07-60A440D83959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1F74D28-E904-4F65-B37A-2AC793EE0465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D280CF-7A9A-4117-9232-FFD6CE985731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0FA2AC-7F1E-4C96-9F80-8152577170B3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S1 MANAJEMEN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UNIVERSITAS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1524000"/>
            <a:ext cx="5791200" cy="2209800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73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</a:t>
            </a:r>
            <a:r>
              <a:rPr lang="en-US" sz="73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10</a:t>
            </a:r>
            <a:endParaRPr lang="en-US" sz="6500" b="1" dirty="0" smtClean="0">
              <a:solidFill>
                <a:schemeClr val="bg1"/>
              </a:solidFill>
            </a:endParaRPr>
          </a:p>
          <a:p>
            <a:pPr marL="514350" indent="-514350" algn="l" eaLnBrk="1" hangingPunct="1">
              <a:buClrTx/>
            </a:pPr>
            <a:r>
              <a:rPr lang="en-US" sz="4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Metode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analisis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fishbone</a:t>
            </a:r>
            <a:endParaRPr lang="en-US" sz="48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252E-AF45-4AEC-B615-DBFD8748CE48}" type="datetime1">
              <a:rPr lang="en-US" smtClean="0"/>
              <a:pPr>
                <a:defRPr/>
              </a:pPr>
              <a:t>12/21/2017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3E6DC-1CF7-470F-AD44-9264A23674B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1066800" y="2971800"/>
            <a:ext cx="5410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0" name="AutoShape 6"/>
          <p:cNvSpPr>
            <a:spLocks noChangeArrowheads="1"/>
          </p:cNvSpPr>
          <p:nvPr/>
        </p:nvSpPr>
        <p:spPr bwMode="auto">
          <a:xfrm>
            <a:off x="3276600" y="3429000"/>
            <a:ext cx="914400" cy="9144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3505200" y="3657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 1</a:t>
            </a:r>
          </a:p>
        </p:txBody>
      </p:sp>
      <p:sp>
        <p:nvSpPr>
          <p:cNvPr id="93192" name="AutoShape 8"/>
          <p:cNvSpPr>
            <a:spLocks noChangeArrowheads="1"/>
          </p:cNvSpPr>
          <p:nvPr/>
        </p:nvSpPr>
        <p:spPr bwMode="auto">
          <a:xfrm>
            <a:off x="7315200" y="4724400"/>
            <a:ext cx="914400" cy="9144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3" name="Text Box 9"/>
          <p:cNvSpPr txBox="1">
            <a:spLocks noChangeArrowheads="1"/>
          </p:cNvSpPr>
          <p:nvPr/>
        </p:nvSpPr>
        <p:spPr bwMode="auto">
          <a:xfrm>
            <a:off x="7620000" y="4953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2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6CFA-6A67-4A24-8032-2CEE7950C349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sis-mik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34CD-EAAF-45EB-9001-6B54A701049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705600" y="2164140"/>
            <a:ext cx="2209800" cy="1569660"/>
          </a:xfrm>
          <a:prstGeom prst="rect">
            <a:avLst/>
          </a:prstGeom>
          <a:solidFill>
            <a:srgbClr val="00206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ANGKA KELENGKAPAN REKAM MEDIS  60 % </a:t>
            </a:r>
            <a:endParaRPr lang="en-US" sz="24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Line 2"/>
          <p:cNvSpPr>
            <a:spLocks noChangeShapeType="1"/>
          </p:cNvSpPr>
          <p:nvPr/>
        </p:nvSpPr>
        <p:spPr bwMode="auto">
          <a:xfrm>
            <a:off x="1066800" y="2971800"/>
            <a:ext cx="5410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28" name="AutoShape 4"/>
          <p:cNvSpPr>
            <a:spLocks noChangeArrowheads="1"/>
          </p:cNvSpPr>
          <p:nvPr/>
        </p:nvSpPr>
        <p:spPr bwMode="auto">
          <a:xfrm>
            <a:off x="3962400" y="5486400"/>
            <a:ext cx="914400" cy="9144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4191000" y="5638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 3</a:t>
            </a:r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 flipV="1">
            <a:off x="4953000" y="3048000"/>
            <a:ext cx="6096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33" name="Line 9"/>
          <p:cNvSpPr>
            <a:spLocks noChangeShapeType="1"/>
          </p:cNvSpPr>
          <p:nvPr/>
        </p:nvSpPr>
        <p:spPr bwMode="auto">
          <a:xfrm>
            <a:off x="4724400" y="1676400"/>
            <a:ext cx="8382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34" name="Text Box 10"/>
          <p:cNvSpPr txBox="1">
            <a:spLocks noChangeArrowheads="1"/>
          </p:cNvSpPr>
          <p:nvPr/>
        </p:nvSpPr>
        <p:spPr bwMode="auto">
          <a:xfrm>
            <a:off x="2819400" y="914400"/>
            <a:ext cx="3200400" cy="92333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FAKTOR PALING BERPENGARUH (UTAMA) MENJADI PENYEBAB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3435" name="Text Box 11"/>
          <p:cNvSpPr txBox="1">
            <a:spLocks noChangeArrowheads="1"/>
          </p:cNvSpPr>
          <p:nvPr/>
        </p:nvSpPr>
        <p:spPr bwMode="auto">
          <a:xfrm>
            <a:off x="2819400" y="4419600"/>
            <a:ext cx="3124200" cy="92333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FAKTOR PALING BERPENGARUH (UTAMA) MENJADI PENYEBAB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45E3-06F0-4F4C-9A6A-CE9ED63A4E31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sis-mik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34CD-EAAF-45EB-9001-6B54A701049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6705600" y="2133600"/>
            <a:ext cx="2209800" cy="1569660"/>
          </a:xfrm>
          <a:prstGeom prst="rect">
            <a:avLst/>
          </a:prstGeom>
          <a:solidFill>
            <a:srgbClr val="00206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ANGKA KELENGKAPAN REKAM MEDIS  60 % </a:t>
            </a:r>
            <a:endParaRPr lang="en-US" sz="24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Line 2"/>
          <p:cNvSpPr>
            <a:spLocks noChangeShapeType="1"/>
          </p:cNvSpPr>
          <p:nvPr/>
        </p:nvSpPr>
        <p:spPr bwMode="auto">
          <a:xfrm>
            <a:off x="1066800" y="2971800"/>
            <a:ext cx="5410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76" name="AutoShape 4"/>
          <p:cNvSpPr>
            <a:spLocks noChangeArrowheads="1"/>
          </p:cNvSpPr>
          <p:nvPr/>
        </p:nvSpPr>
        <p:spPr bwMode="auto">
          <a:xfrm>
            <a:off x="990600" y="4495800"/>
            <a:ext cx="914400" cy="9144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1219200" y="4724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4</a:t>
            </a:r>
          </a:p>
        </p:txBody>
      </p:sp>
      <p:sp>
        <p:nvSpPr>
          <p:cNvPr id="105480" name="Line 8"/>
          <p:cNvSpPr>
            <a:spLocks noChangeShapeType="1"/>
          </p:cNvSpPr>
          <p:nvPr/>
        </p:nvSpPr>
        <p:spPr bwMode="auto">
          <a:xfrm flipV="1">
            <a:off x="4953000" y="3048000"/>
            <a:ext cx="6096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81" name="Line 9"/>
          <p:cNvSpPr>
            <a:spLocks noChangeShapeType="1"/>
          </p:cNvSpPr>
          <p:nvPr/>
        </p:nvSpPr>
        <p:spPr bwMode="auto">
          <a:xfrm>
            <a:off x="3200400" y="1676400"/>
            <a:ext cx="8382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82" name="Text Box 10"/>
          <p:cNvSpPr txBox="1">
            <a:spLocks noChangeArrowheads="1"/>
          </p:cNvSpPr>
          <p:nvPr/>
        </p:nvSpPr>
        <p:spPr bwMode="auto">
          <a:xfrm>
            <a:off x="3733800" y="914400"/>
            <a:ext cx="2895600" cy="83099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FAKTOR PALING BERPENGARUH (UTAMA) MENJADI PENYEBAB</a:t>
            </a:r>
            <a:endParaRPr 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5483" name="Text Box 11"/>
          <p:cNvSpPr txBox="1">
            <a:spLocks noChangeArrowheads="1"/>
          </p:cNvSpPr>
          <p:nvPr/>
        </p:nvSpPr>
        <p:spPr bwMode="auto">
          <a:xfrm>
            <a:off x="3733800" y="4572000"/>
            <a:ext cx="2895600" cy="83099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FAKTOR PALING BERPENGARUH (UTAMA) MENJADI PENYEBAB</a:t>
            </a:r>
            <a:endParaRPr 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5484" name="Line 12"/>
          <p:cNvSpPr>
            <a:spLocks noChangeShapeType="1"/>
          </p:cNvSpPr>
          <p:nvPr/>
        </p:nvSpPr>
        <p:spPr bwMode="auto">
          <a:xfrm>
            <a:off x="4419600" y="3581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85" name="Line 13"/>
          <p:cNvSpPr>
            <a:spLocks noChangeShapeType="1"/>
          </p:cNvSpPr>
          <p:nvPr/>
        </p:nvSpPr>
        <p:spPr bwMode="auto">
          <a:xfrm flipV="1">
            <a:off x="3429000" y="3048000"/>
            <a:ext cx="6096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86" name="Line 14"/>
          <p:cNvSpPr>
            <a:spLocks noChangeShapeType="1"/>
          </p:cNvSpPr>
          <p:nvPr/>
        </p:nvSpPr>
        <p:spPr bwMode="auto">
          <a:xfrm>
            <a:off x="4876800" y="1828800"/>
            <a:ext cx="8382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87" name="Line 15"/>
          <p:cNvSpPr>
            <a:spLocks noChangeShapeType="1"/>
          </p:cNvSpPr>
          <p:nvPr/>
        </p:nvSpPr>
        <p:spPr bwMode="auto">
          <a:xfrm>
            <a:off x="2971800" y="35052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88" name="Text Box 16"/>
          <p:cNvSpPr txBox="1">
            <a:spLocks noChangeArrowheads="1"/>
          </p:cNvSpPr>
          <p:nvPr/>
        </p:nvSpPr>
        <p:spPr bwMode="auto">
          <a:xfrm>
            <a:off x="304800" y="3360003"/>
            <a:ext cx="2514600" cy="83099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MENGAPA TERJADI FAKTOR PENYEBAB UTAMA</a:t>
            </a:r>
            <a:endParaRPr 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5489" name="Line 17"/>
          <p:cNvSpPr>
            <a:spLocks noChangeShapeType="1"/>
          </p:cNvSpPr>
          <p:nvPr/>
        </p:nvSpPr>
        <p:spPr bwMode="auto">
          <a:xfrm>
            <a:off x="2895600" y="2438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90" name="Line 18"/>
          <p:cNvSpPr>
            <a:spLocks noChangeShapeType="1"/>
          </p:cNvSpPr>
          <p:nvPr/>
        </p:nvSpPr>
        <p:spPr bwMode="auto">
          <a:xfrm>
            <a:off x="4495800" y="2438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91" name="Text Box 19"/>
          <p:cNvSpPr txBox="1">
            <a:spLocks noChangeArrowheads="1"/>
          </p:cNvSpPr>
          <p:nvPr/>
        </p:nvSpPr>
        <p:spPr bwMode="auto">
          <a:xfrm>
            <a:off x="304800" y="2057400"/>
            <a:ext cx="2514600" cy="83099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MENGAPA TERJADI FAKTOR PENYEBAB UTAMA</a:t>
            </a:r>
            <a:endParaRPr 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E0C9-5024-4752-8D2D-EA475DB9147C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sis-mik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34CD-EAAF-45EB-9001-6B54A701049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6629400" y="2209800"/>
            <a:ext cx="2209800" cy="1569660"/>
          </a:xfrm>
          <a:prstGeom prst="rect">
            <a:avLst/>
          </a:prstGeom>
          <a:solidFill>
            <a:srgbClr val="00206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ANGKA KELENGKAPAN REKAM MEDIS  60 % </a:t>
            </a:r>
            <a:endParaRPr lang="en-US" sz="24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Line 2"/>
          <p:cNvSpPr>
            <a:spLocks noChangeShapeType="1"/>
          </p:cNvSpPr>
          <p:nvPr/>
        </p:nvSpPr>
        <p:spPr bwMode="auto">
          <a:xfrm>
            <a:off x="2590800" y="2971800"/>
            <a:ext cx="3886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24" name="AutoShape 4"/>
          <p:cNvSpPr>
            <a:spLocks noChangeArrowheads="1"/>
          </p:cNvSpPr>
          <p:nvPr/>
        </p:nvSpPr>
        <p:spPr bwMode="auto">
          <a:xfrm>
            <a:off x="2743200" y="5791200"/>
            <a:ext cx="914400" cy="9144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2971800" y="6019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5</a:t>
            </a:r>
          </a:p>
        </p:txBody>
      </p:sp>
      <p:sp>
        <p:nvSpPr>
          <p:cNvPr id="107526" name="Line 6"/>
          <p:cNvSpPr>
            <a:spLocks noChangeShapeType="1"/>
          </p:cNvSpPr>
          <p:nvPr/>
        </p:nvSpPr>
        <p:spPr bwMode="auto">
          <a:xfrm flipV="1">
            <a:off x="4953000" y="3048000"/>
            <a:ext cx="6096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27" name="Line 7"/>
          <p:cNvSpPr>
            <a:spLocks noChangeShapeType="1"/>
          </p:cNvSpPr>
          <p:nvPr/>
        </p:nvSpPr>
        <p:spPr bwMode="auto">
          <a:xfrm>
            <a:off x="3200400" y="1676400"/>
            <a:ext cx="8382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3733800" y="914400"/>
            <a:ext cx="2895600" cy="650875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Faktor paling berpengaruh (utama)menjadi penyebab</a:t>
            </a:r>
          </a:p>
        </p:txBody>
      </p:sp>
      <p:sp>
        <p:nvSpPr>
          <p:cNvPr id="107530" name="Line 10"/>
          <p:cNvSpPr>
            <a:spLocks noChangeShapeType="1"/>
          </p:cNvSpPr>
          <p:nvPr/>
        </p:nvSpPr>
        <p:spPr bwMode="auto">
          <a:xfrm>
            <a:off x="4419600" y="3581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31" name="Line 11"/>
          <p:cNvSpPr>
            <a:spLocks noChangeShapeType="1"/>
          </p:cNvSpPr>
          <p:nvPr/>
        </p:nvSpPr>
        <p:spPr bwMode="auto">
          <a:xfrm flipV="1">
            <a:off x="3429000" y="3048000"/>
            <a:ext cx="6096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32" name="Line 12"/>
          <p:cNvSpPr>
            <a:spLocks noChangeShapeType="1"/>
          </p:cNvSpPr>
          <p:nvPr/>
        </p:nvSpPr>
        <p:spPr bwMode="auto">
          <a:xfrm>
            <a:off x="4876800" y="1828800"/>
            <a:ext cx="8382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>
            <a:off x="2971800" y="35052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35" name="Line 15"/>
          <p:cNvSpPr>
            <a:spLocks noChangeShapeType="1"/>
          </p:cNvSpPr>
          <p:nvPr/>
        </p:nvSpPr>
        <p:spPr bwMode="auto">
          <a:xfrm>
            <a:off x="2895600" y="2438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36" name="Line 16"/>
          <p:cNvSpPr>
            <a:spLocks noChangeShapeType="1"/>
          </p:cNvSpPr>
          <p:nvPr/>
        </p:nvSpPr>
        <p:spPr bwMode="auto">
          <a:xfrm>
            <a:off x="4495800" y="2438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37" name="Text Box 17"/>
          <p:cNvSpPr txBox="1">
            <a:spLocks noChangeArrowheads="1"/>
          </p:cNvSpPr>
          <p:nvPr/>
        </p:nvSpPr>
        <p:spPr bwMode="auto">
          <a:xfrm>
            <a:off x="304800" y="2057400"/>
            <a:ext cx="2514600" cy="650875"/>
          </a:xfrm>
          <a:prstGeom prst="rect">
            <a:avLst/>
          </a:prstGeom>
          <a:solidFill>
            <a:srgbClr val="33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Mengapa terjadi faktor penyebab utama</a:t>
            </a:r>
          </a:p>
        </p:txBody>
      </p:sp>
      <p:sp>
        <p:nvSpPr>
          <p:cNvPr id="107538" name="Line 18"/>
          <p:cNvSpPr>
            <a:spLocks noChangeShapeType="1"/>
          </p:cNvSpPr>
          <p:nvPr/>
        </p:nvSpPr>
        <p:spPr bwMode="auto">
          <a:xfrm flipV="1">
            <a:off x="3200400" y="3505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39" name="Line 19"/>
          <p:cNvSpPr>
            <a:spLocks noChangeShapeType="1"/>
          </p:cNvSpPr>
          <p:nvPr/>
        </p:nvSpPr>
        <p:spPr bwMode="auto">
          <a:xfrm>
            <a:off x="4572000" y="1981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40" name="Line 20"/>
          <p:cNvSpPr>
            <a:spLocks noChangeShapeType="1"/>
          </p:cNvSpPr>
          <p:nvPr/>
        </p:nvSpPr>
        <p:spPr bwMode="auto">
          <a:xfrm flipV="1">
            <a:off x="4572000" y="3581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41" name="Line 21"/>
          <p:cNvSpPr>
            <a:spLocks noChangeShapeType="1"/>
          </p:cNvSpPr>
          <p:nvPr/>
        </p:nvSpPr>
        <p:spPr bwMode="auto">
          <a:xfrm>
            <a:off x="3048000" y="1981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42" name="Line 22"/>
          <p:cNvSpPr>
            <a:spLocks noChangeShapeType="1"/>
          </p:cNvSpPr>
          <p:nvPr/>
        </p:nvSpPr>
        <p:spPr bwMode="auto">
          <a:xfrm>
            <a:off x="4495800" y="3124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43" name="Line 23"/>
          <p:cNvSpPr>
            <a:spLocks noChangeShapeType="1"/>
          </p:cNvSpPr>
          <p:nvPr/>
        </p:nvSpPr>
        <p:spPr bwMode="auto">
          <a:xfrm>
            <a:off x="3124200" y="30480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44" name="Line 24"/>
          <p:cNvSpPr>
            <a:spLocks noChangeShapeType="1"/>
          </p:cNvSpPr>
          <p:nvPr/>
        </p:nvSpPr>
        <p:spPr bwMode="auto">
          <a:xfrm>
            <a:off x="3200400" y="41148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sis-mik</a:t>
            </a:r>
            <a:endParaRPr lang="en-US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34CD-EAAF-45EB-9001-6B54A701049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6629400" y="2209800"/>
            <a:ext cx="2209800" cy="1569660"/>
          </a:xfrm>
          <a:prstGeom prst="rect">
            <a:avLst/>
          </a:prstGeom>
          <a:solidFill>
            <a:srgbClr val="00206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ANGKA KELENGKAPAN REKAM MEDIS  60 % </a:t>
            </a:r>
            <a:endParaRPr lang="en-US" sz="24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3733800" y="914400"/>
            <a:ext cx="2895600" cy="83099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FAKTOR PALING BERPENGARUH (UTAMA) MENJADI PENYEBAB</a:t>
            </a:r>
            <a:endParaRPr 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3733800" y="4426803"/>
            <a:ext cx="2895600" cy="83099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FAKTOR PALING BERPENGARUH (UTAMA) MENJADI PENYEBAB</a:t>
            </a:r>
            <a:endParaRPr 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304800" y="2057400"/>
            <a:ext cx="2514600" cy="83099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MENGAPA TERJADI FAKTOR PENYEBAB UTAMA</a:t>
            </a:r>
            <a:endParaRPr 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304800" y="3131403"/>
            <a:ext cx="2514600" cy="83099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MENGAPA TERJADI FAKTOR PENYEBAB UTAMA</a:t>
            </a:r>
            <a:endParaRPr 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4386-E1BA-459A-B5D2-01F38393C600}" type="datetime1">
              <a:rPr lang="en-US" smtClean="0"/>
              <a:pPr/>
              <a:t>12/21/2017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829" name="Group 325"/>
          <p:cNvGraphicFramePr>
            <a:graphicFrameLocks noGrp="1"/>
          </p:cNvGraphicFramePr>
          <p:nvPr/>
        </p:nvGraphicFramePr>
        <p:xfrm>
          <a:off x="457200" y="685800"/>
          <a:ext cx="8077201" cy="5696908"/>
        </p:xfrm>
        <a:graphic>
          <a:graphicData uri="http://schemas.openxmlformats.org/drawingml/2006/table">
            <a:tbl>
              <a:tblPr/>
              <a:tblGrid>
                <a:gridCol w="2329962"/>
                <a:gridCol w="1786304"/>
                <a:gridCol w="1786304"/>
                <a:gridCol w="2174631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AKIBAT</a:t>
                      </a:r>
                      <a:endParaRPr kumimoji="0" lang="de-DE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POLA SEBAB-SEBAB</a:t>
                      </a:r>
                      <a:endParaRPr kumimoji="0" lang="de-DE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KARAKTER MUTU YANG DIAMATI</a:t>
                      </a: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SEBAB UTAMA</a:t>
                      </a: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SEBAB LAPIS KEDUA</a:t>
                      </a: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SEBAB LAPIS KETIGA</a:t>
                      </a:r>
                      <a:endParaRPr kumimoji="0" 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38138">
                <a:tc rowSpan="1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endParaRPr kumimoji="0" lang="de-D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kumimoji="0" lang="de-D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kumimoji="0" lang="de-DE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kumimoji="0" lang="de-D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kumimoji="0" lang="de-D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kumimoji="0" lang="de-DE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kumimoji="0" lang="de-D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kumimoji="0" lang="de-D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kumimoji="0" lang="de-D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kumimoji="0" lang="de-DE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kumimoji="0" lang="de-DE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kumimoji="0" lang="de-D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kumimoji="0" lang="de-D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kumimoji="0" lang="de-D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kumimoji="0" lang="de-DE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kumimoji="0" lang="de-D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kumimoji="0" lang="de-D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kumimoji="0" lang="de-D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kumimoji="0" lang="de-DE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kumimoji="0" lang="de-D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kumimoji="0" lang="de-DE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830" name="Text Box 326"/>
          <p:cNvSpPr txBox="1">
            <a:spLocks noChangeArrowheads="1"/>
          </p:cNvSpPr>
          <p:nvPr/>
        </p:nvSpPr>
        <p:spPr bwMode="auto">
          <a:xfrm>
            <a:off x="1219200" y="152400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ahoma" pitchFamily="34" charset="0"/>
                <a:cs typeface="Tahoma" pitchFamily="34" charset="0"/>
              </a:rPr>
              <a:t>TABEL  </a:t>
            </a:r>
            <a:endParaRPr lang="en-U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094D-0DCE-441A-B8B6-08374065BB9B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sis-mik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34CD-EAAF-45EB-9001-6B54A701049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152400"/>
            <a:ext cx="2590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KUIS</a:t>
            </a:r>
            <a:endParaRPr lang="en-US" sz="4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5334000"/>
          </a:xfrm>
        </p:spPr>
        <p:txBody>
          <a:bodyPr>
            <a:normAutofit/>
          </a:bodyPr>
          <a:lstStyle/>
          <a:p>
            <a:pPr marL="596646" indent="-514350">
              <a:buClrTx/>
              <a:buFont typeface="+mj-lt"/>
              <a:buAutoNum type="arabicPeriod"/>
            </a:pP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Sebutkan langkah-langkah melakukan monitoring mutu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Apa yang harus dilakukan setelah menyusun profil indikator ?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Jika rekam medis lengkap 90 %, maka merupakan ......bagi unit RMIK.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Rekam medis lengkap dari ruang rawat sebagai output, maka sebagai .....di unit RMIK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Tenaga PMIK harus sesuai standar. Apa saja standar dimaksud ?</a:t>
            </a:r>
          </a:p>
          <a:p>
            <a:pPr marL="596646" indent="-514350">
              <a:buClrTx/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1E0E1-ADE2-4B42-A5AD-A85480201D17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sis-mik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34CD-EAAF-45EB-9001-6B54A701049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3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KEMAMPUAN YANG DIHARAPKAN</a:t>
            </a:r>
            <a:endParaRPr lang="en-US" sz="3600" b="1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191000"/>
          </a:xfrm>
        </p:spPr>
        <p:txBody>
          <a:bodyPr>
            <a:normAutofit/>
          </a:bodyPr>
          <a:lstStyle/>
          <a:p>
            <a:pPr eaLnBrk="1" hangingPunct="1">
              <a:buClrTx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UMUM: </a:t>
            </a:r>
          </a:p>
          <a:p>
            <a:pPr eaLnBrk="1" hangingPunct="1">
              <a:buClrTx/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	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Mahasiswa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menggunakan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metode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analisis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fishbone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peningkatan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mutu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unit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RMIK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KHUSUS</a:t>
            </a: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MEMAHAMI: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ClrTx/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Metode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analisis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fishbone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ClrTx/>
              <a:buFont typeface="+mj-lt"/>
              <a:buAutoNum type="arabicPeriod"/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Penugasan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ClrTx/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12/21/2017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498080" cy="1143000"/>
          </a:xfrm>
        </p:spPr>
        <p:txBody>
          <a:bodyPr>
            <a:noAutofit/>
          </a:bodyPr>
          <a:lstStyle/>
          <a:p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LANGKAH EVALUASI</a:t>
            </a:r>
            <a:endParaRPr lang="en-US" sz="4800" b="1" dirty="0">
              <a:solidFill>
                <a:schemeClr val="accent3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924800" cy="3581400"/>
          </a:xfrm>
        </p:spPr>
        <p:txBody>
          <a:bodyPr>
            <a:normAutofit/>
          </a:bodyPr>
          <a:lstStyle/>
          <a:p>
            <a:pPr marL="609600" indent="-609600">
              <a:buClrTx/>
              <a:buFont typeface="Wingdings" pitchFamily="2" charset="2"/>
              <a:buAutoNum type="arabicPeriod"/>
            </a:pPr>
            <a:r>
              <a:rPr lang="en-US" sz="4000" dirty="0" err="1">
                <a:latin typeface="Tahoma" pitchFamily="34" charset="0"/>
                <a:cs typeface="Tahoma" pitchFamily="34" charset="0"/>
              </a:rPr>
              <a:t>Hasil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monitoring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dinilai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Tim </a:t>
            </a:r>
            <a:r>
              <a:rPr lang="en-US" sz="4000" dirty="0">
                <a:latin typeface="Tahoma" pitchFamily="34" charset="0"/>
                <a:cs typeface="Tahoma" pitchFamily="34" charset="0"/>
                <a:sym typeface="Wingdings" pitchFamily="2" charset="2"/>
              </a:rPr>
              <a:t>2-3 </a:t>
            </a:r>
            <a:r>
              <a:rPr lang="en-US" sz="40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orang</a:t>
            </a:r>
            <a:endParaRPr lang="en-US" sz="4000" dirty="0">
              <a:latin typeface="Tahoma" pitchFamily="34" charset="0"/>
              <a:cs typeface="Tahoma" pitchFamily="34" charset="0"/>
            </a:endParaRPr>
          </a:p>
          <a:p>
            <a:pPr marL="609600" indent="-609600">
              <a:buClrTx/>
              <a:buFont typeface="Wingdings" pitchFamily="2" charset="2"/>
              <a:buAutoNum type="arabicPeriod"/>
            </a:pPr>
            <a:r>
              <a:rPr lang="en-US" sz="4000" dirty="0" err="1">
                <a:latin typeface="Tahoma" pitchFamily="34" charset="0"/>
                <a:cs typeface="Tahoma" pitchFamily="34" charset="0"/>
              </a:rPr>
              <a:t>Catat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masalah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ditemukan</a:t>
            </a:r>
            <a:endParaRPr lang="en-US" sz="4000" dirty="0">
              <a:latin typeface="Tahoma" pitchFamily="34" charset="0"/>
              <a:cs typeface="Tahoma" pitchFamily="34" charset="0"/>
            </a:endParaRPr>
          </a:p>
          <a:p>
            <a:pPr marL="609600" indent="-609600">
              <a:buClrTx/>
              <a:buFont typeface="Wingdings" pitchFamily="2" charset="2"/>
              <a:buAutoNum type="arabicPeriod"/>
            </a:pPr>
            <a:r>
              <a:rPr lang="en-US" sz="4000" dirty="0" err="1">
                <a:latin typeface="Tahoma" pitchFamily="34" charset="0"/>
                <a:cs typeface="Tahoma" pitchFamily="34" charset="0"/>
              </a:rPr>
              <a:t>Susun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masalah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yg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paling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sering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terjadi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/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terbanyak</a:t>
            </a:r>
            <a:r>
              <a:rPr lang="en-US" sz="40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prioritas</a:t>
            </a:r>
            <a:endParaRPr lang="en-US" sz="4000" dirty="0">
              <a:latin typeface="Tahoma" pitchFamily="34" charset="0"/>
              <a:cs typeface="Tahoma" pitchFamily="34" charset="0"/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A38D9-306B-4A22-9310-5BBA4F5C3910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sis-mik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34CD-EAAF-45EB-9001-6B54A701049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6705600" cy="1143000"/>
          </a:xfrm>
        </p:spPr>
        <p:txBody>
          <a:bodyPr>
            <a:normAutofit/>
          </a:bodyPr>
          <a:lstStyle/>
          <a:p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LANGKAH EVALUASI</a:t>
            </a:r>
            <a:endParaRPr lang="en-US" sz="4800" b="1" dirty="0">
              <a:solidFill>
                <a:schemeClr val="accent3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498080" cy="39624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ClrTx/>
              <a:buFont typeface="Wingdings" pitchFamily="2" charset="2"/>
              <a:buAutoNum type="arabicPeriod" startAt="4"/>
            </a:pPr>
            <a:r>
              <a:rPr lang="en-US" sz="40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Cari</a:t>
            </a:r>
            <a:r>
              <a:rPr lang="en-US" sz="40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akar</a:t>
            </a:r>
            <a:r>
              <a:rPr lang="en-US" sz="40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penyebab</a:t>
            </a:r>
            <a:r>
              <a:rPr lang="en-US" sz="40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masalah</a:t>
            </a:r>
            <a:endParaRPr lang="en-US" sz="4000" dirty="0">
              <a:latin typeface="Tahoma" pitchFamily="34" charset="0"/>
              <a:cs typeface="Tahoma" pitchFamily="34" charset="0"/>
              <a:sym typeface="Wingdings" pitchFamily="2" charset="2"/>
            </a:endParaRPr>
          </a:p>
          <a:p>
            <a:pPr marL="609600" indent="-609600">
              <a:lnSpc>
                <a:spcPct val="90000"/>
              </a:lnSpc>
              <a:buClrTx/>
              <a:buFont typeface="Wingdings" pitchFamily="2" charset="2"/>
              <a:buAutoNum type="arabicPeriod" startAt="4"/>
            </a:pPr>
            <a:r>
              <a:rPr lang="en-US" sz="40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Bahas</a:t>
            </a:r>
            <a:r>
              <a:rPr lang="en-US" sz="40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pemecahan</a:t>
            </a:r>
            <a:r>
              <a:rPr lang="en-US" sz="40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masalah</a:t>
            </a:r>
            <a:endParaRPr lang="en-US" sz="4000" dirty="0">
              <a:latin typeface="Tahoma" pitchFamily="34" charset="0"/>
              <a:cs typeface="Tahoma" pitchFamily="34" charset="0"/>
            </a:endParaRPr>
          </a:p>
          <a:p>
            <a:pPr marL="609600" indent="-609600">
              <a:lnSpc>
                <a:spcPct val="90000"/>
              </a:lnSpc>
              <a:buClrTx/>
              <a:buFont typeface="Wingdings" pitchFamily="2" charset="2"/>
              <a:buAutoNum type="arabicPeriod" startAt="4"/>
            </a:pPr>
            <a:r>
              <a:rPr lang="en-US" sz="4000" dirty="0" err="1">
                <a:latin typeface="Tahoma" pitchFamily="34" charset="0"/>
                <a:cs typeface="Tahoma" pitchFamily="34" charset="0"/>
              </a:rPr>
              <a:t>Kesepakatan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Tim: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tindakan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apa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yg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akan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dilakukan</a:t>
            </a:r>
            <a:endParaRPr lang="en-US" sz="4000" dirty="0">
              <a:latin typeface="Tahoma" pitchFamily="34" charset="0"/>
              <a:cs typeface="Tahoma" pitchFamily="34" charset="0"/>
            </a:endParaRPr>
          </a:p>
          <a:p>
            <a:pPr marL="609600" indent="-609600">
              <a:lnSpc>
                <a:spcPct val="90000"/>
              </a:lnSpc>
              <a:buClrTx/>
              <a:buFont typeface="Wingdings" pitchFamily="2" charset="2"/>
              <a:buAutoNum type="arabicPeriod" startAt="4"/>
            </a:pPr>
            <a:r>
              <a:rPr lang="en-US" sz="4000" dirty="0" err="1">
                <a:latin typeface="Tahoma" pitchFamily="34" charset="0"/>
                <a:cs typeface="Tahoma" pitchFamily="34" charset="0"/>
              </a:rPr>
              <a:t>Buat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rekomendasi</a:t>
            </a:r>
            <a:endParaRPr lang="en-US" sz="4000" dirty="0">
              <a:latin typeface="Tahoma" pitchFamily="34" charset="0"/>
              <a:cs typeface="Tahoma" pitchFamily="34" charset="0"/>
            </a:endParaRPr>
          </a:p>
          <a:p>
            <a:pPr marL="609600" indent="-609600">
              <a:lnSpc>
                <a:spcPct val="90000"/>
              </a:lnSpc>
              <a:buClrTx/>
              <a:buFont typeface="Wingdings" pitchFamily="2" charset="2"/>
              <a:buAutoNum type="arabicPeriod" startAt="4"/>
            </a:pP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Dokumentasikan</a:t>
            </a:r>
            <a:endParaRPr lang="en-US" sz="4000" dirty="0" smtClean="0">
              <a:latin typeface="Tahoma" pitchFamily="34" charset="0"/>
              <a:cs typeface="Tahoma" pitchFamily="34" charset="0"/>
            </a:endParaRPr>
          </a:p>
          <a:p>
            <a:pPr marL="609600" indent="-609600">
              <a:lnSpc>
                <a:spcPct val="90000"/>
              </a:lnSpc>
              <a:buClrTx/>
              <a:buFont typeface="Wingdings" pitchFamily="2" charset="2"/>
              <a:buAutoNum type="arabicPeriod" startAt="4"/>
            </a:pPr>
            <a:r>
              <a:rPr lang="en-US" sz="4000" dirty="0" err="1" smtClean="0">
                <a:latin typeface="Tahoma" pitchFamily="34" charset="0"/>
                <a:cs typeface="Tahoma" pitchFamily="34" charset="0"/>
              </a:rPr>
              <a:t>Presentasikan</a:t>
            </a:r>
            <a:endParaRPr lang="en-US" sz="4000" dirty="0">
              <a:latin typeface="Tahoma" pitchFamily="34" charset="0"/>
              <a:cs typeface="Tahoma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4"/>
            </a:pP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B7604-0604-4BA8-8C58-3BAB2A2E1980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sis-mik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34CD-EAAF-45EB-9001-6B54A701049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554162"/>
          </a:xfrm>
        </p:spPr>
        <p:txBody>
          <a:bodyPr>
            <a:noAutofit/>
          </a:bodyPr>
          <a:lstStyle/>
          <a:p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DIAGRAM TULANG IKAN</a:t>
            </a:r>
            <a:r>
              <a:rPr lang="en-US" b="1" dirty="0" smtClean="0">
                <a:solidFill>
                  <a:schemeClr val="accent3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4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sz="4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en-US" sz="3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(Diagram Ishikawa)</a:t>
            </a:r>
            <a:endParaRPr lang="en-US" sz="40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229600" cy="4073525"/>
          </a:xfrm>
        </p:spPr>
        <p:txBody>
          <a:bodyPr/>
          <a:lstStyle/>
          <a:p>
            <a:pPr>
              <a:buClrTx/>
            </a:pPr>
            <a:r>
              <a:rPr lang="en-US" sz="3600" dirty="0">
                <a:latin typeface="Tahoma" pitchFamily="34" charset="0"/>
                <a:cs typeface="Tahoma" pitchFamily="34" charset="0"/>
              </a:rPr>
              <a:t>Diagram </a:t>
            </a:r>
            <a:r>
              <a:rPr lang="en-US" sz="3600" dirty="0" err="1">
                <a:latin typeface="Tahoma" pitchFamily="34" charset="0"/>
                <a:cs typeface="Tahoma" pitchFamily="34" charset="0"/>
              </a:rPr>
              <a:t>sebab</a:t>
            </a:r>
            <a:r>
              <a:rPr lang="en-US" sz="3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</a:rPr>
              <a:t>akibat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  <a:p>
            <a:pPr>
              <a:buClrTx/>
            </a:pPr>
            <a:r>
              <a:rPr lang="en-US" sz="3600" dirty="0" err="1">
                <a:latin typeface="Tahoma" pitchFamily="34" charset="0"/>
                <a:cs typeface="Tahoma" pitchFamily="34" charset="0"/>
              </a:rPr>
              <a:t>Ditemukan</a:t>
            </a:r>
            <a:r>
              <a:rPr lang="en-US" sz="3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</a:rPr>
              <a:t>tahun</a:t>
            </a:r>
            <a:r>
              <a:rPr lang="en-US" sz="3600" dirty="0">
                <a:latin typeface="Tahoma" pitchFamily="34" charset="0"/>
                <a:cs typeface="Tahoma" pitchFamily="34" charset="0"/>
              </a:rPr>
              <a:t> 1943 </a:t>
            </a:r>
            <a:r>
              <a:rPr lang="en-US" sz="3600" dirty="0" err="1">
                <a:latin typeface="Tahoma" pitchFamily="34" charset="0"/>
                <a:cs typeface="Tahoma" pitchFamily="34" charset="0"/>
              </a:rPr>
              <a:t>diperkenalkan</a:t>
            </a:r>
            <a:r>
              <a:rPr lang="en-US" sz="3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</a:rPr>
              <a:t>tahun</a:t>
            </a:r>
            <a:r>
              <a:rPr lang="en-US" sz="3600" dirty="0">
                <a:latin typeface="Tahoma" pitchFamily="34" charset="0"/>
                <a:cs typeface="Tahoma" pitchFamily="34" charset="0"/>
              </a:rPr>
              <a:t> 1953 </a:t>
            </a:r>
            <a:r>
              <a:rPr lang="en-US" sz="3600" dirty="0" err="1">
                <a:latin typeface="Tahoma" pitchFamily="34" charset="0"/>
                <a:cs typeface="Tahoma" pitchFamily="34" charset="0"/>
              </a:rPr>
              <a:t>oleh</a:t>
            </a:r>
            <a:r>
              <a:rPr lang="en-US" sz="3600" dirty="0">
                <a:latin typeface="Tahoma" pitchFamily="34" charset="0"/>
                <a:cs typeface="Tahoma" pitchFamily="34" charset="0"/>
              </a:rPr>
              <a:t> Dr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. Kaoru </a:t>
            </a:r>
            <a:r>
              <a:rPr lang="en-US" sz="3600" dirty="0">
                <a:latin typeface="Tahoma" pitchFamily="34" charset="0"/>
                <a:cs typeface="Tahoma" pitchFamily="34" charset="0"/>
              </a:rPr>
              <a:t>Ishikawa</a:t>
            </a:r>
          </a:p>
          <a:p>
            <a:pPr>
              <a:buClrTx/>
            </a:pPr>
            <a:r>
              <a:rPr lang="en-US" sz="3600" dirty="0" err="1">
                <a:latin typeface="Tahoma" pitchFamily="34" charset="0"/>
                <a:cs typeface="Tahoma" pitchFamily="34" charset="0"/>
              </a:rPr>
              <a:t>Alat</a:t>
            </a:r>
            <a:r>
              <a:rPr lang="en-US" sz="3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</a:rPr>
              <a:t>pemecahan</a:t>
            </a:r>
            <a:r>
              <a:rPr lang="en-US" sz="3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</a:rPr>
              <a:t>masalah</a:t>
            </a:r>
            <a:r>
              <a:rPr lang="en-US" sz="3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</a:rPr>
              <a:t>dalam</a:t>
            </a:r>
            <a:r>
              <a:rPr lang="en-US" sz="3600" dirty="0">
                <a:latin typeface="Tahoma" pitchFamily="34" charset="0"/>
                <a:cs typeface="Tahoma" pitchFamily="34" charset="0"/>
              </a:rPr>
              <a:t> GKM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peningkatan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mutu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di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seluruh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dunia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40BB-3CDC-466E-9909-47F3CBD0A87C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sis-mik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34CD-EAAF-45EB-9001-6B54A701049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620000" cy="2133599"/>
          </a:xfrm>
        </p:spPr>
        <p:txBody>
          <a:bodyPr/>
          <a:lstStyle/>
          <a:p>
            <a:pPr>
              <a:buClrTx/>
            </a:pPr>
            <a:r>
              <a:rPr lang="en-US" sz="4000" dirty="0" err="1">
                <a:latin typeface="Tahoma" pitchFamily="34" charset="0"/>
                <a:cs typeface="Tahoma" pitchFamily="34" charset="0"/>
              </a:rPr>
              <a:t>Sebuah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diagram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yg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menunjukkan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hubungan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antara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karakteristik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mutu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dan</a:t>
            </a:r>
            <a:r>
              <a:rPr lang="en-US" sz="4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4000" dirty="0" err="1">
                <a:latin typeface="Tahoma" pitchFamily="34" charset="0"/>
                <a:cs typeface="Tahoma" pitchFamily="34" charset="0"/>
              </a:rPr>
              <a:t>faktor</a:t>
            </a:r>
            <a:endParaRPr lang="en-US" sz="4000" dirty="0">
              <a:latin typeface="Tahoma" pitchFamily="34" charset="0"/>
              <a:cs typeface="Tahoma" pitchFamily="34" charset="0"/>
            </a:endParaRPr>
          </a:p>
          <a:p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CDF7-0244-4786-AA69-391E5EC37640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sis-mik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34CD-EAAF-45EB-9001-6B54A701049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33400" y="457200"/>
            <a:ext cx="8153400" cy="1554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DIAGRAM TULANG IKAN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(Diagram Ishikawa)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74638"/>
            <a:ext cx="4050792" cy="1143000"/>
          </a:xfrm>
        </p:spPr>
        <p:txBody>
          <a:bodyPr>
            <a:normAutofit fontScale="90000"/>
          </a:bodyPr>
          <a:lstStyle/>
          <a:p>
            <a:r>
              <a:rPr lang="en-US" sz="6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PEDOMAN</a:t>
            </a:r>
            <a:endParaRPr lang="en-US" sz="4800" b="1" dirty="0">
              <a:solidFill>
                <a:schemeClr val="accent5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943088" cy="48006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3600" dirty="0" err="1">
                <a:latin typeface="Tahoma" pitchFamily="34" charset="0"/>
                <a:cs typeface="Tahoma" pitchFamily="34" charset="0"/>
              </a:rPr>
              <a:t>Identifikasi</a:t>
            </a:r>
            <a:r>
              <a:rPr lang="en-US" sz="3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</a:rPr>
              <a:t>semua</a:t>
            </a:r>
            <a:r>
              <a:rPr lang="en-US" sz="3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</a:rPr>
              <a:t>penyebab</a:t>
            </a:r>
            <a:r>
              <a:rPr lang="en-US" sz="3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 brainstorming/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curah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pendapat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berdasar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u="sng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fakta</a:t>
            </a:r>
            <a:r>
              <a:rPr lang="en-US" sz="3600" u="sng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u="sng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dan</a:t>
            </a:r>
            <a:r>
              <a:rPr lang="en-US" sz="3600" u="sng" dirty="0">
                <a:latin typeface="Tahoma" pitchFamily="34" charset="0"/>
                <a:cs typeface="Tahoma" pitchFamily="34" charset="0"/>
                <a:sym typeface="Wingdings" pitchFamily="2" charset="2"/>
              </a:rPr>
              <a:t> data</a:t>
            </a:r>
          </a:p>
          <a:p>
            <a:pPr>
              <a:buClrTx/>
            </a:pP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Tentukan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 dg 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tepat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faktor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u="sng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penyebab</a:t>
            </a:r>
            <a:r>
              <a:rPr lang="en-US" sz="3600" u="sng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u="sng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utama</a:t>
            </a:r>
            <a:r>
              <a:rPr lang="en-US" sz="3600" u="sng" dirty="0">
                <a:latin typeface="Tahoma" pitchFamily="34" charset="0"/>
                <a:cs typeface="Tahoma" pitchFamily="34" charset="0"/>
                <a:sym typeface="Wingdings" pitchFamily="2" charset="2"/>
              </a:rPr>
              <a:t>, </a:t>
            </a:r>
            <a:r>
              <a:rPr lang="en-US" sz="3600" u="sng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kedua</a:t>
            </a:r>
            <a:r>
              <a:rPr lang="en-US" sz="3600" u="sng" dirty="0">
                <a:latin typeface="Tahoma" pitchFamily="34" charset="0"/>
                <a:cs typeface="Tahoma" pitchFamily="34" charset="0"/>
                <a:sym typeface="Wingdings" pitchFamily="2" charset="2"/>
              </a:rPr>
              <a:t>, </a:t>
            </a:r>
            <a:r>
              <a:rPr lang="en-US" sz="3600" u="sng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ketiga</a:t>
            </a:r>
            <a:r>
              <a:rPr lang="en-US" sz="3600" u="sng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jgn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terbalik</a:t>
            </a:r>
            <a:endParaRPr lang="en-US" sz="3600" dirty="0">
              <a:latin typeface="Tahoma" pitchFamily="34" charset="0"/>
              <a:cs typeface="Tahoma" pitchFamily="34" charset="0"/>
              <a:sym typeface="Wingdings" pitchFamily="2" charset="2"/>
            </a:endParaRPr>
          </a:p>
          <a:p>
            <a:pPr>
              <a:buClrTx/>
            </a:pP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Karakteristik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yg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diamati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benar-benar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u="sng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nyata</a:t>
            </a:r>
            <a:r>
              <a:rPr lang="en-US" sz="3600" u="sng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u="sng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dan</a:t>
            </a:r>
            <a:r>
              <a:rPr lang="en-US" sz="3600" u="sng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u="sng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dapat</a:t>
            </a:r>
            <a:r>
              <a:rPr lang="en-US" sz="3600" u="sng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u="sng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diukur</a:t>
            </a:r>
            <a:r>
              <a:rPr lang="en-US" sz="36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upayakan</a:t>
            </a:r>
            <a:r>
              <a:rPr lang="en-US" sz="36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agar 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dapat</a:t>
            </a:r>
            <a:r>
              <a:rPr lang="en-US" sz="3600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diukur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BE39-B28B-4C18-8BAE-5A20B1B22023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sis-mik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34CD-EAAF-45EB-9001-6B54A701049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866888" cy="441960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US" dirty="0" err="1">
                <a:latin typeface="Tahoma" pitchFamily="34" charset="0"/>
                <a:cs typeface="Tahoma" pitchFamily="34" charset="0"/>
              </a:rPr>
              <a:t>Faktor-faktor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penyebab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yg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dikemukakan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memungkinkan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sng" dirty="0" err="1">
                <a:latin typeface="Tahoma" pitchFamily="34" charset="0"/>
                <a:cs typeface="Tahoma" pitchFamily="34" charset="0"/>
              </a:rPr>
              <a:t>utk</a:t>
            </a:r>
            <a:r>
              <a:rPr lang="en-US" u="sng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sng" dirty="0" err="1">
                <a:latin typeface="Tahoma" pitchFamily="34" charset="0"/>
                <a:cs typeface="Tahoma" pitchFamily="34" charset="0"/>
              </a:rPr>
              <a:t>diperbaiki</a:t>
            </a:r>
            <a:r>
              <a:rPr lang="en-US" u="sng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u="sng" dirty="0" err="1">
                <a:latin typeface="Tahoma" pitchFamily="34" charset="0"/>
                <a:cs typeface="Tahoma" pitchFamily="34" charset="0"/>
              </a:rPr>
              <a:t>jgn</a:t>
            </a:r>
            <a:r>
              <a:rPr lang="en-US" u="sng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sng" dirty="0" err="1">
                <a:latin typeface="Tahoma" pitchFamily="34" charset="0"/>
                <a:cs typeface="Tahoma" pitchFamily="34" charset="0"/>
              </a:rPr>
              <a:t>pilih</a:t>
            </a:r>
            <a:r>
              <a:rPr lang="en-US" u="sng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sng" dirty="0" err="1">
                <a:latin typeface="Tahoma" pitchFamily="34" charset="0"/>
                <a:cs typeface="Tahoma" pitchFamily="34" charset="0"/>
              </a:rPr>
              <a:t>yg</a:t>
            </a:r>
            <a:r>
              <a:rPr lang="en-US" u="sng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sng" dirty="0" err="1">
                <a:latin typeface="Tahoma" pitchFamily="34" charset="0"/>
                <a:cs typeface="Tahoma" pitchFamily="34" charset="0"/>
              </a:rPr>
              <a:t>sulit</a:t>
            </a:r>
            <a:r>
              <a:rPr lang="en-US" u="sng" dirty="0">
                <a:latin typeface="Tahoma" pitchFamily="34" charset="0"/>
                <a:cs typeface="Tahoma" pitchFamily="34" charset="0"/>
              </a:rPr>
              <a:t>.</a:t>
            </a:r>
          </a:p>
          <a:p>
            <a:pPr>
              <a:lnSpc>
                <a:spcPct val="90000"/>
              </a:lnSpc>
              <a:buClrTx/>
            </a:pPr>
            <a:r>
              <a:rPr lang="en-US" u="sng" dirty="0" err="1">
                <a:latin typeface="Tahoma" pitchFamily="34" charset="0"/>
                <a:cs typeface="Tahoma" pitchFamily="34" charset="0"/>
              </a:rPr>
              <a:t>Prioritas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dalam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upaya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perbaikan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mutu</a:t>
            </a:r>
            <a:endParaRPr lang="en-US" dirty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buClrTx/>
            </a:pPr>
            <a:r>
              <a:rPr lang="en-US" dirty="0" err="1">
                <a:latin typeface="Tahoma" pitchFamily="34" charset="0"/>
                <a:cs typeface="Tahoma" pitchFamily="34" charset="0"/>
              </a:rPr>
              <a:t>Selesaikan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fakta-fakta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dari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penyebab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ketiga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pada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tulang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kecil</a:t>
            </a:r>
            <a:r>
              <a:rPr lang="en-US" dirty="0">
                <a:latin typeface="Tahoma" pitchFamily="34" charset="0"/>
                <a:cs typeface="Tahoma" pitchFamily="34" charset="0"/>
              </a:rPr>
              <a:t>),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yg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akan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memperbaiki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faktor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</a:rPr>
              <a:t>kedua</a:t>
            </a:r>
            <a:r>
              <a:rPr lang="en-US" dirty="0">
                <a:latin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lang="en-US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memperbaiki</a:t>
            </a:r>
            <a:r>
              <a:rPr lang="en-US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pada</a:t>
            </a:r>
            <a:r>
              <a:rPr lang="en-US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faktor</a:t>
            </a:r>
            <a:r>
              <a:rPr lang="en-US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utama</a:t>
            </a:r>
            <a:r>
              <a:rPr lang="en-US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yg</a:t>
            </a:r>
            <a:r>
              <a:rPr lang="en-US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akan</a:t>
            </a:r>
            <a:r>
              <a:rPr lang="en-US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menyelesaikan</a:t>
            </a:r>
            <a:r>
              <a:rPr lang="en-US" dirty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dirty="0" err="1">
                <a:latin typeface="Tahoma" pitchFamily="34" charset="0"/>
                <a:cs typeface="Tahoma" pitchFamily="34" charset="0"/>
                <a:sym typeface="Wingdings" pitchFamily="2" charset="2"/>
              </a:rPr>
              <a:t>masalah</a:t>
            </a:r>
            <a:r>
              <a:rPr lang="en-US" dirty="0">
                <a:latin typeface="Tahoma" pitchFamily="34" charset="0"/>
                <a:cs typeface="Tahoma" pitchFamily="34" charset="0"/>
                <a:sym typeface="Wingdings" pitchFamily="2" charset="2"/>
              </a:rPr>
              <a:t>.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F14F-C984-48F1-B2FE-FBC89AA3B603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sis-mik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34CD-EAAF-45EB-9001-6B54A701049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74638"/>
            <a:ext cx="4050792" cy="1143000"/>
          </a:xfrm>
        </p:spPr>
        <p:txBody>
          <a:bodyPr>
            <a:normAutofit fontScale="90000"/>
          </a:bodyPr>
          <a:lstStyle/>
          <a:p>
            <a:r>
              <a:rPr lang="en-US" sz="6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PEDOMAN</a:t>
            </a:r>
            <a:endParaRPr lang="en-US" sz="4800" b="1" dirty="0">
              <a:solidFill>
                <a:schemeClr val="accent5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WordArt 2"/>
          <p:cNvSpPr>
            <a:spLocks noChangeArrowheads="1" noChangeShapeType="1" noTextEdit="1"/>
          </p:cNvSpPr>
          <p:nvPr/>
        </p:nvSpPr>
        <p:spPr bwMode="auto">
          <a:xfrm>
            <a:off x="1295400" y="685800"/>
            <a:ext cx="4419600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ANALISA MASALAH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143000" y="1219200"/>
            <a:ext cx="5486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id-ID" sz="2400" dirty="0">
                <a:latin typeface="Tahoma" pitchFamily="34" charset="0"/>
                <a:cs typeface="Tahoma" pitchFamily="34" charset="0"/>
              </a:rPr>
              <a:t>Cause and Effect (Fish Bone) Diagram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990600" y="3962400"/>
            <a:ext cx="62484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7239000" y="3657600"/>
            <a:ext cx="1752600" cy="461665"/>
          </a:xfrm>
          <a:prstGeom prst="rect">
            <a:avLst/>
          </a:prstGeom>
          <a:solidFill>
            <a:srgbClr val="00206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d-ID" sz="24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MASALAH</a:t>
            </a:r>
            <a:endParaRPr lang="en-US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 flipV="1">
            <a:off x="2286000" y="3962400"/>
            <a:ext cx="106680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 flipV="1">
            <a:off x="4724400" y="3962400"/>
            <a:ext cx="106680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1371600" y="2819400"/>
            <a:ext cx="106680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3505200" y="2819400"/>
            <a:ext cx="106680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5334000" y="2819400"/>
            <a:ext cx="106680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457200" y="2286000"/>
            <a:ext cx="2057400" cy="400110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d-ID" sz="2000" b="1" dirty="0" smtClean="0">
                <a:latin typeface="Tahoma" pitchFamily="34" charset="0"/>
                <a:cs typeface="Tahoma" pitchFamily="34" charset="0"/>
              </a:rPr>
              <a:t>LINGKUNGAN</a:t>
            </a:r>
            <a:endParaRPr lang="en-US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2743200" y="2286000"/>
            <a:ext cx="1905000" cy="406400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d-ID" sz="2000" b="1" dirty="0" smtClean="0">
                <a:latin typeface="Tahoma" pitchFamily="34" charset="0"/>
                <a:cs typeface="Tahoma" pitchFamily="34" charset="0"/>
              </a:rPr>
              <a:t>STAF</a:t>
            </a:r>
            <a:endParaRPr lang="en-US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4953000" y="2286000"/>
            <a:ext cx="1905000" cy="406400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d-ID" sz="2000" b="1" dirty="0" smtClean="0">
                <a:latin typeface="Tahoma" pitchFamily="34" charset="0"/>
                <a:cs typeface="Tahoma" pitchFamily="34" charset="0"/>
              </a:rPr>
              <a:t>PERALATAN</a:t>
            </a:r>
            <a:endParaRPr lang="en-US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1143000" y="5029200"/>
            <a:ext cx="1905000" cy="406400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d-ID" sz="2000" b="1" dirty="0" smtClean="0">
                <a:latin typeface="Tahoma" pitchFamily="34" charset="0"/>
                <a:cs typeface="Tahoma" pitchFamily="34" charset="0"/>
              </a:rPr>
              <a:t>PELANGGAN</a:t>
            </a:r>
            <a:endParaRPr lang="en-US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3810000" y="5156200"/>
            <a:ext cx="1905000" cy="406400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d-ID" sz="2000" b="1" dirty="0" smtClean="0">
                <a:latin typeface="Tahoma" pitchFamily="34" charset="0"/>
                <a:cs typeface="Tahoma" pitchFamily="34" charset="0"/>
              </a:rPr>
              <a:t>PROSEDUR</a:t>
            </a:r>
            <a:endParaRPr lang="en-US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24BE-5908-4B3E-8DFF-5A8835A5144F}" type="datetime1">
              <a:rPr lang="en-US" smtClean="0"/>
              <a:pPr/>
              <a:t>12/21/2017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sis-mik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34CD-EAAF-45EB-9001-6B54A701049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462</Words>
  <Application>Microsoft Office PowerPoint</Application>
  <PresentationFormat>On-screen Show (4:3)</PresentationFormat>
  <Paragraphs>162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Slide 1</vt:lpstr>
      <vt:lpstr>KEMAMPUAN YANG DIHARAPKAN</vt:lpstr>
      <vt:lpstr>LANGKAH EVALUASI</vt:lpstr>
      <vt:lpstr>LANGKAH EVALUASI</vt:lpstr>
      <vt:lpstr>DIAGRAM TULANG IKAN  (Diagram Ishikawa)</vt:lpstr>
      <vt:lpstr>Slide 6</vt:lpstr>
      <vt:lpstr>PEDOMAN</vt:lpstr>
      <vt:lpstr>PEDOMAN</vt:lpstr>
      <vt:lpstr>Slide 9</vt:lpstr>
      <vt:lpstr>Slide 10</vt:lpstr>
      <vt:lpstr>Slide 11</vt:lpstr>
      <vt:lpstr>Slide 12</vt:lpstr>
      <vt:lpstr>Slide 13</vt:lpstr>
      <vt:lpstr>Slide 14</vt:lpstr>
      <vt:lpstr>KUIS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akreditasi</dc:title>
  <dc:creator>Akreditasi</dc:creator>
  <cp:lastModifiedBy>Akreditasi</cp:lastModifiedBy>
  <cp:revision>101</cp:revision>
  <dcterms:created xsi:type="dcterms:W3CDTF">2017-04-07T05:25:29Z</dcterms:created>
  <dcterms:modified xsi:type="dcterms:W3CDTF">2017-12-21T07:06:01Z</dcterms:modified>
</cp:coreProperties>
</file>