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3"/>
  </p:notesMasterIdLst>
  <p:sldIdLst>
    <p:sldId id="256" r:id="rId2"/>
    <p:sldId id="325" r:id="rId3"/>
    <p:sldId id="265" r:id="rId4"/>
    <p:sldId id="263" r:id="rId5"/>
    <p:sldId id="268" r:id="rId6"/>
    <p:sldId id="269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326" r:id="rId20"/>
    <p:sldId id="327" r:id="rId21"/>
    <p:sldId id="284" r:id="rId22"/>
    <p:sldId id="328" r:id="rId23"/>
    <p:sldId id="285" r:id="rId24"/>
    <p:sldId id="286" r:id="rId25"/>
    <p:sldId id="287" r:id="rId26"/>
    <p:sldId id="288" r:id="rId27"/>
    <p:sldId id="322" r:id="rId28"/>
    <p:sldId id="289" r:id="rId29"/>
    <p:sldId id="290" r:id="rId30"/>
    <p:sldId id="291" r:id="rId31"/>
    <p:sldId id="292" r:id="rId3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3089"/>
  </p:normalViewPr>
  <p:slideViewPr>
    <p:cSldViewPr>
      <p:cViewPr varScale="1">
        <p:scale>
          <a:sx n="98" d="100"/>
          <a:sy n="98" d="100"/>
        </p:scale>
        <p:origin x="18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D956AE-10DF-4083-89E2-977346CD09C0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9A3793F-2DC5-444A-801D-4A8A60A8D82D}">
      <dgm:prSet phldrT="[Text]" custT="1"/>
      <dgm:spPr/>
      <dgm:t>
        <a:bodyPr/>
        <a:lstStyle/>
        <a:p>
          <a:r>
            <a:rPr lang="id-ID" sz="2800" dirty="0"/>
            <a:t>          SOLID/PADAT</a:t>
          </a:r>
        </a:p>
      </dgm:t>
    </dgm:pt>
    <dgm:pt modelId="{5C755873-D256-4B06-AA97-24203534E365}" type="sibTrans" cxnId="{E44E0D91-0076-4F55-AAE6-330716CAFE50}">
      <dgm:prSet/>
      <dgm:spPr/>
      <dgm:t>
        <a:bodyPr/>
        <a:lstStyle/>
        <a:p>
          <a:endParaRPr lang="id-ID"/>
        </a:p>
      </dgm:t>
    </dgm:pt>
    <dgm:pt modelId="{00E8C143-0C5C-4064-BF91-15E1563CBB62}" type="parTrans" cxnId="{E44E0D91-0076-4F55-AAE6-330716CAFE50}">
      <dgm:prSet/>
      <dgm:spPr/>
      <dgm:t>
        <a:bodyPr/>
        <a:lstStyle/>
        <a:p>
          <a:endParaRPr lang="id-ID"/>
        </a:p>
      </dgm:t>
    </dgm:pt>
    <dgm:pt modelId="{84937FBD-6C5A-419B-821B-B73A1DA83574}">
      <dgm:prSet phldrT="[Text]" phldr="1"/>
      <dgm:spPr/>
      <dgm:t>
        <a:bodyPr/>
        <a:lstStyle/>
        <a:p>
          <a:endParaRPr lang="id-ID"/>
        </a:p>
      </dgm:t>
    </dgm:pt>
    <dgm:pt modelId="{CA556AA9-4087-4A51-8584-B19E9C85AD58}">
      <dgm:prSet phldrT="[Text]" phldr="1"/>
      <dgm:spPr/>
      <dgm:t>
        <a:bodyPr/>
        <a:lstStyle/>
        <a:p>
          <a:endParaRPr lang="id-ID"/>
        </a:p>
      </dgm:t>
    </dgm:pt>
    <dgm:pt modelId="{DBC920E6-C34E-453E-AAAD-EC70DAEC0A7A}">
      <dgm:prSet phldrT="[Text]" phldr="1"/>
      <dgm:spPr/>
      <dgm:t>
        <a:bodyPr/>
        <a:lstStyle/>
        <a:p>
          <a:endParaRPr lang="id-ID" dirty="0"/>
        </a:p>
      </dgm:t>
    </dgm:pt>
    <dgm:pt modelId="{207F605D-EC01-469E-B57E-03647EEA3512}" type="sibTrans" cxnId="{C967239D-0024-49A6-8061-973BA921341B}">
      <dgm:prSet/>
      <dgm:spPr/>
      <dgm:t>
        <a:bodyPr/>
        <a:lstStyle/>
        <a:p>
          <a:endParaRPr lang="id-ID"/>
        </a:p>
      </dgm:t>
    </dgm:pt>
    <dgm:pt modelId="{8588CCFD-43FA-4121-A469-332850C77D56}" type="parTrans" cxnId="{C967239D-0024-49A6-8061-973BA921341B}">
      <dgm:prSet/>
      <dgm:spPr/>
      <dgm:t>
        <a:bodyPr/>
        <a:lstStyle/>
        <a:p>
          <a:endParaRPr lang="id-ID"/>
        </a:p>
      </dgm:t>
    </dgm:pt>
    <dgm:pt modelId="{EDF00478-1400-4C36-B9F9-3278D0C08A3B}" type="sibTrans" cxnId="{8DCA1245-757C-43D1-8238-D1BAB5093C75}">
      <dgm:prSet/>
      <dgm:spPr/>
      <dgm:t>
        <a:bodyPr/>
        <a:lstStyle/>
        <a:p>
          <a:endParaRPr lang="id-ID"/>
        </a:p>
      </dgm:t>
    </dgm:pt>
    <dgm:pt modelId="{4A67856C-19F2-4126-9FF1-584C6503E248}" type="parTrans" cxnId="{8DCA1245-757C-43D1-8238-D1BAB5093C75}">
      <dgm:prSet/>
      <dgm:spPr/>
      <dgm:t>
        <a:bodyPr/>
        <a:lstStyle/>
        <a:p>
          <a:endParaRPr lang="id-ID"/>
        </a:p>
      </dgm:t>
    </dgm:pt>
    <dgm:pt modelId="{2056554A-1033-412B-9C94-8A758D3A5BB8}" type="sibTrans" cxnId="{6E9B4FB4-737A-44D1-AF58-959E7AA52885}">
      <dgm:prSet/>
      <dgm:spPr/>
      <dgm:t>
        <a:bodyPr/>
        <a:lstStyle/>
        <a:p>
          <a:endParaRPr lang="id-ID"/>
        </a:p>
      </dgm:t>
    </dgm:pt>
    <dgm:pt modelId="{5CBB9099-9B48-4B3A-B5BF-DAEEE77D80FF}" type="parTrans" cxnId="{6E9B4FB4-737A-44D1-AF58-959E7AA52885}">
      <dgm:prSet/>
      <dgm:spPr/>
      <dgm:t>
        <a:bodyPr/>
        <a:lstStyle/>
        <a:p>
          <a:endParaRPr lang="id-ID"/>
        </a:p>
      </dgm:t>
    </dgm:pt>
    <dgm:pt modelId="{D6E243E2-B4F8-4321-8C5D-F22C746A4073}">
      <dgm:prSet phldrT="[Text]" phldr="1"/>
      <dgm:spPr/>
      <dgm:t>
        <a:bodyPr/>
        <a:lstStyle/>
        <a:p>
          <a:endParaRPr lang="id-ID" sz="1400"/>
        </a:p>
      </dgm:t>
    </dgm:pt>
    <dgm:pt modelId="{FEAC1943-7600-4158-ABEB-F6925DC720C4}">
      <dgm:prSet phldrT="[Text]" phldr="1" custT="1"/>
      <dgm:spPr/>
      <dgm:t>
        <a:bodyPr/>
        <a:lstStyle/>
        <a:p>
          <a:endParaRPr lang="id-ID" sz="2800" dirty="0"/>
        </a:p>
      </dgm:t>
    </dgm:pt>
    <dgm:pt modelId="{483FE19A-640A-4FB2-846D-A1F62EE3FB63}">
      <dgm:prSet phldrT="[Text]" custT="1"/>
      <dgm:spPr/>
      <dgm:t>
        <a:bodyPr/>
        <a:lstStyle/>
        <a:p>
          <a:r>
            <a:rPr lang="id-ID" sz="1800" dirty="0"/>
            <a:t>           </a:t>
          </a:r>
        </a:p>
        <a:p>
          <a:r>
            <a:rPr lang="id-ID" sz="2800" dirty="0"/>
            <a:t>                    LIQUID/CAIRAN </a:t>
          </a:r>
        </a:p>
      </dgm:t>
    </dgm:pt>
    <dgm:pt modelId="{EDC4E103-D0CE-465A-A80B-D2BB2842BAE7}" type="sibTrans" cxnId="{A9C712D8-7C43-4B11-B514-BD723603C530}">
      <dgm:prSet/>
      <dgm:spPr/>
      <dgm:t>
        <a:bodyPr/>
        <a:lstStyle/>
        <a:p>
          <a:endParaRPr lang="id-ID"/>
        </a:p>
      </dgm:t>
    </dgm:pt>
    <dgm:pt modelId="{3A9B7488-C484-467B-ACAE-2D2102FC5318}" type="parTrans" cxnId="{A9C712D8-7C43-4B11-B514-BD723603C530}">
      <dgm:prSet/>
      <dgm:spPr/>
      <dgm:t>
        <a:bodyPr/>
        <a:lstStyle/>
        <a:p>
          <a:endParaRPr lang="id-ID"/>
        </a:p>
      </dgm:t>
    </dgm:pt>
    <dgm:pt modelId="{6C306B04-2EDC-42F6-89C8-37DD1ACEDF42}" type="sibTrans" cxnId="{E37E0A59-A742-4870-9525-98D6B43930AC}">
      <dgm:prSet/>
      <dgm:spPr/>
      <dgm:t>
        <a:bodyPr/>
        <a:lstStyle/>
        <a:p>
          <a:endParaRPr lang="id-ID"/>
        </a:p>
      </dgm:t>
    </dgm:pt>
    <dgm:pt modelId="{73876DD7-0AE3-4C72-9A03-9BF891F565A3}" type="parTrans" cxnId="{E37E0A59-A742-4870-9525-98D6B43930AC}">
      <dgm:prSet/>
      <dgm:spPr/>
      <dgm:t>
        <a:bodyPr/>
        <a:lstStyle/>
        <a:p>
          <a:endParaRPr lang="id-ID"/>
        </a:p>
      </dgm:t>
    </dgm:pt>
    <dgm:pt modelId="{87686D92-DC94-4366-BBDA-4289DE553396}" type="sibTrans" cxnId="{0A958A32-ADD2-4F2A-A239-734887EA2E49}">
      <dgm:prSet/>
      <dgm:spPr/>
      <dgm:t>
        <a:bodyPr/>
        <a:lstStyle/>
        <a:p>
          <a:endParaRPr lang="id-ID"/>
        </a:p>
      </dgm:t>
    </dgm:pt>
    <dgm:pt modelId="{8F5A6CC1-DC98-4FD7-B740-566A7C0FC6D3}" type="parTrans" cxnId="{0A958A32-ADD2-4F2A-A239-734887EA2E49}">
      <dgm:prSet/>
      <dgm:spPr/>
      <dgm:t>
        <a:bodyPr/>
        <a:lstStyle/>
        <a:p>
          <a:endParaRPr lang="id-ID"/>
        </a:p>
      </dgm:t>
    </dgm:pt>
    <dgm:pt modelId="{FAB08807-9CC1-462C-9BE0-FDF307F58EA4}" type="pres">
      <dgm:prSet presAssocID="{00D956AE-10DF-4083-89E2-977346CD09C0}" presName="linear" presStyleCnt="0">
        <dgm:presLayoutVars>
          <dgm:dir/>
          <dgm:resizeHandles val="exact"/>
        </dgm:presLayoutVars>
      </dgm:prSet>
      <dgm:spPr/>
    </dgm:pt>
    <dgm:pt modelId="{EA0249CA-4DE8-4B08-9DD4-B72F4A1AEEF5}" type="pres">
      <dgm:prSet presAssocID="{39A3793F-2DC5-444A-801D-4A8A60A8D82D}" presName="comp" presStyleCnt="0"/>
      <dgm:spPr/>
    </dgm:pt>
    <dgm:pt modelId="{377BB65D-3157-4D6D-9D23-CCE28AD2206D}" type="pres">
      <dgm:prSet presAssocID="{39A3793F-2DC5-444A-801D-4A8A60A8D82D}" presName="box" presStyleLbl="node1" presStyleIdx="0" presStyleCnt="3"/>
      <dgm:spPr/>
    </dgm:pt>
    <dgm:pt modelId="{80FF44D8-95A2-4229-9D67-FB8ECB07CD69}" type="pres">
      <dgm:prSet presAssocID="{39A3793F-2DC5-444A-801D-4A8A60A8D82D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1C85ED2-D364-46DF-AEA8-354FC9A8AF13}" type="pres">
      <dgm:prSet presAssocID="{39A3793F-2DC5-444A-801D-4A8A60A8D82D}" presName="text" presStyleLbl="node1" presStyleIdx="0" presStyleCnt="3">
        <dgm:presLayoutVars>
          <dgm:bulletEnabled val="1"/>
        </dgm:presLayoutVars>
      </dgm:prSet>
      <dgm:spPr/>
    </dgm:pt>
    <dgm:pt modelId="{45664178-78C7-42BE-AE35-674CFEF53DF2}" type="pres">
      <dgm:prSet presAssocID="{5C755873-D256-4B06-AA97-24203534E365}" presName="spacer" presStyleCnt="0"/>
      <dgm:spPr/>
    </dgm:pt>
    <dgm:pt modelId="{13B68A85-D584-48F6-9571-E71A5080E0B4}" type="pres">
      <dgm:prSet presAssocID="{DBC920E6-C34E-453E-AAAD-EC70DAEC0A7A}" presName="comp" presStyleCnt="0"/>
      <dgm:spPr/>
    </dgm:pt>
    <dgm:pt modelId="{4610EE09-27AA-476F-96BA-FA08C9EBA2D7}" type="pres">
      <dgm:prSet presAssocID="{DBC920E6-C34E-453E-AAAD-EC70DAEC0A7A}" presName="box" presStyleLbl="node1" presStyleIdx="1" presStyleCnt="3" custLinFactY="46389" custLinFactNeighborX="-793" custLinFactNeighborY="100000"/>
      <dgm:spPr/>
    </dgm:pt>
    <dgm:pt modelId="{A604D21D-DC5A-4FA4-983D-2FE0FE888CCD}" type="pres">
      <dgm:prSet presAssocID="{DBC920E6-C34E-453E-AAAD-EC70DAEC0A7A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74716B3-AB90-45BD-8220-F5BACFC9BBC5}" type="pres">
      <dgm:prSet presAssocID="{DBC920E6-C34E-453E-AAAD-EC70DAEC0A7A}" presName="text" presStyleLbl="node1" presStyleIdx="1" presStyleCnt="3">
        <dgm:presLayoutVars>
          <dgm:bulletEnabled val="1"/>
        </dgm:presLayoutVars>
      </dgm:prSet>
      <dgm:spPr/>
    </dgm:pt>
    <dgm:pt modelId="{35FA8793-E9D3-4D66-AD16-9D4543C7C083}" type="pres">
      <dgm:prSet presAssocID="{207F605D-EC01-469E-B57E-03647EEA3512}" presName="spacer" presStyleCnt="0"/>
      <dgm:spPr/>
    </dgm:pt>
    <dgm:pt modelId="{2C483D11-BE65-4D4D-8FBF-EF7C8ED78940}" type="pres">
      <dgm:prSet presAssocID="{483FE19A-640A-4FB2-846D-A1F62EE3FB63}" presName="comp" presStyleCnt="0"/>
      <dgm:spPr/>
    </dgm:pt>
    <dgm:pt modelId="{6FE35344-D8C2-4EAC-83D5-9BB9D9037437}" type="pres">
      <dgm:prSet presAssocID="{483FE19A-640A-4FB2-846D-A1F62EE3FB63}" presName="box" presStyleLbl="node1" presStyleIdx="2" presStyleCnt="3" custLinFactNeighborX="-2083" custLinFactNeighborY="-2857"/>
      <dgm:spPr/>
    </dgm:pt>
    <dgm:pt modelId="{9BC66CAA-1984-41E3-BD44-C2E796A3B6FC}" type="pres">
      <dgm:prSet presAssocID="{483FE19A-640A-4FB2-846D-A1F62EE3FB63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1EF63CD-322B-4E4D-9693-B19838207DB2}" type="pres">
      <dgm:prSet presAssocID="{483FE19A-640A-4FB2-846D-A1F62EE3FB63}" presName="text" presStyleLbl="node1" presStyleIdx="2" presStyleCnt="3">
        <dgm:presLayoutVars>
          <dgm:bulletEnabled val="1"/>
        </dgm:presLayoutVars>
      </dgm:prSet>
      <dgm:spPr/>
    </dgm:pt>
  </dgm:ptLst>
  <dgm:cxnLst>
    <dgm:cxn modelId="{8F6F1013-0683-4B01-9AB1-A1933921ECA2}" type="presOf" srcId="{D6E243E2-B4F8-4321-8C5D-F22C746A4073}" destId="{6FE35344-D8C2-4EAC-83D5-9BB9D9037437}" srcOrd="0" destOrd="2" presId="urn:microsoft.com/office/officeart/2005/8/layout/vList4#1"/>
    <dgm:cxn modelId="{22CD171A-8F1E-4FB4-B24E-5D5D8F2091CC}" type="presOf" srcId="{39A3793F-2DC5-444A-801D-4A8A60A8D82D}" destId="{377BB65D-3157-4D6D-9D23-CCE28AD2206D}" srcOrd="0" destOrd="0" presId="urn:microsoft.com/office/officeart/2005/8/layout/vList4#1"/>
    <dgm:cxn modelId="{0A958A32-ADD2-4F2A-A239-734887EA2E49}" srcId="{483FE19A-640A-4FB2-846D-A1F62EE3FB63}" destId="{FEAC1943-7600-4158-ABEB-F6925DC720C4}" srcOrd="0" destOrd="0" parTransId="{8F5A6CC1-DC98-4FD7-B740-566A7C0FC6D3}" sibTransId="{87686D92-DC94-4366-BBDA-4289DE553396}"/>
    <dgm:cxn modelId="{C1C5DE43-9BED-4E4C-9423-333BCC6F1BCB}" type="presOf" srcId="{DBC920E6-C34E-453E-AAAD-EC70DAEC0A7A}" destId="{E74716B3-AB90-45BD-8220-F5BACFC9BBC5}" srcOrd="1" destOrd="0" presId="urn:microsoft.com/office/officeart/2005/8/layout/vList4#1"/>
    <dgm:cxn modelId="{8DCA1245-757C-43D1-8238-D1BAB5093C75}" srcId="{DBC920E6-C34E-453E-AAAD-EC70DAEC0A7A}" destId="{84937FBD-6C5A-419B-821B-B73A1DA83574}" srcOrd="1" destOrd="0" parTransId="{4A67856C-19F2-4126-9FF1-584C6503E248}" sibTransId="{EDF00478-1400-4C36-B9F9-3278D0C08A3B}"/>
    <dgm:cxn modelId="{E37E0A59-A742-4870-9525-98D6B43930AC}" srcId="{483FE19A-640A-4FB2-846D-A1F62EE3FB63}" destId="{D6E243E2-B4F8-4321-8C5D-F22C746A4073}" srcOrd="1" destOrd="0" parTransId="{73876DD7-0AE3-4C72-9A03-9BF891F565A3}" sibTransId="{6C306B04-2EDC-42F6-89C8-37DD1ACEDF42}"/>
    <dgm:cxn modelId="{1DBC4559-5CC1-43B4-A86E-CB79EC1B8283}" type="presOf" srcId="{84937FBD-6C5A-419B-821B-B73A1DA83574}" destId="{E74716B3-AB90-45BD-8220-F5BACFC9BBC5}" srcOrd="1" destOrd="2" presId="urn:microsoft.com/office/officeart/2005/8/layout/vList4#1"/>
    <dgm:cxn modelId="{BDE73077-0062-4303-BA3C-B16609289D7E}" type="presOf" srcId="{D6E243E2-B4F8-4321-8C5D-F22C746A4073}" destId="{A1EF63CD-322B-4E4D-9693-B19838207DB2}" srcOrd="1" destOrd="2" presId="urn:microsoft.com/office/officeart/2005/8/layout/vList4#1"/>
    <dgm:cxn modelId="{E44E0D91-0076-4F55-AAE6-330716CAFE50}" srcId="{00D956AE-10DF-4083-89E2-977346CD09C0}" destId="{39A3793F-2DC5-444A-801D-4A8A60A8D82D}" srcOrd="0" destOrd="0" parTransId="{00E8C143-0C5C-4064-BF91-15E1563CBB62}" sibTransId="{5C755873-D256-4B06-AA97-24203534E365}"/>
    <dgm:cxn modelId="{80A2B795-C08A-4A31-B396-55CBD40F7B03}" type="presOf" srcId="{483FE19A-640A-4FB2-846D-A1F62EE3FB63}" destId="{6FE35344-D8C2-4EAC-83D5-9BB9D9037437}" srcOrd="0" destOrd="0" presId="urn:microsoft.com/office/officeart/2005/8/layout/vList4#1"/>
    <dgm:cxn modelId="{EDC9D79B-8348-4C42-8270-BBA0561B58BA}" type="presOf" srcId="{FEAC1943-7600-4158-ABEB-F6925DC720C4}" destId="{A1EF63CD-322B-4E4D-9693-B19838207DB2}" srcOrd="1" destOrd="1" presId="urn:microsoft.com/office/officeart/2005/8/layout/vList4#1"/>
    <dgm:cxn modelId="{C967239D-0024-49A6-8061-973BA921341B}" srcId="{00D956AE-10DF-4083-89E2-977346CD09C0}" destId="{DBC920E6-C34E-453E-AAAD-EC70DAEC0A7A}" srcOrd="1" destOrd="0" parTransId="{8588CCFD-43FA-4121-A469-332850C77D56}" sibTransId="{207F605D-EC01-469E-B57E-03647EEA3512}"/>
    <dgm:cxn modelId="{4A193EA2-FBE8-456E-9FA3-8F3BE83BAC81}" type="presOf" srcId="{DBC920E6-C34E-453E-AAAD-EC70DAEC0A7A}" destId="{4610EE09-27AA-476F-96BA-FA08C9EBA2D7}" srcOrd="0" destOrd="0" presId="urn:microsoft.com/office/officeart/2005/8/layout/vList4#1"/>
    <dgm:cxn modelId="{41283EAC-061F-4B80-BA90-C2118D13A6F0}" type="presOf" srcId="{483FE19A-640A-4FB2-846D-A1F62EE3FB63}" destId="{A1EF63CD-322B-4E4D-9693-B19838207DB2}" srcOrd="1" destOrd="0" presId="urn:microsoft.com/office/officeart/2005/8/layout/vList4#1"/>
    <dgm:cxn modelId="{6E9B4FB4-737A-44D1-AF58-959E7AA52885}" srcId="{DBC920E6-C34E-453E-AAAD-EC70DAEC0A7A}" destId="{CA556AA9-4087-4A51-8584-B19E9C85AD58}" srcOrd="0" destOrd="0" parTransId="{5CBB9099-9B48-4B3A-B5BF-DAEEE77D80FF}" sibTransId="{2056554A-1033-412B-9C94-8A758D3A5BB8}"/>
    <dgm:cxn modelId="{A57590B4-AAF2-44E1-8CE4-EF1D2821CA2B}" type="presOf" srcId="{39A3793F-2DC5-444A-801D-4A8A60A8D82D}" destId="{F1C85ED2-D364-46DF-AEA8-354FC9A8AF13}" srcOrd="1" destOrd="0" presId="urn:microsoft.com/office/officeart/2005/8/layout/vList4#1"/>
    <dgm:cxn modelId="{5D6908B7-A3E1-4D7A-8577-17134FEB32E2}" type="presOf" srcId="{FEAC1943-7600-4158-ABEB-F6925DC720C4}" destId="{6FE35344-D8C2-4EAC-83D5-9BB9D9037437}" srcOrd="0" destOrd="1" presId="urn:microsoft.com/office/officeart/2005/8/layout/vList4#1"/>
    <dgm:cxn modelId="{AD59E6CD-C015-4AD1-B81E-E4D869237D65}" type="presOf" srcId="{CA556AA9-4087-4A51-8584-B19E9C85AD58}" destId="{E74716B3-AB90-45BD-8220-F5BACFC9BBC5}" srcOrd="1" destOrd="1" presId="urn:microsoft.com/office/officeart/2005/8/layout/vList4#1"/>
    <dgm:cxn modelId="{A9C712D8-7C43-4B11-B514-BD723603C530}" srcId="{00D956AE-10DF-4083-89E2-977346CD09C0}" destId="{483FE19A-640A-4FB2-846D-A1F62EE3FB63}" srcOrd="2" destOrd="0" parTransId="{3A9B7488-C484-467B-ACAE-2D2102FC5318}" sibTransId="{EDC4E103-D0CE-465A-A80B-D2BB2842BAE7}"/>
    <dgm:cxn modelId="{81991DD8-C24C-47C2-9532-75F283661C73}" type="presOf" srcId="{84937FBD-6C5A-419B-821B-B73A1DA83574}" destId="{4610EE09-27AA-476F-96BA-FA08C9EBA2D7}" srcOrd="0" destOrd="2" presId="urn:microsoft.com/office/officeart/2005/8/layout/vList4#1"/>
    <dgm:cxn modelId="{B17D9FED-C2C7-42EC-B6FA-90A82E777984}" type="presOf" srcId="{CA556AA9-4087-4A51-8584-B19E9C85AD58}" destId="{4610EE09-27AA-476F-96BA-FA08C9EBA2D7}" srcOrd="0" destOrd="1" presId="urn:microsoft.com/office/officeart/2005/8/layout/vList4#1"/>
    <dgm:cxn modelId="{B64C06F4-3D82-46C1-BAD6-F6F32F1676FD}" type="presOf" srcId="{00D956AE-10DF-4083-89E2-977346CD09C0}" destId="{FAB08807-9CC1-462C-9BE0-FDF307F58EA4}" srcOrd="0" destOrd="0" presId="urn:microsoft.com/office/officeart/2005/8/layout/vList4#1"/>
    <dgm:cxn modelId="{34516EA1-7834-4781-A5F8-0E14349D6168}" type="presParOf" srcId="{FAB08807-9CC1-462C-9BE0-FDF307F58EA4}" destId="{EA0249CA-4DE8-4B08-9DD4-B72F4A1AEEF5}" srcOrd="0" destOrd="0" presId="urn:microsoft.com/office/officeart/2005/8/layout/vList4#1"/>
    <dgm:cxn modelId="{0AD15AE0-BA56-4FF6-82BC-5553B69D8952}" type="presParOf" srcId="{EA0249CA-4DE8-4B08-9DD4-B72F4A1AEEF5}" destId="{377BB65D-3157-4D6D-9D23-CCE28AD2206D}" srcOrd="0" destOrd="0" presId="urn:microsoft.com/office/officeart/2005/8/layout/vList4#1"/>
    <dgm:cxn modelId="{C00E9F34-979D-44D7-8508-A34CDB0A6B3E}" type="presParOf" srcId="{EA0249CA-4DE8-4B08-9DD4-B72F4A1AEEF5}" destId="{80FF44D8-95A2-4229-9D67-FB8ECB07CD69}" srcOrd="1" destOrd="0" presId="urn:microsoft.com/office/officeart/2005/8/layout/vList4#1"/>
    <dgm:cxn modelId="{66073EE8-765D-483E-88C1-96CFF3BB51BF}" type="presParOf" srcId="{EA0249CA-4DE8-4B08-9DD4-B72F4A1AEEF5}" destId="{F1C85ED2-D364-46DF-AEA8-354FC9A8AF13}" srcOrd="2" destOrd="0" presId="urn:microsoft.com/office/officeart/2005/8/layout/vList4#1"/>
    <dgm:cxn modelId="{0CAECA08-2BEF-4EDC-A9BF-3E12EE4AAF83}" type="presParOf" srcId="{FAB08807-9CC1-462C-9BE0-FDF307F58EA4}" destId="{45664178-78C7-42BE-AE35-674CFEF53DF2}" srcOrd="1" destOrd="0" presId="urn:microsoft.com/office/officeart/2005/8/layout/vList4#1"/>
    <dgm:cxn modelId="{25AFACB2-EB80-4752-B11A-E2E891F6F856}" type="presParOf" srcId="{FAB08807-9CC1-462C-9BE0-FDF307F58EA4}" destId="{13B68A85-D584-48F6-9571-E71A5080E0B4}" srcOrd="2" destOrd="0" presId="urn:microsoft.com/office/officeart/2005/8/layout/vList4#1"/>
    <dgm:cxn modelId="{AEF2C0CA-9457-4661-AB57-4F20681F7620}" type="presParOf" srcId="{13B68A85-D584-48F6-9571-E71A5080E0B4}" destId="{4610EE09-27AA-476F-96BA-FA08C9EBA2D7}" srcOrd="0" destOrd="0" presId="urn:microsoft.com/office/officeart/2005/8/layout/vList4#1"/>
    <dgm:cxn modelId="{563517DE-C254-4A1F-A855-FEF738A31B5A}" type="presParOf" srcId="{13B68A85-D584-48F6-9571-E71A5080E0B4}" destId="{A604D21D-DC5A-4FA4-983D-2FE0FE888CCD}" srcOrd="1" destOrd="0" presId="urn:microsoft.com/office/officeart/2005/8/layout/vList4#1"/>
    <dgm:cxn modelId="{797D6F26-CEEF-4369-A242-DF2C8861F674}" type="presParOf" srcId="{13B68A85-D584-48F6-9571-E71A5080E0B4}" destId="{E74716B3-AB90-45BD-8220-F5BACFC9BBC5}" srcOrd="2" destOrd="0" presId="urn:microsoft.com/office/officeart/2005/8/layout/vList4#1"/>
    <dgm:cxn modelId="{A4E1753B-A761-4005-8B8E-A26331179095}" type="presParOf" srcId="{FAB08807-9CC1-462C-9BE0-FDF307F58EA4}" destId="{35FA8793-E9D3-4D66-AD16-9D4543C7C083}" srcOrd="3" destOrd="0" presId="urn:microsoft.com/office/officeart/2005/8/layout/vList4#1"/>
    <dgm:cxn modelId="{3060647A-A2FE-4FBF-A92E-6CBD990147C0}" type="presParOf" srcId="{FAB08807-9CC1-462C-9BE0-FDF307F58EA4}" destId="{2C483D11-BE65-4D4D-8FBF-EF7C8ED78940}" srcOrd="4" destOrd="0" presId="urn:microsoft.com/office/officeart/2005/8/layout/vList4#1"/>
    <dgm:cxn modelId="{563F694C-985F-41E4-A115-2CF18F1D2F73}" type="presParOf" srcId="{2C483D11-BE65-4D4D-8FBF-EF7C8ED78940}" destId="{6FE35344-D8C2-4EAC-83D5-9BB9D9037437}" srcOrd="0" destOrd="0" presId="urn:microsoft.com/office/officeart/2005/8/layout/vList4#1"/>
    <dgm:cxn modelId="{2D9EE784-52CB-4B2F-AAC2-4AF6C096CE3E}" type="presParOf" srcId="{2C483D11-BE65-4D4D-8FBF-EF7C8ED78940}" destId="{9BC66CAA-1984-41E3-BD44-C2E796A3B6FC}" srcOrd="1" destOrd="0" presId="urn:microsoft.com/office/officeart/2005/8/layout/vList4#1"/>
    <dgm:cxn modelId="{E652426E-5DA4-4E31-858C-9429F41EB0E6}" type="presParOf" srcId="{2C483D11-BE65-4D4D-8FBF-EF7C8ED78940}" destId="{A1EF63CD-322B-4E4D-9693-B19838207DB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BB65D-3157-4D6D-9D23-CCE28AD2206D}">
      <dsp:nvSpPr>
        <dsp:cNvPr id="0" name=""/>
        <dsp:cNvSpPr/>
      </dsp:nvSpPr>
      <dsp:spPr>
        <a:xfrm>
          <a:off x="0" y="0"/>
          <a:ext cx="6912768" cy="1260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/>
            <a:t>          SOLID/PADAT</a:t>
          </a:r>
        </a:p>
      </dsp:txBody>
      <dsp:txXfrm>
        <a:off x="1508567" y="0"/>
        <a:ext cx="5404200" cy="1260139"/>
      </dsp:txXfrm>
    </dsp:sp>
    <dsp:sp modelId="{80FF44D8-95A2-4229-9D67-FB8ECB07CD69}">
      <dsp:nvSpPr>
        <dsp:cNvPr id="0" name=""/>
        <dsp:cNvSpPr/>
      </dsp:nvSpPr>
      <dsp:spPr>
        <a:xfrm>
          <a:off x="126014" y="126014"/>
          <a:ext cx="1382553" cy="10081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10EE09-27AA-476F-96BA-FA08C9EBA2D7}">
      <dsp:nvSpPr>
        <dsp:cNvPr id="0" name=""/>
        <dsp:cNvSpPr/>
      </dsp:nvSpPr>
      <dsp:spPr>
        <a:xfrm>
          <a:off x="0" y="2772307"/>
          <a:ext cx="6912768" cy="1260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d-ID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2000" kern="1200"/>
        </a:p>
      </dsp:txBody>
      <dsp:txXfrm>
        <a:off x="1508567" y="2772307"/>
        <a:ext cx="5404200" cy="1260139"/>
      </dsp:txXfrm>
    </dsp:sp>
    <dsp:sp modelId="{A604D21D-DC5A-4FA4-983D-2FE0FE888CCD}">
      <dsp:nvSpPr>
        <dsp:cNvPr id="0" name=""/>
        <dsp:cNvSpPr/>
      </dsp:nvSpPr>
      <dsp:spPr>
        <a:xfrm>
          <a:off x="126014" y="1512167"/>
          <a:ext cx="1382553" cy="10081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E35344-D8C2-4EAC-83D5-9BB9D9037437}">
      <dsp:nvSpPr>
        <dsp:cNvPr id="0" name=""/>
        <dsp:cNvSpPr/>
      </dsp:nvSpPr>
      <dsp:spPr>
        <a:xfrm>
          <a:off x="0" y="2736305"/>
          <a:ext cx="6912768" cy="1260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/>
            <a:t>         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kern="1200" dirty="0"/>
            <a:t>                    LIQUID/CAIRAN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2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1400" kern="1200"/>
        </a:p>
      </dsp:txBody>
      <dsp:txXfrm>
        <a:off x="1508567" y="2736305"/>
        <a:ext cx="5404200" cy="1260139"/>
      </dsp:txXfrm>
    </dsp:sp>
    <dsp:sp modelId="{9BC66CAA-1984-41E3-BD44-C2E796A3B6FC}">
      <dsp:nvSpPr>
        <dsp:cNvPr id="0" name=""/>
        <dsp:cNvSpPr/>
      </dsp:nvSpPr>
      <dsp:spPr>
        <a:xfrm>
          <a:off x="126014" y="2898321"/>
          <a:ext cx="1382553" cy="10081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6D93A-6462-42C1-A058-C0AC6D4324F2}" type="datetimeFigureOut">
              <a:rPr lang="id-ID" smtClean="0"/>
              <a:pPr/>
              <a:t>19/04/18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BD02D-20AE-4B5F-B47E-0963E9A284AD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88A90A-AB0B-4A56-8F52-AB81F26D118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61610A-3920-4B57-8A3B-A67CA43AA95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1A7BAE-1B40-40ED-9119-17050BA34489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A1DC2F-DA51-4C32-96F7-73994C152E2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3D1DFB-0E95-493D-BC1F-443823FB181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C50912-A94D-4356-B01B-34097F7CB3E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352C67-E34E-4451-B5E0-D545A1FBFBF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DD35F-B4B5-4BEE-A1AF-B7562873DBB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3B5B3D-4C46-420B-AFFE-C7AC44888A9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FF5468-EFDB-4442-A770-BAC9E6804E6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0E23F5-2BE8-40D4-B4B0-E090FF4204C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8A29C7-7F46-4D07-9EEE-4C70FA99069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87A114-B1A5-499C-B9F9-8535A18B983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0530-C5A3-4B40-AE3A-0BE9568D5D9C}" type="datetimeFigureOut">
              <a:rPr lang="id-ID" smtClean="0"/>
              <a:pPr/>
              <a:t>19/04/18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345DFD0-C9C7-47C6-93D7-F5E21543A59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0530-C5A3-4B40-AE3A-0BE9568D5D9C}" type="datetimeFigureOut">
              <a:rPr lang="id-ID" smtClean="0"/>
              <a:pPr/>
              <a:t>19/04/18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DFD0-C9C7-47C6-93D7-F5E21543A59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0530-C5A3-4B40-AE3A-0BE9568D5D9C}" type="datetimeFigureOut">
              <a:rPr lang="id-ID" smtClean="0"/>
              <a:pPr/>
              <a:t>19/04/18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DFD0-C9C7-47C6-93D7-F5E21543A59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A09D3-CE75-4679-A3D7-CB3106104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0530-C5A3-4B40-AE3A-0BE9568D5D9C}" type="datetimeFigureOut">
              <a:rPr lang="id-ID" smtClean="0"/>
              <a:pPr/>
              <a:t>19/04/18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DFD0-C9C7-47C6-93D7-F5E21543A59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0530-C5A3-4B40-AE3A-0BE9568D5D9C}" type="datetimeFigureOut">
              <a:rPr lang="id-ID" smtClean="0"/>
              <a:pPr/>
              <a:t>19/04/18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345DFD0-C9C7-47C6-93D7-F5E21543A59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0530-C5A3-4B40-AE3A-0BE9568D5D9C}" type="datetimeFigureOut">
              <a:rPr lang="id-ID" smtClean="0"/>
              <a:pPr/>
              <a:t>19/04/18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DFD0-C9C7-47C6-93D7-F5E21543A59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0530-C5A3-4B40-AE3A-0BE9568D5D9C}" type="datetimeFigureOut">
              <a:rPr lang="id-ID" smtClean="0"/>
              <a:pPr/>
              <a:t>19/04/18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DFD0-C9C7-47C6-93D7-F5E21543A59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0530-C5A3-4B40-AE3A-0BE9568D5D9C}" type="datetimeFigureOut">
              <a:rPr lang="id-ID" smtClean="0"/>
              <a:pPr/>
              <a:t>19/04/18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DFD0-C9C7-47C6-93D7-F5E21543A59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0530-C5A3-4B40-AE3A-0BE9568D5D9C}" type="datetimeFigureOut">
              <a:rPr lang="id-ID" smtClean="0"/>
              <a:pPr/>
              <a:t>19/04/18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DFD0-C9C7-47C6-93D7-F5E21543A59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0530-C5A3-4B40-AE3A-0BE9568D5D9C}" type="datetimeFigureOut">
              <a:rPr lang="id-ID" smtClean="0"/>
              <a:pPr/>
              <a:t>19/04/18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DFD0-C9C7-47C6-93D7-F5E21543A59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0530-C5A3-4B40-AE3A-0BE9568D5D9C}" type="datetimeFigureOut">
              <a:rPr lang="id-ID" smtClean="0"/>
              <a:pPr/>
              <a:t>19/04/18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345DFD0-C9C7-47C6-93D7-F5E21543A59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DCB0530-C5A3-4B40-AE3A-0BE9568D5D9C}" type="datetimeFigureOut">
              <a:rPr lang="id-ID" smtClean="0"/>
              <a:pPr/>
              <a:t>19/04/18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345DFD0-C9C7-47C6-93D7-F5E21543A59C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Cara Pemakaian Obat dan Bentuk sediaan farmasi</a:t>
            </a:r>
          </a:p>
          <a:p>
            <a:endParaRPr lang="id-ID" dirty="0"/>
          </a:p>
          <a:p>
            <a:r>
              <a:rPr lang="id-ID"/>
              <a:t>Dra Ratih Dyah Pertiwi,Apt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Farmasetika Dasar</a:t>
            </a:r>
          </a:p>
        </p:txBody>
      </p:sp>
      <p:pic>
        <p:nvPicPr>
          <p:cNvPr id="4" name="Picture 10" descr="smiley_md_wh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4953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40999"/>
                </a:schemeClr>
              </a:gs>
              <a:gs pos="100000">
                <a:srgbClr val="3399FF">
                  <a:alpha val="71001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9155" name="WordArt 5"/>
          <p:cNvSpPr>
            <a:spLocks noChangeArrowheads="1" noChangeShapeType="1" noTextEdit="1"/>
          </p:cNvSpPr>
          <p:nvPr/>
        </p:nvSpPr>
        <p:spPr bwMode="auto">
          <a:xfrm>
            <a:off x="685800" y="228600"/>
            <a:ext cx="7772400" cy="66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28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cademy Engraved LET"/>
              </a:rPr>
              <a:t>Penggolongan Obat Berdasarkan Khasiat dan Penggunaan</a:t>
            </a:r>
          </a:p>
        </p:txBody>
      </p:sp>
      <p:graphicFrame>
        <p:nvGraphicFramePr>
          <p:cNvPr id="35960" name="Group 120"/>
          <p:cNvGraphicFramePr>
            <a:graphicFrameLocks noGrp="1"/>
          </p:cNvGraphicFramePr>
          <p:nvPr>
            <p:ph/>
          </p:nvPr>
        </p:nvGraphicFramePr>
        <p:xfrm>
          <a:off x="457200" y="1219200"/>
          <a:ext cx="8382000" cy="5340096"/>
        </p:xfrm>
        <a:graphic>
          <a:graphicData uri="http://schemas.openxmlformats.org/drawingml/2006/table">
            <a:tbl>
              <a:tblPr/>
              <a:tblGrid>
                <a:gridCol w="62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7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92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1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24C3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No.</a:t>
                      </a: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rgbClr val="F24C3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24C3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Khasiat</a:t>
                      </a: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rgbClr val="F24C3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24C3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Penggunaannya</a:t>
                      </a: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rgbClr val="F24C3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24C3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Example</a:t>
                      </a: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rgbClr val="F24C3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Adstringen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Menciutkan selaput lendir, pada usus ( diare ) dan kulit      ( borok )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Aluminii et kalii sulfas, zinci sulfas, Tannalbin, Bismuthi subcarbonas, Myrrha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Adsorben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Untuk menyerap gas, toksin dan bakteri bekerja tidak spesifik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Carboadsorben, Kaolin, pektin, magnesisi Trisilicas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Analgetik-antipiretik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Mengurangi rasa sakit dan menurunkan suhu tubuh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Acetaminophenum, acidum acetylsalicylicum, methampyronum, salicylamidum, mefenamic acid, phenylbutazonum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Analgetik-narkotika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Mengurangi rasa nyeri yang besar di pusat syaraf dan menimbulkan efek euforia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Hydromorphini hydrochloridum, opii pulvis, Morphini hydrochoridum, pethidini hyrocloridum, metadon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hlink">
                  <a:alpha val="62000"/>
                </a:schemeClr>
              </a:gs>
              <a:gs pos="100000">
                <a:schemeClr val="bg1">
                  <a:alpha val="62000"/>
                </a:scheme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graphicFrame>
        <p:nvGraphicFramePr>
          <p:cNvPr id="37966" name="Group 78"/>
          <p:cNvGraphicFramePr>
            <a:graphicFrameLocks noGrp="1"/>
          </p:cNvGraphicFramePr>
          <p:nvPr>
            <p:ph/>
          </p:nvPr>
        </p:nvGraphicFramePr>
        <p:xfrm>
          <a:off x="457200" y="304800"/>
          <a:ext cx="8382000" cy="5934647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24C3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No.</a:t>
                      </a: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rgbClr val="F24C3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24C3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Khasiat</a:t>
                      </a: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rgbClr val="F24C3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24C3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Penggunaannya</a:t>
                      </a: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rgbClr val="F24C3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24C3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Example</a:t>
                      </a: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rgbClr val="F24C3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Anestetik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Menghilangkan perasaan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Aether (u), cocaine(l), lidocaine(l), Procaine(l), Halothan (u)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Antasida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Menaikkan pH lambung atau mengikat asam lambung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Mg carbonas, mg, oxydum, mg stearat, mg silicat, Bismuthi subcarbonat, Na subcarbonat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4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Anthelmintik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Membunuh cacing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Piperazine citras, piperazinum, mebendazol, thiabendazol, tetramizolum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Antibakteri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Membunuh bakteri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INH, Cotrimoxazol,asam nalidiksat, turunan sulfa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Antibiotika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Hasil m.o yang dapat membuhuh dan menghambat bakteri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Rifampisin, chloramfenicol, penicilin, cefalosporin, amfoterisin B, Nystatin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folHlink">
                  <a:alpha val="43999"/>
                </a:schemeClr>
              </a:gs>
              <a:gs pos="100000">
                <a:schemeClr val="bg1">
                  <a:alpha val="67000"/>
                </a:scheme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graphicFrame>
        <p:nvGraphicFramePr>
          <p:cNvPr id="39999" name="Group 63"/>
          <p:cNvGraphicFramePr>
            <a:graphicFrameLocks noGrp="1"/>
          </p:cNvGraphicFramePr>
          <p:nvPr>
            <p:ph/>
          </p:nvPr>
        </p:nvGraphicFramePr>
        <p:xfrm>
          <a:off x="457200" y="274638"/>
          <a:ext cx="8229600" cy="6251639"/>
        </p:xfrm>
        <a:graphic>
          <a:graphicData uri="http://schemas.openxmlformats.org/drawingml/2006/table">
            <a:tbl>
              <a:tblPr/>
              <a:tblGrid>
                <a:gridCol w="598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4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3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24C3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No.</a:t>
                      </a: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rgbClr val="F24C3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24C3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Khasiat</a:t>
                      </a: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rgbClr val="F24C3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24C3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Penggunaannya</a:t>
                      </a: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rgbClr val="F24C3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24C3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Example</a:t>
                      </a:r>
                      <a:endParaRPr kumimoji="0" lang="es-ES" sz="2000" b="0" i="0" u="none" strike="noStrike" cap="none" normalizeH="0" baseline="0">
                        <a:ln>
                          <a:noFill/>
                        </a:ln>
                        <a:solidFill>
                          <a:srgbClr val="F24C3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Antidiabetik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Menurunkan kadar gula dalam darah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Glibenclamid, chlorpropramid, insulin, Tolbutamid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Antifungi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Membunuh dan menghilangkan jamur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Acidum undecylenicum, miconazol, ketoconazol, acidum salicylicum, nystatinum, grisofulvin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5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Antihipertensi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Menurunkan tekanan darah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Captopril, clonidin, furosemid, methyldopa, hydralazine, glutethimidum, prazosin HCl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9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Antihistamin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Melawan atau memblokir pekerjaan histamin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CTM, Dipenhidramin theoclas, Prometazine, mebhidrolin, thiazinamin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Anti muntah ( vomiting )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Mengurangi atau mencegah muntah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Metochloparamid, dipenhidramin teoclas, prometazin teoclas</a:t>
                      </a:r>
                      <a:endParaRPr kumimoji="0" lang="es-ES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1066800" y="1143000"/>
            <a:ext cx="70866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id-ID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/>
              </a:rPr>
              <a:t>Bentuk sediaan</a:t>
            </a:r>
          </a:p>
          <a:p>
            <a:pPr algn="ctr"/>
            <a:r>
              <a:rPr lang="id-ID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/>
              </a:rPr>
              <a:t>Farmasi</a:t>
            </a:r>
          </a:p>
        </p:txBody>
      </p:sp>
      <p:pic>
        <p:nvPicPr>
          <p:cNvPr id="30723" name="Picture 5" descr="CIMG01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371850"/>
            <a:ext cx="44958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Bentuk sediaan obat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Berkenaan dengan cara pemberian obat</a:t>
            </a:r>
          </a:p>
          <a:p>
            <a:pPr>
              <a:buFont typeface="Wingdings" pitchFamily="2" charset="2"/>
              <a:buNone/>
            </a:pPr>
            <a:r>
              <a:rPr lang="en-US"/>
              <a:t>Cara pemberian obat Berpengaruh pada kecepatan obat mencapai kadar puncak dalam darah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9080500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692696"/>
            <a:ext cx="7704856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800" dirty="0"/>
              <a:t>Bentuk Sediaan Farmasi</a:t>
            </a:r>
          </a:p>
          <a:p>
            <a:pPr algn="ctr"/>
            <a:r>
              <a:rPr lang="id-ID" sz="2400" dirty="0"/>
              <a:t>Berdasarkan konsistensinya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1259632" y="2492896"/>
          <a:ext cx="691276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915816" y="4077072"/>
            <a:ext cx="511256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/>
              <a:t> SEMI SOLID/SEMI PADAT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620688"/>
            <a:ext cx="777686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/>
              <a:t>BENTUK SEDIAAN PADAT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576" y="1844824"/>
            <a:ext cx="3816424" cy="3672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3600" dirty="0"/>
              <a:t>•Pulvis </a:t>
            </a:r>
          </a:p>
          <a:p>
            <a:r>
              <a:rPr lang="id-ID" sz="3600" dirty="0"/>
              <a:t>•Pulveres </a:t>
            </a:r>
          </a:p>
          <a:p>
            <a:r>
              <a:rPr lang="id-ID" sz="3600" dirty="0"/>
              <a:t>•Tablet </a:t>
            </a:r>
          </a:p>
          <a:p>
            <a:r>
              <a:rPr lang="id-ID" sz="3600" dirty="0"/>
              <a:t>•Kapsul </a:t>
            </a:r>
          </a:p>
          <a:p>
            <a:r>
              <a:rPr lang="id-ID" sz="3600" dirty="0"/>
              <a:t>•Pil </a:t>
            </a:r>
          </a:p>
          <a:p>
            <a:r>
              <a:rPr lang="id-ID" sz="3600" dirty="0"/>
              <a:t>•Suppositoria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501008"/>
            <a:ext cx="316835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5373216"/>
            <a:ext cx="3168352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844824"/>
            <a:ext cx="33123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PULVIS (SERBUK)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Campuran kering bahan obat atau zat kimia yang dihaluskan, ditujukan untuk pemakaian oral atau untuk pemakaian luar.</a:t>
            </a:r>
            <a:endParaRPr lang="en-US" b="1"/>
          </a:p>
          <a:p>
            <a:r>
              <a:rPr lang="en-US" b="1"/>
              <a:t>Syarat :	?????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b="1" dirty="0"/>
              <a:t>Serbuk adalah campuran homogen dua atau lebih obat yang diserbukkan</a:t>
            </a:r>
          </a:p>
          <a:p>
            <a:r>
              <a:rPr lang="id-ID" b="1" dirty="0"/>
              <a:t>Derajat </a:t>
            </a:r>
            <a:r>
              <a:rPr lang="id-ID" dirty="0"/>
              <a:t>halus serbuk dinyatakan dg 1 atau 2 nomor.</a:t>
            </a:r>
          </a:p>
          <a:p>
            <a:r>
              <a:rPr lang="id-ID" dirty="0"/>
              <a:t>Jika dinyatakan dg 1 no berarti semua serbuk dapat melalui pengayak dg no tsb</a:t>
            </a:r>
          </a:p>
          <a:p>
            <a:pPr algn="just"/>
            <a:r>
              <a:rPr lang="id-ID" dirty="0"/>
              <a:t>Jika dinyatakan dg 2 nomor berarti semua serbuk dpt melalui pengayak dg no terendah dan tidak lebih dari 40 % melalui pengayak dg no tertinggi.</a:t>
            </a:r>
          </a:p>
          <a:p>
            <a:pPr algn="just"/>
            <a:r>
              <a:rPr lang="id-ID" dirty="0"/>
              <a:t>No penngayak menunjukkan jmlh lubang tiap 2,54 cm dihitung searah dg panjang kawat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304800"/>
            <a:ext cx="8229600" cy="6172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u="sng"/>
              <a:t>SINGKATAN LATIN DALAM PENULISAN RESEP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52400" y="990600"/>
            <a:ext cx="8991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a.c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	ante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coenam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                   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sebelum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makan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prn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	pro re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nata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	       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jika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diperlukan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saja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p.c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	post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coenam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	       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setelah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makan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d.t.d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	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da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tales dose		       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berikan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dalam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takaran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tsb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3.d.d		3 de die		       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tiga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kali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sehari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			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cochleare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	       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sendok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makan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caps		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capsulae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	       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kapsul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tab		tablet			       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tablet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cito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	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cito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		       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segera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cth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	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cochleare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tea		       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sendok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t</a:t>
            </a:r>
            <a:r>
              <a:rPr lang="id-ID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eh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s.u.c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	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singna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usus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cognitus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  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pemakaian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diketahui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s.u.e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	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signa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usus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externus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      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untuk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pemakaian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luar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Pulv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	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pulveres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	      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serbuk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terbagi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m.f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	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misca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fac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	      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buatlah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				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DERAJAT HALUS SERBUK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/>
              <a:t>Sebuk sangat kasar adalah serbuk (5/8)</a:t>
            </a:r>
          </a:p>
          <a:p>
            <a:r>
              <a:rPr lang="id-ID" dirty="0"/>
              <a:t>Serbuk kasar				(10/40)</a:t>
            </a:r>
          </a:p>
          <a:p>
            <a:r>
              <a:rPr lang="id-ID" dirty="0"/>
              <a:t>Serbuk agak kasar			(22/60)</a:t>
            </a:r>
          </a:p>
          <a:p>
            <a:r>
              <a:rPr lang="id-ID" dirty="0"/>
              <a:t>Serbuk agak halus			(44/85)</a:t>
            </a:r>
          </a:p>
          <a:p>
            <a:r>
              <a:rPr lang="id-ID" dirty="0"/>
              <a:t>Serbuk halus				( 85)</a:t>
            </a:r>
          </a:p>
          <a:p>
            <a:r>
              <a:rPr lang="id-ID" dirty="0"/>
              <a:t>Serbuk sangat halus			(120)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Keuntungan: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  <a:p>
            <a:pPr lvl="2"/>
            <a:r>
              <a:rPr lang="en-US"/>
              <a:t>Penyebaran obat lebih luas dan cepat dari sediaan kompak.</a:t>
            </a:r>
          </a:p>
          <a:p>
            <a:pPr lvl="2"/>
            <a:r>
              <a:rPr lang="en-US"/>
              <a:t>Lebih cepat diabsorbsi</a:t>
            </a:r>
          </a:p>
          <a:p>
            <a:pPr lvl="2"/>
            <a:r>
              <a:rPr lang="en-US"/>
              <a:t>Mengurangi lokal iritasi</a:t>
            </a:r>
          </a:p>
          <a:p>
            <a:pPr lvl="2"/>
            <a:r>
              <a:rPr lang="en-US"/>
              <a:t>Memberikan kebebasan bagi dokter untuk pemilihan:</a:t>
            </a:r>
          </a:p>
          <a:p>
            <a:pPr lvl="3"/>
            <a:r>
              <a:rPr lang="en-US"/>
              <a:t>Obat-obat atau kombinasi</a:t>
            </a:r>
          </a:p>
          <a:p>
            <a:pPr lvl="3"/>
            <a:r>
              <a:rPr lang="en-US"/>
              <a:t>Dosis</a:t>
            </a:r>
          </a:p>
          <a:p>
            <a:pPr lvl="4"/>
            <a:r>
              <a:rPr lang="en-US"/>
              <a:t>Untuk anak-anak atau orang dewasa yang sukar menelan lebih  menguntungkan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d-ID" sz="3600" dirty="0"/>
              <a:t>Kerugian bentuk serbuk</a:t>
            </a:r>
          </a:p>
          <a:p>
            <a:pPr>
              <a:buNone/>
            </a:pPr>
            <a:r>
              <a:rPr lang="id-ID" sz="3600" dirty="0"/>
              <a:t>. Tidak tertutupnya rasa dan bau yg tdk enak (pahit, sepet, lengket dilidah, amis)</a:t>
            </a:r>
          </a:p>
          <a:p>
            <a:pPr>
              <a:buNone/>
            </a:pPr>
            <a:r>
              <a:rPr lang="id-ID" sz="3600" dirty="0"/>
              <a:t>. Terkadang menjadi basah pada penyimpanan</a:t>
            </a:r>
          </a:p>
          <a:p>
            <a:pPr>
              <a:buNone/>
            </a:pPr>
            <a:endParaRPr lang="id-ID" sz="3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Hal khusus dalam pulvis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1">
              <a:buFontTx/>
              <a:buNone/>
            </a:pPr>
            <a:r>
              <a:rPr lang="en-US" dirty="0" err="1"/>
              <a:t>Ekstrak</a:t>
            </a:r>
            <a:r>
              <a:rPr lang="en-US" dirty="0"/>
              <a:t> </a:t>
            </a:r>
            <a:r>
              <a:rPr lang="en-US" dirty="0" err="1"/>
              <a:t>kental</a:t>
            </a:r>
            <a:endParaRPr lang="en-US" dirty="0"/>
          </a:p>
          <a:p>
            <a:pPr lvl="1"/>
            <a:r>
              <a:rPr lang="en-US" dirty="0" err="1"/>
              <a:t>Dilarutkan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larutan</a:t>
            </a:r>
            <a:r>
              <a:rPr lang="en-US" dirty="0"/>
              <a:t> </a:t>
            </a:r>
            <a:r>
              <a:rPr lang="en-US" dirty="0" err="1"/>
              <a:t>penyarinya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mortin</a:t>
            </a:r>
            <a:r>
              <a:rPr lang="en-US" dirty="0"/>
              <a:t> </a:t>
            </a:r>
            <a:r>
              <a:rPr lang="en-US" dirty="0" err="1"/>
              <a:t>hangat</a:t>
            </a:r>
            <a:r>
              <a:rPr lang="en-US" dirty="0"/>
              <a:t> + </a:t>
            </a:r>
            <a:r>
              <a:rPr lang="en-US" dirty="0" err="1"/>
              <a:t>zat</a:t>
            </a:r>
            <a:r>
              <a:rPr lang="en-US" dirty="0"/>
              <a:t> </a:t>
            </a:r>
            <a:r>
              <a:rPr lang="en-US" dirty="0" err="1"/>
              <a:t>pengering</a:t>
            </a: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</a:t>
            </a:r>
            <a:r>
              <a:rPr lang="en-US" dirty="0"/>
              <a:t> </a:t>
            </a:r>
            <a:r>
              <a:rPr lang="en-US" dirty="0" err="1"/>
              <a:t>aduk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kering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homogen</a:t>
            </a:r>
            <a:endParaRPr lang="en-US" dirty="0"/>
          </a:p>
          <a:p>
            <a:pPr lvl="1">
              <a:buFontTx/>
              <a:buNone/>
            </a:pPr>
            <a:endParaRPr lang="en-US" dirty="0"/>
          </a:p>
          <a:p>
            <a:pPr lvl="1">
              <a:buFontTx/>
              <a:buNone/>
            </a:pPr>
            <a:r>
              <a:rPr lang="en-US" dirty="0" err="1"/>
              <a:t>Ekstrak</a:t>
            </a:r>
            <a:r>
              <a:rPr lang="en-US" dirty="0"/>
              <a:t> </a:t>
            </a:r>
            <a:r>
              <a:rPr lang="en-US" dirty="0" err="1"/>
              <a:t>cair</a:t>
            </a:r>
            <a:r>
              <a:rPr lang="en-US" dirty="0"/>
              <a:t> /  </a:t>
            </a:r>
            <a:r>
              <a:rPr lang="en-US" dirty="0" err="1"/>
              <a:t>tinctura</a:t>
            </a:r>
            <a:endParaRPr lang="en-US" dirty="0"/>
          </a:p>
          <a:p>
            <a:pPr lvl="1">
              <a:buFontTx/>
              <a:buNone/>
            </a:pPr>
            <a:r>
              <a:rPr lang="en-US" dirty="0"/>
              <a:t>	</a:t>
            </a:r>
            <a:r>
              <a:rPr lang="en-US" dirty="0" err="1"/>
              <a:t>Timbang</a:t>
            </a:r>
            <a:r>
              <a:rPr lang="en-US" dirty="0"/>
              <a:t> </a:t>
            </a:r>
            <a:r>
              <a:rPr lang="en-US" dirty="0" err="1"/>
              <a:t>dlm</a:t>
            </a:r>
            <a:r>
              <a:rPr lang="en-US" dirty="0"/>
              <a:t> </a:t>
            </a:r>
            <a:r>
              <a:rPr lang="en-US" dirty="0" err="1"/>
              <a:t>cawan</a:t>
            </a:r>
            <a:r>
              <a:rPr lang="en-US" dirty="0"/>
              <a:t>           </a:t>
            </a:r>
            <a:r>
              <a:rPr lang="id-ID" dirty="0"/>
              <a:t>         </a:t>
            </a:r>
            <a:r>
              <a:rPr lang="en-US" dirty="0" err="1"/>
              <a:t>wb</a:t>
            </a:r>
            <a:r>
              <a:rPr lang="en-US" dirty="0"/>
              <a:t>         </a:t>
            </a:r>
            <a:r>
              <a:rPr lang="en-US" dirty="0" err="1"/>
              <a:t>panaskan</a:t>
            </a:r>
            <a:r>
              <a:rPr lang="en-US" dirty="0"/>
              <a:t>   ad 1/3  + </a:t>
            </a:r>
            <a:r>
              <a:rPr lang="en-US" dirty="0" err="1"/>
              <a:t>pengering</a:t>
            </a:r>
            <a:endParaRPr lang="en-US" dirty="0"/>
          </a:p>
        </p:txBody>
      </p:sp>
      <p:sp>
        <p:nvSpPr>
          <p:cNvPr id="35844" name="AutoShape 5"/>
          <p:cNvSpPr>
            <a:spLocks noChangeArrowheads="1"/>
          </p:cNvSpPr>
          <p:nvPr/>
        </p:nvSpPr>
        <p:spPr bwMode="auto">
          <a:xfrm>
            <a:off x="3851920" y="3645024"/>
            <a:ext cx="1143000" cy="2286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id-ID" dirty="0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err="1"/>
              <a:t>Pulvis</a:t>
            </a:r>
            <a:r>
              <a:rPr lang="en-US" dirty="0"/>
              <a:t>          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dalam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kemas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botol</a:t>
            </a:r>
            <a:r>
              <a:rPr lang="en-US" dirty="0"/>
              <a:t> </a:t>
            </a:r>
            <a:r>
              <a:rPr lang="en-US" dirty="0" err="1"/>
              <a:t>bermulut</a:t>
            </a:r>
            <a:r>
              <a:rPr lang="en-US" dirty="0"/>
              <a:t> </a:t>
            </a:r>
            <a:r>
              <a:rPr lang="en-US" dirty="0" err="1"/>
              <a:t>lebar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DM,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dihitung</a:t>
            </a:r>
            <a:r>
              <a:rPr lang="en-US" dirty="0"/>
              <a:t> per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dirty="0" err="1"/>
              <a:t>dosis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 1 </a:t>
            </a:r>
            <a:r>
              <a:rPr lang="en-US" dirty="0" err="1"/>
              <a:t>sendok</a:t>
            </a:r>
            <a:r>
              <a:rPr lang="en-US" dirty="0"/>
              <a:t> </a:t>
            </a:r>
            <a:r>
              <a:rPr lang="en-US" dirty="0" err="1"/>
              <a:t>teh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 err="1"/>
              <a:t>Pulvis</a:t>
            </a:r>
            <a:r>
              <a:rPr lang="en-US" dirty="0"/>
              <a:t>           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luar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???????</a:t>
            </a:r>
            <a:endParaRPr lang="id-ID" dirty="0"/>
          </a:p>
          <a:p>
            <a:pPr>
              <a:buFont typeface="Wingdings" pitchFamily="2" charset="2"/>
              <a:buNone/>
            </a:pPr>
            <a:r>
              <a:rPr lang="id-ID" dirty="0"/>
              <a:t>                 PULVIS ADSPERSORIUS (BEDAK TABUR)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Zat tambahan pada pulvis adspersorius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/>
              <a:t>Mempertahankan kontak dengan kulit </a:t>
            </a:r>
          </a:p>
          <a:p>
            <a:pPr>
              <a:buFont typeface="Wingdings" pitchFamily="2" charset="2"/>
              <a:buNone/>
            </a:pPr>
            <a:r>
              <a:rPr lang="en-US"/>
              <a:t>			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Al. Stearat</a:t>
            </a:r>
          </a:p>
          <a:p>
            <a:pPr lvl="1"/>
            <a:r>
              <a:rPr lang="en-US"/>
              <a:t>Menambah mudah serbuk free flowing</a:t>
            </a:r>
          </a:p>
          <a:p>
            <a:pPr>
              <a:buFont typeface="Wingdings" pitchFamily="2" charset="2"/>
              <a:buNone/>
            </a:pPr>
            <a:r>
              <a:rPr lang="en-US"/>
              <a:t>			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Talkum</a:t>
            </a:r>
          </a:p>
          <a:p>
            <a:pPr lvl="1"/>
            <a:r>
              <a:rPr lang="en-US"/>
              <a:t>Mengabsorbsi keringat</a:t>
            </a:r>
          </a:p>
          <a:p>
            <a:pPr>
              <a:buFont typeface="Wingdings" pitchFamily="2" charset="2"/>
              <a:buNone/>
            </a:pPr>
            <a:r>
              <a:rPr lang="en-US"/>
              <a:t>			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Bentonik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PULVERES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/>
              <a:t>Serbuk bagi :</a:t>
            </a:r>
            <a:endParaRPr lang="en-US" sz="2800"/>
          </a:p>
          <a:p>
            <a:r>
              <a:rPr lang="en-US" sz="2800"/>
              <a:t>	Adalah serbuk yang dibagi dalam bobot yang lebih kurang sama, dibungkus menggunakan bahan pengemas yang cocok untuk sekali minum</a:t>
            </a:r>
          </a:p>
          <a:p>
            <a:r>
              <a:rPr lang="en-US" sz="2800"/>
              <a:t>Contoh : </a:t>
            </a:r>
          </a:p>
          <a:p>
            <a:pPr lvl="2"/>
            <a:r>
              <a:rPr lang="en-US" sz="2000"/>
              <a:t>Kertas perkamen</a:t>
            </a:r>
          </a:p>
          <a:p>
            <a:pPr lvl="2"/>
            <a:r>
              <a:rPr lang="en-US" sz="2000"/>
              <a:t>Kertas dilapisi parafin</a:t>
            </a:r>
          </a:p>
          <a:p>
            <a:pPr lvl="2"/>
            <a:r>
              <a:rPr lang="en-US" sz="2000"/>
              <a:t>Kertas Selofan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PULVERES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/>
              <a:t>dibagi bungkus-bungkus kecil dalam kertas unit doses system ( 300- 500 mg) </a:t>
            </a:r>
          </a:p>
          <a:p>
            <a:r>
              <a:rPr lang="id-ID" dirty="0"/>
              <a:t>•Untuk obat dalam </a:t>
            </a:r>
          </a:p>
          <a:p>
            <a:r>
              <a:rPr lang="id-ID" dirty="0"/>
              <a:t>•Keuntungan: berupa unit dose, dosis lebih tepat, lebih stabil, disolusi lebih cepat. </a:t>
            </a:r>
          </a:p>
          <a:p>
            <a:r>
              <a:rPr lang="id-ID" dirty="0"/>
              <a:t>•Kerugian: Rasanya,dapat merangsang mukosa mulut dan atau saluran cerna 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CIMG01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28600"/>
            <a:ext cx="8686800" cy="5902325"/>
          </a:xfrm>
        </p:spPr>
        <p:txBody>
          <a:bodyPr/>
          <a:lstStyle/>
          <a:p>
            <a:r>
              <a:rPr lang="en-US"/>
              <a:t>Penulisan dalam resep:	</a:t>
            </a:r>
          </a:p>
          <a:p>
            <a:endParaRPr lang="en-CA"/>
          </a:p>
          <a:p>
            <a:endParaRPr lang="en-US"/>
          </a:p>
          <a:p>
            <a:pPr lvl="2"/>
            <a:r>
              <a:rPr lang="en-US" sz="3800">
                <a:solidFill>
                  <a:srgbClr val="800000"/>
                </a:solidFill>
              </a:rPr>
              <a:t>dengan dtd</a:t>
            </a:r>
            <a:r>
              <a:rPr lang="en-US" sz="3800"/>
              <a:t>, (da tales dosis)</a:t>
            </a:r>
          </a:p>
          <a:p>
            <a:pPr lvl="2"/>
            <a:r>
              <a:rPr lang="en-US" sz="3800">
                <a:solidFill>
                  <a:srgbClr val="800000"/>
                </a:solidFill>
              </a:rPr>
              <a:t>tidak dengan dtd</a:t>
            </a:r>
            <a:r>
              <a:rPr lang="en-US" sz="3800"/>
              <a:t>,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1"/>
          <p:cNvSpPr>
            <a:spLocks noChangeArrowheads="1"/>
          </p:cNvSpPr>
          <p:nvPr/>
        </p:nvSpPr>
        <p:spPr bwMode="auto">
          <a:xfrm>
            <a:off x="762000" y="304800"/>
            <a:ext cx="2514600" cy="762000"/>
          </a:xfrm>
          <a:prstGeom prst="rect">
            <a:avLst/>
          </a:prstGeom>
          <a:solidFill>
            <a:srgbClr val="401EEC"/>
          </a:solidFill>
          <a:ln w="9525">
            <a:miter lim="800000"/>
            <a:headEnd/>
            <a:tailEnd/>
          </a:ln>
          <a:scene3d>
            <a:camera prst="legacyPerspectiveTopRight"/>
            <a:lightRig rig="legacyFlat2" dir="t"/>
          </a:scene3d>
          <a:sp3d extrusionH="887400" prstMaterial="legacyMatte">
            <a:bevelT w="13500" h="13500" prst="angle"/>
            <a:bevelB w="13500" h="13500" prst="angle"/>
            <a:extrusionClr>
              <a:srgbClr val="401EEC"/>
            </a:extrusionClr>
          </a:sp3d>
        </p:spPr>
        <p:txBody>
          <a:bodyPr wrap="none" anchor="ctr">
            <a:flatTx/>
          </a:bodyPr>
          <a:lstStyle/>
          <a:p>
            <a:endParaRPr lang="id-ID"/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>
                  <a:alpha val="42998"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endParaRPr lang="id-ID"/>
          </a:p>
        </p:txBody>
      </p:sp>
      <p:sp>
        <p:nvSpPr>
          <p:cNvPr id="39940" name="WordArt 6"/>
          <p:cNvSpPr>
            <a:spLocks noChangeArrowheads="1" noChangeShapeType="1" noTextEdit="1"/>
          </p:cNvSpPr>
          <p:nvPr/>
        </p:nvSpPr>
        <p:spPr bwMode="auto">
          <a:xfrm>
            <a:off x="914400" y="0"/>
            <a:ext cx="2286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Benguiat Bk BT"/>
              </a:rPr>
              <a:t>Latihan :</a:t>
            </a:r>
          </a:p>
        </p:txBody>
      </p:sp>
      <p:sp>
        <p:nvSpPr>
          <p:cNvPr id="39941" name="WordArt 7"/>
          <p:cNvSpPr>
            <a:spLocks noChangeArrowheads="1" noChangeShapeType="1" noTextEdit="1"/>
          </p:cNvSpPr>
          <p:nvPr/>
        </p:nvSpPr>
        <p:spPr bwMode="auto">
          <a:xfrm>
            <a:off x="914400" y="1447800"/>
            <a:ext cx="30480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1. Ciprofloxacin</a:t>
            </a:r>
          </a:p>
        </p:txBody>
      </p:sp>
      <p:sp>
        <p:nvSpPr>
          <p:cNvPr id="39942" name="WordArt 8"/>
          <p:cNvSpPr>
            <a:spLocks noChangeArrowheads="1" noChangeShapeType="1" noTextEdit="1"/>
          </p:cNvSpPr>
          <p:nvPr/>
        </p:nvSpPr>
        <p:spPr bwMode="auto">
          <a:xfrm>
            <a:off x="914400" y="2286000"/>
            <a:ext cx="38100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Arial Black"/>
              </a:rPr>
              <a:t>2. ZK Hidrocortison</a:t>
            </a:r>
          </a:p>
        </p:txBody>
      </p:sp>
      <p:sp>
        <p:nvSpPr>
          <p:cNvPr id="39943" name="WordArt 9"/>
          <p:cNvSpPr>
            <a:spLocks noChangeArrowheads="1" noChangeShapeType="1" noTextEdit="1"/>
          </p:cNvSpPr>
          <p:nvPr/>
        </p:nvSpPr>
        <p:spPr bwMode="auto">
          <a:xfrm>
            <a:off x="952500" y="2990850"/>
            <a:ext cx="2400300" cy="327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 Black"/>
              </a:rPr>
              <a:t>3. Kalpanax</a:t>
            </a:r>
          </a:p>
        </p:txBody>
      </p:sp>
      <p:sp>
        <p:nvSpPr>
          <p:cNvPr id="39944" name="WordArt 10"/>
          <p:cNvSpPr>
            <a:spLocks noChangeArrowheads="1" noChangeShapeType="1" noTextEdit="1"/>
          </p:cNvSpPr>
          <p:nvPr/>
        </p:nvSpPr>
        <p:spPr bwMode="auto">
          <a:xfrm>
            <a:off x="1066800" y="3709988"/>
            <a:ext cx="2257425" cy="40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/>
              </a:rPr>
              <a:t>4. Phenobarbital</a:t>
            </a:r>
          </a:p>
        </p:txBody>
      </p:sp>
      <p:sp>
        <p:nvSpPr>
          <p:cNvPr id="39945" name="WordArt 11"/>
          <p:cNvSpPr>
            <a:spLocks noChangeArrowheads="1" noChangeShapeType="1" noTextEdit="1"/>
          </p:cNvSpPr>
          <p:nvPr/>
        </p:nvSpPr>
        <p:spPr bwMode="auto">
          <a:xfrm>
            <a:off x="1009650" y="4495800"/>
            <a:ext cx="1600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latin typeface="Arial Black"/>
              </a:rPr>
              <a:t>5. Colme</a:t>
            </a:r>
          </a:p>
        </p:txBody>
      </p:sp>
      <p:sp>
        <p:nvSpPr>
          <p:cNvPr id="39946" name="WordArt 12"/>
          <p:cNvSpPr>
            <a:spLocks noChangeArrowheads="1" noChangeShapeType="1" noTextEdit="1"/>
          </p:cNvSpPr>
          <p:nvPr/>
        </p:nvSpPr>
        <p:spPr bwMode="auto">
          <a:xfrm>
            <a:off x="1042988" y="5235575"/>
            <a:ext cx="2614612" cy="327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 Black"/>
              </a:rPr>
              <a:t>6. Alkohol 70%</a:t>
            </a:r>
          </a:p>
        </p:txBody>
      </p:sp>
      <p:sp>
        <p:nvSpPr>
          <p:cNvPr id="39947" name="WordArt 13"/>
          <p:cNvSpPr>
            <a:spLocks noChangeArrowheads="1" noChangeShapeType="1" noTextEdit="1"/>
          </p:cNvSpPr>
          <p:nvPr/>
        </p:nvSpPr>
        <p:spPr bwMode="auto">
          <a:xfrm>
            <a:off x="976313" y="6019800"/>
            <a:ext cx="22098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7. Codein</a:t>
            </a:r>
          </a:p>
        </p:txBody>
      </p:sp>
      <p:sp>
        <p:nvSpPr>
          <p:cNvPr id="24590" name="Oval 14"/>
          <p:cNvSpPr>
            <a:spLocks noChangeArrowheads="1"/>
          </p:cNvSpPr>
          <p:nvPr/>
        </p:nvSpPr>
        <p:spPr bwMode="auto">
          <a:xfrm>
            <a:off x="7086600" y="5181600"/>
            <a:ext cx="533400" cy="533400"/>
          </a:xfrm>
          <a:prstGeom prst="ellipse">
            <a:avLst/>
          </a:prstGeom>
          <a:solidFill>
            <a:srgbClr val="00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4591" name="Oval 15"/>
          <p:cNvSpPr>
            <a:spLocks noChangeArrowheads="1"/>
          </p:cNvSpPr>
          <p:nvPr/>
        </p:nvSpPr>
        <p:spPr bwMode="auto">
          <a:xfrm>
            <a:off x="7086600" y="2076450"/>
            <a:ext cx="533400" cy="533400"/>
          </a:xfrm>
          <a:prstGeom prst="ellipse">
            <a:avLst/>
          </a:prstGeom>
          <a:solidFill>
            <a:srgbClr val="3333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4592" name="Oval 16"/>
          <p:cNvSpPr>
            <a:spLocks noChangeArrowheads="1"/>
          </p:cNvSpPr>
          <p:nvPr/>
        </p:nvSpPr>
        <p:spPr bwMode="auto">
          <a:xfrm>
            <a:off x="7086600" y="2847975"/>
            <a:ext cx="533400" cy="533400"/>
          </a:xfrm>
          <a:prstGeom prst="ellipse">
            <a:avLst/>
          </a:prstGeom>
          <a:solidFill>
            <a:srgbClr val="3333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4593" name="Oval 17"/>
          <p:cNvSpPr>
            <a:spLocks noChangeArrowheads="1"/>
          </p:cNvSpPr>
          <p:nvPr/>
        </p:nvSpPr>
        <p:spPr bwMode="auto">
          <a:xfrm>
            <a:off x="7086600" y="1295400"/>
            <a:ext cx="533400" cy="533400"/>
          </a:xfrm>
          <a:prstGeom prst="ellipse">
            <a:avLst/>
          </a:prstGeom>
          <a:solidFill>
            <a:srgbClr val="C20000"/>
          </a:solidFill>
          <a:ln w="38100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24594" name="Oval 18"/>
          <p:cNvSpPr>
            <a:spLocks noChangeArrowheads="1"/>
          </p:cNvSpPr>
          <p:nvPr/>
        </p:nvSpPr>
        <p:spPr bwMode="auto">
          <a:xfrm>
            <a:off x="7086600" y="3605213"/>
            <a:ext cx="533400" cy="533400"/>
          </a:xfrm>
          <a:prstGeom prst="ellipse">
            <a:avLst/>
          </a:prstGeom>
          <a:solidFill>
            <a:srgbClr val="C20000"/>
          </a:solidFill>
          <a:ln w="38100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24595" name="Oval 19"/>
          <p:cNvSpPr>
            <a:spLocks noChangeArrowheads="1"/>
          </p:cNvSpPr>
          <p:nvPr/>
        </p:nvSpPr>
        <p:spPr bwMode="auto">
          <a:xfrm>
            <a:off x="7086600" y="4381500"/>
            <a:ext cx="533400" cy="533400"/>
          </a:xfrm>
          <a:prstGeom prst="ellipse">
            <a:avLst/>
          </a:prstGeom>
          <a:solidFill>
            <a:srgbClr val="C20000"/>
          </a:solidFill>
          <a:ln w="38100" cap="sq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000000"/>
                </a:solidFill>
              </a:rPr>
              <a:t>K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6228184" y="5877272"/>
            <a:ext cx="19476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s-ES" sz="2000" b="1" dirty="0">
              <a:solidFill>
                <a:schemeClr val="accent2"/>
              </a:solidFill>
            </a:endParaRP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5877272"/>
            <a:ext cx="762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nimBg="1"/>
      <p:bldP spid="24591" grpId="0" animBg="1"/>
      <p:bldP spid="24592" grpId="0" animBg="1"/>
      <p:bldP spid="24593" grpId="0" animBg="1"/>
      <p:bldP spid="24594" grpId="0" animBg="1"/>
      <p:bldP spid="2459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err="1"/>
              <a:t>Contoh</a:t>
            </a:r>
            <a:r>
              <a:rPr lang="en-US" dirty="0"/>
              <a:t> 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R/ </a:t>
            </a:r>
            <a:r>
              <a:rPr lang="en-US" dirty="0" err="1"/>
              <a:t>Ampisillin</a:t>
            </a:r>
            <a:r>
              <a:rPr lang="en-US" dirty="0"/>
              <a:t>  	7,5</a:t>
            </a:r>
          </a:p>
          <a:p>
            <a:pPr lvl="1">
              <a:buFontTx/>
              <a:buNone/>
            </a:pPr>
            <a:r>
              <a:rPr lang="en-US" dirty="0"/>
              <a:t>GG		1,5</a:t>
            </a:r>
          </a:p>
          <a:p>
            <a:pPr lvl="1">
              <a:buFontTx/>
              <a:buNone/>
            </a:pPr>
            <a:r>
              <a:rPr lang="en-US" dirty="0" err="1"/>
              <a:t>Ephedrin</a:t>
            </a:r>
            <a:r>
              <a:rPr lang="en-US" dirty="0"/>
              <a:t>	0,3</a:t>
            </a:r>
          </a:p>
          <a:p>
            <a:pPr lvl="1">
              <a:buFontTx/>
              <a:buNone/>
            </a:pPr>
            <a:r>
              <a:rPr lang="en-US" dirty="0"/>
              <a:t>CTM		0,060</a:t>
            </a:r>
          </a:p>
          <a:p>
            <a:pPr lvl="1">
              <a:buFontTx/>
              <a:buNone/>
            </a:pPr>
            <a:r>
              <a:rPr lang="en-US" dirty="0"/>
              <a:t>Mf  caps   no XV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S. </a:t>
            </a:r>
            <a:r>
              <a:rPr lang="en-US" dirty="0" err="1"/>
              <a:t>tdd</a:t>
            </a:r>
            <a:r>
              <a:rPr lang="en-US" dirty="0"/>
              <a:t> caps I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Pro </a:t>
            </a:r>
            <a:r>
              <a:rPr lang="en-US" dirty="0" err="1"/>
              <a:t>Ananda</a:t>
            </a:r>
            <a:r>
              <a:rPr lang="en-US" dirty="0"/>
              <a:t> 12 </a:t>
            </a:r>
            <a:r>
              <a:rPr lang="en-US" dirty="0" err="1"/>
              <a:t>tahun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447800"/>
            <a:ext cx="3657600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R/ </a:t>
            </a:r>
            <a:r>
              <a:rPr lang="en-US" dirty="0" err="1"/>
              <a:t>Ampisilin</a:t>
            </a:r>
            <a:r>
              <a:rPr lang="en-US" dirty="0"/>
              <a:t>	0,</a:t>
            </a:r>
            <a:r>
              <a:rPr lang="id-ID" dirty="0"/>
              <a:t>6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	GG		0,</a:t>
            </a:r>
            <a:r>
              <a:rPr lang="id-ID" dirty="0"/>
              <a:t>075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err="1"/>
              <a:t>Ephedrin</a:t>
            </a:r>
            <a:r>
              <a:rPr lang="en-US" dirty="0"/>
              <a:t>	0,</a:t>
            </a:r>
            <a:r>
              <a:rPr lang="id-ID" dirty="0"/>
              <a:t>3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	CTM		0,0</a:t>
            </a:r>
            <a:r>
              <a:rPr lang="id-ID" dirty="0"/>
              <a:t>05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	Mf. Caps </a:t>
            </a:r>
            <a:r>
              <a:rPr lang="en-US" dirty="0" err="1">
                <a:solidFill>
                  <a:srgbClr val="FF0000"/>
                </a:solidFill>
              </a:rPr>
              <a:t>dtd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no XV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S. </a:t>
            </a:r>
            <a:r>
              <a:rPr lang="en-US" dirty="0" err="1"/>
              <a:t>tdd</a:t>
            </a:r>
            <a:r>
              <a:rPr lang="en-US" dirty="0"/>
              <a:t>  Caps I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Pro </a:t>
            </a:r>
            <a:r>
              <a:rPr lang="en-US" dirty="0" err="1"/>
              <a:t>Andi</a:t>
            </a:r>
            <a:r>
              <a:rPr lang="en-US" dirty="0"/>
              <a:t> 15 </a:t>
            </a:r>
            <a:r>
              <a:rPr lang="en-US" dirty="0" err="1"/>
              <a:t>tahun</a:t>
            </a:r>
            <a:endParaRPr lang="id-ID" dirty="0"/>
          </a:p>
          <a:p>
            <a:pPr>
              <a:buFont typeface="Wingdings" pitchFamily="2" charset="2"/>
              <a:buNone/>
            </a:pPr>
            <a:endParaRPr lang="id-ID" dirty="0"/>
          </a:p>
          <a:p>
            <a:pPr>
              <a:buFont typeface="Wingdings" pitchFamily="2" charset="2"/>
              <a:buNone/>
            </a:pPr>
            <a:r>
              <a:rPr lang="id-ID" dirty="0"/>
              <a:t>                    A</a:t>
            </a:r>
            <a:endParaRPr 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64088" y="1447800"/>
            <a:ext cx="3322712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Contoh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R/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Ampisillin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	</a:t>
            </a:r>
            <a:r>
              <a:rPr lang="id-ID" sz="2600" dirty="0"/>
              <a:t>6,0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GG		1,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Ephedrin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0,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CTM		0,0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ct val="85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Mf  caps   no X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S.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tdd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caps I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Pro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Ananda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12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tahun</a:t>
            </a:r>
            <a:endParaRPr kumimoji="0" lang="id-ID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endParaRPr lang="id-ID" sz="26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id-ID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B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 sz="3600">
                <a:solidFill>
                  <a:schemeClr val="accent1">
                    <a:satMod val="150000"/>
                  </a:schemeClr>
                </a:solidFill>
              </a:rPr>
              <a:t>Informasi Kemasan, Etiket dan Brosur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41438"/>
            <a:ext cx="8686800" cy="452596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US" sz="1600"/>
              <a:t>Sebelum menggunakan obat, bacalah sifat dan cara pemakaiannya pada etiket, brosur atau</a:t>
            </a:r>
          </a:p>
          <a:p>
            <a:pPr eaLnBrk="1" hangingPunct="1">
              <a:buFontTx/>
              <a:buNone/>
            </a:pPr>
            <a:r>
              <a:rPr lang="en-US" sz="1600"/>
              <a:t>kemasan obat agar penggunaannya tepat dan aman. Pada setiap brosur atau kemasan obat</a:t>
            </a:r>
          </a:p>
          <a:p>
            <a:pPr eaLnBrk="1" hangingPunct="1">
              <a:buFontTx/>
              <a:buNone/>
            </a:pPr>
            <a:r>
              <a:rPr lang="en-US" sz="1600"/>
              <a:t>selalu dicantumkan:</a:t>
            </a:r>
          </a:p>
          <a:p>
            <a:pPr eaLnBrk="1" hangingPunct="1">
              <a:buFontTx/>
              <a:buNone/>
            </a:pPr>
            <a:r>
              <a:rPr lang="en-US" sz="1600"/>
              <a:t>	1. Nama obat</a:t>
            </a:r>
          </a:p>
          <a:p>
            <a:pPr eaLnBrk="1" hangingPunct="1">
              <a:buFontTx/>
              <a:buNone/>
            </a:pPr>
            <a:r>
              <a:rPr lang="en-US" sz="1600"/>
              <a:t>	2. Komposisi</a:t>
            </a:r>
          </a:p>
          <a:p>
            <a:pPr eaLnBrk="1" hangingPunct="1">
              <a:buFontTx/>
              <a:buNone/>
            </a:pPr>
            <a:r>
              <a:rPr lang="en-US" sz="1600"/>
              <a:t>	3. Indikasi</a:t>
            </a:r>
          </a:p>
          <a:p>
            <a:pPr eaLnBrk="1" hangingPunct="1">
              <a:buFontTx/>
              <a:buNone/>
            </a:pPr>
            <a:r>
              <a:rPr lang="en-US" sz="1600"/>
              <a:t>	4. Informasi cara kerja obat</a:t>
            </a:r>
          </a:p>
          <a:p>
            <a:pPr eaLnBrk="1" hangingPunct="1">
              <a:buFontTx/>
              <a:buNone/>
            </a:pPr>
            <a:r>
              <a:rPr lang="en-US" sz="1600"/>
              <a:t>	5. Aturan pakai</a:t>
            </a:r>
          </a:p>
          <a:p>
            <a:pPr eaLnBrk="1" hangingPunct="1">
              <a:buFontTx/>
              <a:buNone/>
            </a:pPr>
            <a:r>
              <a:rPr lang="en-US" sz="1600"/>
              <a:t>	6. Peringatan (khusus untuk obat bebas terbatas)</a:t>
            </a:r>
          </a:p>
          <a:p>
            <a:pPr eaLnBrk="1" hangingPunct="1">
              <a:buFontTx/>
              <a:buNone/>
            </a:pPr>
            <a:r>
              <a:rPr lang="en-US" sz="1600"/>
              <a:t>	7. Perhatian</a:t>
            </a:r>
          </a:p>
          <a:p>
            <a:pPr eaLnBrk="1" hangingPunct="1">
              <a:buFontTx/>
              <a:buNone/>
            </a:pPr>
            <a:r>
              <a:rPr lang="en-US" sz="1600"/>
              <a:t>	8. Nama produsen</a:t>
            </a:r>
          </a:p>
          <a:p>
            <a:pPr eaLnBrk="1" hangingPunct="1">
              <a:buFontTx/>
              <a:buNone/>
            </a:pPr>
            <a:r>
              <a:rPr lang="en-US" sz="1600"/>
              <a:t>	9. Nomor batch/lot</a:t>
            </a:r>
          </a:p>
          <a:p>
            <a:pPr eaLnBrk="1" hangingPunct="1">
              <a:buFontTx/>
              <a:buNone/>
            </a:pPr>
            <a:r>
              <a:rPr lang="en-US" sz="1600"/>
              <a:t>	10. Nomor registrasi</a:t>
            </a:r>
          </a:p>
          <a:p>
            <a:pPr eaLnBrk="1" hangingPunct="1">
              <a:buFontTx/>
              <a:buNone/>
            </a:pPr>
            <a:r>
              <a:rPr lang="en-US" sz="1600"/>
              <a:t>	      Nomor registrasi dicantumkan sebagai tanda ijin edar absah yang diberikan oleh  </a:t>
            </a:r>
          </a:p>
          <a:p>
            <a:pPr eaLnBrk="1" hangingPunct="1">
              <a:buFontTx/>
              <a:buNone/>
            </a:pPr>
            <a:r>
              <a:rPr lang="en-US" sz="1600"/>
              <a:t>            pemerintah pada setiap kemasan obat.</a:t>
            </a:r>
          </a:p>
          <a:p>
            <a:pPr eaLnBrk="1" hangingPunct="1">
              <a:buFontTx/>
              <a:buNone/>
            </a:pPr>
            <a:r>
              <a:rPr lang="en-US" sz="1600"/>
              <a:t>	11. Tanggal kadaluarsa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513" y="76200"/>
            <a:ext cx="26304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758950"/>
            <a:ext cx="6172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367088"/>
            <a:ext cx="6172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Box 7"/>
          <p:cNvSpPr txBox="1">
            <a:spLocks noChangeArrowheads="1"/>
          </p:cNvSpPr>
          <p:nvPr/>
        </p:nvSpPr>
        <p:spPr bwMode="auto">
          <a:xfrm>
            <a:off x="3505200" y="838200"/>
            <a:ext cx="426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Minumlah dengan segelas air putih</a:t>
            </a: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288" y="4724400"/>
            <a:ext cx="75438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33525"/>
            <a:ext cx="48196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429000"/>
            <a:ext cx="480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685800" y="304800"/>
            <a:ext cx="777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PENGGUNAAN TETES DAN SPRAY PADA HIDUNG</a:t>
            </a:r>
          </a:p>
        </p:txBody>
      </p:sp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5105400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8583AF">
                  <a:alpha val="73000"/>
                </a:srgbClr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6083" name="WordArt 5"/>
          <p:cNvSpPr>
            <a:spLocks noChangeArrowheads="1" noChangeShapeType="1" noTextEdit="1"/>
          </p:cNvSpPr>
          <p:nvPr/>
        </p:nvSpPr>
        <p:spPr bwMode="auto">
          <a:xfrm>
            <a:off x="1295400" y="228600"/>
            <a:ext cx="6324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b="1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cademy Engraved LET"/>
              </a:rPr>
              <a:t>RUTE PENGGUNAAN OBAT</a:t>
            </a:r>
          </a:p>
        </p:txBody>
      </p:sp>
      <p:graphicFrame>
        <p:nvGraphicFramePr>
          <p:cNvPr id="27719" name="Group 71"/>
          <p:cNvGraphicFramePr>
            <a:graphicFrameLocks noGrp="1"/>
          </p:cNvGraphicFramePr>
          <p:nvPr>
            <p:ph/>
          </p:nvPr>
        </p:nvGraphicFramePr>
        <p:xfrm>
          <a:off x="533400" y="1417638"/>
          <a:ext cx="8229600" cy="425132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24C3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</a:rPr>
                        <a:t>No.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F24C3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24C3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</a:rPr>
                        <a:t>Istilah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F24C3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24C3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</a:rPr>
                        <a:t>Letak Masuk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F24C3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1.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P.O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Melalui mulut masuk saluran pencernaan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2.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Subligual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Di bawah lidah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3.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Parenteral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Tidak melalui lambung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4.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Intravena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Melalui pembuluh darah balik (vena)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5.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Intrakardial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Jantung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6.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Intrakutan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Kulit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7.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Subkutan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Di bawah kulit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E20F"/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42998"/>
                </a:schemeClr>
              </a:gs>
              <a:gs pos="100000">
                <a:srgbClr val="CCCC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graphicFrame>
        <p:nvGraphicFramePr>
          <p:cNvPr id="29836" name="Group 140"/>
          <p:cNvGraphicFramePr>
            <a:graphicFrameLocks noGrp="1"/>
          </p:cNvGraphicFramePr>
          <p:nvPr>
            <p:ph/>
          </p:nvPr>
        </p:nvGraphicFramePr>
        <p:xfrm>
          <a:off x="457200" y="731838"/>
          <a:ext cx="8229600" cy="5135563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2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24C3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</a:rPr>
                        <a:t>No.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F24C3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24C3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</a:rPr>
                        <a:t>Istilah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F24C3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24C3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oudy Old Style" pitchFamily="18" charset="0"/>
                        </a:rPr>
                        <a:t>Letak Masuk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rgbClr val="F24C3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8.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Intramuskular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Otot daging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9.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Intraokular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Mata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10.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Intranasal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Hidung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11.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Aural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Telinga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12.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Intrarespiratoral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Paru-paru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13.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Rektal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Dubur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14.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Vaginal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Lubang kemaluan wanita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15.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Uretral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oudy Old Style" pitchFamily="18" charset="0"/>
                        </a:rPr>
                        <a:t>Lubang kencing</a:t>
                      </a:r>
                      <a:endParaRPr kumimoji="0" lang="es-ES" sz="2400" b="1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Goudy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E20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E20F">
                  <a:alpha val="39998"/>
                </a:srgbClr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48131" name="WordArt 5"/>
          <p:cNvSpPr>
            <a:spLocks noChangeArrowheads="1" noChangeShapeType="1" noTextEdit="1"/>
          </p:cNvSpPr>
          <p:nvPr/>
        </p:nvSpPr>
        <p:spPr bwMode="auto">
          <a:xfrm>
            <a:off x="1752600" y="304800"/>
            <a:ext cx="536257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28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cademy Engraved LET"/>
              </a:rPr>
              <a:t>Penggunaan Bentuk Sediaan Obat</a:t>
            </a:r>
          </a:p>
        </p:txBody>
      </p:sp>
      <p:graphicFrame>
        <p:nvGraphicFramePr>
          <p:cNvPr id="33870" name="Group 78"/>
          <p:cNvGraphicFramePr>
            <a:graphicFrameLocks noGrp="1"/>
          </p:cNvGraphicFramePr>
          <p:nvPr>
            <p:ph/>
          </p:nvPr>
        </p:nvGraphicFramePr>
        <p:xfrm>
          <a:off x="457200" y="1143000"/>
          <a:ext cx="8229600" cy="533400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24C3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No.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F24C3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24C3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Rute Penggunaan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F24C3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24C3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Bentuk Obat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rgbClr val="F24C3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Peroral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Tablet, kapsul, larutan, sirup, eliksir, suspensi, emulsi, pulveres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Subligual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Tablet, permen obat, trochees, 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Parenteral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Injeksi, suspensi, emulsi, larutan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2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Epikutan (permukaan kulit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Salep, cream, pasta, serbuk, plester, lotion, liniment, aerosol, kompres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Konjunktival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Salep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Intraokular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Larutan/tetes, suspensi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 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Intraaural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Larutan / tetes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Intranasal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Larutan, inhalasi, semprot, salep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3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Rektal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Salep, suppositoria, larutan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Vaginal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Salep, larutan, emulsi busa, tablet, ovula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Uretral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Larutan, basila</a:t>
                      </a:r>
                      <a:endParaRPr kumimoji="0" lang="es-E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1246</TotalTime>
  <Words>1002</Words>
  <Application>Microsoft Macintosh PowerPoint</Application>
  <PresentationFormat>On-screen Show (4:3)</PresentationFormat>
  <Paragraphs>330</Paragraphs>
  <Slides>31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Academy Engraved LET</vt:lpstr>
      <vt:lpstr>Arial</vt:lpstr>
      <vt:lpstr>Arial Black</vt:lpstr>
      <vt:lpstr>Benguiat Bk BT</vt:lpstr>
      <vt:lpstr>Book Antiqua</vt:lpstr>
      <vt:lpstr>Calibri</vt:lpstr>
      <vt:lpstr>Franklin Gothic Book</vt:lpstr>
      <vt:lpstr>Goudy Old Style</vt:lpstr>
      <vt:lpstr>Perpetua</vt:lpstr>
      <vt:lpstr>Symbol</vt:lpstr>
      <vt:lpstr>Wingdings</vt:lpstr>
      <vt:lpstr>Wingdings 2</vt:lpstr>
      <vt:lpstr>Equity</vt:lpstr>
      <vt:lpstr>Farmasetika Dasar</vt:lpstr>
      <vt:lpstr>PowerPoint Presentation</vt:lpstr>
      <vt:lpstr>PowerPoint Presentation</vt:lpstr>
      <vt:lpstr>Informasi Kemasan, Etiket dan Brosur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Bentuk sediaan obat</vt:lpstr>
      <vt:lpstr>PowerPoint Presentation</vt:lpstr>
      <vt:lpstr>PowerPoint Presentation</vt:lpstr>
      <vt:lpstr>PowerPoint Presentation</vt:lpstr>
      <vt:lpstr>PULVIS (SERBUK)</vt:lpstr>
      <vt:lpstr>PowerPoint Presentation</vt:lpstr>
      <vt:lpstr>DERAJAT HALUS SERBUK</vt:lpstr>
      <vt:lpstr>Keuntungan:</vt:lpstr>
      <vt:lpstr>PowerPoint Presentation</vt:lpstr>
      <vt:lpstr>Hal khusus dalam pulvis</vt:lpstr>
      <vt:lpstr>PowerPoint Presentation</vt:lpstr>
      <vt:lpstr>Zat tambahan pada pulvis adspersorius</vt:lpstr>
      <vt:lpstr>PULVERES</vt:lpstr>
      <vt:lpstr>PULVERES :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Farmasetika Dasar</dc:title>
  <dc:creator>ratih</dc:creator>
  <cp:lastModifiedBy>afre raya</cp:lastModifiedBy>
  <cp:revision>26</cp:revision>
  <dcterms:created xsi:type="dcterms:W3CDTF">2013-11-03T23:34:24Z</dcterms:created>
  <dcterms:modified xsi:type="dcterms:W3CDTF">2018-04-20T03:55:13Z</dcterms:modified>
</cp:coreProperties>
</file>