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3" r:id="rId2"/>
    <p:sldId id="260" r:id="rId3"/>
    <p:sldId id="265" r:id="rId4"/>
    <p:sldId id="274" r:id="rId5"/>
    <p:sldId id="266" r:id="rId6"/>
    <p:sldId id="267" r:id="rId7"/>
    <p:sldId id="276" r:id="rId8"/>
    <p:sldId id="277" r:id="rId9"/>
    <p:sldId id="278" r:id="rId10"/>
    <p:sldId id="275" r:id="rId11"/>
    <p:sldId id="279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Perancangan Tata Letak Fasilitas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TKT306 #1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6623 - Taufiqur Rachman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8E0C8-D6F1-45C4-8FA2-83D64C7E92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7272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Perancangan Tata Letak Fasilitas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TKT306 #1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3BBC5-86DA-4C3E-9088-2E3D248336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6074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8731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200"/>
            <a:ext cx="5943600" cy="1694329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5029200"/>
            <a:ext cx="2590800" cy="1692275"/>
          </a:xfrm>
        </p:spPr>
        <p:txBody>
          <a:bodyPr anchor="b"/>
          <a:lstStyle>
            <a:lvl1pPr algn="ctr"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TKT306 - Perancangan Tata Letak Fasilitas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3581400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921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4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5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SUB#LIST cop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2362200"/>
            <a:ext cx="3505200" cy="752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3200400"/>
            <a:ext cx="5303520" cy="350520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52400"/>
            <a:ext cx="3657600" cy="365125"/>
          </a:xfrm>
        </p:spPr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19600" y="152400"/>
            <a:ext cx="2895600" cy="365125"/>
          </a:xfrm>
        </p:spPr>
        <p:txBody>
          <a:bodyPr/>
          <a:lstStyle/>
          <a:p>
            <a:r>
              <a:rPr lang="en-US" dirty="0"/>
              <a:t>6623 - </a:t>
            </a:r>
            <a:r>
              <a:rPr lang="en-US" dirty="0" err="1"/>
              <a:t>Taufiqur</a:t>
            </a:r>
            <a:r>
              <a:rPr lang="en-US" dirty="0"/>
              <a:t> </a:t>
            </a:r>
            <a:r>
              <a:rPr lang="en-US" dirty="0" err="1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152400"/>
            <a:ext cx="990600" cy="365125"/>
          </a:xfrm>
        </p:spPr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8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1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59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0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08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5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2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3474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TKT306 - Perancangan Tata Letak Fasilitas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43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6623 - </a:t>
            </a:r>
            <a:r>
              <a:rPr lang="en-US" dirty="0" err="1"/>
              <a:t>Taufiqur</a:t>
            </a:r>
            <a:r>
              <a:rPr lang="en-US" dirty="0"/>
              <a:t> </a:t>
            </a:r>
            <a:r>
              <a:rPr lang="en-US" dirty="0" err="1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A156141-EE72-4F1F-A749-B7E82EFB5B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005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2133600"/>
          </a:xfrm>
        </p:spPr>
        <p:txBody>
          <a:bodyPr anchor="ctr">
            <a:noAutofit/>
          </a:bodyPr>
          <a:lstStyle/>
          <a:p>
            <a:r>
              <a:rPr lang="en-US" sz="3200" b="1" dirty="0" err="1"/>
              <a:t>Pengertian</a:t>
            </a:r>
            <a:r>
              <a:rPr lang="en-US" sz="3200" b="1" dirty="0"/>
              <a:t> </a:t>
            </a:r>
            <a:r>
              <a:rPr lang="en-US" sz="3200" b="1" i="1" dirty="0"/>
              <a:t>Alternative Risk Transfer</a:t>
            </a:r>
            <a:r>
              <a:rPr lang="en-US" sz="3200" b="1" dirty="0"/>
              <a:t> (ART) dan </a:t>
            </a:r>
            <a:r>
              <a:rPr lang="en-US" sz="3200" b="1" dirty="0" err="1"/>
              <a:t>Manfaat</a:t>
            </a:r>
            <a:br>
              <a:rPr lang="en-US" sz="3200" b="1" dirty="0"/>
            </a:br>
            <a:r>
              <a:rPr lang="en-US" sz="3200" b="1" i="1" dirty="0"/>
              <a:t>Enterprise Risk Management</a:t>
            </a:r>
            <a:r>
              <a:rPr lang="en-US" sz="3200" b="1" dirty="0"/>
              <a:t> (ERM) </a:t>
            </a:r>
            <a:r>
              <a:rPr lang="en-US" sz="3200" b="1" dirty="0" err="1"/>
              <a:t>bagi</a:t>
            </a:r>
            <a:r>
              <a:rPr lang="en-US" sz="3200" b="1" dirty="0"/>
              <a:t> ART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199"/>
            <a:ext cx="5943600" cy="1677528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FAKULTAS EKONOMI DAN BISNIS </a:t>
            </a:r>
          </a:p>
          <a:p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UNIVERSITAS ESA UNGGUL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152400" y="5014452"/>
            <a:ext cx="2590800" cy="16922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ctr" defTabSz="914400" rtl="0" eaLnBrk="1" latinLnBrk="0" hangingPunct="1">
              <a:defRPr sz="28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FEB 911</a:t>
            </a:r>
          </a:p>
          <a:p>
            <a:r>
              <a:rPr lang="en-US" sz="2000" dirty="0" err="1"/>
              <a:t>Manajemen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1500" dirty="0"/>
              <a:t>Muhyiddin, </a:t>
            </a:r>
            <a:r>
              <a:rPr lang="en-US" sz="1500" dirty="0" err="1"/>
              <a:t>S.Ak</a:t>
            </a:r>
            <a:r>
              <a:rPr lang="en-US" sz="1500" dirty="0"/>
              <a:t>., </a:t>
            </a:r>
            <a:r>
              <a:rPr lang="en-US" sz="1500" dirty="0" err="1"/>
              <a:t>M.Ak</a:t>
            </a:r>
            <a:endParaRPr lang="en-US" sz="15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0" y="3429000"/>
            <a:ext cx="5943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 #13</a:t>
            </a:r>
          </a:p>
        </p:txBody>
      </p:sp>
    </p:spTree>
    <p:extLst>
      <p:ext uri="{BB962C8B-B14F-4D97-AF65-F5344CB8AC3E}">
        <p14:creationId xmlns:p14="http://schemas.microsoft.com/office/powerpoint/2010/main" val="432126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573722"/>
            <a:ext cx="7702550" cy="823913"/>
          </a:xfrm>
        </p:spPr>
        <p:txBody>
          <a:bodyPr/>
          <a:lstStyle/>
          <a:p>
            <a:pPr marL="838200" indent="-838200" algn="ctr" eaLnBrk="1" hangingPunct="1"/>
            <a:r>
              <a:rPr lang="en-US" sz="3200" b="1" dirty="0" err="1">
                <a:solidFill>
                  <a:schemeClr val="tx1"/>
                </a:solidFill>
              </a:rPr>
              <a:t>Pengalihan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Risiko</a:t>
            </a:r>
            <a:r>
              <a:rPr lang="en-US" sz="3200" b="1" dirty="0">
                <a:solidFill>
                  <a:schemeClr val="tx1"/>
                </a:solidFill>
              </a:rPr>
              <a:t> (Risk Transfer)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351837" cy="468312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Pengalihan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(Risk Transfer)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memindahkan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lain ( </a:t>
            </a:r>
            <a:r>
              <a:rPr lang="en-US" dirty="0" err="1"/>
              <a:t>mentransfer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lain). </a:t>
            </a:r>
            <a:r>
              <a:rPr lang="en-US" dirty="0" err="1"/>
              <a:t>Pihak</a:t>
            </a:r>
            <a:r>
              <a:rPr lang="en-US" dirty="0"/>
              <a:t> lain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mengendalikan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mendiversifikasikan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. </a:t>
            </a:r>
            <a:r>
              <a:rPr lang="en-US" dirty="0" err="1"/>
              <a:t>Risiko</a:t>
            </a:r>
            <a:r>
              <a:rPr lang="en-US" dirty="0"/>
              <a:t> transfer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:</a:t>
            </a:r>
            <a:endParaRPr lang="en-US" sz="2800" dirty="0"/>
          </a:p>
          <a:p>
            <a:pPr algn="just"/>
            <a:r>
              <a:rPr lang="en-US" sz="2800" dirty="0" err="1"/>
              <a:t>Asuransi</a:t>
            </a:r>
            <a:endParaRPr lang="en-US" sz="2800" dirty="0"/>
          </a:p>
          <a:p>
            <a:pPr algn="just"/>
            <a:r>
              <a:rPr lang="en-US" sz="2800" dirty="0"/>
              <a:t>Hedging</a:t>
            </a:r>
          </a:p>
          <a:p>
            <a:pPr algn="just"/>
            <a:r>
              <a:rPr lang="en-US" sz="2800" dirty="0"/>
              <a:t>Incorporated</a:t>
            </a:r>
          </a:p>
          <a:p>
            <a:pPr marL="0" indent="0" algn="just">
              <a:buNone/>
            </a:pP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C9965-66E3-4B22-B64D-836F70DDB0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B319F-9374-4CA7-8D33-A10323A82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618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573722"/>
            <a:ext cx="7702550" cy="823913"/>
          </a:xfrm>
        </p:spPr>
        <p:txBody>
          <a:bodyPr>
            <a:noAutofit/>
          </a:bodyPr>
          <a:lstStyle/>
          <a:p>
            <a:pPr marL="838200" indent="-838200"/>
            <a:r>
              <a:rPr lang="en-US" sz="3200" b="1" dirty="0" err="1"/>
              <a:t>Penghindaran</a:t>
            </a:r>
            <a:r>
              <a:rPr lang="en-US" sz="3200" b="1" dirty="0"/>
              <a:t> </a:t>
            </a:r>
            <a:r>
              <a:rPr lang="en-US" sz="3200" b="1" dirty="0" err="1"/>
              <a:t>Risiko</a:t>
            </a:r>
            <a:r>
              <a:rPr lang="en-US" sz="3200" b="1" dirty="0"/>
              <a:t> ( </a:t>
            </a:r>
            <a:r>
              <a:rPr lang="en-US" sz="3200" b="1" i="1" dirty="0"/>
              <a:t>Risk Avoidance</a:t>
            </a:r>
            <a:r>
              <a:rPr lang="en-US" sz="3200" b="1" dirty="0"/>
              <a:t> )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351837" cy="468312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/>
              <a:t>Risiko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, </a:t>
            </a:r>
            <a:r>
              <a:rPr lang="en-US" dirty="0" err="1"/>
              <a:t>risiko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dihilangkan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negatif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pencapaian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,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dihindari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kebanyakan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,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dihindari</a:t>
            </a:r>
            <a:r>
              <a:rPr lang="en-US" dirty="0"/>
              <a:t>. </a:t>
            </a:r>
            <a:r>
              <a:rPr lang="en-US" dirty="0" err="1"/>
              <a:t>Perusahaa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sengaja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menghadapi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C9965-66E3-4B22-B64D-836F70DDB0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B319F-9374-4CA7-8D33-A10323A82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814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SEKIAN</a:t>
            </a:r>
            <a:b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DAN</a:t>
            </a:r>
            <a:b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TERIMA KASIH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3E9813-7119-4870-A07F-E80DB15A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9F700F-13CE-446D-BE50-82B5E77DC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99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KEMAMPUAN AKHIR YANG DIHARAPKAN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i="1" dirty="0"/>
              <a:t>Alternative Risk Transfer</a:t>
            </a:r>
            <a:r>
              <a:rPr lang="en-US" dirty="0"/>
              <a:t> (ART)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mengelolah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.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047EE7A-698E-4A27-9B24-13FA3621C0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BA38881-61C6-490A-B222-AE684BC83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941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7772400" cy="1182687"/>
          </a:xfrm>
        </p:spPr>
        <p:txBody>
          <a:bodyPr/>
          <a:lstStyle/>
          <a:p>
            <a:r>
              <a:rPr lang="en-US" sz="3200" dirty="0" err="1"/>
              <a:t>Pendahuluan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844675"/>
            <a:ext cx="8064500" cy="4537075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dirty="0"/>
              <a:t>Transfer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(ART)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asuransi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dan </a:t>
            </a:r>
            <a:r>
              <a:rPr lang="en-US" dirty="0" err="1"/>
              <a:t>reasuransi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entitas</a:t>
            </a:r>
            <a:r>
              <a:rPr lang="en-US" dirty="0"/>
              <a:t> yang </a:t>
            </a:r>
            <a:r>
              <a:rPr lang="en-US" dirty="0" err="1"/>
              <a:t>menanggung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cakupan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. </a:t>
            </a:r>
            <a:r>
              <a:rPr lang="en-US" dirty="0" err="1"/>
              <a:t>Bidang</a:t>
            </a:r>
            <a:r>
              <a:rPr lang="en-US" dirty="0"/>
              <a:t> transfer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tumbuh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serangkaian</a:t>
            </a:r>
            <a:r>
              <a:rPr lang="en-US" dirty="0"/>
              <a:t> </a:t>
            </a:r>
            <a:r>
              <a:rPr lang="en-US" dirty="0" err="1"/>
              <a:t>krisis</a:t>
            </a:r>
            <a:r>
              <a:rPr lang="en-US" dirty="0"/>
              <a:t> </a:t>
            </a:r>
            <a:r>
              <a:rPr lang="en-US" dirty="0" err="1"/>
              <a:t>kapasitas</a:t>
            </a:r>
            <a:r>
              <a:rPr lang="en-US" dirty="0"/>
              <a:t> </a:t>
            </a:r>
            <a:r>
              <a:rPr lang="en-US" dirty="0" err="1"/>
              <a:t>asuransi</a:t>
            </a:r>
            <a:r>
              <a:rPr lang="en-US" dirty="0"/>
              <a:t> pada 1970-an </a:t>
            </a:r>
            <a:r>
              <a:rPr lang="en-US" dirty="0" err="1"/>
              <a:t>hingga</a:t>
            </a:r>
            <a:r>
              <a:rPr lang="en-US" dirty="0"/>
              <a:t> 1990-an yang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pembeli</a:t>
            </a:r>
            <a:r>
              <a:rPr lang="en-US" dirty="0"/>
              <a:t> </a:t>
            </a:r>
            <a:r>
              <a:rPr lang="en-US" dirty="0" err="1"/>
              <a:t>peliputan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membeli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ini </a:t>
            </a:r>
            <a:r>
              <a:rPr lang="en-US" dirty="0" err="1"/>
              <a:t>memungkinkan</a:t>
            </a:r>
            <a:r>
              <a:rPr lang="en-US" dirty="0"/>
              <a:t> investor di pasar modal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 </a:t>
            </a:r>
            <a:r>
              <a:rPr lang="en-US" dirty="0" err="1"/>
              <a:t>asuransi</a:t>
            </a:r>
            <a:r>
              <a:rPr lang="en-US" dirty="0"/>
              <a:t> dan </a:t>
            </a:r>
            <a:r>
              <a:rPr lang="en-US" dirty="0" err="1"/>
              <a:t>reasuransi</a:t>
            </a:r>
            <a:r>
              <a:rPr lang="en-US" dirty="0"/>
              <a:t>, dan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pengalihan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membawa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konvergensi</a:t>
            </a:r>
            <a:r>
              <a:rPr lang="en-US" dirty="0"/>
              <a:t> </a:t>
            </a:r>
            <a:r>
              <a:rPr lang="en-US" dirty="0" err="1"/>
              <a:t>asuransi</a:t>
            </a:r>
            <a:r>
              <a:rPr lang="en-US" dirty="0"/>
              <a:t> dan pasar </a:t>
            </a:r>
            <a:r>
              <a:rPr lang="en-US" dirty="0" err="1"/>
              <a:t>keuangan</a:t>
            </a:r>
            <a:r>
              <a:rPr lang="en-US" dirty="0"/>
              <a:t>.</a:t>
            </a:r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62A693-89AA-4933-9337-9229430551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158B7D-2122-4B24-8A42-F1F7E5768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7772400" cy="1182687"/>
          </a:xfrm>
        </p:spPr>
        <p:txBody>
          <a:bodyPr/>
          <a:lstStyle/>
          <a:p>
            <a:r>
              <a:rPr lang="en-US" sz="3200" dirty="0" err="1"/>
              <a:t>Definisi</a:t>
            </a:r>
            <a:r>
              <a:rPr lang="en-US" sz="3200" dirty="0"/>
              <a:t> ERM </a:t>
            </a:r>
            <a:r>
              <a:rPr lang="en-US" sz="3200" dirty="0" err="1"/>
              <a:t>menurut</a:t>
            </a:r>
            <a:r>
              <a:rPr lang="en-US" sz="3200" dirty="0"/>
              <a:t> </a:t>
            </a:r>
            <a:r>
              <a:rPr lang="en-US" sz="3200" i="1" dirty="0"/>
              <a:t>COSO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844675"/>
            <a:ext cx="8064500" cy="45370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proses yang </a:t>
            </a:r>
            <a:r>
              <a:rPr lang="en-US" dirty="0" err="1"/>
              <a:t>dipengaruhi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, yang </a:t>
            </a:r>
            <a:r>
              <a:rPr lang="en-US" dirty="0" err="1"/>
              <a:t>diimplementasikan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dan </a:t>
            </a:r>
            <a:r>
              <a:rPr lang="en-US" dirty="0" err="1"/>
              <a:t>dirancang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keyakinan</a:t>
            </a:r>
            <a:r>
              <a:rPr lang="en-US" dirty="0"/>
              <a:t> </a:t>
            </a:r>
            <a:r>
              <a:rPr lang="en-US" dirty="0" err="1"/>
              <a:t>memadai</a:t>
            </a:r>
            <a:r>
              <a:rPr lang="en-US" dirty="0"/>
              <a:t> agar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</a:t>
            </a:r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62A693-89AA-4933-9337-9229430551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158B7D-2122-4B24-8A42-F1F7E5768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35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39813"/>
          </a:xfrm>
        </p:spPr>
        <p:txBody>
          <a:bodyPr/>
          <a:lstStyle/>
          <a:p>
            <a:pPr marL="838200" indent="-838200" algn="ctr" eaLnBrk="1" hangingPunct="1"/>
            <a:r>
              <a:rPr lang="en-US" sz="3200" b="1" dirty="0">
                <a:solidFill>
                  <a:schemeClr val="tx1"/>
                </a:solidFill>
              </a:rPr>
              <a:t>COSO ERM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55B0C8A-70CB-4B06-8C4D-DA3790BA46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752600"/>
            <a:ext cx="4386263" cy="4066235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6593F-3072-4772-BB78-031EB61ADA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A6149-1D48-4925-B91E-1FE265D71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573722"/>
            <a:ext cx="7702550" cy="823913"/>
          </a:xfrm>
        </p:spPr>
        <p:txBody>
          <a:bodyPr/>
          <a:lstStyle/>
          <a:p>
            <a:pPr marL="838200" indent="-838200" algn="ctr" eaLnBrk="1" hangingPunct="1"/>
            <a:r>
              <a:rPr lang="en-US" sz="3200" b="1" dirty="0">
                <a:solidFill>
                  <a:schemeClr val="tx1"/>
                </a:solidFill>
              </a:rPr>
              <a:t>COSO ERM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351837" cy="4683125"/>
          </a:xfrm>
        </p:spPr>
        <p:txBody>
          <a:bodyPr>
            <a:normAutofit/>
          </a:bodyPr>
          <a:lstStyle/>
          <a:p>
            <a:r>
              <a:rPr lang="en-US" sz="2800" dirty="0" err="1"/>
              <a:t>Lingkungan</a:t>
            </a:r>
            <a:r>
              <a:rPr lang="en-US" sz="2800" dirty="0"/>
              <a:t> Internal (Internal Environment)</a:t>
            </a:r>
          </a:p>
          <a:p>
            <a:r>
              <a:rPr lang="en-US" sz="2800" dirty="0" err="1"/>
              <a:t>Penentuan</a:t>
            </a:r>
            <a:r>
              <a:rPr lang="en-US" sz="2800" dirty="0"/>
              <a:t> </a:t>
            </a:r>
            <a:r>
              <a:rPr lang="en-US" sz="2800" dirty="0" err="1"/>
              <a:t>Sasaran</a:t>
            </a:r>
            <a:r>
              <a:rPr lang="en-US" sz="2800" dirty="0"/>
              <a:t> (Objective Setting)</a:t>
            </a:r>
          </a:p>
          <a:p>
            <a:r>
              <a:rPr lang="en-US" sz="2800" dirty="0" err="1"/>
              <a:t>Identifikasi</a:t>
            </a:r>
            <a:r>
              <a:rPr lang="en-US" sz="2800" dirty="0"/>
              <a:t> </a:t>
            </a:r>
            <a:r>
              <a:rPr lang="en-US" sz="2800" dirty="0" err="1"/>
              <a:t>Peristiwa</a:t>
            </a:r>
            <a:r>
              <a:rPr lang="en-US" sz="2800" dirty="0"/>
              <a:t> (Event Identification)</a:t>
            </a:r>
          </a:p>
          <a:p>
            <a:r>
              <a:rPr lang="en-US" sz="2800" dirty="0" err="1"/>
              <a:t>Penilaian</a:t>
            </a:r>
            <a:r>
              <a:rPr lang="en-US" sz="2800" dirty="0"/>
              <a:t> </a:t>
            </a:r>
            <a:r>
              <a:rPr lang="en-US" sz="2800" dirty="0" err="1"/>
              <a:t>Risiko</a:t>
            </a:r>
            <a:r>
              <a:rPr lang="en-US" sz="2800" dirty="0"/>
              <a:t> (Risk Assessment)</a:t>
            </a:r>
          </a:p>
          <a:p>
            <a:r>
              <a:rPr lang="en-US" sz="2800" dirty="0" err="1"/>
              <a:t>Tanggapan</a:t>
            </a:r>
            <a:r>
              <a:rPr lang="en-US" sz="2800" dirty="0"/>
              <a:t> </a:t>
            </a:r>
            <a:r>
              <a:rPr lang="en-US" sz="2800" dirty="0" err="1"/>
              <a:t>Risiko</a:t>
            </a:r>
            <a:r>
              <a:rPr lang="en-US" sz="2800" dirty="0"/>
              <a:t> (Risk Response)</a:t>
            </a:r>
          </a:p>
          <a:p>
            <a:r>
              <a:rPr lang="en-US" sz="2800" dirty="0" err="1"/>
              <a:t>Aktivitas</a:t>
            </a:r>
            <a:r>
              <a:rPr lang="en-US" sz="2800" dirty="0"/>
              <a:t> </a:t>
            </a:r>
            <a:r>
              <a:rPr lang="en-US" sz="2800" dirty="0" err="1"/>
              <a:t>Pengendalian</a:t>
            </a:r>
            <a:r>
              <a:rPr lang="en-US" sz="2800" dirty="0"/>
              <a:t> (Control Activities)</a:t>
            </a:r>
          </a:p>
          <a:p>
            <a:r>
              <a:rPr lang="en-US" sz="2800" dirty="0" err="1"/>
              <a:t>Informasi</a:t>
            </a:r>
            <a:r>
              <a:rPr lang="en-US" sz="2800" dirty="0"/>
              <a:t> dan </a:t>
            </a:r>
            <a:r>
              <a:rPr lang="en-US" sz="2800" dirty="0" err="1"/>
              <a:t>Komunikasi</a:t>
            </a:r>
            <a:r>
              <a:rPr lang="en-US" sz="2800" dirty="0"/>
              <a:t> (Information and Communication)</a:t>
            </a:r>
          </a:p>
          <a:p>
            <a:r>
              <a:rPr lang="en-US" sz="2800" dirty="0" err="1"/>
              <a:t>Pemantauan</a:t>
            </a:r>
            <a:r>
              <a:rPr lang="en-US" sz="2800" dirty="0"/>
              <a:t> (Monitoring)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C9965-66E3-4B22-B64D-836F70DDB0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B319F-9374-4CA7-8D33-A10323A82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573722"/>
            <a:ext cx="7702550" cy="823913"/>
          </a:xfrm>
        </p:spPr>
        <p:txBody>
          <a:bodyPr>
            <a:noAutofit/>
          </a:bodyPr>
          <a:lstStyle/>
          <a:p>
            <a:pPr marL="838200" indent="-838200"/>
            <a:r>
              <a:rPr lang="en-US" sz="2400" b="1" dirty="0"/>
              <a:t>Keputusan </a:t>
            </a:r>
            <a:r>
              <a:rPr lang="en-US" sz="2400" b="1" dirty="0" err="1"/>
              <a:t>Memilih</a:t>
            </a:r>
            <a:r>
              <a:rPr lang="en-US" sz="2400" b="1" dirty="0"/>
              <a:t> </a:t>
            </a:r>
            <a:r>
              <a:rPr lang="en-US" sz="2400" b="1" dirty="0" err="1"/>
              <a:t>Alternatif</a:t>
            </a:r>
            <a:r>
              <a:rPr lang="en-US" sz="2400" b="1" dirty="0"/>
              <a:t> </a:t>
            </a:r>
            <a:r>
              <a:rPr lang="en-US" sz="2400" b="1" dirty="0" err="1"/>
              <a:t>Manajemen</a:t>
            </a:r>
            <a:r>
              <a:rPr lang="en-US" sz="2400" b="1" dirty="0"/>
              <a:t> </a:t>
            </a:r>
            <a:r>
              <a:rPr lang="en-US" sz="2400" b="1" dirty="0" err="1"/>
              <a:t>Risiko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351837" cy="468312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frekuensi</a:t>
            </a:r>
            <a:r>
              <a:rPr lang="en-US" sz="2400" dirty="0"/>
              <a:t> yang </a:t>
            </a:r>
            <a:r>
              <a:rPr lang="en-US" sz="2400" dirty="0" err="1"/>
              <a:t>sering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severity yang </a:t>
            </a:r>
            <a:r>
              <a:rPr lang="en-US" sz="2400" dirty="0" err="1"/>
              <a:t>rendah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alternatif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ditahan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alternatif</a:t>
            </a:r>
            <a:r>
              <a:rPr lang="en-US" sz="2400" dirty="0"/>
              <a:t> yang paling optimal.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frekuensi</a:t>
            </a:r>
            <a:r>
              <a:rPr lang="en-US" sz="2400" dirty="0"/>
              <a:t> yang </a:t>
            </a:r>
            <a:r>
              <a:rPr lang="en-US" sz="2400" dirty="0" err="1"/>
              <a:t>kecil</a:t>
            </a:r>
            <a:r>
              <a:rPr lang="en-US" sz="2400" dirty="0"/>
              <a:t> </a:t>
            </a:r>
            <a:r>
              <a:rPr lang="en-US" sz="2400" dirty="0" err="1"/>
              <a:t>tetapi</a:t>
            </a:r>
            <a:r>
              <a:rPr lang="en-US" sz="2400" dirty="0"/>
              <a:t> </a:t>
            </a:r>
            <a:r>
              <a:rPr lang="en-US" sz="2400" dirty="0" err="1"/>
              <a:t>mempunyai</a:t>
            </a:r>
            <a:r>
              <a:rPr lang="en-US" sz="2400" dirty="0"/>
              <a:t> severity yang </a:t>
            </a:r>
            <a:r>
              <a:rPr lang="en-US" sz="2400" dirty="0" err="1"/>
              <a:t>besar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alternatif</a:t>
            </a:r>
            <a:r>
              <a:rPr lang="en-US" sz="2400" dirty="0"/>
              <a:t> </a:t>
            </a:r>
            <a:r>
              <a:rPr lang="en-US" sz="2400" dirty="0" err="1"/>
              <a:t>ditransfer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alternatif</a:t>
            </a:r>
            <a:r>
              <a:rPr lang="en-US" sz="2400" dirty="0"/>
              <a:t> yang optimal.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frekuensi</a:t>
            </a:r>
            <a:r>
              <a:rPr lang="en-US" sz="2400" dirty="0"/>
              <a:t> dan severity </a:t>
            </a:r>
            <a:r>
              <a:rPr lang="en-US" sz="2400" dirty="0" err="1"/>
              <a:t>tinggi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berpikir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menghindari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C9965-66E3-4B22-B64D-836F70DDB0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B319F-9374-4CA7-8D33-A10323A82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276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573722"/>
            <a:ext cx="7702550" cy="823913"/>
          </a:xfrm>
        </p:spPr>
        <p:txBody>
          <a:bodyPr>
            <a:noAutofit/>
          </a:bodyPr>
          <a:lstStyle/>
          <a:p>
            <a:pPr marL="838200" indent="-838200"/>
            <a:r>
              <a:rPr lang="en-US" sz="2400" b="1" dirty="0"/>
              <a:t>Keputusan </a:t>
            </a:r>
            <a:r>
              <a:rPr lang="en-US" sz="2400" b="1" dirty="0" err="1"/>
              <a:t>Memilih</a:t>
            </a:r>
            <a:r>
              <a:rPr lang="en-US" sz="2400" b="1" dirty="0"/>
              <a:t> </a:t>
            </a:r>
            <a:r>
              <a:rPr lang="en-US" sz="2400" b="1" dirty="0" err="1"/>
              <a:t>Alternatif</a:t>
            </a:r>
            <a:r>
              <a:rPr lang="en-US" sz="2400" b="1" dirty="0"/>
              <a:t> </a:t>
            </a:r>
            <a:r>
              <a:rPr lang="en-US" sz="2400" b="1" dirty="0" err="1"/>
              <a:t>Manajemen</a:t>
            </a:r>
            <a:r>
              <a:rPr lang="en-US" sz="2400" b="1" dirty="0"/>
              <a:t> </a:t>
            </a:r>
            <a:r>
              <a:rPr lang="en-US" sz="2400" b="1" dirty="0" err="1"/>
              <a:t>Risiko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C9965-66E3-4B22-B64D-836F70DDB0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B319F-9374-4CA7-8D33-A10323A82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5220067-795F-4D99-A5C2-EED8DA5BB9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635514"/>
              </p:ext>
            </p:extLst>
          </p:nvPr>
        </p:nvGraphicFramePr>
        <p:xfrm>
          <a:off x="1524000" y="1676400"/>
          <a:ext cx="6096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45337736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82545160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965880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Frekuensi</a:t>
                      </a:r>
                      <a:r>
                        <a:rPr lang="en-US" dirty="0"/>
                        <a:t> (</a:t>
                      </a:r>
                      <a:r>
                        <a:rPr lang="en-US" dirty="0" err="1"/>
                        <a:t>Probabilitas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Severity (</a:t>
                      </a:r>
                      <a:r>
                        <a:rPr lang="en-US" dirty="0" err="1"/>
                        <a:t>Keseriusan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Teknik yang </a:t>
                      </a:r>
                      <a:r>
                        <a:rPr lang="en-US" dirty="0" err="1"/>
                        <a:t>dipilih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31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Rendah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Rendah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Ditahan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07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Tinggi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Rendah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Ditahan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2926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Rendah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Tinggi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Ditransfer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4560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Tinggi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Tinggi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Dihindari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650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0850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573722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en-US" sz="2800" b="1" dirty="0" err="1"/>
              <a:t>Penahanan</a:t>
            </a:r>
            <a:r>
              <a:rPr lang="en-US" sz="2800" b="1" dirty="0"/>
              <a:t> </a:t>
            </a:r>
            <a:r>
              <a:rPr lang="en-US" sz="2800" b="1" dirty="0" err="1"/>
              <a:t>Risiko</a:t>
            </a:r>
            <a:r>
              <a:rPr lang="en-US" sz="2800" b="1" dirty="0"/>
              <a:t> ( </a:t>
            </a:r>
            <a:r>
              <a:rPr lang="en-US" sz="2800" b="1" i="1" dirty="0"/>
              <a:t>Risk Retention</a:t>
            </a:r>
            <a:r>
              <a:rPr lang="en-US" sz="2800" b="1" dirty="0"/>
              <a:t> )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351837" cy="468312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Penahanan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(Risk Retention)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menanggung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yang </a:t>
            </a:r>
            <a:r>
              <a:rPr lang="en-US" dirty="0" err="1"/>
              <a:t>muncul</a:t>
            </a:r>
            <a:r>
              <a:rPr lang="en-US" dirty="0"/>
              <a:t> (</a:t>
            </a:r>
            <a:r>
              <a:rPr lang="en-US" dirty="0" err="1"/>
              <a:t>menahan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 </a:t>
            </a:r>
            <a:r>
              <a:rPr lang="en-US" i="1" dirty="0"/>
              <a:t>risk retention</a:t>
            </a:r>
            <a:r>
              <a:rPr lang="en-US" dirty="0"/>
              <a:t>).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 -</a:t>
            </a:r>
            <a:r>
              <a:rPr lang="en-US" dirty="0" err="1"/>
              <a:t>benar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,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menyediakan</a:t>
            </a:r>
            <a:r>
              <a:rPr lang="en-US" dirty="0"/>
              <a:t> dana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menanggung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C9965-66E3-4B22-B64D-836F70DDB0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B319F-9374-4CA7-8D33-A10323A82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820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581</Words>
  <Application>Microsoft Office PowerPoint</Application>
  <PresentationFormat>On-screen Show (4:3)</PresentationFormat>
  <Paragraphs>77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Book Antiqua</vt:lpstr>
      <vt:lpstr>Calibri</vt:lpstr>
      <vt:lpstr>Office Theme</vt:lpstr>
      <vt:lpstr>Pengertian Alternative Risk Transfer (ART) dan Manfaat Enterprise Risk Management (ERM) bagi ART</vt:lpstr>
      <vt:lpstr>KEMAMPUAN AKHIR YANG DIHARAPKAN</vt:lpstr>
      <vt:lpstr>Pendahuluan</vt:lpstr>
      <vt:lpstr>Definisi ERM menurut COSO</vt:lpstr>
      <vt:lpstr>COSO ERM</vt:lpstr>
      <vt:lpstr>COSO ERM</vt:lpstr>
      <vt:lpstr>Keputusan Memilih Alternatif Manajemen Risiko</vt:lpstr>
      <vt:lpstr>Keputusan Memilih Alternatif Manajemen Risiko</vt:lpstr>
      <vt:lpstr>Penahanan Risiko ( Risk Retention )</vt:lpstr>
      <vt:lpstr>Pengalihan Risiko (Risk Transfer)</vt:lpstr>
      <vt:lpstr>Penghindaran Risiko ( Risk Avoidance )</vt:lpstr>
      <vt:lpstr>SEKIAN DAN 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Muhyiddin Damia</cp:lastModifiedBy>
  <cp:revision>34</cp:revision>
  <dcterms:created xsi:type="dcterms:W3CDTF">2017-09-09T11:34:57Z</dcterms:created>
  <dcterms:modified xsi:type="dcterms:W3CDTF">2018-12-13T08:00:05Z</dcterms:modified>
</cp:coreProperties>
</file>