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4" r:id="rId3"/>
    <p:sldId id="285" r:id="rId4"/>
    <p:sldId id="271" r:id="rId5"/>
    <p:sldId id="286" r:id="rId6"/>
    <p:sldId id="273" r:id="rId7"/>
    <p:sldId id="269" r:id="rId8"/>
    <p:sldId id="270" r:id="rId9"/>
    <p:sldId id="274" r:id="rId10"/>
    <p:sldId id="283" r:id="rId11"/>
    <p:sldId id="275" r:id="rId12"/>
    <p:sldId id="261" r:id="rId13"/>
    <p:sldId id="262" r:id="rId14"/>
    <p:sldId id="263" r:id="rId15"/>
    <p:sldId id="277" r:id="rId16"/>
    <p:sldId id="276" r:id="rId17"/>
    <p:sldId id="278" r:id="rId18"/>
    <p:sldId id="279" r:id="rId19"/>
    <p:sldId id="280" r:id="rId20"/>
    <p:sldId id="281" r:id="rId21"/>
    <p:sldId id="267" r:id="rId22"/>
    <p:sldId id="268" r:id="rId23"/>
    <p:sldId id="287"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36513" y="-26988"/>
            <a:ext cx="9204326" cy="6884988"/>
          </a:xfrm>
          <a:prstGeom prst="rect">
            <a:avLst/>
          </a:prstGeom>
          <a:noFill/>
          <a:ln w="9525">
            <a:noFill/>
            <a:miter lim="800000"/>
            <a:headEnd/>
            <a:tailEnd/>
          </a:ln>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srcRect/>
          <a:stretch>
            <a:fillRect/>
          </a:stretch>
        </p:blipFill>
        <p:spPr bwMode="auto">
          <a:xfrm>
            <a:off x="0" y="1560513"/>
            <a:ext cx="9144000" cy="4840287"/>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19" name="Footer Placeholder 4"/>
          <p:cNvSpPr>
            <a:spLocks noGrp="1"/>
          </p:cNvSpPr>
          <p:nvPr>
            <p:ph type="ftr" sz="quarter" idx="11"/>
          </p:nvPr>
        </p:nvSpPr>
        <p:spPr/>
        <p:txBody>
          <a:bodyPr/>
          <a:lstStyle>
            <a:lvl1pPr>
              <a:defRPr/>
            </a:lvl1pPr>
          </a:lstStyle>
          <a:p>
            <a:endParaRPr lang="id-ID"/>
          </a:p>
        </p:txBody>
      </p:sp>
      <p:sp>
        <p:nvSpPr>
          <p:cNvPr id="20"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a:t>
            </a:r>
            <a:r>
              <a:rPr lang="id-ID" sz="2400" b="1">
                <a:solidFill>
                  <a:srgbClr val="404040"/>
                </a:solidFill>
                <a:cs typeface="Arial" charset="0"/>
              </a:rPr>
              <a:t>sudah</a:t>
            </a:r>
            <a:r>
              <a:rPr lang="en-US"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19" name="Footer Placeholder 4"/>
          <p:cNvSpPr>
            <a:spLocks noGrp="1"/>
          </p:cNvSpPr>
          <p:nvPr>
            <p:ph type="ftr" sz="quarter" idx="11"/>
          </p:nvPr>
        </p:nvSpPr>
        <p:spPr/>
        <p:txBody>
          <a:bodyPr/>
          <a:lstStyle>
            <a:lvl1pPr>
              <a:defRPr/>
            </a:lvl1pPr>
          </a:lstStyle>
          <a:p>
            <a:endParaRPr lang="id-ID"/>
          </a:p>
        </p:txBody>
      </p:sp>
      <p:sp>
        <p:nvSpPr>
          <p:cNvPr id="20"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8" name="Footer Placeholder 4"/>
          <p:cNvSpPr>
            <a:spLocks noGrp="1"/>
          </p:cNvSpPr>
          <p:nvPr>
            <p:ph type="ftr" sz="quarter" idx="11"/>
          </p:nvPr>
        </p:nvSpPr>
        <p:spPr/>
        <p:txBody>
          <a:bodyPr/>
          <a:lstStyle>
            <a:lvl1pPr>
              <a:defRPr/>
            </a:lvl1pPr>
          </a:lstStyle>
          <a:p>
            <a:endParaRPr lang="id-ID"/>
          </a:p>
        </p:txBody>
      </p:sp>
      <p:sp>
        <p:nvSpPr>
          <p:cNvPr id="9"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4" name="Footer Placeholder 4"/>
          <p:cNvSpPr>
            <a:spLocks noGrp="1"/>
          </p:cNvSpPr>
          <p:nvPr>
            <p:ph type="ftr" sz="quarter" idx="11"/>
          </p:nvPr>
        </p:nvSpPr>
        <p:spPr/>
        <p:txBody>
          <a:bodyPr/>
          <a:lstStyle>
            <a:lvl1pPr>
              <a:defRPr/>
            </a:lvl1pPr>
          </a:lstStyle>
          <a:p>
            <a:endParaRPr lang="id-ID"/>
          </a:p>
        </p:txBody>
      </p:sp>
      <p:sp>
        <p:nvSpPr>
          <p:cNvPr id="5"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A046F05-987B-42D9-BA22-CB42993C822A}" type="datetimeFigureOut">
              <a:rPr lang="id-ID" smtClean="0"/>
              <a:pPr/>
              <a:t>28/03/2018</a:t>
            </a:fld>
            <a:endParaRPr lang="id-ID"/>
          </a:p>
        </p:txBody>
      </p:sp>
      <p:sp>
        <p:nvSpPr>
          <p:cNvPr id="3" name="Footer Placeholder 4"/>
          <p:cNvSpPr>
            <a:spLocks noGrp="1"/>
          </p:cNvSpPr>
          <p:nvPr>
            <p:ph type="ftr" sz="quarter" idx="11"/>
          </p:nvPr>
        </p:nvSpPr>
        <p:spPr/>
        <p:txBody>
          <a:bodyPr/>
          <a:lstStyle>
            <a:lvl1pPr>
              <a:defRPr/>
            </a:lvl1pPr>
          </a:lstStyle>
          <a:p>
            <a:endParaRPr lang="id-ID"/>
          </a:p>
        </p:txBody>
      </p:sp>
      <p:sp>
        <p:nvSpPr>
          <p:cNvPr id="4" name="Slide Number Placeholder 5"/>
          <p:cNvSpPr>
            <a:spLocks noGrp="1"/>
          </p:cNvSpPr>
          <p:nvPr>
            <p:ph type="sldNum" sz="quarter" idx="12"/>
          </p:nvPr>
        </p:nvSpPr>
        <p:spPr/>
        <p:txBody>
          <a:bodyPr/>
          <a:lstStyle>
            <a:lvl1pPr>
              <a:defRPr/>
            </a:lvl1pPr>
          </a:lstStyle>
          <a:p>
            <a:fld id="{D5C9350D-8501-4AAF-99F4-14FE23B6B8D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srcRect/>
          <a:stretch>
            <a:fillRect/>
          </a:stretch>
        </p:blipFill>
        <p:spPr bwMode="auto">
          <a:xfrm>
            <a:off x="0" y="0"/>
            <a:ext cx="9172575"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49275"/>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0A046F05-987B-42D9-BA22-CB42993C822A}" type="datetimeFigureOut">
              <a:rPr lang="id-ID" smtClean="0"/>
              <a:pPr/>
              <a:t>28/03/2018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D5C9350D-8501-4AAF-99F4-14FE23B6B8D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PERILAKU </a:t>
            </a:r>
            <a:r>
              <a:rPr lang="en-US" dirty="0" smtClean="0"/>
              <a:t>RE</a:t>
            </a:r>
            <a:r>
              <a:rPr lang="id-ID" dirty="0" smtClean="0"/>
              <a:t>PRODUKTIF</a:t>
            </a:r>
            <a:endParaRPr lang="id-ID" dirty="0"/>
          </a:p>
        </p:txBody>
      </p:sp>
      <p:sp>
        <p:nvSpPr>
          <p:cNvPr id="9" name="Subtitle 2"/>
          <p:cNvSpPr>
            <a:spLocks noGrp="1"/>
          </p:cNvSpPr>
          <p:nvPr>
            <p:ph type="subTitle" idx="1"/>
          </p:nvPr>
        </p:nvSpPr>
        <p:spPr>
          <a:xfrm>
            <a:off x="3116831" y="3405369"/>
            <a:ext cx="5798569" cy="1391783"/>
          </a:xfrm>
        </p:spPr>
        <p:txBody>
          <a:bodyPr/>
          <a:lstStyle/>
          <a:p>
            <a:r>
              <a:rPr lang="en-US" sz="2000" dirty="0" smtClean="0"/>
              <a:t>PERTEMUAN 9</a:t>
            </a:r>
          </a:p>
          <a:p>
            <a:endParaRPr lang="id-ID" sz="2000" dirty="0" smtClean="0"/>
          </a:p>
          <a:p>
            <a:r>
              <a:rPr lang="en-US" sz="2000" dirty="0" err="1" smtClean="0"/>
              <a:t>Oleh</a:t>
            </a:r>
            <a:r>
              <a:rPr lang="en-US" sz="2000" dirty="0" smtClean="0"/>
              <a:t>:</a:t>
            </a:r>
            <a:endParaRPr lang="en-US" sz="2000" dirty="0"/>
          </a:p>
          <a:p>
            <a:r>
              <a:rPr lang="en-US" sz="2000" dirty="0" smtClean="0"/>
              <a:t>RETNO BUDI SETYOWATI, </a:t>
            </a:r>
            <a:r>
              <a:rPr lang="en-US" sz="2000" dirty="0" err="1" smtClean="0"/>
              <a:t>MSi</a:t>
            </a:r>
            <a:endParaRPr lang="en-US" sz="2000" dirty="0" smtClean="0"/>
          </a:p>
        </p:txBody>
      </p:sp>
    </p:spTree>
    <p:extLst>
      <p:ext uri="{BB962C8B-B14F-4D97-AF65-F5344CB8AC3E}">
        <p14:creationId xmlns:p14="http://schemas.microsoft.com/office/powerpoint/2010/main" xmlns="" val="4720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plus(in)">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plus(in)">
                                      <p:cBhvr>
                                        <p:cTn id="15" dur="20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plus(in)">
                                      <p:cBhvr>
                                        <p:cTn id="20"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smtClean="0"/>
              <a:t>Kematangan</a:t>
            </a:r>
            <a:r>
              <a:rPr lang="en-US" sz="3200" dirty="0" smtClean="0"/>
              <a:t> </a:t>
            </a:r>
            <a:r>
              <a:rPr lang="en-US" sz="3200" dirty="0" err="1" smtClean="0"/>
              <a:t>Seksual</a:t>
            </a:r>
            <a:endParaRPr lang="en-US" sz="3200" dirty="0"/>
          </a:p>
        </p:txBody>
      </p:sp>
      <p:sp>
        <p:nvSpPr>
          <p:cNvPr id="3" name="Content Placeholder 2"/>
          <p:cNvSpPr>
            <a:spLocks noGrp="1"/>
          </p:cNvSpPr>
          <p:nvPr>
            <p:ph idx="1"/>
          </p:nvPr>
        </p:nvSpPr>
        <p:spPr/>
        <p:txBody>
          <a:bodyPr/>
          <a:lstStyle/>
          <a:p>
            <a:r>
              <a:rPr lang="en-US" sz="2400" dirty="0" err="1" smtClean="0"/>
              <a:t>Ciri-ciri</a:t>
            </a:r>
            <a:r>
              <a:rPr lang="en-US" sz="2400" dirty="0" smtClean="0"/>
              <a:t> </a:t>
            </a:r>
            <a:r>
              <a:rPr lang="en-US" sz="2400" dirty="0" err="1" smtClean="0"/>
              <a:t>kelamin</a:t>
            </a:r>
            <a:r>
              <a:rPr lang="en-US" sz="2400" dirty="0" smtClean="0"/>
              <a:t> Primer : gonad, organ-organ </a:t>
            </a:r>
            <a:r>
              <a:rPr lang="en-US" sz="2400" dirty="0" err="1" smtClean="0"/>
              <a:t>kelamin</a:t>
            </a:r>
            <a:r>
              <a:rPr lang="en-US" sz="2400" dirty="0" smtClean="0"/>
              <a:t> internal, </a:t>
            </a:r>
            <a:r>
              <a:rPr lang="en-US" sz="2400" dirty="0" err="1" smtClean="0"/>
              <a:t>dan</a:t>
            </a:r>
            <a:r>
              <a:rPr lang="en-US" sz="2400" dirty="0" smtClean="0"/>
              <a:t> </a:t>
            </a:r>
            <a:r>
              <a:rPr lang="en-US" sz="2400" dirty="0" err="1" smtClean="0"/>
              <a:t>genetalia</a:t>
            </a:r>
            <a:r>
              <a:rPr lang="en-US" sz="2400" dirty="0" smtClean="0"/>
              <a:t> </a:t>
            </a:r>
            <a:r>
              <a:rPr lang="en-US" sz="2400" dirty="0" err="1" smtClean="0"/>
              <a:t>eksternal</a:t>
            </a:r>
            <a:endParaRPr lang="en-US" sz="2400" dirty="0" smtClean="0"/>
          </a:p>
          <a:p>
            <a:r>
              <a:rPr lang="en-US" sz="2400" dirty="0" err="1" smtClean="0"/>
              <a:t>Ciri-ciri</a:t>
            </a:r>
            <a:r>
              <a:rPr lang="en-US" sz="2400" dirty="0" smtClean="0"/>
              <a:t> </a:t>
            </a:r>
            <a:r>
              <a:rPr lang="en-US" sz="2400" dirty="0" err="1" smtClean="0"/>
              <a:t>kelamin</a:t>
            </a:r>
            <a:r>
              <a:rPr lang="en-US" sz="2400" dirty="0" smtClean="0"/>
              <a:t> </a:t>
            </a:r>
            <a:r>
              <a:rPr lang="en-US" sz="2400" dirty="0" err="1" smtClean="0"/>
              <a:t>sekunder</a:t>
            </a:r>
            <a:r>
              <a:rPr lang="en-US" sz="2400" dirty="0" smtClean="0"/>
              <a:t> : </a:t>
            </a:r>
            <a:r>
              <a:rPr lang="en-US" sz="2400" dirty="0" err="1" smtClean="0"/>
              <a:t>payudara</a:t>
            </a:r>
            <a:r>
              <a:rPr lang="en-US" sz="2400" dirty="0" smtClean="0"/>
              <a:t> </a:t>
            </a:r>
            <a:r>
              <a:rPr lang="en-US" sz="2400" dirty="0" err="1" smtClean="0"/>
              <a:t>membesar</a:t>
            </a:r>
            <a:r>
              <a:rPr lang="en-US" sz="2400" dirty="0" smtClean="0"/>
              <a:t> </a:t>
            </a:r>
            <a:r>
              <a:rPr lang="en-US" sz="2400" dirty="0" err="1" smtClean="0"/>
              <a:t>pinggul</a:t>
            </a:r>
            <a:r>
              <a:rPr lang="en-US" sz="2400" dirty="0" smtClean="0"/>
              <a:t> </a:t>
            </a:r>
            <a:r>
              <a:rPr lang="en-US" sz="2400" dirty="0" err="1" smtClean="0"/>
              <a:t>melebar</a:t>
            </a:r>
            <a:r>
              <a:rPr lang="en-US" sz="2400" dirty="0" smtClean="0"/>
              <a:t>, </a:t>
            </a:r>
            <a:r>
              <a:rPr lang="en-US" sz="2400" dirty="0" err="1" smtClean="0"/>
              <a:t>timbulnya</a:t>
            </a:r>
            <a:r>
              <a:rPr lang="en-US" sz="2400" dirty="0" smtClean="0"/>
              <a:t> </a:t>
            </a:r>
            <a:r>
              <a:rPr lang="en-US" sz="2400" dirty="0" err="1" smtClean="0"/>
              <a:t>jenggot</a:t>
            </a:r>
            <a:r>
              <a:rPr lang="en-US" sz="2400" dirty="0" smtClean="0"/>
              <a:t>, </a:t>
            </a:r>
            <a:r>
              <a:rPr lang="en-US" sz="2400" dirty="0" err="1" smtClean="0"/>
              <a:t>suara</a:t>
            </a:r>
            <a:r>
              <a:rPr lang="en-US" sz="2400" dirty="0" smtClean="0"/>
              <a:t> </a:t>
            </a:r>
            <a:r>
              <a:rPr lang="en-US" sz="2400" dirty="0" err="1" smtClean="0"/>
              <a:t>dalam</a:t>
            </a:r>
            <a:r>
              <a:rPr lang="en-US" sz="2400" dirty="0" smtClean="0"/>
              <a:t> </a:t>
            </a:r>
            <a:r>
              <a:rPr lang="en-US" sz="2400" dirty="0" err="1" smtClean="0"/>
              <a:t>baru</a:t>
            </a:r>
            <a:r>
              <a:rPr lang="en-US" sz="2400" dirty="0" smtClean="0"/>
              <a:t> </a:t>
            </a:r>
            <a:r>
              <a:rPr lang="en-US" sz="2400" dirty="0" err="1" smtClean="0"/>
              <a:t>muncul</a:t>
            </a:r>
            <a:r>
              <a:rPr lang="en-US" sz="2400" dirty="0" smtClean="0"/>
              <a:t> </a:t>
            </a:r>
            <a:r>
              <a:rPr lang="en-US" sz="2400" dirty="0" err="1" smtClean="0"/>
              <a:t>saat</a:t>
            </a:r>
            <a:r>
              <a:rPr lang="en-US" sz="2400" dirty="0" smtClean="0"/>
              <a:t> </a:t>
            </a:r>
            <a:r>
              <a:rPr lang="en-US" sz="2400" dirty="0" err="1" smtClean="0"/>
              <a:t>pubertas</a:t>
            </a:r>
            <a:r>
              <a:rPr lang="en-US" sz="2400" dirty="0" smtClean="0"/>
              <a:t>.</a:t>
            </a:r>
          </a:p>
          <a:p>
            <a:r>
              <a:rPr lang="en-US" sz="2400" dirty="0" err="1" smtClean="0"/>
              <a:t>Saat</a:t>
            </a:r>
            <a:r>
              <a:rPr lang="en-US" sz="2400" dirty="0" smtClean="0"/>
              <a:t> </a:t>
            </a:r>
            <a:r>
              <a:rPr lang="en-US" sz="2400" dirty="0" err="1" smtClean="0"/>
              <a:t>pubertas</a:t>
            </a:r>
            <a:r>
              <a:rPr lang="en-US" sz="2400" dirty="0" smtClean="0"/>
              <a:t> gonad </a:t>
            </a:r>
            <a:r>
              <a:rPr lang="en-US" sz="2400" dirty="0" err="1" smtClean="0"/>
              <a:t>terstimulasi</a:t>
            </a:r>
            <a:r>
              <a:rPr lang="en-US" sz="2400" dirty="0" smtClean="0"/>
              <a:t> </a:t>
            </a:r>
            <a:r>
              <a:rPr lang="en-US" sz="2400" dirty="0" err="1" smtClean="0"/>
              <a:t>untuk</a:t>
            </a:r>
            <a:r>
              <a:rPr lang="en-US" sz="2400" dirty="0" smtClean="0"/>
              <a:t> </a:t>
            </a:r>
            <a:r>
              <a:rPr lang="en-US" sz="2400" dirty="0" err="1" smtClean="0"/>
              <a:t>membentuk</a:t>
            </a:r>
            <a:r>
              <a:rPr lang="en-US" sz="2400" dirty="0" smtClean="0"/>
              <a:t> </a:t>
            </a:r>
            <a:r>
              <a:rPr lang="en-US" sz="2400" dirty="0" err="1" smtClean="0"/>
              <a:t>hormon-hormon</a:t>
            </a:r>
            <a:r>
              <a:rPr lang="en-US" sz="2400" dirty="0" smtClean="0"/>
              <a:t> yang </a:t>
            </a:r>
            <a:r>
              <a:rPr lang="en-US" sz="2400" dirty="0" err="1" smtClean="0"/>
              <a:t>akan</a:t>
            </a:r>
            <a:r>
              <a:rPr lang="en-US" sz="2400" dirty="0" smtClean="0"/>
              <a:t> </a:t>
            </a:r>
            <a:r>
              <a:rPr lang="en-US" sz="2400" dirty="0" err="1" smtClean="0"/>
              <a:t>menimbulkan</a:t>
            </a:r>
            <a:r>
              <a:rPr lang="en-US" sz="2400" dirty="0" smtClean="0"/>
              <a:t> </a:t>
            </a:r>
            <a:r>
              <a:rPr lang="en-US" sz="2400" dirty="0" err="1" smtClean="0"/>
              <a:t>kematangan</a:t>
            </a:r>
            <a:r>
              <a:rPr lang="en-US" sz="2400" dirty="0" smtClean="0"/>
              <a:t> </a:t>
            </a:r>
            <a:r>
              <a:rPr lang="en-US" sz="2400" dirty="0" err="1" smtClean="0"/>
              <a:t>secara</a:t>
            </a:r>
            <a:r>
              <a:rPr lang="en-US" sz="2400" dirty="0" smtClean="0"/>
              <a:t> </a:t>
            </a:r>
            <a:r>
              <a:rPr lang="en-US" sz="2400" dirty="0" err="1" smtClean="0"/>
              <a:t>seksual</a:t>
            </a:r>
            <a:r>
              <a:rPr lang="en-US" sz="2400" dirty="0" smtClean="0"/>
              <a:t>. Hal </a:t>
            </a:r>
            <a:r>
              <a:rPr lang="en-US" sz="2400" dirty="0" err="1" smtClean="0"/>
              <a:t>ini</a:t>
            </a:r>
            <a:r>
              <a:rPr lang="en-US" sz="2400" dirty="0" smtClean="0"/>
              <a:t> </a:t>
            </a:r>
            <a:r>
              <a:rPr lang="en-US" sz="2400" dirty="0" err="1" smtClean="0"/>
              <a:t>dimulai</a:t>
            </a:r>
            <a:r>
              <a:rPr lang="en-US" sz="2400" dirty="0" smtClean="0"/>
              <a:t> </a:t>
            </a:r>
            <a:r>
              <a:rPr lang="en-US" sz="2400" dirty="0" err="1" smtClean="0"/>
              <a:t>ketika</a:t>
            </a:r>
            <a:r>
              <a:rPr lang="en-US" sz="2400" dirty="0" smtClean="0"/>
              <a:t> </a:t>
            </a:r>
            <a:r>
              <a:rPr lang="en-US" sz="2400" dirty="0" err="1" smtClean="0"/>
              <a:t>hipotalamus</a:t>
            </a:r>
            <a:r>
              <a:rPr lang="en-US" sz="2400" dirty="0" smtClean="0"/>
              <a:t> </a:t>
            </a:r>
            <a:r>
              <a:rPr lang="en-US" sz="2400" dirty="0" err="1" smtClean="0"/>
              <a:t>menyekresi</a:t>
            </a:r>
            <a:r>
              <a:rPr lang="en-US" sz="2400" dirty="0" smtClean="0"/>
              <a:t> </a:t>
            </a:r>
            <a:r>
              <a:rPr lang="en-US" sz="2400" dirty="0" err="1" smtClean="0"/>
              <a:t>hormon</a:t>
            </a:r>
            <a:r>
              <a:rPr lang="en-US" sz="2400" dirty="0" smtClean="0"/>
              <a:t> </a:t>
            </a:r>
            <a:r>
              <a:rPr lang="en-US" sz="2400" dirty="0" err="1" smtClean="0"/>
              <a:t>Gonadotropin</a:t>
            </a:r>
            <a:r>
              <a:rPr lang="en-US" sz="2400" dirty="0" smtClean="0"/>
              <a:t> </a:t>
            </a:r>
            <a:r>
              <a:rPr lang="en-US" sz="2400" dirty="0" err="1" smtClean="0"/>
              <a:t>Reliasing</a:t>
            </a:r>
            <a:r>
              <a:rPr lang="en-US" sz="2400" dirty="0" smtClean="0"/>
              <a:t> </a:t>
            </a:r>
            <a:r>
              <a:rPr lang="en-US" sz="2400" dirty="0" err="1" smtClean="0"/>
              <a:t>Hormon</a:t>
            </a:r>
            <a:r>
              <a:rPr lang="en-US" sz="2400" dirty="0" smtClean="0"/>
              <a:t> (</a:t>
            </a:r>
            <a:r>
              <a:rPr lang="en-US" sz="2400" dirty="0" err="1" smtClean="0"/>
              <a:t>GnRH</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517525"/>
          </a:xfrm>
        </p:spPr>
        <p:txBody>
          <a:bodyPr/>
          <a:lstStyle/>
          <a:p>
            <a:r>
              <a:rPr lang="en-US" sz="3200" dirty="0" err="1" smtClean="0"/>
              <a:t>Kematangan</a:t>
            </a:r>
            <a:r>
              <a:rPr lang="en-US" sz="3200" dirty="0" smtClean="0"/>
              <a:t> </a:t>
            </a:r>
            <a:r>
              <a:rPr lang="en-US" sz="3200" dirty="0" err="1" smtClean="0"/>
              <a:t>Seksual</a:t>
            </a:r>
            <a:endParaRPr lang="en-US" sz="3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35985" y="1447800"/>
            <a:ext cx="4508015" cy="318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2" name="Picture 2" descr="Hasil gambar untuk regulasi hormon pada gonad"/>
          <p:cNvPicPr>
            <a:picLocks noChangeAspect="1" noChangeArrowheads="1"/>
          </p:cNvPicPr>
          <p:nvPr/>
        </p:nvPicPr>
        <p:blipFill>
          <a:blip r:embed="rId3"/>
          <a:srcRect/>
          <a:stretch>
            <a:fillRect/>
          </a:stretch>
        </p:blipFill>
        <p:spPr bwMode="auto">
          <a:xfrm>
            <a:off x="228600" y="1219200"/>
            <a:ext cx="4282664" cy="3695701"/>
          </a:xfrm>
          <a:prstGeom prst="rect">
            <a:avLst/>
          </a:prstGeom>
          <a:noFill/>
        </p:spPr>
      </p:pic>
      <p:sp>
        <p:nvSpPr>
          <p:cNvPr id="6" name="TextBox 5"/>
          <p:cNvSpPr txBox="1"/>
          <p:nvPr/>
        </p:nvSpPr>
        <p:spPr>
          <a:xfrm>
            <a:off x="762000" y="4953000"/>
            <a:ext cx="8153400" cy="1569660"/>
          </a:xfrm>
          <a:prstGeom prst="rect">
            <a:avLst/>
          </a:prstGeom>
          <a:noFill/>
        </p:spPr>
        <p:txBody>
          <a:bodyPr wrap="square" rtlCol="0">
            <a:spAutoFit/>
          </a:bodyPr>
          <a:lstStyle/>
          <a:p>
            <a:r>
              <a:rPr lang="en-US" sz="2400" dirty="0" err="1" smtClean="0"/>
              <a:t>Sekresi</a:t>
            </a:r>
            <a:r>
              <a:rPr lang="en-US" sz="2400" dirty="0" smtClean="0"/>
              <a:t> </a:t>
            </a:r>
            <a:r>
              <a:rPr lang="en-US" sz="2400" dirty="0" err="1" smtClean="0"/>
              <a:t>GnRH</a:t>
            </a:r>
            <a:r>
              <a:rPr lang="en-US" sz="2400" dirty="0" smtClean="0"/>
              <a:t> yang </a:t>
            </a:r>
            <a:r>
              <a:rPr lang="en-US" sz="2400" dirty="0" err="1" smtClean="0"/>
              <a:t>mengarahkan</a:t>
            </a:r>
            <a:r>
              <a:rPr lang="en-US" sz="2400" dirty="0" smtClean="0"/>
              <a:t> </a:t>
            </a:r>
            <a:r>
              <a:rPr lang="en-US" sz="2400" dirty="0" err="1" smtClean="0"/>
              <a:t>produksi</a:t>
            </a:r>
            <a:r>
              <a:rPr lang="en-US" sz="2400" dirty="0" smtClean="0"/>
              <a:t> </a:t>
            </a:r>
            <a:r>
              <a:rPr lang="en-US" sz="2400" dirty="0" err="1" smtClean="0"/>
              <a:t>hormon</a:t>
            </a:r>
            <a:r>
              <a:rPr lang="en-US" sz="2400" dirty="0" smtClean="0"/>
              <a:t> </a:t>
            </a:r>
            <a:r>
              <a:rPr lang="en-US" sz="2400" dirty="0" err="1" smtClean="0"/>
              <a:t>gonadotropin</a:t>
            </a:r>
            <a:r>
              <a:rPr lang="en-US" sz="2400" dirty="0" smtClean="0"/>
              <a:t>, yang </a:t>
            </a:r>
            <a:r>
              <a:rPr lang="en-US" sz="2400" dirty="0" err="1" smtClean="0"/>
              <a:t>menstimulasi</a:t>
            </a:r>
            <a:r>
              <a:rPr lang="en-US" sz="2400" dirty="0" smtClean="0"/>
              <a:t> </a:t>
            </a:r>
            <a:r>
              <a:rPr lang="en-US" sz="2400" dirty="0" err="1" smtClean="0"/>
              <a:t>pubertas</a:t>
            </a:r>
            <a:r>
              <a:rPr lang="en-US" sz="2400" dirty="0" smtClean="0"/>
              <a:t> </a:t>
            </a:r>
            <a:r>
              <a:rPr lang="en-US" sz="2400" dirty="0" err="1" smtClean="0"/>
              <a:t>dan</a:t>
            </a:r>
            <a:r>
              <a:rPr lang="en-US" sz="2400" dirty="0" smtClean="0"/>
              <a:t> </a:t>
            </a:r>
            <a:r>
              <a:rPr lang="en-US" sz="2400" dirty="0" err="1" smtClean="0"/>
              <a:t>produksi</a:t>
            </a:r>
            <a:r>
              <a:rPr lang="en-US" sz="2400" dirty="0" smtClean="0"/>
              <a:t> </a:t>
            </a:r>
            <a:r>
              <a:rPr lang="en-US" sz="2400" dirty="0" err="1" smtClean="0"/>
              <a:t>hormon-hormon</a:t>
            </a:r>
            <a:r>
              <a:rPr lang="en-US" sz="2400" dirty="0" smtClean="0"/>
              <a:t> </a:t>
            </a:r>
            <a:r>
              <a:rPr lang="en-US" sz="2400" dirty="0" err="1" smtClean="0"/>
              <a:t>seks</a:t>
            </a:r>
            <a:r>
              <a:rPr lang="en-US" sz="2400" dirty="0" smtClean="0"/>
              <a:t> yang </a:t>
            </a:r>
            <a:r>
              <a:rPr lang="en-US" sz="2400" dirty="0" err="1" smtClean="0"/>
              <a:t>disekresi</a:t>
            </a:r>
            <a:r>
              <a:rPr lang="en-US" sz="2400" dirty="0" smtClean="0"/>
              <a:t> </a:t>
            </a:r>
            <a:r>
              <a:rPr lang="en-US" sz="2400" dirty="0" err="1" smtClean="0"/>
              <a:t>oleh</a:t>
            </a:r>
            <a:r>
              <a:rPr lang="en-US" sz="2400" dirty="0" smtClean="0"/>
              <a:t> gonad, </a:t>
            </a:r>
            <a:r>
              <a:rPr lang="en-US" sz="2400" dirty="0" err="1" smtClean="0"/>
              <a:t>berada</a:t>
            </a:r>
            <a:r>
              <a:rPr lang="en-US" sz="2400" dirty="0" smtClean="0"/>
              <a:t> </a:t>
            </a:r>
            <a:r>
              <a:rPr lang="en-US" sz="2400" dirty="0" err="1" smtClean="0"/>
              <a:t>dibawah</a:t>
            </a:r>
            <a:r>
              <a:rPr lang="en-US" sz="2400" dirty="0" smtClean="0"/>
              <a:t> </a:t>
            </a:r>
            <a:r>
              <a:rPr lang="en-US" sz="2400" dirty="0" err="1" smtClean="0"/>
              <a:t>kontrol</a:t>
            </a:r>
            <a:r>
              <a:rPr lang="en-US" sz="2400" dirty="0" smtClean="0"/>
              <a:t> </a:t>
            </a:r>
            <a:r>
              <a:rPr lang="en-US" sz="2400" dirty="0" err="1" smtClean="0"/>
              <a:t>Kispeptin</a:t>
            </a:r>
            <a:r>
              <a:rPr lang="en-US" sz="2400" dirty="0" smtClean="0"/>
              <a:t> (</a:t>
            </a:r>
            <a:r>
              <a:rPr lang="en-US" sz="2400" dirty="0" err="1" smtClean="0"/>
              <a:t>sejenis</a:t>
            </a:r>
            <a:r>
              <a:rPr lang="en-US" sz="2400" dirty="0" smtClean="0"/>
              <a:t> </a:t>
            </a:r>
            <a:r>
              <a:rPr lang="en-US" sz="2400" dirty="0" err="1" smtClean="0"/>
              <a:t>peptida</a:t>
            </a:r>
            <a:r>
              <a:rPr lang="en-US" sz="2400" dirty="0" smtClean="0"/>
              <a:t> lain)</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9144000" cy="5319712"/>
          </a:xfrm>
        </p:spPr>
        <p:txBody>
          <a:bodyPr/>
          <a:lstStyle/>
          <a:p>
            <a:r>
              <a:rPr lang="id-ID" dirty="0" smtClean="0"/>
              <a:t>Klasifikasi Hormon Seks Steroid</a:t>
            </a:r>
          </a:p>
        </p:txBody>
      </p:sp>
      <p:graphicFrame>
        <p:nvGraphicFramePr>
          <p:cNvPr id="5" name="Table 4"/>
          <p:cNvGraphicFramePr>
            <a:graphicFrameLocks noGrp="1"/>
          </p:cNvGraphicFramePr>
          <p:nvPr>
            <p:extLst>
              <p:ext uri="{D42A27DB-BD31-4B8C-83A1-F6EECF244321}">
                <p14:modId xmlns:p14="http://schemas.microsoft.com/office/powerpoint/2010/main" xmlns="" val="265014798"/>
              </p:ext>
            </p:extLst>
          </p:nvPr>
        </p:nvGraphicFramePr>
        <p:xfrm>
          <a:off x="457200" y="1447800"/>
          <a:ext cx="8305800" cy="3899263"/>
        </p:xfrm>
        <a:graphic>
          <a:graphicData uri="http://schemas.openxmlformats.org/drawingml/2006/table">
            <a:tbl>
              <a:tblPr firstRow="1" bandRow="1">
                <a:tableStyleId>{2D5ABB26-0587-4C30-8999-92F81FD0307C}</a:tableStyleId>
              </a:tblPr>
              <a:tblGrid>
                <a:gridCol w="1186771"/>
                <a:gridCol w="2253675"/>
                <a:gridCol w="4865354"/>
              </a:tblGrid>
              <a:tr h="455023">
                <a:tc>
                  <a:txBody>
                    <a:bodyPr/>
                    <a:lstStyle/>
                    <a:p>
                      <a:pPr algn="l"/>
                      <a:r>
                        <a:rPr lang="id-ID" sz="1600" b="1" dirty="0" smtClean="0">
                          <a:solidFill>
                            <a:schemeClr val="tx1"/>
                          </a:solidFill>
                        </a:rPr>
                        <a:t>Kelas</a:t>
                      </a:r>
                      <a:endParaRPr lang="id-ID" sz="1600" b="1" dirty="0">
                        <a:solidFill>
                          <a:schemeClr val="tx1"/>
                        </a:solidFill>
                      </a:endParaRPr>
                    </a:p>
                  </a:txBody>
                  <a:tcPr>
                    <a:solidFill>
                      <a:srgbClr val="FFFF00"/>
                    </a:solidFill>
                  </a:tcPr>
                </a:tc>
                <a:tc>
                  <a:txBody>
                    <a:bodyPr/>
                    <a:lstStyle/>
                    <a:p>
                      <a:pPr algn="ctr"/>
                      <a:r>
                        <a:rPr lang="id-ID" sz="1600" b="1" dirty="0" smtClean="0">
                          <a:solidFill>
                            <a:schemeClr val="tx1"/>
                          </a:solidFill>
                        </a:rPr>
                        <a:t>Hormon utama</a:t>
                      </a:r>
                      <a:r>
                        <a:rPr lang="id-ID" sz="1600" b="1" baseline="0" dirty="0" smtClean="0">
                          <a:solidFill>
                            <a:schemeClr val="tx1"/>
                          </a:solidFill>
                        </a:rPr>
                        <a:t> pada manusia</a:t>
                      </a:r>
                      <a:endParaRPr lang="id-ID" sz="1600" b="1" dirty="0">
                        <a:solidFill>
                          <a:schemeClr val="tx1"/>
                        </a:solidFill>
                      </a:endParaRPr>
                    </a:p>
                  </a:txBody>
                  <a:tcPr>
                    <a:solidFill>
                      <a:srgbClr val="FFFF00"/>
                    </a:solidFill>
                  </a:tcPr>
                </a:tc>
                <a:tc>
                  <a:txBody>
                    <a:bodyPr/>
                    <a:lstStyle/>
                    <a:p>
                      <a:pPr algn="ctr"/>
                      <a:r>
                        <a:rPr lang="id-ID" sz="1600" b="1" dirty="0" smtClean="0">
                          <a:solidFill>
                            <a:schemeClr val="tx1"/>
                          </a:solidFill>
                        </a:rPr>
                        <a:t>Contoh- contoh</a:t>
                      </a:r>
                      <a:r>
                        <a:rPr lang="id-ID" sz="1600" b="1" baseline="0" dirty="0" smtClean="0">
                          <a:solidFill>
                            <a:schemeClr val="tx1"/>
                          </a:solidFill>
                        </a:rPr>
                        <a:t> efek</a:t>
                      </a:r>
                      <a:endParaRPr lang="id-ID" sz="1600" b="1" dirty="0">
                        <a:solidFill>
                          <a:schemeClr val="tx1"/>
                        </a:solidFill>
                      </a:endParaRPr>
                    </a:p>
                  </a:txBody>
                  <a:tcPr>
                    <a:solidFill>
                      <a:srgbClr val="FFFF00"/>
                    </a:solidFill>
                  </a:tcPr>
                </a:tc>
              </a:tr>
              <a:tr h="1412966">
                <a:tc>
                  <a:txBody>
                    <a:bodyPr/>
                    <a:lstStyle/>
                    <a:p>
                      <a:pPr algn="l"/>
                      <a:r>
                        <a:rPr lang="id-ID" sz="1600" b="1" dirty="0" smtClean="0">
                          <a:solidFill>
                            <a:schemeClr val="tx1"/>
                          </a:solidFill>
                        </a:rPr>
                        <a:t>Androgen</a:t>
                      </a:r>
                      <a:endParaRPr lang="id-ID" sz="1600" b="1" dirty="0">
                        <a:solidFill>
                          <a:schemeClr val="tx1"/>
                        </a:solidFill>
                      </a:endParaRPr>
                    </a:p>
                  </a:txBody>
                  <a:tcPr>
                    <a:solidFill>
                      <a:schemeClr val="accent1">
                        <a:lumMod val="40000"/>
                        <a:lumOff val="60000"/>
                      </a:schemeClr>
                    </a:solidFill>
                  </a:tcPr>
                </a:tc>
                <a:tc>
                  <a:txBody>
                    <a:bodyPr/>
                    <a:lstStyle/>
                    <a:p>
                      <a:pPr algn="l"/>
                      <a:r>
                        <a:rPr lang="id-ID" sz="1600" dirty="0" smtClean="0">
                          <a:solidFill>
                            <a:schemeClr val="tx1"/>
                          </a:solidFill>
                        </a:rPr>
                        <a:t>Testosteron (testis)</a:t>
                      </a:r>
                    </a:p>
                    <a:p>
                      <a:pPr algn="l"/>
                      <a:endParaRPr lang="id-ID" sz="1600" dirty="0" smtClean="0">
                        <a:solidFill>
                          <a:schemeClr val="tx1"/>
                        </a:solidFill>
                      </a:endParaRPr>
                    </a:p>
                    <a:p>
                      <a:pPr algn="l"/>
                      <a:endParaRPr lang="id-ID" sz="1600" dirty="0" smtClean="0">
                        <a:solidFill>
                          <a:schemeClr val="tx1"/>
                        </a:solidFill>
                      </a:endParaRPr>
                    </a:p>
                    <a:p>
                      <a:pPr algn="l"/>
                      <a:endParaRPr lang="id-ID" sz="1600" dirty="0" smtClean="0">
                        <a:solidFill>
                          <a:schemeClr val="tx1"/>
                        </a:solidFill>
                      </a:endParaRPr>
                    </a:p>
                    <a:p>
                      <a:pPr algn="l"/>
                      <a:endParaRPr lang="id-ID" sz="1600" dirty="0" smtClean="0">
                        <a:solidFill>
                          <a:schemeClr val="tx1"/>
                        </a:solidFill>
                      </a:endParaRPr>
                    </a:p>
                    <a:p>
                      <a:pPr algn="l"/>
                      <a:endParaRPr lang="id-ID" sz="1600" dirty="0" smtClean="0">
                        <a:solidFill>
                          <a:schemeClr val="tx1"/>
                        </a:solidFill>
                      </a:endParaRPr>
                    </a:p>
                    <a:p>
                      <a:pPr algn="l"/>
                      <a:r>
                        <a:rPr lang="id-ID" sz="1600" dirty="0" smtClean="0">
                          <a:solidFill>
                            <a:schemeClr val="tx1"/>
                          </a:solidFill>
                        </a:rPr>
                        <a:t>Dihidrotetosteron</a:t>
                      </a:r>
                    </a:p>
                  </a:txBody>
                  <a:tcPr>
                    <a:solidFill>
                      <a:schemeClr val="accent1">
                        <a:lumMod val="40000"/>
                        <a:lumOff val="60000"/>
                      </a:schemeClr>
                    </a:solidFill>
                  </a:tcPr>
                </a:tc>
                <a:tc>
                  <a:txBody>
                    <a:bodyPr/>
                    <a:lstStyle/>
                    <a:p>
                      <a:pPr algn="l"/>
                      <a:r>
                        <a:rPr lang="id-ID" sz="1600" dirty="0" smtClean="0">
                          <a:solidFill>
                            <a:schemeClr val="tx1"/>
                          </a:solidFill>
                        </a:rPr>
                        <a:t>Perkembangan sistem wolffian;</a:t>
                      </a:r>
                      <a:r>
                        <a:rPr lang="id-ID" sz="1600" baseline="0" dirty="0" smtClean="0">
                          <a:solidFill>
                            <a:schemeClr val="tx1"/>
                          </a:solidFill>
                        </a:rPr>
                        <a:t> produksi sperma; pertumbuhan rambut wajah; pubis, dan ketiak; perkembangan otot; perbesarang laring; penghambatan pertumbuhan tulang; dorongan seks pd laki-laki.</a:t>
                      </a:r>
                    </a:p>
                    <a:p>
                      <a:pPr algn="l"/>
                      <a:endParaRPr lang="id-ID" sz="1600" baseline="0" dirty="0" smtClean="0">
                        <a:solidFill>
                          <a:schemeClr val="tx1"/>
                        </a:solidFill>
                      </a:endParaRPr>
                    </a:p>
                    <a:p>
                      <a:pPr algn="l"/>
                      <a:r>
                        <a:rPr lang="id-ID" sz="1600" baseline="0" dirty="0" smtClean="0">
                          <a:solidFill>
                            <a:schemeClr val="tx1"/>
                          </a:solidFill>
                        </a:rPr>
                        <a:t>Pematangan genitalia ekstenal laki-laki.</a:t>
                      </a:r>
                      <a:endParaRPr lang="id-ID" sz="1600" dirty="0">
                        <a:solidFill>
                          <a:schemeClr val="tx1"/>
                        </a:solidFill>
                      </a:endParaRPr>
                    </a:p>
                  </a:txBody>
                  <a:tcPr>
                    <a:solidFill>
                      <a:schemeClr val="accent1">
                        <a:lumMod val="40000"/>
                        <a:lumOff val="60000"/>
                      </a:schemeClr>
                    </a:solidFill>
                  </a:tcPr>
                </a:tc>
              </a:tr>
              <a:tr h="1029789">
                <a:tc>
                  <a:txBody>
                    <a:bodyPr/>
                    <a:lstStyle/>
                    <a:p>
                      <a:pPr algn="l"/>
                      <a:r>
                        <a:rPr lang="id-ID" sz="1600" b="1" dirty="0" smtClean="0">
                          <a:solidFill>
                            <a:schemeClr val="tx1"/>
                          </a:solidFill>
                        </a:rPr>
                        <a:t>Ekstrogen</a:t>
                      </a:r>
                      <a:endParaRPr lang="id-ID" sz="1600" b="1" dirty="0">
                        <a:solidFill>
                          <a:schemeClr val="tx1"/>
                        </a:solidFill>
                      </a:endParaRPr>
                    </a:p>
                  </a:txBody>
                  <a:tcPr>
                    <a:solidFill>
                      <a:schemeClr val="accent2">
                        <a:lumMod val="20000"/>
                        <a:lumOff val="80000"/>
                      </a:schemeClr>
                    </a:solidFill>
                  </a:tcPr>
                </a:tc>
                <a:tc>
                  <a:txBody>
                    <a:bodyPr/>
                    <a:lstStyle/>
                    <a:p>
                      <a:pPr algn="l"/>
                      <a:r>
                        <a:rPr lang="id-ID" sz="1600" dirty="0" smtClean="0">
                          <a:solidFill>
                            <a:schemeClr val="tx1"/>
                          </a:solidFill>
                        </a:rPr>
                        <a:t>Estradiol</a:t>
                      </a:r>
                      <a:endParaRPr lang="id-ID" sz="1600" dirty="0">
                        <a:solidFill>
                          <a:schemeClr val="tx1"/>
                        </a:solidFill>
                      </a:endParaRPr>
                    </a:p>
                  </a:txBody>
                  <a:tcPr>
                    <a:solidFill>
                      <a:schemeClr val="accent2">
                        <a:lumMod val="20000"/>
                        <a:lumOff val="80000"/>
                      </a:schemeClr>
                    </a:solidFill>
                  </a:tcPr>
                </a:tc>
                <a:tc>
                  <a:txBody>
                    <a:bodyPr/>
                    <a:lstStyle/>
                    <a:p>
                      <a:pPr algn="l"/>
                      <a:r>
                        <a:rPr lang="id-ID" sz="1600" dirty="0" smtClean="0">
                          <a:solidFill>
                            <a:schemeClr val="tx1"/>
                          </a:solidFill>
                        </a:rPr>
                        <a:t>Pematangan genetalia</a:t>
                      </a:r>
                      <a:r>
                        <a:rPr lang="id-ID" sz="1600" baseline="0" dirty="0" smtClean="0">
                          <a:solidFill>
                            <a:schemeClr val="tx1"/>
                          </a:solidFill>
                        </a:rPr>
                        <a:t> perepuan; pertumbuhan payudara; pertumbuhan deposit lemak; pertumbuhan pelapis rahim; penghambat petumbuhan tulang; dorongan seks pd perempuan.</a:t>
                      </a:r>
                      <a:endParaRPr lang="id-ID" sz="1600" dirty="0">
                        <a:solidFill>
                          <a:schemeClr val="tx1"/>
                        </a:solidFill>
                      </a:endParaRPr>
                    </a:p>
                  </a:txBody>
                  <a:tcPr>
                    <a:solidFill>
                      <a:schemeClr val="accent2">
                        <a:lumMod val="20000"/>
                        <a:lumOff val="80000"/>
                      </a:schemeClr>
                    </a:solidFill>
                  </a:tcPr>
                </a:tc>
              </a:tr>
              <a:tr h="455023">
                <a:tc>
                  <a:txBody>
                    <a:bodyPr/>
                    <a:lstStyle/>
                    <a:p>
                      <a:pPr algn="l"/>
                      <a:r>
                        <a:rPr lang="id-ID" sz="1600" b="1" dirty="0" smtClean="0">
                          <a:solidFill>
                            <a:schemeClr val="tx1"/>
                          </a:solidFill>
                        </a:rPr>
                        <a:t>Gestragen</a:t>
                      </a:r>
                      <a:endParaRPr lang="id-ID" sz="1600" b="1" dirty="0">
                        <a:solidFill>
                          <a:schemeClr val="tx1"/>
                        </a:solidFill>
                      </a:endParaRPr>
                    </a:p>
                  </a:txBody>
                  <a:tcPr>
                    <a:solidFill>
                      <a:schemeClr val="accent4">
                        <a:lumMod val="20000"/>
                        <a:lumOff val="80000"/>
                      </a:schemeClr>
                    </a:solidFill>
                  </a:tcPr>
                </a:tc>
                <a:tc>
                  <a:txBody>
                    <a:bodyPr/>
                    <a:lstStyle/>
                    <a:p>
                      <a:pPr algn="l"/>
                      <a:r>
                        <a:rPr lang="id-ID" sz="1600" dirty="0" smtClean="0">
                          <a:solidFill>
                            <a:schemeClr val="tx1"/>
                          </a:solidFill>
                        </a:rPr>
                        <a:t>Progesteron (ovarium)</a:t>
                      </a:r>
                      <a:endParaRPr lang="id-ID" sz="1600" dirty="0">
                        <a:solidFill>
                          <a:schemeClr val="tx1"/>
                        </a:solidFill>
                      </a:endParaRPr>
                    </a:p>
                  </a:txBody>
                  <a:tcPr>
                    <a:solidFill>
                      <a:schemeClr val="accent4">
                        <a:lumMod val="20000"/>
                        <a:lumOff val="80000"/>
                      </a:schemeClr>
                    </a:solidFill>
                  </a:tcPr>
                </a:tc>
                <a:tc>
                  <a:txBody>
                    <a:bodyPr/>
                    <a:lstStyle/>
                    <a:p>
                      <a:pPr algn="l"/>
                      <a:r>
                        <a:rPr lang="id-ID" sz="1600" dirty="0" smtClean="0">
                          <a:solidFill>
                            <a:schemeClr val="tx1"/>
                          </a:solidFill>
                        </a:rPr>
                        <a:t>Penjaga pelapis rahim</a:t>
                      </a:r>
                      <a:endParaRPr lang="id-ID" sz="1600" dirty="0">
                        <a:solidFill>
                          <a:schemeClr val="tx1"/>
                        </a:solidFill>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xmlns="" val="3033052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86764057"/>
              </p:ext>
            </p:extLst>
          </p:nvPr>
        </p:nvGraphicFramePr>
        <p:xfrm>
          <a:off x="990600" y="1143000"/>
          <a:ext cx="7475984" cy="4896544"/>
        </p:xfrm>
        <a:graphic>
          <a:graphicData uri="http://schemas.openxmlformats.org/drawingml/2006/table">
            <a:tbl>
              <a:tblPr firstRow="1" bandRow="1">
                <a:tableStyleId>{2D5ABB26-0587-4C30-8999-92F81FD0307C}</a:tableStyleId>
              </a:tblPr>
              <a:tblGrid>
                <a:gridCol w="2020824"/>
                <a:gridCol w="2540000"/>
                <a:gridCol w="2915160"/>
              </a:tblGrid>
              <a:tr h="801925">
                <a:tc>
                  <a:txBody>
                    <a:bodyPr/>
                    <a:lstStyle/>
                    <a:p>
                      <a:pPr algn="l"/>
                      <a:r>
                        <a:rPr lang="id-ID" sz="1600" b="1" dirty="0" smtClean="0">
                          <a:solidFill>
                            <a:schemeClr val="tx1"/>
                          </a:solidFill>
                        </a:rPr>
                        <a:t>Hormon hipotalamus</a:t>
                      </a:r>
                      <a:endParaRPr lang="id-ID" sz="1600" b="1" dirty="0">
                        <a:solidFill>
                          <a:schemeClr val="tx1"/>
                        </a:solidFill>
                      </a:endParaRPr>
                    </a:p>
                  </a:txBody>
                  <a:tcPr>
                    <a:solidFill>
                      <a:schemeClr val="accent6">
                        <a:lumMod val="40000"/>
                        <a:lumOff val="60000"/>
                      </a:schemeClr>
                    </a:solidFill>
                  </a:tcPr>
                </a:tc>
                <a:tc>
                  <a:txBody>
                    <a:bodyPr/>
                    <a:lstStyle/>
                    <a:p>
                      <a:pPr algn="l"/>
                      <a:r>
                        <a:rPr lang="id-ID" sz="1600" dirty="0" smtClean="0">
                          <a:solidFill>
                            <a:schemeClr val="tx1"/>
                          </a:solidFill>
                        </a:rPr>
                        <a:t>Hormon pelepas-gonadotropin </a:t>
                      </a:r>
                      <a:endParaRPr lang="id-ID" sz="1600" b="0" dirty="0">
                        <a:solidFill>
                          <a:schemeClr val="tx1"/>
                        </a:solidFill>
                      </a:endParaRPr>
                    </a:p>
                  </a:txBody>
                  <a:tcPr>
                    <a:solidFill>
                      <a:schemeClr val="accent6">
                        <a:lumMod val="40000"/>
                        <a:lumOff val="60000"/>
                      </a:schemeClr>
                    </a:solidFill>
                  </a:tcPr>
                </a:tc>
                <a:tc>
                  <a:txBody>
                    <a:bodyPr/>
                    <a:lstStyle/>
                    <a:p>
                      <a:pPr algn="l"/>
                      <a:r>
                        <a:rPr lang="id-ID" sz="1600" dirty="0" smtClean="0">
                          <a:solidFill>
                            <a:schemeClr val="tx1"/>
                          </a:solidFill>
                        </a:rPr>
                        <a:t>Sekresi</a:t>
                      </a:r>
                      <a:r>
                        <a:rPr lang="id-ID" sz="1600" baseline="0" dirty="0" smtClean="0">
                          <a:solidFill>
                            <a:schemeClr val="tx1"/>
                          </a:solidFill>
                        </a:rPr>
                        <a:t> gonadotropin</a:t>
                      </a:r>
                      <a:endParaRPr lang="id-ID" sz="1600" b="0" dirty="0">
                        <a:solidFill>
                          <a:schemeClr val="tx1"/>
                        </a:solidFill>
                      </a:endParaRPr>
                    </a:p>
                  </a:txBody>
                  <a:tcPr>
                    <a:solidFill>
                      <a:schemeClr val="accent6">
                        <a:lumMod val="40000"/>
                        <a:lumOff val="60000"/>
                      </a:schemeClr>
                    </a:solidFill>
                  </a:tcPr>
                </a:tc>
              </a:tr>
              <a:tr h="1139578">
                <a:tc>
                  <a:txBody>
                    <a:bodyPr/>
                    <a:lstStyle/>
                    <a:p>
                      <a:pPr algn="l"/>
                      <a:r>
                        <a:rPr lang="id-ID" sz="1600" b="1" dirty="0" smtClean="0">
                          <a:solidFill>
                            <a:schemeClr val="tx1"/>
                          </a:solidFill>
                        </a:rPr>
                        <a:t>Gonandotropin</a:t>
                      </a:r>
                      <a:endParaRPr lang="id-ID" sz="1600" b="1" dirty="0">
                        <a:solidFill>
                          <a:schemeClr val="tx1"/>
                        </a:solidFill>
                      </a:endParaRPr>
                    </a:p>
                  </a:txBody>
                  <a:tcPr>
                    <a:solidFill>
                      <a:schemeClr val="accent5">
                        <a:lumMod val="60000"/>
                        <a:lumOff val="40000"/>
                      </a:schemeClr>
                    </a:solidFill>
                  </a:tcPr>
                </a:tc>
                <a:tc>
                  <a:txBody>
                    <a:bodyPr/>
                    <a:lstStyle/>
                    <a:p>
                      <a:pPr algn="l"/>
                      <a:r>
                        <a:rPr lang="id-ID" sz="1600" dirty="0" smtClean="0">
                          <a:solidFill>
                            <a:schemeClr val="tx1"/>
                          </a:solidFill>
                        </a:rPr>
                        <a:t>Hormon penstimulasi-folike</a:t>
                      </a:r>
                    </a:p>
                    <a:p>
                      <a:pPr algn="l"/>
                      <a:endParaRPr lang="id-ID"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solidFill>
                            <a:schemeClr val="tx1"/>
                          </a:solidFill>
                        </a:rPr>
                        <a:t>Hormon peluteinisasi</a:t>
                      </a:r>
                    </a:p>
                  </a:txBody>
                  <a:tcPr>
                    <a:solidFill>
                      <a:schemeClr val="accent5">
                        <a:lumMod val="60000"/>
                        <a:lumOff val="40000"/>
                      </a:schemeClr>
                    </a:solidFill>
                  </a:tcPr>
                </a:tc>
                <a:tc>
                  <a:txBody>
                    <a:bodyPr/>
                    <a:lstStyle/>
                    <a:p>
                      <a:pPr algn="l"/>
                      <a:r>
                        <a:rPr lang="id-ID" sz="1600" dirty="0" smtClean="0">
                          <a:solidFill>
                            <a:schemeClr val="tx1"/>
                          </a:solidFill>
                        </a:rPr>
                        <a:t>Perkembangan</a:t>
                      </a:r>
                      <a:r>
                        <a:rPr lang="id-ID" sz="1600" baseline="0" dirty="0" smtClean="0">
                          <a:solidFill>
                            <a:schemeClr val="tx1"/>
                          </a:solidFill>
                        </a:rPr>
                        <a:t> folikel ovarium</a:t>
                      </a:r>
                    </a:p>
                    <a:p>
                      <a:pPr algn="l"/>
                      <a:endParaRPr lang="id-ID" sz="1600" baseline="0" dirty="0" smtClean="0">
                        <a:solidFill>
                          <a:schemeClr val="tx1"/>
                        </a:solidFill>
                      </a:endParaRPr>
                    </a:p>
                    <a:p>
                      <a:pPr algn="l"/>
                      <a:r>
                        <a:rPr lang="id-ID" sz="1600" baseline="0" dirty="0" smtClean="0">
                          <a:solidFill>
                            <a:schemeClr val="tx1"/>
                          </a:solidFill>
                        </a:rPr>
                        <a:t>Ovulasi</a:t>
                      </a:r>
                      <a:endParaRPr lang="id-ID" sz="1600" dirty="0">
                        <a:solidFill>
                          <a:schemeClr val="tx1"/>
                        </a:solidFill>
                      </a:endParaRPr>
                    </a:p>
                  </a:txBody>
                  <a:tcPr>
                    <a:solidFill>
                      <a:schemeClr val="accent5">
                        <a:lumMod val="60000"/>
                        <a:lumOff val="40000"/>
                      </a:schemeClr>
                    </a:solidFill>
                  </a:tcPr>
                </a:tc>
              </a:tr>
              <a:tr h="2955041">
                <a:tc>
                  <a:txBody>
                    <a:bodyPr/>
                    <a:lstStyle/>
                    <a:p>
                      <a:pPr algn="l"/>
                      <a:r>
                        <a:rPr lang="id-ID" sz="1600" b="1" dirty="0" smtClean="0">
                          <a:solidFill>
                            <a:schemeClr val="tx1"/>
                          </a:solidFill>
                        </a:rPr>
                        <a:t>Hormon-hormon</a:t>
                      </a:r>
                      <a:r>
                        <a:rPr lang="id-ID" sz="1600" b="1" baseline="0" dirty="0" smtClean="0">
                          <a:solidFill>
                            <a:schemeClr val="tx1"/>
                          </a:solidFill>
                        </a:rPr>
                        <a:t> lain</a:t>
                      </a:r>
                      <a:endParaRPr lang="id-ID" sz="1600" b="1" dirty="0">
                        <a:solidFill>
                          <a:schemeClr val="tx1"/>
                        </a:solidFill>
                      </a:endParaRPr>
                    </a:p>
                  </a:txBody>
                  <a:tcPr>
                    <a:solidFill>
                      <a:schemeClr val="accent2">
                        <a:lumMod val="60000"/>
                        <a:lumOff val="40000"/>
                      </a:schemeClr>
                    </a:solidFill>
                  </a:tcPr>
                </a:tc>
                <a:tc>
                  <a:txBody>
                    <a:bodyPr/>
                    <a:lstStyle/>
                    <a:p>
                      <a:pPr algn="l"/>
                      <a:r>
                        <a:rPr lang="id-ID" sz="1600" dirty="0" smtClean="0">
                          <a:solidFill>
                            <a:schemeClr val="tx1"/>
                          </a:solidFill>
                        </a:rPr>
                        <a:t>Prolaktin </a:t>
                      </a:r>
                    </a:p>
                    <a:p>
                      <a:pPr algn="l"/>
                      <a:endParaRPr lang="id-ID" sz="1600" dirty="0" smtClean="0">
                        <a:solidFill>
                          <a:schemeClr val="tx1"/>
                        </a:solidFill>
                      </a:endParaRPr>
                    </a:p>
                    <a:p>
                      <a:pPr algn="l"/>
                      <a:r>
                        <a:rPr lang="id-ID" sz="1600" dirty="0" smtClean="0">
                          <a:solidFill>
                            <a:schemeClr val="tx1"/>
                          </a:solidFill>
                        </a:rPr>
                        <a:t>Oksitosin</a:t>
                      </a:r>
                    </a:p>
                    <a:p>
                      <a:pPr algn="l"/>
                      <a:endParaRPr lang="id-ID" sz="1600" dirty="0" smtClean="0">
                        <a:solidFill>
                          <a:schemeClr val="tx1"/>
                        </a:solidFill>
                      </a:endParaRPr>
                    </a:p>
                    <a:p>
                      <a:pPr algn="l"/>
                      <a:endParaRPr lang="id-ID" sz="1600" dirty="0" smtClean="0">
                        <a:solidFill>
                          <a:schemeClr val="tx1"/>
                        </a:solidFill>
                      </a:endParaRPr>
                    </a:p>
                    <a:p>
                      <a:pPr algn="l"/>
                      <a:endParaRPr lang="id-ID" sz="1600" dirty="0" smtClean="0">
                        <a:solidFill>
                          <a:schemeClr val="tx1"/>
                        </a:solidFill>
                      </a:endParaRPr>
                    </a:p>
                    <a:p>
                      <a:pPr algn="l"/>
                      <a:r>
                        <a:rPr lang="id-ID" sz="1600" dirty="0" smtClean="0">
                          <a:solidFill>
                            <a:schemeClr val="tx1"/>
                          </a:solidFill>
                        </a:rPr>
                        <a:t>Vasopresin </a:t>
                      </a:r>
                      <a:endParaRPr lang="id-ID" sz="1600" dirty="0">
                        <a:solidFill>
                          <a:schemeClr val="tx1"/>
                        </a:solidFill>
                      </a:endParaRPr>
                    </a:p>
                  </a:txBody>
                  <a:tcPr>
                    <a:solidFill>
                      <a:schemeClr val="accent2">
                        <a:lumMod val="60000"/>
                        <a:lumOff val="40000"/>
                      </a:schemeClr>
                    </a:solidFill>
                  </a:tcPr>
                </a:tc>
                <a:tc>
                  <a:txBody>
                    <a:bodyPr/>
                    <a:lstStyle/>
                    <a:p>
                      <a:pPr algn="l"/>
                      <a:r>
                        <a:rPr lang="id-ID" sz="1600" dirty="0" smtClean="0">
                          <a:solidFill>
                            <a:schemeClr val="tx1"/>
                          </a:solidFill>
                        </a:rPr>
                        <a:t>Produksi</a:t>
                      </a:r>
                      <a:r>
                        <a:rPr lang="id-ID" sz="1600" baseline="0" dirty="0" smtClean="0">
                          <a:solidFill>
                            <a:schemeClr val="tx1"/>
                          </a:solidFill>
                        </a:rPr>
                        <a:t> susu</a:t>
                      </a:r>
                    </a:p>
                    <a:p>
                      <a:pPr algn="l"/>
                      <a:endParaRPr lang="id-ID" sz="1600" baseline="0" dirty="0" smtClean="0">
                        <a:solidFill>
                          <a:schemeClr val="tx1"/>
                        </a:solidFill>
                      </a:endParaRPr>
                    </a:p>
                    <a:p>
                      <a:pPr algn="l"/>
                      <a:r>
                        <a:rPr lang="id-ID" sz="1600" baseline="0" dirty="0" smtClean="0">
                          <a:solidFill>
                            <a:schemeClr val="tx1"/>
                          </a:solidFill>
                        </a:rPr>
                        <a:t>Pengeluaran susu; orgasme; penjalinan ikatan pasangan, </a:t>
                      </a:r>
                      <a:r>
                        <a:rPr lang="id-ID" sz="1600" baseline="0" dirty="0" smtClean="0">
                          <a:solidFill>
                            <a:schemeClr val="tx1"/>
                          </a:solidFill>
                        </a:rPr>
                        <a:t>penjal</a:t>
                      </a:r>
                      <a:r>
                        <a:rPr lang="en-US" sz="1600" baseline="0" dirty="0" err="1" smtClean="0">
                          <a:solidFill>
                            <a:schemeClr val="tx1"/>
                          </a:solidFill>
                        </a:rPr>
                        <a:t>i</a:t>
                      </a:r>
                      <a:r>
                        <a:rPr lang="id-ID" sz="1600" baseline="0" dirty="0" smtClean="0">
                          <a:solidFill>
                            <a:schemeClr val="tx1"/>
                          </a:solidFill>
                        </a:rPr>
                        <a:t>nan </a:t>
                      </a:r>
                      <a:r>
                        <a:rPr lang="id-ID" sz="1600" baseline="0" dirty="0" smtClean="0">
                          <a:solidFill>
                            <a:schemeClr val="tx1"/>
                          </a:solidFill>
                        </a:rPr>
                        <a:t>ikatan dgn bayi</a:t>
                      </a:r>
                    </a:p>
                    <a:p>
                      <a:pPr algn="l"/>
                      <a:endParaRPr lang="id-ID" sz="1600" baseline="0" dirty="0" smtClean="0">
                        <a:solidFill>
                          <a:schemeClr val="tx1"/>
                        </a:solidFill>
                      </a:endParaRPr>
                    </a:p>
                    <a:p>
                      <a:pPr algn="l"/>
                      <a:r>
                        <a:rPr lang="id-ID" sz="1600" baseline="0" dirty="0" smtClean="0">
                          <a:solidFill>
                            <a:schemeClr val="tx1"/>
                          </a:solidFill>
                        </a:rPr>
                        <a:t>Penjali</a:t>
                      </a:r>
                      <a:r>
                        <a:rPr lang="en-US" sz="1600" baseline="0" dirty="0" smtClean="0">
                          <a:solidFill>
                            <a:schemeClr val="tx1"/>
                          </a:solidFill>
                        </a:rPr>
                        <a:t>n</a:t>
                      </a:r>
                      <a:r>
                        <a:rPr lang="id-ID" sz="1600" baseline="0" dirty="0" smtClean="0">
                          <a:solidFill>
                            <a:schemeClr val="tx1"/>
                          </a:solidFill>
                        </a:rPr>
                        <a:t>an </a:t>
                      </a:r>
                      <a:r>
                        <a:rPr lang="id-ID" sz="1600" baseline="0" dirty="0" smtClean="0">
                          <a:solidFill>
                            <a:schemeClr val="tx1"/>
                          </a:solidFill>
                        </a:rPr>
                        <a:t>ikatan pasangan terutama laki-laki</a:t>
                      </a:r>
                      <a:endParaRPr lang="id-ID" sz="1600" dirty="0">
                        <a:solidFill>
                          <a:schemeClr val="tx1"/>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xmlns="" val="132475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KONTROL HORMON ATAS PRILAKU SEKSUAL</a:t>
            </a:r>
            <a:endParaRPr lang="id-ID" sz="3200" dirty="0"/>
          </a:p>
        </p:txBody>
      </p:sp>
      <p:sp>
        <p:nvSpPr>
          <p:cNvPr id="3" name="Content Placeholder 2"/>
          <p:cNvSpPr>
            <a:spLocks noGrp="1"/>
          </p:cNvSpPr>
          <p:nvPr>
            <p:ph idx="1"/>
          </p:nvPr>
        </p:nvSpPr>
        <p:spPr>
          <a:xfrm>
            <a:off x="0" y="1295400"/>
            <a:ext cx="5181600" cy="4938712"/>
          </a:xfrm>
        </p:spPr>
        <p:txBody>
          <a:bodyPr/>
          <a:lstStyle/>
          <a:p>
            <a:r>
              <a:rPr lang="id-ID" sz="2000" b="1" dirty="0" smtClean="0"/>
              <a:t>1. Kontrol hormon atas </a:t>
            </a:r>
            <a:r>
              <a:rPr lang="id-ID" sz="2000" b="1" dirty="0" smtClean="0"/>
              <a:t>sik</a:t>
            </a:r>
            <a:r>
              <a:rPr lang="en-US" sz="2000" b="1" dirty="0" smtClean="0"/>
              <a:t>l</a:t>
            </a:r>
            <a:r>
              <a:rPr lang="id-ID" sz="2000" b="1" dirty="0" smtClean="0"/>
              <a:t>us </a:t>
            </a:r>
            <a:r>
              <a:rPr lang="id-ID" sz="2000" b="1" dirty="0" smtClean="0"/>
              <a:t>reproduksi perempuan</a:t>
            </a:r>
          </a:p>
          <a:p>
            <a:pPr>
              <a:buNone/>
            </a:pPr>
            <a:r>
              <a:rPr lang="en-US" sz="2000" dirty="0" smtClean="0"/>
              <a:t>	</a:t>
            </a:r>
            <a:r>
              <a:rPr lang="id-ID" sz="2000" dirty="0" smtClean="0"/>
              <a:t>Siklus reproduksi primata betina disebut siklus menstruasi sedangkan pada spesies mamalia lain disebut siklus estrus</a:t>
            </a:r>
            <a:r>
              <a:rPr lang="en-US" sz="2000" dirty="0" smtClean="0"/>
              <a:t> (</a:t>
            </a:r>
            <a:r>
              <a:rPr lang="en-US" sz="2000" dirty="0" err="1" smtClean="0"/>
              <a:t>penggoda</a:t>
            </a:r>
            <a:r>
              <a:rPr lang="en-US" sz="2000" dirty="0" smtClean="0"/>
              <a:t>)</a:t>
            </a:r>
            <a:r>
              <a:rPr lang="id-ID" sz="2000" dirty="0" smtClean="0"/>
              <a:t>. Pebedaanya </a:t>
            </a:r>
            <a:r>
              <a:rPr lang="en-US" sz="2000" dirty="0" err="1" smtClean="0"/>
              <a:t>pada</a:t>
            </a:r>
            <a:r>
              <a:rPr lang="en-US" sz="2000" dirty="0" smtClean="0"/>
              <a:t> </a:t>
            </a:r>
            <a:r>
              <a:rPr lang="id-ID" sz="2000" dirty="0" smtClean="0"/>
              <a:t>pertumbuhan dan rontoknya pelapis rahim setiap bulan</a:t>
            </a:r>
            <a:r>
              <a:rPr lang="en-US" sz="2000" dirty="0" smtClean="0"/>
              <a:t> (</a:t>
            </a:r>
            <a:r>
              <a:rPr lang="en-US" sz="2000" dirty="0" err="1" smtClean="0"/>
              <a:t>siklus</a:t>
            </a:r>
            <a:r>
              <a:rPr lang="en-US" sz="2000" dirty="0" smtClean="0"/>
              <a:t> </a:t>
            </a:r>
            <a:r>
              <a:rPr lang="en-US" sz="2000" dirty="0" err="1" smtClean="0"/>
              <a:t>menstruasi</a:t>
            </a:r>
            <a:r>
              <a:rPr lang="en-US" sz="2000" dirty="0" smtClean="0"/>
              <a:t>)</a:t>
            </a:r>
            <a:r>
              <a:rPr lang="id-ID" sz="2000" dirty="0" smtClean="0"/>
              <a:t>. Ciri ciri lain kira kira sama, kecuali siklus estrus </a:t>
            </a:r>
            <a:r>
              <a:rPr lang="en-US" sz="2000" dirty="0" err="1" smtClean="0"/>
              <a:t>tikus</a:t>
            </a:r>
            <a:r>
              <a:rPr lang="en-US" sz="2000" dirty="0" smtClean="0"/>
              <a:t> </a:t>
            </a:r>
            <a:r>
              <a:rPr lang="id-ID" sz="2000" dirty="0" smtClean="0"/>
              <a:t>berlangsung 4 hari.</a:t>
            </a:r>
            <a:r>
              <a:rPr lang="en-US" sz="2000" dirty="0" smtClean="0"/>
              <a:t> </a:t>
            </a:r>
            <a:r>
              <a:rPr lang="en-US" sz="2000" dirty="0" err="1" smtClean="0"/>
              <a:t>Perilaku</a:t>
            </a:r>
            <a:r>
              <a:rPr lang="en-US" sz="2000" dirty="0" smtClean="0"/>
              <a:t> </a:t>
            </a:r>
            <a:r>
              <a:rPr lang="en-US" sz="2000" dirty="0" err="1" smtClean="0"/>
              <a:t>seksual</a:t>
            </a:r>
            <a:r>
              <a:rPr lang="en-US" sz="2000" dirty="0" smtClean="0"/>
              <a:t> </a:t>
            </a:r>
            <a:r>
              <a:rPr lang="en-US" sz="2000" dirty="0" err="1" smtClean="0"/>
              <a:t>mamalia</a:t>
            </a:r>
            <a:r>
              <a:rPr lang="en-US" sz="2000" dirty="0" smtClean="0"/>
              <a:t> </a:t>
            </a:r>
            <a:r>
              <a:rPr lang="en-US" sz="2000" dirty="0" err="1" smtClean="0"/>
              <a:t>betina</a:t>
            </a:r>
            <a:r>
              <a:rPr lang="en-US" sz="2000" dirty="0" smtClean="0"/>
              <a:t> </a:t>
            </a:r>
            <a:r>
              <a:rPr lang="en-US" sz="2000" dirty="0" err="1" smtClean="0"/>
              <a:t>dengan</a:t>
            </a:r>
            <a:r>
              <a:rPr lang="en-US" sz="2000" dirty="0" smtClean="0"/>
              <a:t> </a:t>
            </a:r>
            <a:r>
              <a:rPr lang="en-US" sz="2000" dirty="0" err="1" smtClean="0"/>
              <a:t>siklus</a:t>
            </a:r>
            <a:r>
              <a:rPr lang="en-US" sz="2000" dirty="0" smtClean="0"/>
              <a:t> estrus </a:t>
            </a:r>
            <a:r>
              <a:rPr lang="en-US" sz="2000" dirty="0" err="1" smtClean="0"/>
              <a:t>terkait</a:t>
            </a:r>
            <a:r>
              <a:rPr lang="en-US" sz="2000" dirty="0" smtClean="0"/>
              <a:t> </a:t>
            </a:r>
            <a:r>
              <a:rPr lang="en-US" sz="2000" dirty="0" err="1" smtClean="0"/>
              <a:t>ovulasi</a:t>
            </a:r>
            <a:r>
              <a:rPr lang="en-US" sz="2000" dirty="0" smtClean="0"/>
              <a:t>, </a:t>
            </a:r>
            <a:r>
              <a:rPr lang="en-US" sz="2000" dirty="0" err="1" smtClean="0"/>
              <a:t>sedangkan</a:t>
            </a:r>
            <a:r>
              <a:rPr lang="en-US" sz="2000" dirty="0" smtClean="0"/>
              <a:t> </a:t>
            </a:r>
            <a:r>
              <a:rPr lang="en-US" sz="2000" dirty="0" err="1" smtClean="0"/>
              <a:t>primata</a:t>
            </a:r>
            <a:r>
              <a:rPr lang="en-US" sz="2000" dirty="0" smtClean="0"/>
              <a:t> </a:t>
            </a:r>
            <a:r>
              <a:rPr lang="en-US" sz="2000" dirty="0" err="1" smtClean="0"/>
              <a:t>betina</a:t>
            </a:r>
            <a:r>
              <a:rPr lang="en-US" sz="2000" dirty="0" smtClean="0"/>
              <a:t> </a:t>
            </a:r>
            <a:r>
              <a:rPr lang="en-US" sz="2000" dirty="0" err="1" smtClean="0"/>
              <a:t>dapat</a:t>
            </a:r>
            <a:r>
              <a:rPr lang="en-US" sz="2000" dirty="0" smtClean="0"/>
              <a:t> </a:t>
            </a:r>
            <a:r>
              <a:rPr lang="en-US" sz="2000" dirty="0" err="1" smtClean="0"/>
              <a:t>kawin</a:t>
            </a:r>
            <a:r>
              <a:rPr lang="en-US" sz="2000" dirty="0" smtClean="0"/>
              <a:t> </a:t>
            </a:r>
            <a:r>
              <a:rPr lang="en-US" sz="2000" dirty="0" err="1" smtClean="0"/>
              <a:t>kapan</a:t>
            </a:r>
            <a:r>
              <a:rPr lang="en-US" sz="2000" dirty="0" smtClean="0"/>
              <a:t> </a:t>
            </a:r>
            <a:r>
              <a:rPr lang="en-US" sz="2000" dirty="0" err="1" smtClean="0"/>
              <a:t>saja</a:t>
            </a:r>
            <a:r>
              <a:rPr lang="en-US" sz="2000" dirty="0" smtClean="0"/>
              <a:t>. </a:t>
            </a:r>
            <a:r>
              <a:rPr lang="en-US" sz="2000" dirty="0" err="1" smtClean="0"/>
              <a:t>Siklus</a:t>
            </a:r>
            <a:r>
              <a:rPr lang="en-US" sz="2000" dirty="0" smtClean="0"/>
              <a:t> </a:t>
            </a:r>
            <a:r>
              <a:rPr lang="en-US" sz="2000" dirty="0" err="1" smtClean="0"/>
              <a:t>menstruasi</a:t>
            </a:r>
            <a:r>
              <a:rPr lang="en-US" sz="2000" dirty="0" smtClean="0"/>
              <a:t> </a:t>
            </a:r>
            <a:r>
              <a:rPr lang="en-US" sz="2000" dirty="0" err="1" smtClean="0"/>
              <a:t>dan</a:t>
            </a:r>
            <a:r>
              <a:rPr lang="en-US" sz="2000" dirty="0" smtClean="0"/>
              <a:t> estrus </a:t>
            </a:r>
            <a:r>
              <a:rPr lang="en-US" sz="2000" dirty="0" err="1" smtClean="0"/>
              <a:t>dikontrol</a:t>
            </a:r>
            <a:r>
              <a:rPr lang="en-US" sz="2000" dirty="0" smtClean="0"/>
              <a:t> </a:t>
            </a:r>
            <a:r>
              <a:rPr lang="en-US" sz="2000" dirty="0" err="1" smtClean="0"/>
              <a:t>oleh</a:t>
            </a:r>
            <a:r>
              <a:rPr lang="en-US" sz="2000" dirty="0" smtClean="0"/>
              <a:t>  </a:t>
            </a:r>
            <a:r>
              <a:rPr lang="en-US" sz="2000" dirty="0" err="1" smtClean="0"/>
              <a:t>sekresi</a:t>
            </a:r>
            <a:r>
              <a:rPr lang="en-US" sz="2000" dirty="0" smtClean="0"/>
              <a:t> </a:t>
            </a:r>
            <a:r>
              <a:rPr lang="en-US" sz="2000" dirty="0" err="1" smtClean="0"/>
              <a:t>hormon</a:t>
            </a:r>
            <a:r>
              <a:rPr lang="en-US" sz="2000" dirty="0" smtClean="0"/>
              <a:t> </a:t>
            </a:r>
            <a:r>
              <a:rPr lang="en-US" sz="2000" dirty="0" err="1" smtClean="0"/>
              <a:t>di</a:t>
            </a:r>
            <a:r>
              <a:rPr lang="en-US" sz="2000" dirty="0" smtClean="0"/>
              <a:t> </a:t>
            </a:r>
            <a:r>
              <a:rPr lang="en-US" sz="2000" dirty="0" err="1" smtClean="0"/>
              <a:t>pituitari</a:t>
            </a:r>
            <a:r>
              <a:rPr lang="en-US" sz="2000" dirty="0" smtClean="0"/>
              <a:t> </a:t>
            </a:r>
            <a:r>
              <a:rPr lang="en-US" sz="2000" dirty="0" err="1" smtClean="0"/>
              <a:t>dan</a:t>
            </a:r>
            <a:r>
              <a:rPr lang="en-US" sz="2000" dirty="0" smtClean="0"/>
              <a:t> </a:t>
            </a:r>
            <a:r>
              <a:rPr lang="en-US" sz="2000" dirty="0" err="1" smtClean="0"/>
              <a:t>ovarium</a:t>
            </a:r>
            <a:r>
              <a:rPr lang="en-US" sz="2000" dirty="0" smtClean="0"/>
              <a:t>.</a:t>
            </a:r>
          </a:p>
          <a:p>
            <a:pPr>
              <a:buNone/>
            </a:pPr>
            <a:endParaRPr lang="id-ID"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638800" y="1371600"/>
            <a:ext cx="3298222" cy="452362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4293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4876800" cy="5867400"/>
          </a:xfrm>
        </p:spPr>
        <p:txBody>
          <a:bodyPr/>
          <a:lstStyle/>
          <a:p>
            <a:r>
              <a:rPr lang="id-ID" sz="2000" b="1" dirty="0" smtClean="0"/>
              <a:t>2. Kontrol hormon atas p</a:t>
            </a:r>
            <a:r>
              <a:rPr lang="en-US" sz="2000" b="1" dirty="0" smtClean="0"/>
              <a:t>e</a:t>
            </a:r>
            <a:r>
              <a:rPr lang="id-ID" sz="2000" b="1" dirty="0" smtClean="0"/>
              <a:t>rilaku seksual pada hewan laboratorium</a:t>
            </a:r>
            <a:endParaRPr lang="en-US" sz="2000" b="1" dirty="0" smtClean="0"/>
          </a:p>
          <a:p>
            <a:pPr lvl="1">
              <a:buNone/>
            </a:pPr>
            <a:r>
              <a:rPr lang="en-US" sz="2000" b="1" dirty="0" smtClean="0"/>
              <a:t>JANTAN</a:t>
            </a:r>
          </a:p>
          <a:p>
            <a:pPr lvl="1"/>
            <a:r>
              <a:rPr lang="en-US" sz="1800" dirty="0" err="1" smtClean="0"/>
              <a:t>Perilaku</a:t>
            </a:r>
            <a:r>
              <a:rPr lang="en-US" sz="1800" dirty="0" smtClean="0"/>
              <a:t> </a:t>
            </a:r>
            <a:r>
              <a:rPr lang="en-US" sz="1800" dirty="0" err="1" smtClean="0"/>
              <a:t>seksual</a:t>
            </a:r>
            <a:r>
              <a:rPr lang="en-US" sz="1800" dirty="0" smtClean="0"/>
              <a:t> </a:t>
            </a:r>
            <a:r>
              <a:rPr lang="en-US" sz="1800" dirty="0" err="1" smtClean="0"/>
              <a:t>ciri</a:t>
            </a:r>
            <a:r>
              <a:rPr lang="en-US" sz="1800" dirty="0" smtClean="0"/>
              <a:t> </a:t>
            </a:r>
            <a:r>
              <a:rPr lang="en-US" sz="1800" dirty="0" err="1" smtClean="0"/>
              <a:t>pentingnya</a:t>
            </a:r>
            <a:r>
              <a:rPr lang="en-US" sz="1800" dirty="0" smtClean="0"/>
              <a:t> </a:t>
            </a:r>
            <a:r>
              <a:rPr lang="en-US" sz="1800" dirty="0" err="1" smtClean="0"/>
              <a:t>intromisi</a:t>
            </a:r>
            <a:r>
              <a:rPr lang="en-US" sz="1800" dirty="0" smtClean="0"/>
              <a:t>, </a:t>
            </a:r>
            <a:r>
              <a:rPr lang="en-US" sz="1800" dirty="0" err="1" smtClean="0"/>
              <a:t>sodokan</a:t>
            </a:r>
            <a:r>
              <a:rPr lang="en-US" sz="1800" dirty="0" smtClean="0"/>
              <a:t> </a:t>
            </a:r>
            <a:r>
              <a:rPr lang="en-US" sz="1800" dirty="0" err="1" smtClean="0"/>
              <a:t>panggul</a:t>
            </a:r>
            <a:r>
              <a:rPr lang="en-US" sz="1800" dirty="0" smtClean="0"/>
              <a:t> </a:t>
            </a:r>
            <a:r>
              <a:rPr lang="en-US" sz="1800" dirty="0" err="1" smtClean="0"/>
              <a:t>dan</a:t>
            </a:r>
            <a:r>
              <a:rPr lang="en-US" sz="1800" dirty="0" smtClean="0"/>
              <a:t> </a:t>
            </a:r>
            <a:r>
              <a:rPr lang="en-US" sz="1800" dirty="0" err="1" smtClean="0"/>
              <a:t>ejakulasi</a:t>
            </a:r>
            <a:endParaRPr lang="en-US" sz="1800" dirty="0" smtClean="0"/>
          </a:p>
          <a:p>
            <a:pPr lvl="1"/>
            <a:r>
              <a:rPr lang="id-ID" sz="1800" dirty="0" smtClean="0"/>
              <a:t>Periode refraktoris adalah periode waktu setelah tindakan tertentu (misalnya, ejakulas</a:t>
            </a:r>
            <a:r>
              <a:rPr lang="en-US" sz="1800" dirty="0" err="1" smtClean="0"/>
              <a:t>i</a:t>
            </a:r>
            <a:r>
              <a:rPr lang="id-ID" sz="1800" dirty="0" smtClean="0"/>
              <a:t> pada jantan) ketika tindakan itu tidak dapat terjadi lagi.</a:t>
            </a:r>
            <a:endParaRPr lang="en-US" sz="1800" dirty="0" smtClean="0"/>
          </a:p>
          <a:p>
            <a:pPr lvl="1"/>
            <a:r>
              <a:rPr lang="id-ID" sz="1800" dirty="0" smtClean="0"/>
              <a:t>Efek Coolidge adalah efek pemulihan dari memperkenalkan betina baru sebagai pasangan seks ke jantan yang tampaknya telah lelah akibat akifitas seksual. </a:t>
            </a:r>
            <a:endParaRPr lang="en-US" sz="1800" dirty="0" smtClean="0"/>
          </a:p>
          <a:p>
            <a:pPr lvl="1"/>
            <a:r>
              <a:rPr lang="id-ID" sz="1800" dirty="0" smtClean="0"/>
              <a:t>Oksitosin merupakan sejenis hormon yang disekresikan oleh kelenjar pituitari posterior, menyebabkan kontraksi otot polos saluan air susu, rahim, dan sistem ejakuasi jantan.</a:t>
            </a:r>
          </a:p>
          <a:p>
            <a:endParaRPr lang="en-US" dirty="0"/>
          </a:p>
        </p:txBody>
      </p:sp>
      <p:sp>
        <p:nvSpPr>
          <p:cNvPr id="4" name="Content Placeholder 4"/>
          <p:cNvSpPr txBox="1">
            <a:spLocks/>
          </p:cNvSpPr>
          <p:nvPr/>
        </p:nvSpPr>
        <p:spPr bwMode="auto">
          <a:xfrm>
            <a:off x="4800600" y="762000"/>
            <a:ext cx="4191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BETINA</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Perilaku</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seksual</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sering</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digambarkan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pasif</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sehingga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hanya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menjaga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postur</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tubuhnya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kopulasi</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lordosis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Hewan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betina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hanya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berkopulasi</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sedang</a:t>
            </a:r>
            <a:r>
              <a:rPr kumimoji="0" lang="en-US" b="0" i="0" u="none" strike="noStrike" kern="1200" cap="none" spc="0" normalizeH="0" baseline="0" noProof="0" dirty="0" smtClean="0">
                <a:ln>
                  <a:noFill/>
                </a:ln>
                <a:solidFill>
                  <a:schemeClr val="tx1"/>
                </a:solidFill>
                <a:effectLst/>
                <a:uLnTx/>
                <a:uFillTx/>
                <a:latin typeface="+mn-lt"/>
                <a:ea typeface="+mn-ea"/>
                <a:cs typeface="+mn-cs"/>
              </a:rPr>
              <a:t> estrus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hadirnya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hormon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estradiol</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progesteron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sehingga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sangat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reseptif</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Efek</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estradiol</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disusul</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progesteron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tiga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yaitu</a:t>
            </a:r>
            <a:r>
              <a:rPr kumimoji="0" lang="en-US" b="0" i="0" u="none" strike="noStrike" kern="1200" cap="none" spc="0" normalizeH="0" baseline="0" noProof="0" dirty="0" smtClean="0">
                <a:ln>
                  <a:noFill/>
                </a:ln>
                <a:solidFill>
                  <a:schemeClr val="tx1"/>
                </a:solidFill>
                <a:effectLst/>
                <a:uLnTx/>
                <a:uFillTx/>
                <a:latin typeface="+mn-lt"/>
                <a:ea typeface="+mn-ea"/>
                <a:cs typeface="+mn-cs"/>
              </a:rPr>
              <a:t> :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meningkatkan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reseptivitas</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proseseptivitas</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tarik</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terjadi</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perubahan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fisiologis</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perilaku</a:t>
            </a:r>
            <a:r>
              <a:rPr kumimoji="0" lang="en-US"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mempengaruhi</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jantan</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manusia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periode</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masa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subur</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wajahnya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terlihat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menarik</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daripada</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subur</a:t>
            </a:r>
            <a:endParaRPr kumimoji="0" lang="id-ID"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800" b="1" dirty="0" err="1" smtClean="0"/>
              <a:t>Efek</a:t>
            </a:r>
            <a:r>
              <a:rPr lang="en-US" sz="2800" b="1" dirty="0" smtClean="0"/>
              <a:t> </a:t>
            </a:r>
            <a:r>
              <a:rPr lang="en-US" sz="2800" b="1" dirty="0" err="1" smtClean="0"/>
              <a:t>organisasional</a:t>
            </a:r>
            <a:r>
              <a:rPr lang="en-US" sz="2800" b="1" dirty="0" smtClean="0"/>
              <a:t> androgen </a:t>
            </a:r>
            <a:r>
              <a:rPr lang="en-US" sz="2800" b="1" dirty="0" err="1" smtClean="0"/>
              <a:t>terhadap</a:t>
            </a:r>
            <a:r>
              <a:rPr lang="en-US" sz="2800" b="1" dirty="0" smtClean="0"/>
              <a:t> </a:t>
            </a:r>
            <a:r>
              <a:rPr lang="en-US" sz="2800" b="1" dirty="0" err="1" smtClean="0"/>
              <a:t>perilaku</a:t>
            </a:r>
            <a:r>
              <a:rPr lang="en-US" sz="2800" b="1" dirty="0" smtClean="0"/>
              <a:t> </a:t>
            </a:r>
            <a:r>
              <a:rPr lang="en-US" sz="2800" b="1" dirty="0" err="1" smtClean="0"/>
              <a:t>maskulinisasi</a:t>
            </a:r>
            <a:r>
              <a:rPr lang="en-US" sz="2800" b="1" dirty="0" smtClean="0"/>
              <a:t> </a:t>
            </a:r>
            <a:r>
              <a:rPr lang="en-US" sz="2800" b="1" dirty="0" err="1" smtClean="0"/>
              <a:t>dan</a:t>
            </a:r>
            <a:r>
              <a:rPr lang="en-US" sz="2800" b="1" dirty="0" smtClean="0"/>
              <a:t> </a:t>
            </a:r>
            <a:r>
              <a:rPr lang="en-US" sz="2800" b="1" dirty="0" err="1" smtClean="0"/>
              <a:t>determinasi</a:t>
            </a:r>
            <a:endParaRPr lang="en-US" sz="2800" b="1" dirty="0"/>
          </a:p>
        </p:txBody>
      </p:sp>
      <p:sp>
        <p:nvSpPr>
          <p:cNvPr id="6" name="Content Placeholder 5"/>
          <p:cNvSpPr>
            <a:spLocks noGrp="1"/>
          </p:cNvSpPr>
          <p:nvPr>
            <p:ph idx="1"/>
          </p:nvPr>
        </p:nvSpPr>
        <p:spPr>
          <a:xfrm>
            <a:off x="228600" y="1417638"/>
            <a:ext cx="8610600" cy="5668962"/>
          </a:xfrm>
        </p:spPr>
        <p:txBody>
          <a:bodyPr/>
          <a:lstStyle/>
          <a:p>
            <a:r>
              <a:rPr lang="en-US" sz="2400" dirty="0" err="1" smtClean="0"/>
              <a:t>Otak</a:t>
            </a:r>
            <a:r>
              <a:rPr lang="en-US" sz="2400" dirty="0" smtClean="0"/>
              <a:t> </a:t>
            </a:r>
            <a:r>
              <a:rPr lang="en-US" sz="2400" dirty="0" err="1" smtClean="0"/>
              <a:t>hewan</a:t>
            </a:r>
            <a:r>
              <a:rPr lang="en-US" sz="2400" dirty="0" smtClean="0"/>
              <a:t> </a:t>
            </a:r>
            <a:r>
              <a:rPr lang="en-US" sz="2400" dirty="0" smtClean="0"/>
              <a:t>yang </a:t>
            </a:r>
            <a:r>
              <a:rPr lang="en-US" sz="2400" dirty="0" err="1" smtClean="0"/>
              <a:t>dimasa</a:t>
            </a:r>
            <a:r>
              <a:rPr lang="en-US" sz="2400" dirty="0" smtClean="0"/>
              <a:t> </a:t>
            </a:r>
            <a:r>
              <a:rPr lang="en-US" sz="2400" dirty="0" err="1" smtClean="0"/>
              <a:t>kritis</a:t>
            </a:r>
            <a:r>
              <a:rPr lang="en-US" sz="2400" dirty="0" smtClean="0"/>
              <a:t> </a:t>
            </a:r>
            <a:r>
              <a:rPr lang="en-US" sz="2400" dirty="0" err="1" smtClean="0"/>
              <a:t>perkembangan</a:t>
            </a:r>
            <a:r>
              <a:rPr lang="en-US" sz="2400" dirty="0" smtClean="0"/>
              <a:t> </a:t>
            </a:r>
            <a:r>
              <a:rPr lang="en-US" sz="2400" dirty="0" err="1" smtClean="0"/>
              <a:t>tidak</a:t>
            </a:r>
            <a:r>
              <a:rPr lang="en-US" sz="2400" dirty="0" smtClean="0"/>
              <a:t> </a:t>
            </a:r>
            <a:r>
              <a:rPr lang="en-US" sz="2400" dirty="0" err="1" smtClean="0"/>
              <a:t>terpapar</a:t>
            </a:r>
            <a:r>
              <a:rPr lang="en-US" sz="2400" dirty="0" smtClean="0"/>
              <a:t> androgen </a:t>
            </a:r>
            <a:r>
              <a:rPr lang="en-US" sz="2400" dirty="0" err="1" smtClean="0"/>
              <a:t>seperti</a:t>
            </a:r>
            <a:r>
              <a:rPr lang="en-US" sz="2400" dirty="0" smtClean="0"/>
              <a:t> </a:t>
            </a:r>
            <a:r>
              <a:rPr lang="en-US" sz="2400" dirty="0" err="1" smtClean="0"/>
              <a:t>pada</a:t>
            </a:r>
            <a:r>
              <a:rPr lang="en-US" sz="2400" dirty="0" smtClean="0"/>
              <a:t> </a:t>
            </a:r>
            <a:r>
              <a:rPr lang="en-US" sz="2400" dirty="0" err="1" smtClean="0"/>
              <a:t>tikus</a:t>
            </a:r>
            <a:r>
              <a:rPr lang="en-US" sz="2400" dirty="0" smtClean="0"/>
              <a:t> </a:t>
            </a:r>
            <a:r>
              <a:rPr lang="en-US" sz="2400" dirty="0" err="1" smtClean="0"/>
              <a:t>jantan</a:t>
            </a:r>
            <a:r>
              <a:rPr lang="en-US" sz="2400" dirty="0" smtClean="0"/>
              <a:t> yang </a:t>
            </a:r>
            <a:r>
              <a:rPr lang="en-US" sz="2400" dirty="0" err="1" smtClean="0"/>
              <a:t>dikebiri</a:t>
            </a:r>
            <a:r>
              <a:rPr lang="en-US" sz="2400" dirty="0" smtClean="0"/>
              <a:t> </a:t>
            </a:r>
            <a:r>
              <a:rPr lang="en-US" sz="2400" dirty="0" err="1" smtClean="0"/>
              <a:t>sesaat</a:t>
            </a:r>
            <a:r>
              <a:rPr lang="en-US" sz="2400" dirty="0" smtClean="0"/>
              <a:t> </a:t>
            </a:r>
            <a:r>
              <a:rPr lang="en-US" sz="2400" dirty="0" err="1" smtClean="0"/>
              <a:t>setelah</a:t>
            </a:r>
            <a:r>
              <a:rPr lang="en-US" sz="2400" dirty="0" smtClean="0"/>
              <a:t> </a:t>
            </a:r>
            <a:r>
              <a:rPr lang="en-US" sz="2400" dirty="0" err="1" smtClean="0"/>
              <a:t>lahir</a:t>
            </a:r>
            <a:r>
              <a:rPr lang="en-US" sz="2400" dirty="0" smtClean="0"/>
              <a:t> </a:t>
            </a:r>
            <a:r>
              <a:rPr lang="en-US" sz="2400" dirty="0" err="1" smtClean="0"/>
              <a:t>dan</a:t>
            </a:r>
            <a:r>
              <a:rPr lang="en-US" sz="2400" dirty="0" smtClean="0"/>
              <a:t> </a:t>
            </a:r>
            <a:r>
              <a:rPr lang="en-US" sz="2400" dirty="0" err="1" smtClean="0"/>
              <a:t>dibiarkan</a:t>
            </a:r>
            <a:r>
              <a:rPr lang="en-US" sz="2400" dirty="0" smtClean="0"/>
              <a:t> </a:t>
            </a:r>
            <a:r>
              <a:rPr lang="en-US" sz="2400" dirty="0" err="1" smtClean="0"/>
              <a:t>tumbuh</a:t>
            </a:r>
            <a:r>
              <a:rPr lang="en-US" sz="2400" dirty="0" smtClean="0"/>
              <a:t> </a:t>
            </a:r>
            <a:r>
              <a:rPr lang="en-US" sz="2400" dirty="0" err="1" smtClean="0"/>
              <a:t>dewasa</a:t>
            </a:r>
            <a:r>
              <a:rPr lang="en-US" sz="2400" dirty="0" smtClean="0"/>
              <a:t>, </a:t>
            </a:r>
            <a:r>
              <a:rPr lang="en-US" sz="2400" dirty="0" err="1" smtClean="0"/>
              <a:t>maka</a:t>
            </a:r>
            <a:r>
              <a:rPr lang="en-US" sz="2400" dirty="0" smtClean="0"/>
              <a:t> </a:t>
            </a:r>
            <a:r>
              <a:rPr lang="en-US" sz="2400" dirty="0" err="1" smtClean="0"/>
              <a:t>saat</a:t>
            </a:r>
            <a:r>
              <a:rPr lang="en-US" sz="2400" dirty="0" smtClean="0"/>
              <a:t> </a:t>
            </a:r>
            <a:r>
              <a:rPr lang="en-US" sz="2400" dirty="0" err="1" smtClean="0"/>
              <a:t>dewasa</a:t>
            </a:r>
            <a:r>
              <a:rPr lang="en-US" sz="2400" dirty="0" smtClean="0"/>
              <a:t> </a:t>
            </a:r>
            <a:r>
              <a:rPr lang="en-US" sz="2400" dirty="0" err="1" smtClean="0"/>
              <a:t>diberi</a:t>
            </a:r>
            <a:r>
              <a:rPr lang="en-US" sz="2400" dirty="0" smtClean="0"/>
              <a:t> </a:t>
            </a:r>
            <a:r>
              <a:rPr lang="en-US" sz="2400" dirty="0" err="1" smtClean="0"/>
              <a:t>suntikan</a:t>
            </a:r>
            <a:r>
              <a:rPr lang="en-US" sz="2400" dirty="0" smtClean="0"/>
              <a:t> </a:t>
            </a:r>
            <a:r>
              <a:rPr lang="en-US" sz="2400" dirty="0" err="1" smtClean="0"/>
              <a:t>estradiol</a:t>
            </a:r>
            <a:r>
              <a:rPr lang="en-US" sz="2400" dirty="0" smtClean="0"/>
              <a:t> </a:t>
            </a:r>
            <a:r>
              <a:rPr lang="en-US" sz="2400" dirty="0" err="1" smtClean="0"/>
              <a:t>dan</a:t>
            </a:r>
            <a:r>
              <a:rPr lang="en-US" sz="2400" dirty="0" smtClean="0"/>
              <a:t> </a:t>
            </a:r>
            <a:r>
              <a:rPr lang="en-US" sz="2400" dirty="0" err="1" smtClean="0"/>
              <a:t>progesteron</a:t>
            </a:r>
            <a:r>
              <a:rPr lang="en-US" sz="2400" dirty="0" smtClean="0"/>
              <a:t> </a:t>
            </a:r>
            <a:r>
              <a:rPr lang="en-US" sz="2400" dirty="0" err="1" smtClean="0"/>
              <a:t>akan</a:t>
            </a:r>
            <a:r>
              <a:rPr lang="en-US" sz="2400" dirty="0" smtClean="0"/>
              <a:t> </a:t>
            </a:r>
            <a:r>
              <a:rPr lang="en-US" sz="2400" dirty="0" err="1" smtClean="0"/>
              <a:t>berperilaku</a:t>
            </a:r>
            <a:r>
              <a:rPr lang="en-US" sz="2400" dirty="0" smtClean="0"/>
              <a:t> </a:t>
            </a:r>
            <a:r>
              <a:rPr lang="en-US" sz="2400" dirty="0" err="1" smtClean="0"/>
              <a:t>seperti</a:t>
            </a:r>
            <a:r>
              <a:rPr lang="en-US" sz="2400" dirty="0" smtClean="0"/>
              <a:t> </a:t>
            </a:r>
            <a:r>
              <a:rPr lang="en-US" sz="2400" dirty="0" err="1" smtClean="0"/>
              <a:t>tikus</a:t>
            </a:r>
            <a:r>
              <a:rPr lang="en-US" sz="2400" dirty="0" smtClean="0"/>
              <a:t> </a:t>
            </a:r>
            <a:r>
              <a:rPr lang="en-US" sz="2400" dirty="0" err="1" smtClean="0"/>
              <a:t>betina</a:t>
            </a:r>
            <a:r>
              <a:rPr lang="en-US" sz="2400" dirty="0" smtClean="0"/>
              <a:t> (</a:t>
            </a:r>
            <a:r>
              <a:rPr lang="en-US" sz="2400" dirty="0" err="1" smtClean="0"/>
              <a:t>melakukan</a:t>
            </a:r>
            <a:r>
              <a:rPr lang="en-US" sz="2400" dirty="0" smtClean="0"/>
              <a:t> </a:t>
            </a:r>
            <a:r>
              <a:rPr lang="en-US" sz="2400" dirty="0" err="1" smtClean="0"/>
              <a:t>lordosis</a:t>
            </a:r>
            <a:r>
              <a:rPr lang="en-US" sz="2400" dirty="0" smtClean="0"/>
              <a:t>) </a:t>
            </a:r>
            <a:r>
              <a:rPr lang="en-US" sz="2400" dirty="0" err="1" smtClean="0"/>
              <a:t>ketika</a:t>
            </a:r>
            <a:r>
              <a:rPr lang="en-US" sz="2400" dirty="0" smtClean="0"/>
              <a:t> </a:t>
            </a:r>
            <a:r>
              <a:rPr lang="en-US" sz="2400" dirty="0" err="1" smtClean="0"/>
              <a:t>ada</a:t>
            </a:r>
            <a:r>
              <a:rPr lang="en-US" sz="2400" dirty="0" smtClean="0"/>
              <a:t> </a:t>
            </a:r>
            <a:r>
              <a:rPr lang="en-US" sz="2400" dirty="0" err="1" smtClean="0"/>
              <a:t>tikus</a:t>
            </a:r>
            <a:r>
              <a:rPr lang="en-US" sz="2400" dirty="0" smtClean="0"/>
              <a:t> </a:t>
            </a:r>
            <a:r>
              <a:rPr lang="en-US" sz="2400" dirty="0" err="1" smtClean="0"/>
              <a:t>jantan</a:t>
            </a:r>
            <a:r>
              <a:rPr lang="en-US" sz="2400" dirty="0" smtClean="0"/>
              <a:t>.</a:t>
            </a:r>
          </a:p>
          <a:p>
            <a:r>
              <a:rPr lang="en-US" sz="2400" dirty="0" smtClean="0"/>
              <a:t> </a:t>
            </a:r>
            <a:r>
              <a:rPr lang="en-US" sz="2400" dirty="0" err="1" smtClean="0"/>
              <a:t>Otak</a:t>
            </a:r>
            <a:r>
              <a:rPr lang="en-US" sz="2400" dirty="0" smtClean="0"/>
              <a:t> </a:t>
            </a:r>
            <a:r>
              <a:rPr lang="en-US" sz="2400" dirty="0" err="1" smtClean="0"/>
              <a:t>hewan</a:t>
            </a:r>
            <a:r>
              <a:rPr lang="en-US" sz="2400" dirty="0" smtClean="0"/>
              <a:t> </a:t>
            </a:r>
            <a:r>
              <a:rPr lang="en-US" sz="2400" dirty="0" err="1" smtClean="0"/>
              <a:t>pengerat</a:t>
            </a:r>
            <a:r>
              <a:rPr lang="en-US" sz="2400" dirty="0" smtClean="0"/>
              <a:t> </a:t>
            </a:r>
            <a:r>
              <a:rPr lang="en-US" sz="2400" dirty="0" err="1" smtClean="0"/>
              <a:t>betina</a:t>
            </a:r>
            <a:r>
              <a:rPr lang="en-US" sz="2400" dirty="0" smtClean="0"/>
              <a:t>  </a:t>
            </a:r>
            <a:r>
              <a:rPr lang="en-US" sz="2400" dirty="0" err="1" smtClean="0"/>
              <a:t>saat</a:t>
            </a:r>
            <a:r>
              <a:rPr lang="en-US" sz="2400" dirty="0" smtClean="0"/>
              <a:t> </a:t>
            </a:r>
            <a:r>
              <a:rPr lang="en-US" sz="2400" dirty="0" err="1" smtClean="0"/>
              <a:t>perkembangan</a:t>
            </a:r>
            <a:r>
              <a:rPr lang="en-US" sz="2400" dirty="0" smtClean="0"/>
              <a:t> </a:t>
            </a:r>
            <a:r>
              <a:rPr lang="en-US" sz="2400" dirty="0" err="1" smtClean="0"/>
              <a:t>diberi</a:t>
            </a:r>
            <a:r>
              <a:rPr lang="en-US" sz="2400" dirty="0" smtClean="0"/>
              <a:t> androgen </a:t>
            </a:r>
            <a:r>
              <a:rPr lang="en-US" sz="2400" dirty="0" err="1" smtClean="0"/>
              <a:t>akan</a:t>
            </a:r>
            <a:r>
              <a:rPr lang="en-US" sz="2400" dirty="0" smtClean="0"/>
              <a:t> </a:t>
            </a:r>
            <a:r>
              <a:rPr lang="en-US" sz="2400" dirty="0" err="1" smtClean="0"/>
              <a:t>terjadi</a:t>
            </a:r>
            <a:r>
              <a:rPr lang="en-US" sz="2400" dirty="0" smtClean="0"/>
              <a:t> </a:t>
            </a:r>
            <a:r>
              <a:rPr lang="en-US" sz="2400" dirty="0" err="1" smtClean="0"/>
              <a:t>dua</a:t>
            </a:r>
            <a:r>
              <a:rPr lang="en-US" sz="2400" dirty="0" smtClean="0"/>
              <a:t> </a:t>
            </a:r>
            <a:r>
              <a:rPr lang="en-US" sz="2400" dirty="0" err="1" smtClean="0"/>
              <a:t>fenomena</a:t>
            </a:r>
            <a:r>
              <a:rPr lang="en-US" sz="2400" dirty="0" smtClean="0"/>
              <a:t> : 1. </a:t>
            </a:r>
            <a:r>
              <a:rPr lang="en-US" sz="2400" b="1" dirty="0" err="1" smtClean="0"/>
              <a:t>Defeminisasi</a:t>
            </a:r>
            <a:r>
              <a:rPr lang="en-US" sz="2400" b="1" dirty="0" smtClean="0"/>
              <a:t> </a:t>
            </a:r>
            <a:r>
              <a:rPr lang="en-US" sz="2400" b="1" dirty="0" err="1" smtClean="0"/>
              <a:t>perilaku</a:t>
            </a:r>
            <a:r>
              <a:rPr lang="en-US" sz="2400" b="1" dirty="0" smtClean="0"/>
              <a:t> </a:t>
            </a:r>
            <a:r>
              <a:rPr lang="en-US" sz="2400" dirty="0" smtClean="0"/>
              <a:t>, </a:t>
            </a:r>
            <a:r>
              <a:rPr lang="en-US" sz="2400" dirty="0" err="1" smtClean="0"/>
              <a:t>bila</a:t>
            </a:r>
            <a:r>
              <a:rPr lang="en-US" sz="2400" dirty="0" smtClean="0"/>
              <a:t> </a:t>
            </a:r>
            <a:r>
              <a:rPr lang="en-US" sz="2400" dirty="0" err="1" smtClean="0"/>
              <a:t>hewan</a:t>
            </a:r>
            <a:r>
              <a:rPr lang="en-US" sz="2400" dirty="0" smtClean="0"/>
              <a:t> </a:t>
            </a:r>
            <a:r>
              <a:rPr lang="en-US" sz="2400" dirty="0" err="1" smtClean="0"/>
              <a:t>pengerat</a:t>
            </a:r>
            <a:r>
              <a:rPr lang="en-US" sz="2400" dirty="0" smtClean="0"/>
              <a:t> </a:t>
            </a:r>
            <a:r>
              <a:rPr lang="en-US" sz="2400" dirty="0" err="1" smtClean="0"/>
              <a:t>betina</a:t>
            </a:r>
            <a:r>
              <a:rPr lang="en-US" sz="2400" dirty="0" smtClean="0"/>
              <a:t> </a:t>
            </a:r>
            <a:r>
              <a:rPr lang="en-US" sz="2400" dirty="0" err="1" smtClean="0"/>
              <a:t>diovariektomi</a:t>
            </a:r>
            <a:r>
              <a:rPr lang="en-US" sz="2400" dirty="0" smtClean="0"/>
              <a:t> </a:t>
            </a:r>
            <a:r>
              <a:rPr lang="en-US" sz="2400" dirty="0" err="1" smtClean="0"/>
              <a:t>dan</a:t>
            </a:r>
            <a:r>
              <a:rPr lang="en-US" sz="2400" dirty="0" smtClean="0"/>
              <a:t> </a:t>
            </a:r>
            <a:r>
              <a:rPr lang="en-US" sz="2400" dirty="0" err="1" smtClean="0"/>
              <a:t>diberi</a:t>
            </a:r>
            <a:r>
              <a:rPr lang="en-US" sz="2400" dirty="0" smtClean="0"/>
              <a:t> </a:t>
            </a:r>
            <a:r>
              <a:rPr lang="en-US" sz="2400" dirty="0" err="1" smtClean="0"/>
              <a:t>suntikan</a:t>
            </a:r>
            <a:r>
              <a:rPr lang="en-US" sz="2400" dirty="0" smtClean="0"/>
              <a:t> </a:t>
            </a:r>
            <a:r>
              <a:rPr lang="en-US" sz="2400" dirty="0" err="1" smtClean="0"/>
              <a:t>testosteron</a:t>
            </a:r>
            <a:r>
              <a:rPr lang="en-US" sz="2400" dirty="0" smtClean="0"/>
              <a:t> </a:t>
            </a:r>
            <a:r>
              <a:rPr lang="en-US" sz="2400" dirty="0" err="1" smtClean="0"/>
              <a:t>segera</a:t>
            </a:r>
            <a:r>
              <a:rPr lang="en-US" sz="2400" dirty="0" smtClean="0"/>
              <a:t> </a:t>
            </a:r>
            <a:r>
              <a:rPr lang="en-US" sz="2400" dirty="0" err="1" smtClean="0"/>
              <a:t>setelah</a:t>
            </a:r>
            <a:r>
              <a:rPr lang="en-US" sz="2400" dirty="0" smtClean="0"/>
              <a:t> </a:t>
            </a:r>
            <a:r>
              <a:rPr lang="en-US" sz="2400" dirty="0" err="1" smtClean="0"/>
              <a:t>lahir</a:t>
            </a:r>
            <a:r>
              <a:rPr lang="en-US" sz="2400" dirty="0" smtClean="0"/>
              <a:t>  </a:t>
            </a:r>
            <a:r>
              <a:rPr lang="en-US" sz="2400" dirty="0" err="1" smtClean="0"/>
              <a:t>dan</a:t>
            </a:r>
            <a:r>
              <a:rPr lang="en-US" sz="2400" dirty="0" smtClean="0"/>
              <a:t> </a:t>
            </a:r>
            <a:r>
              <a:rPr lang="en-US" sz="2400" dirty="0" err="1" smtClean="0"/>
              <a:t>diberi</a:t>
            </a:r>
            <a:r>
              <a:rPr lang="en-US" sz="2400" dirty="0" smtClean="0"/>
              <a:t> </a:t>
            </a:r>
            <a:r>
              <a:rPr lang="en-US" sz="2400" dirty="0" err="1" smtClean="0"/>
              <a:t>suntikan</a:t>
            </a:r>
            <a:r>
              <a:rPr lang="en-US" sz="2400" dirty="0" smtClean="0"/>
              <a:t> </a:t>
            </a:r>
            <a:r>
              <a:rPr lang="en-US" sz="2400" dirty="0" err="1" smtClean="0"/>
              <a:t>estradiol</a:t>
            </a:r>
            <a:r>
              <a:rPr lang="en-US" sz="2400" dirty="0" smtClean="0"/>
              <a:t> </a:t>
            </a:r>
            <a:r>
              <a:rPr lang="en-US" sz="2400" dirty="0" err="1" smtClean="0"/>
              <a:t>dan</a:t>
            </a:r>
            <a:r>
              <a:rPr lang="en-US" sz="2400" dirty="0" smtClean="0"/>
              <a:t> </a:t>
            </a:r>
            <a:r>
              <a:rPr lang="en-US" sz="2400" dirty="0" err="1" smtClean="0"/>
              <a:t>progesteron</a:t>
            </a:r>
            <a:r>
              <a:rPr lang="en-US" sz="2400" dirty="0" smtClean="0"/>
              <a:t> </a:t>
            </a:r>
            <a:r>
              <a:rPr lang="en-US" sz="2400" dirty="0" err="1" smtClean="0"/>
              <a:t>saat</a:t>
            </a:r>
            <a:r>
              <a:rPr lang="en-US" sz="2400" dirty="0" smtClean="0"/>
              <a:t> </a:t>
            </a:r>
            <a:r>
              <a:rPr lang="en-US" sz="2400" dirty="0" err="1" smtClean="0"/>
              <a:t>dewasa</a:t>
            </a:r>
            <a:r>
              <a:rPr lang="en-US" sz="2400" dirty="0" smtClean="0"/>
              <a:t> </a:t>
            </a:r>
            <a:r>
              <a:rPr lang="en-US" sz="2400" dirty="0" err="1" smtClean="0"/>
              <a:t>maka</a:t>
            </a:r>
            <a:r>
              <a:rPr lang="en-US" sz="2400" dirty="0" smtClean="0"/>
              <a:t> </a:t>
            </a:r>
            <a:r>
              <a:rPr lang="en-US" sz="2400" dirty="0" err="1" smtClean="0"/>
              <a:t>tidak</a:t>
            </a:r>
            <a:r>
              <a:rPr lang="en-US" sz="2400" dirty="0" smtClean="0"/>
              <a:t> </a:t>
            </a:r>
            <a:r>
              <a:rPr lang="en-US" sz="2400" dirty="0" err="1" smtClean="0"/>
              <a:t>akan</a:t>
            </a:r>
            <a:r>
              <a:rPr lang="en-US" sz="2400" dirty="0" smtClean="0"/>
              <a:t> </a:t>
            </a:r>
            <a:r>
              <a:rPr lang="en-US" sz="2400" dirty="0" err="1" smtClean="0"/>
              <a:t>berespon</a:t>
            </a:r>
            <a:r>
              <a:rPr lang="en-US" sz="2400" dirty="0" smtClean="0"/>
              <a:t> </a:t>
            </a:r>
            <a:r>
              <a:rPr lang="en-US" sz="2400" dirty="0" err="1" smtClean="0"/>
              <a:t>pada</a:t>
            </a:r>
            <a:r>
              <a:rPr lang="en-US" sz="2400" dirty="0" smtClean="0"/>
              <a:t> </a:t>
            </a:r>
            <a:r>
              <a:rPr lang="en-US" sz="2400" dirty="0" err="1" smtClean="0"/>
              <a:t>tikus</a:t>
            </a:r>
            <a:r>
              <a:rPr lang="en-US" sz="2400" dirty="0" smtClean="0"/>
              <a:t> </a:t>
            </a:r>
            <a:r>
              <a:rPr lang="en-US" sz="2400" dirty="0" err="1" smtClean="0"/>
              <a:t>jantan</a:t>
            </a:r>
            <a:r>
              <a:rPr lang="en-US" sz="2400" dirty="0" smtClean="0"/>
              <a:t> </a:t>
            </a:r>
            <a:r>
              <a:rPr lang="en-US" sz="2400" dirty="0" err="1" smtClean="0"/>
              <a:t>ketika</a:t>
            </a:r>
            <a:r>
              <a:rPr lang="en-US" sz="2400" dirty="0" smtClean="0"/>
              <a:t> </a:t>
            </a:r>
            <a:r>
              <a:rPr lang="en-US" sz="2400" dirty="0" err="1" smtClean="0"/>
              <a:t>dewasa</a:t>
            </a:r>
            <a:r>
              <a:rPr lang="en-US" sz="2400" dirty="0" smtClean="0"/>
              <a:t>. 2. </a:t>
            </a:r>
            <a:r>
              <a:rPr lang="en-US" sz="2400" b="1" dirty="0" err="1" smtClean="0"/>
              <a:t>Maskulinisasi</a:t>
            </a:r>
            <a:r>
              <a:rPr lang="en-US" sz="2400" b="1" dirty="0" smtClean="0"/>
              <a:t> </a:t>
            </a:r>
            <a:r>
              <a:rPr lang="en-US" sz="2400" b="1" dirty="0" err="1" smtClean="0"/>
              <a:t>perilaku</a:t>
            </a:r>
            <a:r>
              <a:rPr lang="en-US" sz="2400" b="1" dirty="0" smtClean="0"/>
              <a:t> </a:t>
            </a:r>
            <a:r>
              <a:rPr lang="en-US" sz="2400" dirty="0" smtClean="0"/>
              <a:t>, </a:t>
            </a:r>
            <a:r>
              <a:rPr lang="en-US" sz="2400" dirty="0" err="1" smtClean="0"/>
              <a:t>terjadi</a:t>
            </a:r>
            <a:r>
              <a:rPr lang="en-US" sz="2400" dirty="0" smtClean="0"/>
              <a:t> </a:t>
            </a:r>
            <a:r>
              <a:rPr lang="en-US" sz="2400" dirty="0" err="1" smtClean="0"/>
              <a:t>bila</a:t>
            </a:r>
            <a:r>
              <a:rPr lang="en-US" sz="2400" dirty="0" smtClean="0"/>
              <a:t> </a:t>
            </a:r>
            <a:r>
              <a:rPr lang="en-US" sz="2400" dirty="0" err="1" smtClean="0"/>
              <a:t>tikus</a:t>
            </a:r>
            <a:r>
              <a:rPr lang="en-US" sz="2400" dirty="0" smtClean="0"/>
              <a:t> </a:t>
            </a:r>
            <a:r>
              <a:rPr lang="en-US" sz="2400" dirty="0" err="1" smtClean="0"/>
              <a:t>itu</a:t>
            </a:r>
            <a:r>
              <a:rPr lang="en-US" sz="2400" dirty="0" smtClean="0"/>
              <a:t> </a:t>
            </a:r>
            <a:r>
              <a:rPr lang="en-US" sz="2400" dirty="0" err="1" smtClean="0"/>
              <a:t>saat</a:t>
            </a:r>
            <a:r>
              <a:rPr lang="en-US" sz="2400" dirty="0" smtClean="0"/>
              <a:t> </a:t>
            </a:r>
            <a:r>
              <a:rPr lang="en-US" sz="2400" dirty="0" err="1" smtClean="0"/>
              <a:t>dewasa</a:t>
            </a:r>
            <a:r>
              <a:rPr lang="en-US" sz="2400" dirty="0" smtClean="0"/>
              <a:t> </a:t>
            </a:r>
            <a:r>
              <a:rPr lang="en-US" sz="2400" dirty="0" err="1" smtClean="0"/>
              <a:t>diberi</a:t>
            </a:r>
            <a:r>
              <a:rPr lang="en-US" sz="2400" dirty="0" smtClean="0"/>
              <a:t> </a:t>
            </a:r>
            <a:r>
              <a:rPr lang="en-US" sz="2400" dirty="0" err="1" smtClean="0"/>
              <a:t>testosteron</a:t>
            </a:r>
            <a:r>
              <a:rPr lang="en-US" sz="2400" dirty="0" smtClean="0"/>
              <a:t> </a:t>
            </a:r>
            <a:r>
              <a:rPr lang="en-US" sz="2400" dirty="0" err="1" smtClean="0"/>
              <a:t>maka</a:t>
            </a:r>
            <a:r>
              <a:rPr lang="en-US" sz="2400" dirty="0" smtClean="0"/>
              <a:t> </a:t>
            </a:r>
            <a:r>
              <a:rPr lang="en-US" sz="2400" dirty="0" err="1" smtClean="0"/>
              <a:t>akan</a:t>
            </a:r>
            <a:r>
              <a:rPr lang="en-US" sz="2400" dirty="0" smtClean="0"/>
              <a:t> </a:t>
            </a:r>
            <a:r>
              <a:rPr lang="en-US" sz="2400" dirty="0" err="1" smtClean="0"/>
              <a:t>berperilaku</a:t>
            </a:r>
            <a:r>
              <a:rPr lang="en-US" sz="2400" dirty="0" smtClean="0"/>
              <a:t> </a:t>
            </a:r>
            <a:r>
              <a:rPr lang="en-US" sz="2400" dirty="0" err="1" smtClean="0"/>
              <a:t>menunggangi</a:t>
            </a:r>
            <a:r>
              <a:rPr lang="en-US" sz="2400" dirty="0" smtClean="0"/>
              <a:t> </a:t>
            </a:r>
            <a:r>
              <a:rPr lang="en-US" sz="2400" dirty="0" err="1" smtClean="0"/>
              <a:t>dan</a:t>
            </a:r>
            <a:r>
              <a:rPr lang="en-US" sz="2400" dirty="0" smtClean="0"/>
              <a:t> </a:t>
            </a:r>
            <a:r>
              <a:rPr lang="en-US" sz="2400" dirty="0" err="1" smtClean="0"/>
              <a:t>kopulasi</a:t>
            </a:r>
            <a:r>
              <a:rPr lang="en-US" sz="2400" dirty="0" smtClean="0"/>
              <a:t> </a:t>
            </a:r>
            <a:r>
              <a:rPr lang="en-US" sz="2400" dirty="0" err="1" smtClean="0"/>
              <a:t>pada</a:t>
            </a:r>
            <a:r>
              <a:rPr lang="en-US" sz="2400" dirty="0" smtClean="0"/>
              <a:t> </a:t>
            </a:r>
            <a:r>
              <a:rPr lang="en-US" sz="2400" dirty="0" err="1" smtClean="0"/>
              <a:t>tikus</a:t>
            </a:r>
            <a:r>
              <a:rPr lang="en-US" sz="2400" dirty="0" smtClean="0"/>
              <a:t> </a:t>
            </a:r>
            <a:r>
              <a:rPr lang="en-US" sz="2400" dirty="0" err="1" smtClean="0"/>
              <a:t>betina</a:t>
            </a:r>
            <a:r>
              <a:rPr lang="en-US" sz="2400" dirty="0" smtClean="0"/>
              <a:t> yang </a:t>
            </a:r>
            <a:r>
              <a:rPr lang="en-US" sz="2400" dirty="0" err="1" smtClean="0"/>
              <a:t>reseptif</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err="1" smtClean="0"/>
              <a:t>Efek-efek</a:t>
            </a:r>
            <a:r>
              <a:rPr lang="en-US" sz="3200" b="1" dirty="0" smtClean="0"/>
              <a:t> </a:t>
            </a:r>
            <a:r>
              <a:rPr lang="en-US" sz="3200" b="1" dirty="0" err="1" smtClean="0"/>
              <a:t>feromon</a:t>
            </a:r>
            <a:endParaRPr lang="en-US" sz="3200" b="1" dirty="0"/>
          </a:p>
        </p:txBody>
      </p:sp>
      <p:sp>
        <p:nvSpPr>
          <p:cNvPr id="3" name="Content Placeholder 2"/>
          <p:cNvSpPr>
            <a:spLocks noGrp="1"/>
          </p:cNvSpPr>
          <p:nvPr>
            <p:ph idx="1"/>
          </p:nvPr>
        </p:nvSpPr>
        <p:spPr/>
        <p:txBody>
          <a:bodyPr/>
          <a:lstStyle/>
          <a:p>
            <a:r>
              <a:rPr lang="en-US" sz="2400" dirty="0" err="1" smtClean="0"/>
              <a:t>Feromon</a:t>
            </a:r>
            <a:r>
              <a:rPr lang="en-US" sz="2400" dirty="0" smtClean="0"/>
              <a:t> </a:t>
            </a:r>
            <a:r>
              <a:rPr lang="en-US" sz="2400" dirty="0" err="1" smtClean="0"/>
              <a:t>adalah</a:t>
            </a:r>
            <a:r>
              <a:rPr lang="en-US" sz="2400" dirty="0" smtClean="0"/>
              <a:t> </a:t>
            </a:r>
            <a:r>
              <a:rPr lang="en-US" sz="2400" dirty="0" err="1" smtClean="0"/>
              <a:t>zat</a:t>
            </a:r>
            <a:r>
              <a:rPr lang="en-US" sz="2400" dirty="0" smtClean="0"/>
              <a:t> </a:t>
            </a:r>
            <a:r>
              <a:rPr lang="en-US" sz="2400" dirty="0" err="1" smtClean="0"/>
              <a:t>kimia</a:t>
            </a:r>
            <a:r>
              <a:rPr lang="en-US" sz="2400" dirty="0" smtClean="0"/>
              <a:t> yang </a:t>
            </a:r>
            <a:r>
              <a:rPr lang="en-US" sz="2400" dirty="0" err="1" smtClean="0"/>
              <a:t>dilepaskan</a:t>
            </a:r>
            <a:r>
              <a:rPr lang="en-US" sz="2400" dirty="0" smtClean="0"/>
              <a:t> </a:t>
            </a:r>
            <a:r>
              <a:rPr lang="en-US" sz="2400" dirty="0" err="1" smtClean="0"/>
              <a:t>oleh</a:t>
            </a:r>
            <a:r>
              <a:rPr lang="en-US" sz="2400" dirty="0" smtClean="0"/>
              <a:t> </a:t>
            </a:r>
            <a:r>
              <a:rPr lang="en-US" sz="2400" dirty="0" err="1" smtClean="0"/>
              <a:t>hewan</a:t>
            </a:r>
            <a:r>
              <a:rPr lang="en-US" sz="2400" dirty="0" smtClean="0"/>
              <a:t> </a:t>
            </a:r>
            <a:r>
              <a:rPr lang="en-US" sz="2400" dirty="0" err="1" smtClean="0"/>
              <a:t>untuk</a:t>
            </a:r>
            <a:r>
              <a:rPr lang="en-US" sz="2400" dirty="0" smtClean="0"/>
              <a:t> </a:t>
            </a:r>
            <a:r>
              <a:rPr lang="en-US" sz="2400" dirty="0" err="1" smtClean="0"/>
              <a:t>mempengaruhi</a:t>
            </a:r>
            <a:r>
              <a:rPr lang="en-US" sz="2400" dirty="0" smtClean="0"/>
              <a:t> </a:t>
            </a:r>
            <a:r>
              <a:rPr lang="en-US" sz="2400" dirty="0" err="1" smtClean="0"/>
              <a:t>fisiologi</a:t>
            </a:r>
            <a:r>
              <a:rPr lang="en-US" sz="2400" dirty="0" smtClean="0"/>
              <a:t> </a:t>
            </a:r>
            <a:r>
              <a:rPr lang="en-US" sz="2400" dirty="0" err="1" smtClean="0"/>
              <a:t>dan</a:t>
            </a:r>
            <a:r>
              <a:rPr lang="en-US" sz="2400" dirty="0" smtClean="0"/>
              <a:t> </a:t>
            </a:r>
            <a:r>
              <a:rPr lang="en-US" sz="2400" dirty="0" err="1" smtClean="0"/>
              <a:t>perilaku</a:t>
            </a:r>
            <a:r>
              <a:rPr lang="en-US" sz="2400" dirty="0" smtClean="0"/>
              <a:t> </a:t>
            </a:r>
            <a:r>
              <a:rPr lang="en-US" sz="2400" dirty="0" err="1" smtClean="0"/>
              <a:t>reproduksi</a:t>
            </a:r>
            <a:r>
              <a:rPr lang="en-US" sz="2400" dirty="0" smtClean="0"/>
              <a:t> </a:t>
            </a:r>
            <a:r>
              <a:rPr lang="en-US" sz="2400" dirty="0" err="1" smtClean="0"/>
              <a:t>hewan</a:t>
            </a:r>
            <a:r>
              <a:rPr lang="en-US" sz="2400" dirty="0" smtClean="0"/>
              <a:t> lain </a:t>
            </a:r>
            <a:r>
              <a:rPr lang="en-US" sz="2400" dirty="0" err="1" smtClean="0"/>
              <a:t>melalui</a:t>
            </a:r>
            <a:r>
              <a:rPr lang="en-US" sz="2400" dirty="0" smtClean="0"/>
              <a:t> </a:t>
            </a:r>
            <a:r>
              <a:rPr lang="en-US" sz="2400" dirty="0" err="1" smtClean="0"/>
              <a:t>penghiduan</a:t>
            </a:r>
            <a:r>
              <a:rPr lang="en-US" sz="2400" dirty="0" smtClean="0"/>
              <a:t> </a:t>
            </a:r>
            <a:r>
              <a:rPr lang="en-US" sz="2400" dirty="0" err="1" smtClean="0"/>
              <a:t>atau</a:t>
            </a:r>
            <a:r>
              <a:rPr lang="en-US" sz="2400" dirty="0" smtClean="0"/>
              <a:t> </a:t>
            </a:r>
            <a:r>
              <a:rPr lang="en-US" sz="2400" dirty="0" err="1" smtClean="0"/>
              <a:t>pengecapan</a:t>
            </a:r>
            <a:r>
              <a:rPr lang="en-US" sz="2400" dirty="0" smtClean="0"/>
              <a:t>.</a:t>
            </a:r>
          </a:p>
          <a:p>
            <a:r>
              <a:rPr lang="en-US" sz="2400" dirty="0" err="1" smtClean="0"/>
              <a:t>Efek</a:t>
            </a:r>
            <a:r>
              <a:rPr lang="en-US" sz="2400" dirty="0" smtClean="0"/>
              <a:t> Lee Boot, </a:t>
            </a:r>
            <a:r>
              <a:rPr lang="en-US" sz="2400" dirty="0" err="1" smtClean="0"/>
              <a:t>bila</a:t>
            </a:r>
            <a:r>
              <a:rPr lang="en-US" sz="2400" dirty="0" smtClean="0"/>
              <a:t> </a:t>
            </a:r>
            <a:r>
              <a:rPr lang="en-US" sz="2400" dirty="0" err="1" smtClean="0"/>
              <a:t>mencit</a:t>
            </a:r>
            <a:r>
              <a:rPr lang="en-US" sz="2400" dirty="0" smtClean="0"/>
              <a:t> </a:t>
            </a:r>
            <a:r>
              <a:rPr lang="en-US" sz="2400" dirty="0" err="1" smtClean="0"/>
              <a:t>betina</a:t>
            </a:r>
            <a:r>
              <a:rPr lang="en-US" sz="2400" dirty="0" smtClean="0"/>
              <a:t> </a:t>
            </a:r>
            <a:r>
              <a:rPr lang="en-US" sz="2400" dirty="0" err="1" smtClean="0"/>
              <a:t>disatukan</a:t>
            </a:r>
            <a:r>
              <a:rPr lang="en-US" sz="2400" dirty="0" smtClean="0"/>
              <a:t> </a:t>
            </a:r>
            <a:r>
              <a:rPr lang="en-US" sz="2400" dirty="0" err="1" smtClean="0"/>
              <a:t>dalam</a:t>
            </a:r>
            <a:r>
              <a:rPr lang="en-US" sz="2400" dirty="0" smtClean="0"/>
              <a:t> </a:t>
            </a:r>
            <a:r>
              <a:rPr lang="en-US" sz="2400" dirty="0" err="1" smtClean="0"/>
              <a:t>sebuah</a:t>
            </a:r>
            <a:r>
              <a:rPr lang="en-US" sz="2400" dirty="0" smtClean="0"/>
              <a:t> </a:t>
            </a:r>
            <a:r>
              <a:rPr lang="en-US" sz="2400" dirty="0" err="1" smtClean="0"/>
              <a:t>kandang</a:t>
            </a:r>
            <a:r>
              <a:rPr lang="en-US" sz="2400" dirty="0" smtClean="0"/>
              <a:t> </a:t>
            </a:r>
            <a:r>
              <a:rPr lang="en-US" sz="2400" dirty="0" err="1" smtClean="0"/>
              <a:t>maka</a:t>
            </a:r>
            <a:r>
              <a:rPr lang="en-US" sz="2400" dirty="0" smtClean="0"/>
              <a:t> </a:t>
            </a:r>
            <a:r>
              <a:rPr lang="en-US" sz="2400" dirty="0" err="1" smtClean="0"/>
              <a:t>siklus</a:t>
            </a:r>
            <a:r>
              <a:rPr lang="en-US" sz="2400" dirty="0" smtClean="0"/>
              <a:t> estrus </a:t>
            </a:r>
            <a:r>
              <a:rPr lang="en-US" sz="2400" dirty="0" err="1" smtClean="0"/>
              <a:t>mereka</a:t>
            </a:r>
            <a:r>
              <a:rPr lang="en-US" sz="2400" dirty="0" smtClean="0"/>
              <a:t> </a:t>
            </a:r>
            <a:r>
              <a:rPr lang="en-US" sz="2400" dirty="0" err="1" smtClean="0"/>
              <a:t>melambat</a:t>
            </a:r>
            <a:r>
              <a:rPr lang="en-US" sz="2400" dirty="0" smtClean="0"/>
              <a:t> </a:t>
            </a:r>
            <a:r>
              <a:rPr lang="en-US" sz="2400" dirty="0" err="1" smtClean="0"/>
              <a:t>dan</a:t>
            </a:r>
            <a:r>
              <a:rPr lang="en-US" sz="2400" dirty="0" smtClean="0"/>
              <a:t> </a:t>
            </a:r>
            <a:r>
              <a:rPr lang="en-US" sz="2400" dirty="0" err="1" smtClean="0"/>
              <a:t>akhirnya</a:t>
            </a:r>
            <a:r>
              <a:rPr lang="en-US" sz="2400" dirty="0" smtClean="0"/>
              <a:t> </a:t>
            </a:r>
            <a:r>
              <a:rPr lang="en-US" sz="2400" dirty="0" err="1" smtClean="0"/>
              <a:t>berhenti</a:t>
            </a:r>
            <a:r>
              <a:rPr lang="en-US" sz="2400" dirty="0" smtClean="0"/>
              <a:t>.</a:t>
            </a:r>
          </a:p>
          <a:p>
            <a:r>
              <a:rPr lang="en-US" sz="2400" dirty="0" err="1" smtClean="0"/>
              <a:t>Efek</a:t>
            </a:r>
            <a:r>
              <a:rPr lang="en-US" sz="2400" dirty="0" smtClean="0"/>
              <a:t> Whitten, </a:t>
            </a:r>
            <a:r>
              <a:rPr lang="en-US" sz="2400" dirty="0" err="1" smtClean="0"/>
              <a:t>bila</a:t>
            </a:r>
            <a:r>
              <a:rPr lang="en-US" sz="2400" dirty="0" smtClean="0"/>
              <a:t> </a:t>
            </a:r>
            <a:r>
              <a:rPr lang="en-US" sz="2400" dirty="0" err="1" smtClean="0"/>
              <a:t>sekelompok</a:t>
            </a:r>
            <a:r>
              <a:rPr lang="en-US" sz="2400" dirty="0" smtClean="0"/>
              <a:t> </a:t>
            </a:r>
            <a:r>
              <a:rPr lang="en-US" sz="2400" dirty="0" err="1" smtClean="0"/>
              <a:t>mencit</a:t>
            </a:r>
            <a:r>
              <a:rPr lang="en-US" sz="2400" dirty="0" smtClean="0"/>
              <a:t> </a:t>
            </a:r>
            <a:r>
              <a:rPr lang="en-US" sz="2400" dirty="0" err="1" smtClean="0"/>
              <a:t>betina</a:t>
            </a:r>
            <a:r>
              <a:rPr lang="en-US" sz="2400" dirty="0" smtClean="0"/>
              <a:t> </a:t>
            </a:r>
            <a:r>
              <a:rPr lang="en-US" sz="2400" dirty="0" err="1" smtClean="0"/>
              <a:t>dipaparkan</a:t>
            </a:r>
            <a:r>
              <a:rPr lang="en-US" sz="2400" dirty="0" smtClean="0"/>
              <a:t> </a:t>
            </a:r>
            <a:r>
              <a:rPr lang="en-US" sz="2400" dirty="0" err="1" smtClean="0"/>
              <a:t>bau</a:t>
            </a:r>
            <a:r>
              <a:rPr lang="en-US" sz="2400" dirty="0" smtClean="0"/>
              <a:t> </a:t>
            </a:r>
            <a:r>
              <a:rPr lang="en-US" sz="2400" dirty="0" err="1" smtClean="0"/>
              <a:t>jantan</a:t>
            </a:r>
            <a:r>
              <a:rPr lang="en-US" sz="2400" dirty="0" smtClean="0"/>
              <a:t> </a:t>
            </a:r>
            <a:r>
              <a:rPr lang="en-US" sz="2400" dirty="0" err="1" smtClean="0"/>
              <a:t>dewasa</a:t>
            </a:r>
            <a:r>
              <a:rPr lang="en-US" sz="2400" dirty="0" smtClean="0"/>
              <a:t> normal (</a:t>
            </a:r>
            <a:r>
              <a:rPr lang="en-US" sz="2400" dirty="0" err="1" smtClean="0"/>
              <a:t>melalui</a:t>
            </a:r>
            <a:r>
              <a:rPr lang="en-US" sz="2400" dirty="0" smtClean="0"/>
              <a:t> </a:t>
            </a:r>
            <a:r>
              <a:rPr lang="en-US" sz="2400" dirty="0" err="1" smtClean="0"/>
              <a:t>kencingnya</a:t>
            </a:r>
            <a:r>
              <a:rPr lang="en-US" sz="2400" dirty="0" smtClean="0"/>
              <a:t>)</a:t>
            </a:r>
            <a:r>
              <a:rPr lang="en-US" sz="2400" dirty="0" err="1" smtClean="0"/>
              <a:t>siklus</a:t>
            </a:r>
            <a:r>
              <a:rPr lang="en-US" sz="2400" dirty="0" smtClean="0"/>
              <a:t> estrus </a:t>
            </a:r>
            <a:r>
              <a:rPr lang="en-US" sz="2400" dirty="0" err="1" smtClean="0"/>
              <a:t>mereka</a:t>
            </a:r>
            <a:r>
              <a:rPr lang="en-US" sz="2400" dirty="0" smtClean="0"/>
              <a:t> </a:t>
            </a:r>
            <a:r>
              <a:rPr lang="en-US" sz="2400" dirty="0" err="1" smtClean="0"/>
              <a:t>mulai</a:t>
            </a:r>
            <a:r>
              <a:rPr lang="en-US" sz="2400" dirty="0" smtClean="0"/>
              <a:t> </a:t>
            </a:r>
            <a:r>
              <a:rPr lang="en-US" sz="2400" dirty="0" err="1" smtClean="0"/>
              <a:t>berjalan</a:t>
            </a:r>
            <a:r>
              <a:rPr lang="en-US" sz="2400" dirty="0" smtClean="0"/>
              <a:t> </a:t>
            </a:r>
            <a:r>
              <a:rPr lang="en-US" sz="2400" dirty="0" err="1" smtClean="0"/>
              <a:t>lagi</a:t>
            </a:r>
            <a:r>
              <a:rPr lang="en-US" sz="2400" dirty="0" smtClean="0"/>
              <a:t> </a:t>
            </a:r>
            <a:r>
              <a:rPr lang="en-US" sz="2400" dirty="0" err="1" smtClean="0"/>
              <a:t>dan</a:t>
            </a:r>
            <a:r>
              <a:rPr lang="en-US" sz="2400" dirty="0" smtClean="0"/>
              <a:t> </a:t>
            </a:r>
            <a:r>
              <a:rPr lang="en-US" sz="2400" dirty="0" err="1" smtClean="0"/>
              <a:t>siklus</a:t>
            </a:r>
            <a:r>
              <a:rPr lang="en-US" sz="2400" dirty="0" smtClean="0"/>
              <a:t> </a:t>
            </a:r>
            <a:r>
              <a:rPr lang="en-US" sz="2400" dirty="0" err="1" smtClean="0"/>
              <a:t>mereka</a:t>
            </a:r>
            <a:r>
              <a:rPr lang="en-US" sz="2400" dirty="0" smtClean="0"/>
              <a:t> </a:t>
            </a:r>
            <a:r>
              <a:rPr lang="en-US" sz="2400" dirty="0" err="1" smtClean="0"/>
              <a:t>cenderung</a:t>
            </a:r>
            <a:r>
              <a:rPr lang="en-US" sz="2400" dirty="0" smtClean="0"/>
              <a:t> </a:t>
            </a:r>
            <a:r>
              <a:rPr lang="en-US" sz="2400" dirty="0" err="1" smtClean="0"/>
              <a:t>tersinkronisasi</a:t>
            </a:r>
            <a:r>
              <a:rPr lang="en-US" sz="2400" dirty="0" smtClean="0"/>
              <a:t>.</a:t>
            </a:r>
          </a:p>
          <a:p>
            <a:r>
              <a:rPr lang="en-US" sz="2400" dirty="0" err="1" smtClean="0"/>
              <a:t>Efek</a:t>
            </a:r>
            <a:r>
              <a:rPr lang="en-US" sz="2400" dirty="0" smtClean="0"/>
              <a:t> </a:t>
            </a:r>
            <a:r>
              <a:rPr lang="en-US" sz="2400" dirty="0" err="1" smtClean="0"/>
              <a:t>Vandenbergh</a:t>
            </a:r>
            <a:r>
              <a:rPr lang="en-US" sz="2400" dirty="0" smtClean="0"/>
              <a:t>, </a:t>
            </a:r>
            <a:r>
              <a:rPr lang="en-US" sz="2400" dirty="0" err="1" smtClean="0"/>
              <a:t>percepatan</a:t>
            </a:r>
            <a:r>
              <a:rPr lang="en-US" sz="2400" dirty="0" smtClean="0"/>
              <a:t> </a:t>
            </a:r>
            <a:r>
              <a:rPr lang="en-US" sz="2400" dirty="0" err="1" smtClean="0"/>
              <a:t>terjadinya</a:t>
            </a:r>
            <a:r>
              <a:rPr lang="en-US" sz="2400" dirty="0" smtClean="0"/>
              <a:t> </a:t>
            </a:r>
            <a:r>
              <a:rPr lang="en-US" sz="2400" dirty="0" err="1" smtClean="0"/>
              <a:t>pubertas</a:t>
            </a:r>
            <a:r>
              <a:rPr lang="en-US" sz="2400" dirty="0" smtClean="0"/>
              <a:t> </a:t>
            </a:r>
            <a:r>
              <a:rPr lang="en-US" sz="2400" dirty="0" err="1" smtClean="0"/>
              <a:t>pada</a:t>
            </a:r>
            <a:r>
              <a:rPr lang="en-US" sz="2400" dirty="0" smtClean="0"/>
              <a:t> </a:t>
            </a:r>
            <a:r>
              <a:rPr lang="en-US" sz="2400" dirty="0" err="1" smtClean="0"/>
              <a:t>hewan</a:t>
            </a:r>
            <a:r>
              <a:rPr lang="en-US" sz="2400" dirty="0" smtClean="0"/>
              <a:t> </a:t>
            </a:r>
            <a:r>
              <a:rPr lang="en-US" sz="2400" dirty="0" err="1" smtClean="0"/>
              <a:t>pengerat</a:t>
            </a:r>
            <a:r>
              <a:rPr lang="en-US" sz="2400" dirty="0" smtClean="0"/>
              <a:t>  </a:t>
            </a:r>
            <a:r>
              <a:rPr lang="en-US" sz="2400" dirty="0" err="1" smtClean="0"/>
              <a:t>betina</a:t>
            </a:r>
            <a:r>
              <a:rPr lang="en-US" sz="2400" dirty="0" smtClean="0"/>
              <a:t> </a:t>
            </a:r>
            <a:r>
              <a:rPr lang="en-US" sz="2400" dirty="0" err="1" smtClean="0"/>
              <a:t>karena</a:t>
            </a:r>
            <a:r>
              <a:rPr lang="en-US" sz="2400" dirty="0" smtClean="0"/>
              <a:t> </a:t>
            </a:r>
            <a:r>
              <a:rPr lang="en-US" sz="2400" dirty="0" err="1" smtClean="0"/>
              <a:t>bau</a:t>
            </a:r>
            <a:r>
              <a:rPr lang="en-US" sz="2400" dirty="0" smtClean="0"/>
              <a:t> </a:t>
            </a:r>
            <a:r>
              <a:rPr lang="en-US" sz="2400" dirty="0" err="1" smtClean="0"/>
              <a:t>jantan</a:t>
            </a:r>
            <a:r>
              <a:rPr lang="en-US" sz="2400" dirty="0" smtClean="0"/>
              <a:t> </a:t>
            </a:r>
            <a:r>
              <a:rPr lang="en-US" sz="2400" dirty="0" err="1" smtClean="0"/>
              <a:t>dewasa</a:t>
            </a:r>
            <a:r>
              <a:rPr lang="en-US" sz="2400" dirty="0" smtClean="0"/>
              <a:t> normal.</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err="1" smtClean="0"/>
              <a:t>Efek</a:t>
            </a:r>
            <a:r>
              <a:rPr lang="en-US" sz="2400" dirty="0" smtClean="0"/>
              <a:t> Bruce, </a:t>
            </a:r>
            <a:r>
              <a:rPr lang="en-US" sz="2400" dirty="0" err="1" smtClean="0"/>
              <a:t>gugurnya</a:t>
            </a:r>
            <a:r>
              <a:rPr lang="en-US" sz="2400" dirty="0" smtClean="0"/>
              <a:t> </a:t>
            </a:r>
            <a:r>
              <a:rPr lang="en-US" sz="2400" dirty="0" err="1" smtClean="0"/>
              <a:t>kehamilan</a:t>
            </a:r>
            <a:r>
              <a:rPr lang="en-US" sz="2400" dirty="0" smtClean="0"/>
              <a:t> </a:t>
            </a:r>
            <a:r>
              <a:rPr lang="en-US" sz="2400" dirty="0" err="1" smtClean="0"/>
              <a:t>akibat</a:t>
            </a:r>
            <a:r>
              <a:rPr lang="en-US" sz="2400" dirty="0" smtClean="0"/>
              <a:t> </a:t>
            </a:r>
            <a:r>
              <a:rPr lang="en-US" sz="2400" dirty="0" err="1" smtClean="0"/>
              <a:t>bau</a:t>
            </a:r>
            <a:r>
              <a:rPr lang="en-US" sz="2400" dirty="0" smtClean="0"/>
              <a:t> </a:t>
            </a:r>
            <a:r>
              <a:rPr lang="en-US" sz="2400" dirty="0" err="1" smtClean="0"/>
              <a:t>feromon</a:t>
            </a:r>
            <a:r>
              <a:rPr lang="en-US" sz="2400" dirty="0" smtClean="0"/>
              <a:t> </a:t>
            </a:r>
            <a:r>
              <a:rPr lang="en-US" sz="2400" dirty="0" err="1" smtClean="0"/>
              <a:t>jantan</a:t>
            </a:r>
            <a:r>
              <a:rPr lang="en-US" sz="2400" dirty="0" smtClean="0"/>
              <a:t> lain </a:t>
            </a:r>
            <a:r>
              <a:rPr lang="en-US" sz="2400" dirty="0" err="1" smtClean="0"/>
              <a:t>selain</a:t>
            </a:r>
            <a:r>
              <a:rPr lang="en-US" sz="2400" dirty="0" smtClean="0"/>
              <a:t> yang </a:t>
            </a:r>
            <a:r>
              <a:rPr lang="en-US" sz="2400" dirty="0" err="1" smtClean="0"/>
              <a:t>telah</a:t>
            </a:r>
            <a:r>
              <a:rPr lang="en-US" sz="2400" dirty="0" smtClean="0"/>
              <a:t> </a:t>
            </a:r>
            <a:r>
              <a:rPr lang="en-US" sz="2400" dirty="0" err="1" smtClean="0"/>
              <a:t>menghamili</a:t>
            </a:r>
            <a:r>
              <a:rPr lang="en-US" sz="2400" dirty="0" smtClean="0"/>
              <a:t> </a:t>
            </a:r>
            <a:r>
              <a:rPr lang="en-US" sz="2400" dirty="0" err="1" smtClean="0"/>
              <a:t>betina</a:t>
            </a:r>
            <a:r>
              <a:rPr lang="en-US" sz="2400" dirty="0" smtClean="0"/>
              <a:t> </a:t>
            </a:r>
            <a:r>
              <a:rPr lang="en-US" sz="2400" dirty="0" err="1" smtClean="0"/>
              <a:t>sebelumnya</a:t>
            </a:r>
            <a:r>
              <a:rPr lang="en-US" sz="2400" dirty="0" smtClean="0"/>
              <a:t>.</a:t>
            </a:r>
          </a:p>
          <a:p>
            <a:r>
              <a:rPr lang="en-US" sz="2400" dirty="0" err="1" smtClean="0"/>
              <a:t>Banyak</a:t>
            </a:r>
            <a:r>
              <a:rPr lang="en-US" sz="2400" dirty="0" smtClean="0"/>
              <a:t> </a:t>
            </a:r>
            <a:r>
              <a:rPr lang="en-US" sz="2400" dirty="0" err="1" smtClean="0"/>
              <a:t>efek</a:t>
            </a:r>
            <a:r>
              <a:rPr lang="en-US" sz="2400" dirty="0" smtClean="0"/>
              <a:t> </a:t>
            </a:r>
            <a:r>
              <a:rPr lang="en-US" sz="2400" dirty="0" err="1" smtClean="0"/>
              <a:t>feromon</a:t>
            </a:r>
            <a:r>
              <a:rPr lang="en-US" sz="2400" dirty="0" smtClean="0"/>
              <a:t> </a:t>
            </a:r>
            <a:r>
              <a:rPr lang="en-US" sz="2400" dirty="0" err="1" smtClean="0"/>
              <a:t>diperantarai</a:t>
            </a:r>
            <a:r>
              <a:rPr lang="en-US" sz="2400" dirty="0" smtClean="0"/>
              <a:t> </a:t>
            </a:r>
            <a:r>
              <a:rPr lang="en-US" sz="2400" dirty="0" err="1" smtClean="0"/>
              <a:t>oleh</a:t>
            </a:r>
            <a:r>
              <a:rPr lang="en-US" sz="2400" dirty="0" smtClean="0"/>
              <a:t> VNO (organ </a:t>
            </a:r>
            <a:r>
              <a:rPr lang="en-US" sz="2400" dirty="0" err="1" smtClean="0"/>
              <a:t>vomeronasal</a:t>
            </a:r>
            <a:r>
              <a:rPr lang="en-US" sz="2400" dirty="0" smtClean="0"/>
              <a:t>) yang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saluran</a:t>
            </a:r>
            <a:r>
              <a:rPr lang="en-US" sz="2400" dirty="0" smtClean="0"/>
              <a:t> </a:t>
            </a:r>
            <a:r>
              <a:rPr lang="en-US" sz="2400" dirty="0" err="1" smtClean="0"/>
              <a:t>rongga</a:t>
            </a:r>
            <a:r>
              <a:rPr lang="en-US" sz="2400" dirty="0" smtClean="0"/>
              <a:t> </a:t>
            </a:r>
            <a:r>
              <a:rPr lang="en-US" sz="2400" dirty="0" err="1" smtClean="0"/>
              <a:t>hidung</a:t>
            </a:r>
            <a:r>
              <a:rPr lang="en-US" sz="2400" dirty="0" smtClean="0"/>
              <a:t>, </a:t>
            </a:r>
            <a:r>
              <a:rPr lang="en-US" sz="2400" dirty="0" err="1" smtClean="0"/>
              <a:t>menjulur</a:t>
            </a:r>
            <a:r>
              <a:rPr lang="en-US" sz="2400" dirty="0" smtClean="0"/>
              <a:t> </a:t>
            </a:r>
            <a:r>
              <a:rPr lang="en-US" sz="2400" dirty="0" err="1" smtClean="0"/>
              <a:t>sampai</a:t>
            </a:r>
            <a:r>
              <a:rPr lang="en-US" sz="2400" dirty="0" smtClean="0"/>
              <a:t> </a:t>
            </a:r>
            <a:r>
              <a:rPr lang="en-US" sz="2400" dirty="0" err="1" smtClean="0"/>
              <a:t>belakang</a:t>
            </a:r>
            <a:r>
              <a:rPr lang="en-US" sz="2400" dirty="0" smtClean="0"/>
              <a:t> </a:t>
            </a:r>
            <a:r>
              <a:rPr lang="en-US" sz="2400" dirty="0" err="1" smtClean="0"/>
              <a:t>bulbus</a:t>
            </a:r>
            <a:r>
              <a:rPr lang="en-US" sz="2400" dirty="0" smtClean="0"/>
              <a:t> </a:t>
            </a:r>
            <a:r>
              <a:rPr lang="en-US" sz="2400" dirty="0" err="1" smtClean="0"/>
              <a:t>olfaktoris</a:t>
            </a:r>
            <a:r>
              <a:rPr lang="en-US" sz="2400" dirty="0" smtClean="0"/>
              <a:t> </a:t>
            </a:r>
            <a:r>
              <a:rPr lang="en-US" sz="2400" dirty="0" err="1" smtClean="0"/>
              <a:t>membentuk</a:t>
            </a:r>
            <a:r>
              <a:rPr lang="en-US" sz="2400" dirty="0" smtClean="0"/>
              <a:t> </a:t>
            </a:r>
            <a:r>
              <a:rPr lang="en-US" sz="2400" dirty="0" err="1" smtClean="0"/>
              <a:t>bulbus</a:t>
            </a:r>
            <a:r>
              <a:rPr lang="en-US" sz="2400" dirty="0" smtClean="0"/>
              <a:t> </a:t>
            </a:r>
            <a:r>
              <a:rPr lang="en-US" sz="2400" dirty="0" err="1" smtClean="0"/>
              <a:t>olfaktoris</a:t>
            </a:r>
            <a:r>
              <a:rPr lang="en-US" sz="2400" dirty="0" smtClean="0"/>
              <a:t> </a:t>
            </a:r>
            <a:r>
              <a:rPr lang="en-US" sz="2400" dirty="0" err="1" smtClean="0"/>
              <a:t>asesoris</a:t>
            </a:r>
            <a:r>
              <a:rPr lang="en-US" sz="2400" dirty="0" smtClean="0"/>
              <a:t>. </a:t>
            </a:r>
          </a:p>
          <a:p>
            <a:r>
              <a:rPr lang="en-US" sz="2400" dirty="0" err="1" smtClean="0"/>
              <a:t>Bila</a:t>
            </a:r>
            <a:r>
              <a:rPr lang="en-US" sz="2400" dirty="0" smtClean="0"/>
              <a:t> </a:t>
            </a:r>
            <a:r>
              <a:rPr lang="en-US" sz="2400" dirty="0" err="1" smtClean="0"/>
              <a:t>bulbus</a:t>
            </a:r>
            <a:r>
              <a:rPr lang="en-US" sz="2400" dirty="0" smtClean="0"/>
              <a:t> </a:t>
            </a:r>
            <a:r>
              <a:rPr lang="en-US" sz="2400" dirty="0" err="1" smtClean="0"/>
              <a:t>olfaktoris</a:t>
            </a:r>
            <a:r>
              <a:rPr lang="en-US" sz="2400" dirty="0" smtClean="0"/>
              <a:t> </a:t>
            </a:r>
            <a:r>
              <a:rPr lang="en-US" sz="2400" dirty="0" err="1" smtClean="0"/>
              <a:t>asesoris</a:t>
            </a:r>
            <a:r>
              <a:rPr lang="en-US" sz="2400" dirty="0" smtClean="0"/>
              <a:t> </a:t>
            </a:r>
            <a:r>
              <a:rPr lang="en-US" sz="2400" dirty="0" err="1" smtClean="0"/>
              <a:t>dibuang</a:t>
            </a:r>
            <a:r>
              <a:rPr lang="en-US" sz="2400" dirty="0" smtClean="0"/>
              <a:t> </a:t>
            </a:r>
            <a:r>
              <a:rPr lang="en-US" sz="2400" dirty="0" err="1" smtClean="0"/>
              <a:t>maka</a:t>
            </a:r>
            <a:r>
              <a:rPr lang="en-US" sz="2400" dirty="0" smtClean="0"/>
              <a:t> </a:t>
            </a:r>
            <a:r>
              <a:rPr lang="en-US" sz="2400" dirty="0" err="1" smtClean="0"/>
              <a:t>efek</a:t>
            </a:r>
            <a:r>
              <a:rPr lang="en-US" sz="2400" dirty="0" smtClean="0"/>
              <a:t> Lee-Boot, Whitten, </a:t>
            </a:r>
            <a:r>
              <a:rPr lang="en-US" sz="2400" dirty="0" err="1" smtClean="0"/>
              <a:t>Vandenbergh</a:t>
            </a:r>
            <a:r>
              <a:rPr lang="en-US" sz="2400" dirty="0" smtClean="0"/>
              <a:t> </a:t>
            </a:r>
            <a:r>
              <a:rPr lang="en-US" sz="2400" dirty="0" err="1" smtClean="0"/>
              <a:t>dan</a:t>
            </a:r>
            <a:r>
              <a:rPr lang="en-US" sz="2400" dirty="0" smtClean="0"/>
              <a:t> Bruce </a:t>
            </a:r>
            <a:r>
              <a:rPr lang="en-US" sz="2400" dirty="0" err="1" smtClean="0"/>
              <a:t>akan</a:t>
            </a:r>
            <a:r>
              <a:rPr lang="en-US" sz="2400" dirty="0" smtClean="0"/>
              <a:t> </a:t>
            </a:r>
            <a:r>
              <a:rPr lang="en-US" sz="2400" dirty="0" err="1" smtClean="0"/>
              <a:t>hilang</a:t>
            </a:r>
            <a:r>
              <a:rPr lang="en-US" sz="2400" dirty="0" smtClean="0"/>
              <a:t>.</a:t>
            </a:r>
          </a:p>
          <a:p>
            <a:r>
              <a:rPr lang="en-US" sz="2400" dirty="0" err="1" smtClean="0"/>
              <a:t>Bulbus</a:t>
            </a:r>
            <a:r>
              <a:rPr lang="en-US" sz="2400" dirty="0" smtClean="0"/>
              <a:t> </a:t>
            </a:r>
            <a:r>
              <a:rPr lang="en-US" sz="2400" dirty="0" err="1" smtClean="0"/>
              <a:t>olfaktoris</a:t>
            </a:r>
            <a:r>
              <a:rPr lang="en-US" sz="2400" dirty="0" smtClean="0"/>
              <a:t> </a:t>
            </a:r>
            <a:r>
              <a:rPr lang="en-US" sz="2400" dirty="0" err="1" smtClean="0"/>
              <a:t>asesoris</a:t>
            </a:r>
            <a:r>
              <a:rPr lang="en-US" sz="2400" dirty="0" smtClean="0"/>
              <a:t>  </a:t>
            </a:r>
            <a:r>
              <a:rPr lang="en-US" sz="2400" dirty="0" err="1" smtClean="0"/>
              <a:t>menjurkan</a:t>
            </a:r>
            <a:r>
              <a:rPr lang="en-US" sz="2400" dirty="0" smtClean="0"/>
              <a:t> </a:t>
            </a:r>
            <a:r>
              <a:rPr lang="en-US" sz="2400" dirty="0" err="1" smtClean="0"/>
              <a:t>aksonnya</a:t>
            </a:r>
            <a:r>
              <a:rPr lang="en-US" sz="2400" dirty="0" smtClean="0"/>
              <a:t> </a:t>
            </a:r>
            <a:r>
              <a:rPr lang="en-US" sz="2400" dirty="0" err="1" smtClean="0"/>
              <a:t>ke</a:t>
            </a:r>
            <a:r>
              <a:rPr lang="en-US" sz="2400" dirty="0" smtClean="0"/>
              <a:t> </a:t>
            </a:r>
            <a:r>
              <a:rPr lang="en-US" sz="2400" dirty="0" err="1" smtClean="0"/>
              <a:t>nukleus</a:t>
            </a:r>
            <a:r>
              <a:rPr lang="en-US" sz="2400" dirty="0" smtClean="0"/>
              <a:t> medial </a:t>
            </a:r>
            <a:r>
              <a:rPr lang="en-US" sz="2400" dirty="0" err="1" smtClean="0"/>
              <a:t>di</a:t>
            </a:r>
            <a:r>
              <a:rPr lang="en-US" sz="2400" dirty="0" smtClean="0"/>
              <a:t> </a:t>
            </a:r>
            <a:r>
              <a:rPr lang="en-US" sz="2400" dirty="0" err="1" smtClean="0"/>
              <a:t>amigdala</a:t>
            </a:r>
            <a:r>
              <a:rPr lang="en-US" sz="2400" dirty="0" smtClean="0"/>
              <a:t> </a:t>
            </a:r>
            <a:r>
              <a:rPr lang="en-US" sz="2400" dirty="0" err="1" smtClean="0"/>
              <a:t>lalu</a:t>
            </a:r>
            <a:r>
              <a:rPr lang="en-US" sz="2400" dirty="0" smtClean="0"/>
              <a:t> </a:t>
            </a:r>
            <a:r>
              <a:rPr lang="en-US" sz="2400" dirty="0" err="1" smtClean="0"/>
              <a:t>preoptik</a:t>
            </a:r>
            <a:r>
              <a:rPr lang="en-US" sz="2400" dirty="0" smtClean="0"/>
              <a:t> </a:t>
            </a:r>
            <a:r>
              <a:rPr lang="en-US" sz="2400" dirty="0" err="1" smtClean="0"/>
              <a:t>dan</a:t>
            </a:r>
            <a:r>
              <a:rPr lang="en-US" sz="2400" dirty="0" smtClean="0"/>
              <a:t> </a:t>
            </a:r>
            <a:r>
              <a:rPr lang="en-US" sz="2400" dirty="0" err="1" smtClean="0"/>
              <a:t>hipotalamus</a:t>
            </a:r>
            <a:r>
              <a:rPr lang="en-US" sz="2400" dirty="0" smtClean="0"/>
              <a:t> anterior </a:t>
            </a:r>
            <a:r>
              <a:rPr lang="en-US" sz="2400" dirty="0" err="1" smtClean="0"/>
              <a:t>dan</a:t>
            </a:r>
            <a:r>
              <a:rPr lang="en-US" sz="2400" dirty="0" smtClean="0"/>
              <a:t> </a:t>
            </a:r>
            <a:r>
              <a:rPr lang="en-US" sz="2400" dirty="0" err="1" smtClean="0"/>
              <a:t>nukleus</a:t>
            </a:r>
            <a:r>
              <a:rPr lang="en-US" sz="2400" dirty="0" smtClean="0"/>
              <a:t> </a:t>
            </a:r>
            <a:r>
              <a:rPr lang="en-US" sz="2400" dirty="0" err="1" smtClean="0"/>
              <a:t>ventromedial</a:t>
            </a:r>
            <a:r>
              <a:rPr lang="en-US" sz="2400" dirty="0" smtClean="0"/>
              <a:t> </a:t>
            </a:r>
            <a:r>
              <a:rPr lang="en-US" sz="2400" dirty="0" err="1" smtClean="0"/>
              <a:t>di</a:t>
            </a:r>
            <a:r>
              <a:rPr lang="en-US" sz="2400" dirty="0" smtClean="0"/>
              <a:t> </a:t>
            </a:r>
            <a:r>
              <a:rPr lang="en-US" sz="2400" dirty="0" err="1" smtClean="0"/>
              <a:t>hipotalamus</a:t>
            </a:r>
            <a:r>
              <a:rPr lang="en-US" sz="2400" dirty="0" smtClean="0"/>
              <a:t>, </a:t>
            </a:r>
            <a:r>
              <a:rPr lang="en-US" sz="2400" dirty="0" err="1" smtClean="0"/>
              <a:t>sehingga</a:t>
            </a:r>
            <a:r>
              <a:rPr lang="en-US" sz="2400" dirty="0" smtClean="0"/>
              <a:t> area-area </a:t>
            </a:r>
            <a:r>
              <a:rPr lang="en-US" sz="2400" dirty="0" err="1" smtClean="0"/>
              <a:t>ini</a:t>
            </a:r>
            <a:r>
              <a:rPr lang="en-US" sz="2400" dirty="0" smtClean="0"/>
              <a:t> </a:t>
            </a:r>
            <a:r>
              <a:rPr lang="en-US" sz="2400" dirty="0" err="1" smtClean="0"/>
              <a:t>berperan</a:t>
            </a:r>
            <a:r>
              <a:rPr lang="en-US" sz="2400" dirty="0" smtClean="0"/>
              <a:t> </a:t>
            </a:r>
            <a:r>
              <a:rPr lang="en-US" sz="2400" dirty="0" err="1" smtClean="0"/>
              <a:t>dalam</a:t>
            </a:r>
            <a:r>
              <a:rPr lang="en-US" sz="2400" dirty="0" smtClean="0"/>
              <a:t> </a:t>
            </a:r>
            <a:r>
              <a:rPr lang="en-US" sz="2400" dirty="0" err="1" smtClean="0"/>
              <a:t>perilaku</a:t>
            </a:r>
            <a:r>
              <a:rPr lang="en-US" sz="2400" dirty="0" smtClean="0"/>
              <a:t> </a:t>
            </a:r>
            <a:r>
              <a:rPr lang="en-US" sz="2400" dirty="0" err="1" smtClean="0"/>
              <a:t>reproduktif</a:t>
            </a:r>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err="1" smtClean="0"/>
              <a:t>Perilaku</a:t>
            </a:r>
            <a:r>
              <a:rPr lang="en-US" sz="3200" b="1" dirty="0" smtClean="0"/>
              <a:t> </a:t>
            </a:r>
            <a:r>
              <a:rPr lang="en-US" sz="3200" b="1" dirty="0" err="1" smtClean="0"/>
              <a:t>seksual</a:t>
            </a:r>
            <a:r>
              <a:rPr lang="en-US" sz="3200" b="1" dirty="0" smtClean="0"/>
              <a:t> </a:t>
            </a:r>
            <a:r>
              <a:rPr lang="en-US" sz="3200" b="1" dirty="0" err="1" smtClean="0"/>
              <a:t>pada</a:t>
            </a:r>
            <a:r>
              <a:rPr lang="en-US" sz="3200" b="1" dirty="0" smtClean="0"/>
              <a:t> </a:t>
            </a:r>
            <a:r>
              <a:rPr lang="en-US" sz="3200" b="1" dirty="0" err="1" smtClean="0"/>
              <a:t>manusia</a:t>
            </a:r>
            <a:endParaRPr lang="en-US" sz="3200" b="1" dirty="0"/>
          </a:p>
        </p:txBody>
      </p:sp>
      <p:sp>
        <p:nvSpPr>
          <p:cNvPr id="3" name="Content Placeholder 2"/>
          <p:cNvSpPr>
            <a:spLocks noGrp="1"/>
          </p:cNvSpPr>
          <p:nvPr>
            <p:ph idx="1"/>
          </p:nvPr>
        </p:nvSpPr>
        <p:spPr>
          <a:xfrm>
            <a:off x="152400" y="1417638"/>
            <a:ext cx="8991600" cy="4938712"/>
          </a:xfrm>
        </p:spPr>
        <p:txBody>
          <a:bodyPr/>
          <a:lstStyle/>
          <a:p>
            <a:r>
              <a:rPr lang="en-US" sz="2400" dirty="0" err="1" smtClean="0"/>
              <a:t>Feromon</a:t>
            </a:r>
            <a:r>
              <a:rPr lang="en-US" sz="2400" dirty="0" smtClean="0"/>
              <a:t> yang </a:t>
            </a:r>
            <a:r>
              <a:rPr lang="en-US" sz="2400" dirty="0" err="1" smtClean="0"/>
              <a:t>ada</a:t>
            </a:r>
            <a:r>
              <a:rPr lang="en-US" sz="2400" dirty="0" smtClean="0"/>
              <a:t> </a:t>
            </a:r>
            <a:r>
              <a:rPr lang="en-US" sz="2400" dirty="0" err="1" smtClean="0"/>
              <a:t>pada</a:t>
            </a:r>
            <a:r>
              <a:rPr lang="en-US" sz="2400" dirty="0" smtClean="0"/>
              <a:t> </a:t>
            </a:r>
            <a:r>
              <a:rPr lang="en-US" sz="2400" dirty="0" err="1" smtClean="0"/>
              <a:t>keringat</a:t>
            </a:r>
            <a:r>
              <a:rPr lang="en-US" sz="2400" dirty="0" smtClean="0"/>
              <a:t> </a:t>
            </a:r>
            <a:r>
              <a:rPr lang="en-US" sz="2400" dirty="0" err="1" smtClean="0"/>
              <a:t>ketiak</a:t>
            </a:r>
            <a:r>
              <a:rPr lang="en-US" sz="2400" dirty="0" smtClean="0"/>
              <a:t> </a:t>
            </a:r>
            <a:r>
              <a:rPr lang="en-US" sz="2400" dirty="0" err="1" smtClean="0"/>
              <a:t>laki-laki</a:t>
            </a:r>
            <a:r>
              <a:rPr lang="en-US" sz="2400" dirty="0" smtClean="0"/>
              <a:t> </a:t>
            </a:r>
            <a:r>
              <a:rPr lang="en-US" sz="2400" dirty="0" err="1" smtClean="0"/>
              <a:t>maupun</a:t>
            </a:r>
            <a:r>
              <a:rPr lang="en-US" sz="2400" dirty="0" smtClean="0"/>
              <a:t> </a:t>
            </a:r>
            <a:r>
              <a:rPr lang="en-US" sz="2400" dirty="0" err="1" smtClean="0"/>
              <a:t>perempuan</a:t>
            </a:r>
            <a:r>
              <a:rPr lang="en-US" sz="2400" dirty="0" smtClean="0"/>
              <a:t> </a:t>
            </a:r>
            <a:r>
              <a:rPr lang="en-US" sz="2400" dirty="0" err="1" smtClean="0"/>
              <a:t>mempengaruhi</a:t>
            </a:r>
            <a:r>
              <a:rPr lang="en-US" sz="2400" dirty="0" smtClean="0"/>
              <a:t> </a:t>
            </a:r>
            <a:r>
              <a:rPr lang="en-US" sz="2400" dirty="0" err="1" smtClean="0"/>
              <a:t>siklus</a:t>
            </a:r>
            <a:r>
              <a:rPr lang="en-US" sz="2400" dirty="0" smtClean="0"/>
              <a:t> </a:t>
            </a:r>
            <a:r>
              <a:rPr lang="en-US" sz="2400" dirty="0" err="1" smtClean="0"/>
              <a:t>menstruasi</a:t>
            </a:r>
            <a:r>
              <a:rPr lang="en-US" sz="2400" dirty="0" smtClean="0"/>
              <a:t> </a:t>
            </a:r>
            <a:r>
              <a:rPr lang="en-US" sz="2400" dirty="0" err="1" smtClean="0"/>
              <a:t>perempuan</a:t>
            </a:r>
            <a:r>
              <a:rPr lang="en-US" sz="2400" dirty="0" smtClean="0"/>
              <a:t> </a:t>
            </a:r>
            <a:r>
              <a:rPr lang="en-US" sz="2400" dirty="0" err="1" smtClean="0"/>
              <a:t>dan</a:t>
            </a:r>
            <a:r>
              <a:rPr lang="en-US" sz="2400" dirty="0" smtClean="0"/>
              <a:t> </a:t>
            </a:r>
            <a:r>
              <a:rPr lang="en-US" sz="2400" dirty="0" err="1" smtClean="0"/>
              <a:t>zat-zat</a:t>
            </a:r>
            <a:r>
              <a:rPr lang="en-US" sz="2400" dirty="0" smtClean="0"/>
              <a:t> yang </a:t>
            </a:r>
            <a:r>
              <a:rPr lang="en-US" sz="2400" dirty="0" err="1" smtClean="0"/>
              <a:t>ada</a:t>
            </a:r>
            <a:r>
              <a:rPr lang="en-US" sz="2400" dirty="0" smtClean="0"/>
              <a:t> </a:t>
            </a:r>
            <a:r>
              <a:rPr lang="en-US" sz="2400" dirty="0" err="1" smtClean="0"/>
              <a:t>pada</a:t>
            </a:r>
            <a:r>
              <a:rPr lang="en-US" sz="2400" dirty="0" smtClean="0"/>
              <a:t> </a:t>
            </a:r>
            <a:r>
              <a:rPr lang="en-US" sz="2400" dirty="0" err="1" smtClean="0"/>
              <a:t>keringat</a:t>
            </a:r>
            <a:r>
              <a:rPr lang="en-US" sz="2400" dirty="0" smtClean="0"/>
              <a:t> </a:t>
            </a:r>
            <a:r>
              <a:rPr lang="en-US" sz="2400" dirty="0" err="1" smtClean="0"/>
              <a:t>laki-laki</a:t>
            </a:r>
            <a:r>
              <a:rPr lang="en-US" sz="2400" dirty="0" smtClean="0"/>
              <a:t> </a:t>
            </a:r>
            <a:r>
              <a:rPr lang="en-US" sz="2400" dirty="0" err="1" smtClean="0"/>
              <a:t>memperbaiki</a:t>
            </a:r>
            <a:r>
              <a:rPr lang="en-US" sz="2400" dirty="0" smtClean="0"/>
              <a:t> </a:t>
            </a:r>
            <a:r>
              <a:rPr lang="en-US" sz="2400" dirty="0" err="1" smtClean="0"/>
              <a:t>suasana</a:t>
            </a:r>
            <a:r>
              <a:rPr lang="en-US" sz="2400" dirty="0" smtClean="0"/>
              <a:t> </a:t>
            </a:r>
            <a:r>
              <a:rPr lang="en-US" sz="2400" dirty="0" err="1" smtClean="0"/>
              <a:t>hati</a:t>
            </a:r>
            <a:r>
              <a:rPr lang="en-US" sz="2400" dirty="0" smtClean="0"/>
              <a:t> </a:t>
            </a:r>
            <a:r>
              <a:rPr lang="en-US" sz="2400" dirty="0" err="1" smtClean="0"/>
              <a:t>perempuan</a:t>
            </a:r>
            <a:r>
              <a:rPr lang="en-US" sz="2400" dirty="0" smtClean="0"/>
              <a:t>. Organ VNO </a:t>
            </a:r>
            <a:r>
              <a:rPr lang="en-US" sz="2400" dirty="0" err="1" smtClean="0"/>
              <a:t>pada</a:t>
            </a:r>
            <a:r>
              <a:rPr lang="en-US" sz="2400" dirty="0" smtClean="0"/>
              <a:t> </a:t>
            </a:r>
            <a:r>
              <a:rPr lang="en-US" sz="2400" dirty="0" err="1" smtClean="0"/>
              <a:t>manusia</a:t>
            </a:r>
            <a:r>
              <a:rPr lang="en-US" sz="2400" dirty="0" smtClean="0"/>
              <a:t> </a:t>
            </a:r>
            <a:r>
              <a:rPr lang="en-US" sz="2400" dirty="0" err="1" smtClean="0"/>
              <a:t>tidak</a:t>
            </a:r>
            <a:r>
              <a:rPr lang="en-US" sz="2400" dirty="0" smtClean="0"/>
              <a:t> </a:t>
            </a:r>
            <a:r>
              <a:rPr lang="en-US" sz="2400" dirty="0" err="1" smtClean="0"/>
              <a:t>berperan</a:t>
            </a:r>
            <a:r>
              <a:rPr lang="en-US" sz="2400" dirty="0" smtClean="0"/>
              <a:t> </a:t>
            </a:r>
            <a:r>
              <a:rPr lang="en-US" sz="2400" dirty="0" err="1" smtClean="0"/>
              <a:t>seperti</a:t>
            </a:r>
            <a:r>
              <a:rPr lang="en-US" sz="2400" dirty="0" smtClean="0"/>
              <a:t> </a:t>
            </a:r>
            <a:r>
              <a:rPr lang="en-US" sz="2400" dirty="0" err="1" smtClean="0"/>
              <a:t>pada</a:t>
            </a:r>
            <a:r>
              <a:rPr lang="en-US" sz="2400" dirty="0" smtClean="0"/>
              <a:t> </a:t>
            </a:r>
            <a:r>
              <a:rPr lang="en-US" sz="2400" dirty="0" err="1" smtClean="0"/>
              <a:t>hewan</a:t>
            </a:r>
            <a:r>
              <a:rPr lang="en-US" sz="2400" dirty="0" smtClean="0"/>
              <a:t> </a:t>
            </a:r>
            <a:r>
              <a:rPr lang="en-US" sz="2400" dirty="0" err="1" smtClean="0"/>
              <a:t>tetapi</a:t>
            </a:r>
            <a:r>
              <a:rPr lang="en-US" sz="2400" dirty="0" smtClean="0"/>
              <a:t> </a:t>
            </a:r>
            <a:r>
              <a:rPr lang="en-US" sz="2400" dirty="0" err="1" smtClean="0"/>
              <a:t>dipengaruhi</a:t>
            </a:r>
            <a:r>
              <a:rPr lang="en-US" sz="2400" dirty="0" smtClean="0"/>
              <a:t> </a:t>
            </a:r>
            <a:r>
              <a:rPr lang="en-US" sz="2400" dirty="0" err="1" smtClean="0"/>
              <a:t>oleh</a:t>
            </a:r>
            <a:r>
              <a:rPr lang="en-US" sz="2400" dirty="0" smtClean="0"/>
              <a:t> </a:t>
            </a:r>
            <a:r>
              <a:rPr lang="en-US" sz="2400" dirty="0" err="1" smtClean="0"/>
              <a:t>bulbus</a:t>
            </a:r>
            <a:r>
              <a:rPr lang="en-US" sz="2400" dirty="0" smtClean="0"/>
              <a:t> </a:t>
            </a:r>
            <a:r>
              <a:rPr lang="en-US" sz="2400" dirty="0" err="1" smtClean="0"/>
              <a:t>olfaktorius</a:t>
            </a:r>
            <a:r>
              <a:rPr lang="en-US" sz="2400" dirty="0" smtClean="0"/>
              <a:t>.</a:t>
            </a:r>
          </a:p>
          <a:p>
            <a:r>
              <a:rPr lang="en-US" sz="2400" dirty="0" err="1" smtClean="0"/>
              <a:t>Testosteron</a:t>
            </a:r>
            <a:r>
              <a:rPr lang="en-US" sz="2400" dirty="0" smtClean="0"/>
              <a:t> </a:t>
            </a:r>
            <a:r>
              <a:rPr lang="en-US" sz="2400" dirty="0" err="1" smtClean="0"/>
              <a:t>memiliki</a:t>
            </a:r>
            <a:r>
              <a:rPr lang="en-US" sz="2400" dirty="0" smtClean="0"/>
              <a:t> </a:t>
            </a:r>
            <a:r>
              <a:rPr lang="en-US" sz="2400" dirty="0" err="1" smtClean="0"/>
              <a:t>efek</a:t>
            </a:r>
            <a:r>
              <a:rPr lang="en-US" sz="2400" dirty="0" smtClean="0"/>
              <a:t> </a:t>
            </a:r>
            <a:r>
              <a:rPr lang="en-US" sz="2400" dirty="0" err="1" smtClean="0"/>
              <a:t>aktivasional</a:t>
            </a:r>
            <a:r>
              <a:rPr lang="en-US" sz="2400" dirty="0" smtClean="0"/>
              <a:t> </a:t>
            </a:r>
            <a:r>
              <a:rPr lang="en-US" sz="2400" dirty="0" err="1" smtClean="0"/>
              <a:t>terhadap</a:t>
            </a:r>
            <a:r>
              <a:rPr lang="en-US" sz="2400" dirty="0" smtClean="0"/>
              <a:t> </a:t>
            </a:r>
            <a:r>
              <a:rPr lang="en-US" sz="2400" dirty="0" err="1" smtClean="0"/>
              <a:t>perilaku</a:t>
            </a:r>
            <a:r>
              <a:rPr lang="en-US" sz="2400" dirty="0" smtClean="0"/>
              <a:t> </a:t>
            </a:r>
            <a:r>
              <a:rPr lang="en-US" sz="2400" dirty="0" err="1" smtClean="0"/>
              <a:t>seksual</a:t>
            </a:r>
            <a:r>
              <a:rPr lang="en-US" sz="2400" dirty="0" smtClean="0"/>
              <a:t> </a:t>
            </a:r>
            <a:r>
              <a:rPr lang="en-US" sz="2400" dirty="0" err="1" smtClean="0"/>
              <a:t>laki-laki</a:t>
            </a:r>
            <a:r>
              <a:rPr lang="en-US" sz="2400" dirty="0" smtClean="0"/>
              <a:t> </a:t>
            </a:r>
            <a:r>
              <a:rPr lang="en-US" sz="2400" dirty="0" err="1" smtClean="0"/>
              <a:t>sedangkan</a:t>
            </a:r>
            <a:r>
              <a:rPr lang="en-US" sz="2400" dirty="0" smtClean="0"/>
              <a:t> </a:t>
            </a:r>
            <a:r>
              <a:rPr lang="en-US" sz="2400" dirty="0" err="1" smtClean="0"/>
              <a:t>wanita</a:t>
            </a:r>
            <a:r>
              <a:rPr lang="en-US" sz="2400" dirty="0" smtClean="0"/>
              <a:t> </a:t>
            </a:r>
            <a:r>
              <a:rPr lang="en-US" sz="2400" dirty="0" err="1" smtClean="0"/>
              <a:t>tidak</a:t>
            </a:r>
            <a:r>
              <a:rPr lang="en-US" sz="2400" dirty="0" smtClean="0"/>
              <a:t> </a:t>
            </a:r>
            <a:r>
              <a:rPr lang="en-US" sz="2400" dirty="0" err="1" smtClean="0"/>
              <a:t>memerlukan</a:t>
            </a:r>
            <a:r>
              <a:rPr lang="en-US" sz="2400" dirty="0" smtClean="0"/>
              <a:t> </a:t>
            </a:r>
            <a:r>
              <a:rPr lang="en-US" sz="2400" dirty="0" err="1" smtClean="0"/>
              <a:t>estradiol</a:t>
            </a:r>
            <a:r>
              <a:rPr lang="en-US" sz="2400" dirty="0" smtClean="0"/>
              <a:t> </a:t>
            </a:r>
            <a:r>
              <a:rPr lang="en-US" sz="2400" dirty="0" err="1" smtClean="0"/>
              <a:t>dan</a:t>
            </a:r>
            <a:r>
              <a:rPr lang="en-US" sz="2400" dirty="0" smtClean="0"/>
              <a:t> </a:t>
            </a:r>
            <a:r>
              <a:rPr lang="en-US" sz="2400" dirty="0" err="1" smtClean="0"/>
              <a:t>progesteron</a:t>
            </a:r>
            <a:r>
              <a:rPr lang="en-US" sz="2400" dirty="0" smtClean="0"/>
              <a:t> </a:t>
            </a:r>
            <a:r>
              <a:rPr lang="en-US" sz="2400" dirty="0" err="1" smtClean="0"/>
              <a:t>untuk</a:t>
            </a:r>
            <a:r>
              <a:rPr lang="en-US" sz="2400" dirty="0" smtClean="0"/>
              <a:t> </a:t>
            </a:r>
            <a:r>
              <a:rPr lang="en-US" sz="2400" dirty="0" err="1" smtClean="0"/>
              <a:t>mengalami</a:t>
            </a:r>
            <a:r>
              <a:rPr lang="en-US" sz="2400" dirty="0" smtClean="0"/>
              <a:t> </a:t>
            </a:r>
            <a:r>
              <a:rPr lang="en-US" sz="2400" dirty="0" err="1" smtClean="0"/>
              <a:t>minat</a:t>
            </a:r>
            <a:r>
              <a:rPr lang="en-US" sz="2400" dirty="0" smtClean="0"/>
              <a:t> </a:t>
            </a:r>
            <a:r>
              <a:rPr lang="en-US" sz="2400" dirty="0" err="1" smtClean="0"/>
              <a:t>seksual</a:t>
            </a:r>
            <a:r>
              <a:rPr lang="en-US" sz="2400" dirty="0" smtClean="0"/>
              <a:t> </a:t>
            </a:r>
            <a:r>
              <a:rPr lang="en-US" sz="2400" dirty="0" err="1" smtClean="0"/>
              <a:t>atau</a:t>
            </a:r>
            <a:r>
              <a:rPr lang="en-US" sz="2400" dirty="0" smtClean="0"/>
              <a:t> </a:t>
            </a:r>
            <a:r>
              <a:rPr lang="en-US" sz="2400" dirty="0" err="1" smtClean="0"/>
              <a:t>melibatkan</a:t>
            </a:r>
            <a:r>
              <a:rPr lang="en-US" sz="2400" dirty="0" smtClean="0"/>
              <a:t> </a:t>
            </a:r>
            <a:r>
              <a:rPr lang="en-US" sz="2400" dirty="0" err="1" smtClean="0"/>
              <a:t>diri</a:t>
            </a:r>
            <a:r>
              <a:rPr lang="en-US" sz="2400" dirty="0" smtClean="0"/>
              <a:t> </a:t>
            </a:r>
            <a:r>
              <a:rPr lang="en-US" sz="2400" dirty="0" err="1" smtClean="0"/>
              <a:t>dalam</a:t>
            </a:r>
            <a:r>
              <a:rPr lang="en-US" sz="2400" dirty="0" smtClean="0"/>
              <a:t> </a:t>
            </a:r>
            <a:r>
              <a:rPr lang="en-US" sz="2400" dirty="0" err="1" smtClean="0"/>
              <a:t>perilaku</a:t>
            </a:r>
            <a:r>
              <a:rPr lang="en-US" sz="2400" dirty="0" smtClean="0"/>
              <a:t> </a:t>
            </a:r>
            <a:r>
              <a:rPr lang="en-US" sz="2400" dirty="0" err="1" smtClean="0"/>
              <a:t>seksual</a:t>
            </a:r>
            <a:r>
              <a:rPr lang="en-US" sz="2400" dirty="0" smtClean="0"/>
              <a:t>, </a:t>
            </a:r>
            <a:r>
              <a:rPr lang="en-US" sz="2400" dirty="0" err="1" smtClean="0"/>
              <a:t>namun</a:t>
            </a:r>
            <a:r>
              <a:rPr lang="en-US" sz="2400" dirty="0" smtClean="0"/>
              <a:t> </a:t>
            </a:r>
            <a:r>
              <a:rPr lang="en-US" sz="2400" dirty="0" err="1" smtClean="0"/>
              <a:t>mempengaruhi</a:t>
            </a:r>
            <a:r>
              <a:rPr lang="en-US" sz="2400" dirty="0" smtClean="0"/>
              <a:t> </a:t>
            </a:r>
            <a:r>
              <a:rPr lang="en-US" sz="2400" dirty="0" err="1" smtClean="0"/>
              <a:t>kualitas</a:t>
            </a:r>
            <a:r>
              <a:rPr lang="en-US" sz="2400" dirty="0" smtClean="0"/>
              <a:t> </a:t>
            </a:r>
            <a:r>
              <a:rPr lang="en-US" sz="2400" dirty="0" err="1" smtClean="0"/>
              <a:t>dan</a:t>
            </a:r>
            <a:r>
              <a:rPr lang="en-US" sz="2400" dirty="0" smtClean="0"/>
              <a:t> </a:t>
            </a:r>
            <a:r>
              <a:rPr lang="en-US" sz="2400" dirty="0" err="1" smtClean="0"/>
              <a:t>dorongan</a:t>
            </a:r>
            <a:r>
              <a:rPr lang="en-US" sz="2400" dirty="0" smtClean="0"/>
              <a:t> </a:t>
            </a:r>
            <a:r>
              <a:rPr lang="en-US" sz="2400" dirty="0" err="1" smtClean="0"/>
              <a:t>seksual</a:t>
            </a:r>
            <a:r>
              <a:rPr lang="en-US" sz="2400" dirty="0" smtClean="0"/>
              <a:t> </a:t>
            </a:r>
            <a:r>
              <a:rPr lang="en-US" sz="2400" dirty="0" err="1" smtClean="0"/>
              <a:t>mereka</a:t>
            </a:r>
            <a:r>
              <a:rPr lang="en-US" sz="2400" dirty="0" smtClean="0"/>
              <a:t> </a:t>
            </a:r>
            <a:r>
              <a:rPr lang="en-US" sz="2400" dirty="0" err="1" smtClean="0"/>
              <a:t>selain</a:t>
            </a:r>
            <a:r>
              <a:rPr lang="en-US" sz="2400" dirty="0" smtClean="0"/>
              <a:t> </a:t>
            </a:r>
            <a:r>
              <a:rPr lang="en-US" sz="2400" dirty="0" err="1" smtClean="0"/>
              <a:t>itu</a:t>
            </a:r>
            <a:r>
              <a:rPr lang="en-US" sz="2400" dirty="0" smtClean="0"/>
              <a:t> </a:t>
            </a:r>
            <a:r>
              <a:rPr lang="en-US" sz="2400" dirty="0" err="1" smtClean="0"/>
              <a:t>akan</a:t>
            </a:r>
            <a:r>
              <a:rPr lang="en-US" sz="2400" dirty="0" smtClean="0"/>
              <a:t> </a:t>
            </a:r>
            <a:r>
              <a:rPr lang="en-US" sz="2400" dirty="0" err="1" smtClean="0"/>
              <a:t>dipengaruhi</a:t>
            </a:r>
            <a:r>
              <a:rPr lang="en-US" sz="2400" dirty="0" smtClean="0"/>
              <a:t> </a:t>
            </a:r>
            <a:r>
              <a:rPr lang="en-US" sz="2400" dirty="0" err="1" smtClean="0"/>
              <a:t>oleh</a:t>
            </a:r>
            <a:r>
              <a:rPr lang="en-US" sz="2400" dirty="0" smtClean="0"/>
              <a:t> </a:t>
            </a:r>
            <a:r>
              <a:rPr lang="en-US" sz="2400" dirty="0" err="1" smtClean="0"/>
              <a:t>faktor-faktor</a:t>
            </a:r>
            <a:r>
              <a:rPr lang="en-US" sz="2400" dirty="0" smtClean="0"/>
              <a:t> lain, </a:t>
            </a:r>
            <a:r>
              <a:rPr lang="en-US" sz="2400" dirty="0" err="1" smtClean="0"/>
              <a:t>seperti</a:t>
            </a:r>
            <a:r>
              <a:rPr lang="en-US" sz="2400" dirty="0" smtClean="0"/>
              <a:t> </a:t>
            </a:r>
            <a:r>
              <a:rPr lang="en-US" sz="2400" dirty="0" err="1" smtClean="0"/>
              <a:t>menghindari</a:t>
            </a:r>
            <a:r>
              <a:rPr lang="en-US" sz="2400" dirty="0" smtClean="0"/>
              <a:t> </a:t>
            </a:r>
            <a:r>
              <a:rPr lang="en-US" sz="2400" dirty="0" err="1" smtClean="0"/>
              <a:t>kehamilan</a:t>
            </a:r>
            <a:r>
              <a:rPr lang="en-US" sz="2400" dirty="0" smtClean="0"/>
              <a:t> </a:t>
            </a:r>
            <a:r>
              <a:rPr lang="en-US" sz="2400" dirty="0" err="1" smtClean="0"/>
              <a:t>atau</a:t>
            </a:r>
            <a:r>
              <a:rPr lang="en-US" sz="2400" dirty="0" smtClean="0"/>
              <a:t> </a:t>
            </a:r>
            <a:r>
              <a:rPr lang="en-US" sz="2400" dirty="0" err="1" smtClean="0"/>
              <a:t>sebaliknya</a:t>
            </a:r>
            <a:r>
              <a:rPr lang="en-US" sz="2400" dirty="0" smtClean="0"/>
              <a:t>.</a:t>
            </a:r>
          </a:p>
          <a:p>
            <a:r>
              <a:rPr lang="en-US" sz="2400" dirty="0" err="1" smtClean="0"/>
              <a:t>Keberadaan</a:t>
            </a:r>
            <a:r>
              <a:rPr lang="en-US" sz="2400" dirty="0" smtClean="0"/>
              <a:t> androgen </a:t>
            </a:r>
            <a:r>
              <a:rPr lang="en-US" sz="2400" dirty="0" err="1" smtClean="0"/>
              <a:t>dapat</a:t>
            </a:r>
            <a:r>
              <a:rPr lang="en-US" sz="2400" dirty="0" smtClean="0"/>
              <a:t> </a:t>
            </a:r>
            <a:r>
              <a:rPr lang="en-US" sz="2400" dirty="0" err="1" smtClean="0"/>
              <a:t>mempengaruhi</a:t>
            </a:r>
            <a:r>
              <a:rPr lang="en-US" sz="2400" dirty="0" smtClean="0"/>
              <a:t> </a:t>
            </a:r>
            <a:r>
              <a:rPr lang="en-US" sz="2400" dirty="0" err="1" smtClean="0"/>
              <a:t>efek</a:t>
            </a:r>
            <a:r>
              <a:rPr lang="en-US" sz="2400" dirty="0" smtClean="0"/>
              <a:t> </a:t>
            </a:r>
            <a:r>
              <a:rPr lang="en-US" sz="2400" dirty="0" err="1" smtClean="0"/>
              <a:t>estradiol</a:t>
            </a:r>
            <a:r>
              <a:rPr lang="en-US" sz="2400" dirty="0" smtClean="0"/>
              <a:t> </a:t>
            </a:r>
            <a:r>
              <a:rPr lang="en-US" sz="2400" dirty="0" err="1" smtClean="0"/>
              <a:t>terhadap</a:t>
            </a:r>
            <a:r>
              <a:rPr lang="en-US" sz="2400" dirty="0" smtClean="0"/>
              <a:t> </a:t>
            </a:r>
            <a:r>
              <a:rPr lang="en-US" sz="2400" dirty="0" err="1" smtClean="0"/>
              <a:t>minat</a:t>
            </a:r>
            <a:r>
              <a:rPr lang="en-US" sz="2400" dirty="0" smtClean="0"/>
              <a:t> </a:t>
            </a:r>
            <a:r>
              <a:rPr lang="en-US" sz="2400" dirty="0" err="1" smtClean="0"/>
              <a:t>seksual</a:t>
            </a:r>
            <a:r>
              <a:rPr lang="en-US" sz="2400" dirty="0" smtClean="0"/>
              <a:t> </a:t>
            </a:r>
            <a:r>
              <a:rPr lang="en-US" sz="2400" dirty="0" err="1" smtClean="0"/>
              <a:t>manusia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smtClean="0"/>
              <a:t>Perilaku</a:t>
            </a:r>
            <a:r>
              <a:rPr lang="en-US" sz="4000" b="1" dirty="0" smtClean="0"/>
              <a:t> </a:t>
            </a:r>
            <a:r>
              <a:rPr lang="en-US" sz="4000" b="1" dirty="0" err="1" smtClean="0"/>
              <a:t>reproduktif</a:t>
            </a:r>
            <a:endParaRPr lang="en-US" sz="4000" b="1" dirty="0"/>
          </a:p>
        </p:txBody>
      </p:sp>
      <p:sp>
        <p:nvSpPr>
          <p:cNvPr id="3" name="Content Placeholder 2"/>
          <p:cNvSpPr>
            <a:spLocks noGrp="1"/>
          </p:cNvSpPr>
          <p:nvPr>
            <p:ph idx="1"/>
          </p:nvPr>
        </p:nvSpPr>
        <p:spPr/>
        <p:txBody>
          <a:bodyPr/>
          <a:lstStyle/>
          <a:p>
            <a:r>
              <a:rPr lang="en-US" sz="2800" dirty="0" err="1" smtClean="0"/>
              <a:t>Merupakan</a:t>
            </a:r>
            <a:r>
              <a:rPr lang="en-US" sz="2800" dirty="0" smtClean="0"/>
              <a:t> </a:t>
            </a:r>
            <a:r>
              <a:rPr lang="en-US" sz="2800" dirty="0" err="1" smtClean="0"/>
              <a:t>perilaku</a:t>
            </a:r>
            <a:r>
              <a:rPr lang="en-US" sz="2800" dirty="0" smtClean="0"/>
              <a:t> yang </a:t>
            </a:r>
            <a:r>
              <a:rPr lang="en-US" sz="2800" dirty="0" err="1" smtClean="0"/>
              <a:t>terpenting</a:t>
            </a:r>
            <a:r>
              <a:rPr lang="en-US" sz="2800" dirty="0" smtClean="0"/>
              <a:t> </a:t>
            </a:r>
            <a:r>
              <a:rPr lang="en-US" sz="2800" dirty="0" err="1" smtClean="0"/>
              <a:t>dalam</a:t>
            </a:r>
            <a:r>
              <a:rPr lang="en-US" sz="2800" dirty="0" smtClean="0"/>
              <a:t> </a:t>
            </a:r>
            <a:r>
              <a:rPr lang="en-US" sz="2800" dirty="0" err="1" smtClean="0"/>
              <a:t>perilaku</a:t>
            </a:r>
            <a:r>
              <a:rPr lang="en-US" sz="2800" dirty="0" smtClean="0"/>
              <a:t> </a:t>
            </a:r>
            <a:r>
              <a:rPr lang="en-US" sz="2800" dirty="0" err="1" smtClean="0"/>
              <a:t>sosial</a:t>
            </a:r>
            <a:r>
              <a:rPr lang="en-US" sz="2800" dirty="0" smtClean="0"/>
              <a:t> </a:t>
            </a:r>
            <a:r>
              <a:rPr lang="en-US" sz="2800" dirty="0" err="1" smtClean="0"/>
              <a:t>karena</a:t>
            </a:r>
            <a:r>
              <a:rPr lang="en-US" sz="2800" dirty="0" smtClean="0"/>
              <a:t> </a:t>
            </a:r>
            <a:r>
              <a:rPr lang="en-US" sz="2800" dirty="0" err="1" smtClean="0"/>
              <a:t>menentukan</a:t>
            </a:r>
            <a:r>
              <a:rPr lang="en-US" sz="2800" dirty="0" smtClean="0"/>
              <a:t> </a:t>
            </a:r>
            <a:r>
              <a:rPr lang="en-US" sz="2800" dirty="0" err="1" smtClean="0"/>
              <a:t>kesintasan</a:t>
            </a:r>
            <a:r>
              <a:rPr lang="en-US" sz="2800" dirty="0" smtClean="0"/>
              <a:t> </a:t>
            </a:r>
            <a:r>
              <a:rPr lang="en-US" sz="2800" dirty="0" err="1" smtClean="0"/>
              <a:t>spesies</a:t>
            </a:r>
            <a:r>
              <a:rPr lang="en-US" sz="2800" dirty="0" smtClean="0"/>
              <a:t>.</a:t>
            </a:r>
          </a:p>
          <a:p>
            <a:r>
              <a:rPr lang="en-US" sz="2800" dirty="0" err="1" smtClean="0"/>
              <a:t>Adanya</a:t>
            </a:r>
            <a:r>
              <a:rPr lang="en-US" sz="2800" dirty="0" smtClean="0"/>
              <a:t> </a:t>
            </a:r>
            <a:r>
              <a:rPr lang="en-US" sz="2800" dirty="0" err="1" smtClean="0"/>
              <a:t>dimorfisme</a:t>
            </a:r>
            <a:r>
              <a:rPr lang="en-US" sz="2800" dirty="0" smtClean="0"/>
              <a:t> </a:t>
            </a:r>
            <a:r>
              <a:rPr lang="en-US" sz="2800" dirty="0" err="1" smtClean="0"/>
              <a:t>perilaku</a:t>
            </a:r>
            <a:r>
              <a:rPr lang="en-US" sz="2800" dirty="0" smtClean="0"/>
              <a:t> </a:t>
            </a:r>
            <a:r>
              <a:rPr lang="en-US" sz="2800" dirty="0" err="1" smtClean="0"/>
              <a:t>seksual</a:t>
            </a:r>
            <a:r>
              <a:rPr lang="en-US" sz="2800" dirty="0" smtClean="0"/>
              <a:t>, </a:t>
            </a:r>
            <a:r>
              <a:rPr lang="en-US" sz="2800" dirty="0" err="1" smtClean="0"/>
              <a:t>yaitu</a:t>
            </a:r>
            <a:r>
              <a:rPr lang="en-US" sz="2800" dirty="0" smtClean="0"/>
              <a:t> </a:t>
            </a:r>
            <a:r>
              <a:rPr lang="en-US" sz="2800" dirty="0" smtClean="0"/>
              <a:t> </a:t>
            </a:r>
            <a:r>
              <a:rPr lang="en-US" sz="2800" dirty="0" err="1" smtClean="0"/>
              <a:t>perilaku</a:t>
            </a:r>
            <a:r>
              <a:rPr lang="en-US" sz="2800" dirty="0" smtClean="0"/>
              <a:t> yang </a:t>
            </a:r>
            <a:r>
              <a:rPr lang="en-US" sz="2800" dirty="0" err="1" smtClean="0"/>
              <a:t>berbeda-beda</a:t>
            </a:r>
            <a:r>
              <a:rPr lang="en-US" sz="2800" dirty="0" smtClean="0"/>
              <a:t> </a:t>
            </a:r>
            <a:r>
              <a:rPr lang="en-US" sz="2800" dirty="0" err="1" smtClean="0"/>
              <a:t>pada</a:t>
            </a:r>
            <a:r>
              <a:rPr lang="en-US" sz="2800" dirty="0" smtClean="0"/>
              <a:t> </a:t>
            </a:r>
            <a:r>
              <a:rPr lang="en-US" sz="2800" dirty="0" err="1" smtClean="0"/>
              <a:t>jantan</a:t>
            </a:r>
            <a:r>
              <a:rPr lang="en-US" sz="2800" dirty="0" smtClean="0"/>
              <a:t> </a:t>
            </a:r>
            <a:r>
              <a:rPr lang="en-US" sz="2800" dirty="0" err="1" smtClean="0"/>
              <a:t>dan</a:t>
            </a:r>
            <a:r>
              <a:rPr lang="en-US" sz="2800" dirty="0" smtClean="0"/>
              <a:t> </a:t>
            </a:r>
            <a:r>
              <a:rPr lang="en-US" sz="2800" dirty="0" err="1" smtClean="0"/>
              <a:t>betina</a:t>
            </a:r>
            <a:r>
              <a:rPr lang="en-US" sz="2800" dirty="0" smtClean="0"/>
              <a:t> </a:t>
            </a:r>
            <a:r>
              <a:rPr lang="en-US" sz="2800" dirty="0" err="1" smtClean="0"/>
              <a:t>pada</a:t>
            </a:r>
            <a:r>
              <a:rPr lang="en-US" sz="2800" dirty="0" smtClean="0"/>
              <a:t> </a:t>
            </a:r>
            <a:r>
              <a:rPr lang="en-US" sz="2800" dirty="0" err="1" smtClean="0"/>
              <a:t>bentuk-bentuk</a:t>
            </a:r>
            <a:r>
              <a:rPr lang="en-US" sz="2800" dirty="0" smtClean="0"/>
              <a:t> </a:t>
            </a:r>
            <a:r>
              <a:rPr lang="en-US" sz="2800" dirty="0" err="1" smtClean="0"/>
              <a:t>perilaku</a:t>
            </a:r>
            <a:r>
              <a:rPr lang="en-US" sz="2800" dirty="0" smtClean="0"/>
              <a:t> yang </a:t>
            </a:r>
            <a:r>
              <a:rPr lang="en-US" sz="2800" dirty="0" err="1" smtClean="0"/>
              <a:t>berbeda</a:t>
            </a:r>
            <a:r>
              <a:rPr lang="en-US" sz="2800" dirty="0" smtClean="0"/>
              <a:t>, </a:t>
            </a:r>
            <a:r>
              <a:rPr lang="en-US" sz="2800" dirty="0" err="1" smtClean="0"/>
              <a:t>probabilitas</a:t>
            </a:r>
            <a:r>
              <a:rPr lang="en-US" sz="2800" dirty="0" smtClean="0"/>
              <a:t> yang </a:t>
            </a:r>
            <a:r>
              <a:rPr lang="en-US" sz="2800" dirty="0" err="1" smtClean="0"/>
              <a:t>berbeda</a:t>
            </a:r>
            <a:r>
              <a:rPr lang="en-US" sz="2800" dirty="0" smtClean="0"/>
              <a:t> </a:t>
            </a:r>
            <a:r>
              <a:rPr lang="en-US" sz="2800" dirty="0" err="1" smtClean="0"/>
              <a:t>dan</a:t>
            </a:r>
            <a:r>
              <a:rPr lang="en-US" sz="2800" dirty="0" smtClean="0"/>
              <a:t> </a:t>
            </a:r>
            <a:r>
              <a:rPr lang="en-US" sz="2800" dirty="0" err="1" smtClean="0"/>
              <a:t>dalam</a:t>
            </a:r>
            <a:r>
              <a:rPr lang="en-US" sz="2800" dirty="0" smtClean="0"/>
              <a:t> </a:t>
            </a:r>
            <a:r>
              <a:rPr lang="en-US" sz="2800" dirty="0" err="1" smtClean="0"/>
              <a:t>kondisi</a:t>
            </a:r>
            <a:r>
              <a:rPr lang="en-US" sz="2800" dirty="0" smtClean="0"/>
              <a:t> yang </a:t>
            </a:r>
            <a:r>
              <a:rPr lang="en-US" sz="2800" dirty="0" err="1" smtClean="0"/>
              <a:t>berbeda-beda</a:t>
            </a:r>
            <a:r>
              <a:rPr lang="en-US" sz="2800" dirty="0" smtClean="0"/>
              <a:t>.</a:t>
            </a:r>
          </a:p>
          <a:p>
            <a:r>
              <a:rPr lang="en-US" sz="2800" dirty="0" err="1" smtClean="0"/>
              <a:t>Pada</a:t>
            </a:r>
            <a:r>
              <a:rPr lang="en-US" sz="2800" dirty="0" smtClean="0"/>
              <a:t> </a:t>
            </a:r>
            <a:r>
              <a:rPr lang="en-US" sz="2800" dirty="0" err="1" smtClean="0"/>
              <a:t>bab</a:t>
            </a:r>
            <a:r>
              <a:rPr lang="en-US" sz="2800" dirty="0" smtClean="0"/>
              <a:t> </a:t>
            </a:r>
            <a:r>
              <a:rPr lang="en-US" sz="2800" dirty="0" err="1" smtClean="0"/>
              <a:t>ini</a:t>
            </a:r>
            <a:r>
              <a:rPr lang="en-US" sz="2800" dirty="0" smtClean="0"/>
              <a:t> </a:t>
            </a:r>
            <a:r>
              <a:rPr lang="en-US" sz="2800" dirty="0" err="1" smtClean="0"/>
              <a:t>akan</a:t>
            </a:r>
            <a:r>
              <a:rPr lang="en-US" sz="2800" dirty="0" smtClean="0"/>
              <a:t> </a:t>
            </a:r>
            <a:r>
              <a:rPr lang="en-US" sz="2800" dirty="0" err="1" smtClean="0"/>
              <a:t>dibahas</a:t>
            </a:r>
            <a:r>
              <a:rPr lang="en-US" sz="2800" dirty="0" smtClean="0"/>
              <a:t> </a:t>
            </a:r>
            <a:r>
              <a:rPr lang="en-US" sz="2800" dirty="0" err="1" smtClean="0"/>
              <a:t>perkembangan</a:t>
            </a:r>
            <a:r>
              <a:rPr lang="en-US" sz="2800" dirty="0" smtClean="0"/>
              <a:t> </a:t>
            </a:r>
            <a:r>
              <a:rPr lang="en-US" sz="2800" dirty="0" err="1" smtClean="0"/>
              <a:t>seksual</a:t>
            </a:r>
            <a:r>
              <a:rPr lang="en-US" sz="2800" dirty="0" smtClean="0"/>
              <a:t>, </a:t>
            </a:r>
            <a:r>
              <a:rPr lang="en-US" sz="2800" dirty="0" err="1" smtClean="0"/>
              <a:t>kontrol</a:t>
            </a:r>
            <a:r>
              <a:rPr lang="en-US" sz="2800" dirty="0" smtClean="0"/>
              <a:t> neuron </a:t>
            </a:r>
            <a:r>
              <a:rPr lang="en-US" sz="2800" dirty="0" err="1" smtClean="0"/>
              <a:t>dan</a:t>
            </a:r>
            <a:r>
              <a:rPr lang="en-US" sz="2800" dirty="0" smtClean="0"/>
              <a:t> </a:t>
            </a:r>
            <a:r>
              <a:rPr lang="en-US" sz="2800" dirty="0" err="1" smtClean="0"/>
              <a:t>hormon</a:t>
            </a:r>
            <a:r>
              <a:rPr lang="en-US" sz="2800" dirty="0" smtClean="0"/>
              <a:t> </a:t>
            </a:r>
            <a:r>
              <a:rPr lang="en-US" sz="2800" dirty="0" err="1" smtClean="0"/>
              <a:t>terhadap</a:t>
            </a:r>
            <a:r>
              <a:rPr lang="en-US" sz="2800" dirty="0" smtClean="0"/>
              <a:t> </a:t>
            </a:r>
            <a:r>
              <a:rPr lang="en-US" sz="2800" dirty="0" err="1" smtClean="0"/>
              <a:t>perilaku</a:t>
            </a:r>
            <a:r>
              <a:rPr lang="en-US" sz="2800" dirty="0" smtClean="0"/>
              <a:t> </a:t>
            </a:r>
            <a:r>
              <a:rPr lang="en-US" sz="2800" dirty="0" err="1" smtClean="0"/>
              <a:t>seksual</a:t>
            </a:r>
            <a:r>
              <a:rPr lang="en-US" sz="2800" dirty="0" smtClean="0"/>
              <a:t> </a:t>
            </a:r>
            <a:r>
              <a:rPr lang="en-US" sz="2800" dirty="0" err="1" smtClean="0"/>
              <a:t>dan</a:t>
            </a:r>
            <a:r>
              <a:rPr lang="en-US" sz="2800" dirty="0" smtClean="0"/>
              <a:t> parental</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441325"/>
          </a:xfrm>
        </p:spPr>
        <p:txBody>
          <a:bodyPr/>
          <a:lstStyle/>
          <a:p>
            <a:pPr algn="l"/>
            <a:r>
              <a:rPr lang="en-US" sz="3200" b="1" dirty="0" err="1" smtClean="0"/>
              <a:t>Orientasi</a:t>
            </a:r>
            <a:r>
              <a:rPr lang="en-US" sz="3200" b="1" dirty="0" smtClean="0"/>
              <a:t> </a:t>
            </a:r>
            <a:r>
              <a:rPr lang="en-US" sz="3200" b="1" dirty="0" err="1" smtClean="0"/>
              <a:t>seksual</a:t>
            </a:r>
            <a:endParaRPr lang="en-US" sz="3200" b="1" dirty="0"/>
          </a:p>
        </p:txBody>
      </p:sp>
      <p:sp>
        <p:nvSpPr>
          <p:cNvPr id="3" name="Content Placeholder 2"/>
          <p:cNvSpPr>
            <a:spLocks noGrp="1"/>
          </p:cNvSpPr>
          <p:nvPr>
            <p:ph idx="1"/>
          </p:nvPr>
        </p:nvSpPr>
        <p:spPr>
          <a:xfrm>
            <a:off x="152400" y="1066800"/>
            <a:ext cx="8763000" cy="4938712"/>
          </a:xfrm>
        </p:spPr>
        <p:txBody>
          <a:bodyPr/>
          <a:lstStyle/>
          <a:p>
            <a:r>
              <a:rPr lang="en-US" sz="2000" dirty="0" err="1" smtClean="0"/>
              <a:t>Banyak</a:t>
            </a:r>
            <a:r>
              <a:rPr lang="en-US" sz="2000" dirty="0" smtClean="0"/>
              <a:t> </a:t>
            </a:r>
            <a:r>
              <a:rPr lang="en-US" sz="2000" dirty="0" err="1" smtClean="0"/>
              <a:t>penelitian</a:t>
            </a:r>
            <a:r>
              <a:rPr lang="en-US" sz="2000" dirty="0" smtClean="0"/>
              <a:t> </a:t>
            </a:r>
            <a:r>
              <a:rPr lang="en-US" sz="2000" dirty="0" err="1" smtClean="0"/>
              <a:t>telah</a:t>
            </a:r>
            <a:r>
              <a:rPr lang="en-US" sz="2000" dirty="0" smtClean="0"/>
              <a:t> </a:t>
            </a:r>
            <a:r>
              <a:rPr lang="en-US" sz="2000" dirty="0" err="1" smtClean="0"/>
              <a:t>mengkaji</a:t>
            </a:r>
            <a:r>
              <a:rPr lang="en-US" sz="2000" dirty="0" smtClean="0"/>
              <a:t> </a:t>
            </a:r>
            <a:r>
              <a:rPr lang="en-US" sz="2000" dirty="0" err="1" smtClean="0"/>
              <a:t>bahwa</a:t>
            </a:r>
            <a:r>
              <a:rPr lang="en-US" sz="2000" dirty="0" smtClean="0"/>
              <a:t> </a:t>
            </a:r>
            <a:r>
              <a:rPr lang="en-US" sz="2000" dirty="0" err="1" smtClean="0"/>
              <a:t>hormon</a:t>
            </a:r>
            <a:r>
              <a:rPr lang="en-US" sz="2000" dirty="0" smtClean="0"/>
              <a:t> steroid </a:t>
            </a:r>
            <a:r>
              <a:rPr lang="en-US" sz="2000" dirty="0" err="1" smtClean="0"/>
              <a:t>seks</a:t>
            </a:r>
            <a:r>
              <a:rPr lang="en-US" sz="2000" dirty="0" smtClean="0"/>
              <a:t> </a:t>
            </a:r>
            <a:r>
              <a:rPr lang="en-US" sz="2000" dirty="0" err="1" smtClean="0"/>
              <a:t>pria</a:t>
            </a:r>
            <a:r>
              <a:rPr lang="en-US" sz="2000" dirty="0" smtClean="0"/>
              <a:t> </a:t>
            </a:r>
            <a:r>
              <a:rPr lang="en-US" sz="2000" dirty="0" err="1" smtClean="0"/>
              <a:t>homoseksual</a:t>
            </a:r>
            <a:r>
              <a:rPr lang="en-US" sz="2000" dirty="0" smtClean="0"/>
              <a:t> </a:t>
            </a:r>
            <a:r>
              <a:rPr lang="en-US" sz="2000" dirty="0" err="1" smtClean="0"/>
              <a:t>serupa</a:t>
            </a:r>
            <a:r>
              <a:rPr lang="en-US" sz="2000" dirty="0" smtClean="0"/>
              <a:t> </a:t>
            </a:r>
            <a:r>
              <a:rPr lang="en-US" sz="2000" dirty="0" err="1" smtClean="0"/>
              <a:t>dengan</a:t>
            </a:r>
            <a:r>
              <a:rPr lang="en-US" sz="2000" dirty="0" smtClean="0"/>
              <a:t> yang </a:t>
            </a:r>
            <a:r>
              <a:rPr lang="en-US" sz="2000" dirty="0" err="1" smtClean="0"/>
              <a:t>ditemukan</a:t>
            </a:r>
            <a:r>
              <a:rPr lang="en-US" sz="2000" dirty="0" smtClean="0"/>
              <a:t> </a:t>
            </a:r>
            <a:r>
              <a:rPr lang="en-US" sz="2000" dirty="0" err="1" smtClean="0"/>
              <a:t>pria</a:t>
            </a:r>
            <a:r>
              <a:rPr lang="en-US" sz="2000" dirty="0" smtClean="0"/>
              <a:t> </a:t>
            </a:r>
            <a:r>
              <a:rPr lang="en-US" sz="2000" dirty="0" err="1" smtClean="0"/>
              <a:t>heteroseksual</a:t>
            </a:r>
            <a:r>
              <a:rPr lang="en-US" sz="2000" dirty="0" smtClean="0"/>
              <a:t>. </a:t>
            </a:r>
          </a:p>
          <a:p>
            <a:r>
              <a:rPr lang="en-US" sz="2000" dirty="0" err="1" smtClean="0"/>
              <a:t>Segelintir</a:t>
            </a:r>
            <a:r>
              <a:rPr lang="en-US" sz="2000" dirty="0" smtClean="0"/>
              <a:t> </a:t>
            </a:r>
            <a:r>
              <a:rPr lang="en-US" sz="2000" dirty="0" err="1" smtClean="0"/>
              <a:t>penelitian</a:t>
            </a:r>
            <a:r>
              <a:rPr lang="en-US" sz="2000" dirty="0" smtClean="0"/>
              <a:t> </a:t>
            </a:r>
            <a:r>
              <a:rPr lang="en-US" sz="2000" dirty="0" err="1" smtClean="0"/>
              <a:t>menemukan</a:t>
            </a:r>
            <a:r>
              <a:rPr lang="en-US" sz="2000" dirty="0" smtClean="0"/>
              <a:t> </a:t>
            </a:r>
            <a:r>
              <a:rPr lang="en-US" sz="2000" dirty="0" err="1" smtClean="0"/>
              <a:t>bahwa</a:t>
            </a:r>
            <a:r>
              <a:rPr lang="en-US" sz="2000" dirty="0" smtClean="0"/>
              <a:t> 30% </a:t>
            </a:r>
            <a:r>
              <a:rPr lang="en-US" sz="2000" dirty="0" err="1" smtClean="0"/>
              <a:t>perempuan</a:t>
            </a:r>
            <a:r>
              <a:rPr lang="en-US" sz="2000" dirty="0" smtClean="0"/>
              <a:t> </a:t>
            </a:r>
            <a:r>
              <a:rPr lang="en-US" sz="2000" dirty="0" err="1" smtClean="0"/>
              <a:t>homoseksual</a:t>
            </a:r>
            <a:r>
              <a:rPr lang="en-US" sz="2000" dirty="0" smtClean="0"/>
              <a:t> </a:t>
            </a:r>
            <a:r>
              <a:rPr lang="en-US" sz="2000" dirty="0" err="1" smtClean="0"/>
              <a:t>memiliki</a:t>
            </a:r>
            <a:r>
              <a:rPr lang="en-US" sz="2000" dirty="0" smtClean="0"/>
              <a:t> </a:t>
            </a:r>
            <a:r>
              <a:rPr lang="en-US" sz="2000" dirty="0" err="1" smtClean="0"/>
              <a:t>kadar</a:t>
            </a:r>
            <a:r>
              <a:rPr lang="en-US" sz="2000" dirty="0" smtClean="0"/>
              <a:t> androgen yang </a:t>
            </a:r>
            <a:r>
              <a:rPr lang="en-US" sz="2000" dirty="0" err="1" smtClean="0"/>
              <a:t>lebih</a:t>
            </a:r>
            <a:r>
              <a:rPr lang="en-US" sz="2000" dirty="0" smtClean="0"/>
              <a:t> </a:t>
            </a:r>
            <a:r>
              <a:rPr lang="en-US" sz="2000" dirty="0" err="1" smtClean="0"/>
              <a:t>tinggi</a:t>
            </a:r>
            <a:r>
              <a:rPr lang="en-US" sz="2000" dirty="0" smtClean="0"/>
              <a:t> </a:t>
            </a:r>
            <a:r>
              <a:rPr lang="en-US" sz="2000" dirty="0" err="1" smtClean="0"/>
              <a:t>tetapi</a:t>
            </a:r>
            <a:r>
              <a:rPr lang="en-US" sz="2000" dirty="0" smtClean="0"/>
              <a:t> </a:t>
            </a:r>
            <a:r>
              <a:rPr lang="en-US" sz="2000" dirty="0" err="1" smtClean="0"/>
              <a:t>masih</a:t>
            </a:r>
            <a:r>
              <a:rPr lang="en-US" sz="2000" dirty="0" smtClean="0"/>
              <a:t> </a:t>
            </a:r>
            <a:r>
              <a:rPr lang="en-US" sz="2000" dirty="0" err="1" smtClean="0"/>
              <a:t>dibawah</a:t>
            </a:r>
            <a:r>
              <a:rPr lang="en-US" sz="2000" dirty="0" smtClean="0"/>
              <a:t> </a:t>
            </a:r>
            <a:r>
              <a:rPr lang="en-US" sz="2000" dirty="0" err="1" smtClean="0"/>
              <a:t>kadar</a:t>
            </a:r>
            <a:r>
              <a:rPr lang="en-US" sz="2000" dirty="0" smtClean="0"/>
              <a:t> </a:t>
            </a:r>
            <a:r>
              <a:rPr lang="en-US" sz="2000" dirty="0" err="1" smtClean="0"/>
              <a:t>testosteron</a:t>
            </a:r>
            <a:r>
              <a:rPr lang="en-US" sz="2000" dirty="0" smtClean="0"/>
              <a:t> </a:t>
            </a:r>
            <a:r>
              <a:rPr lang="en-US" sz="2000" dirty="0" err="1" smtClean="0"/>
              <a:t>laki-laki</a:t>
            </a:r>
            <a:r>
              <a:rPr lang="en-US" sz="2000" dirty="0" smtClean="0"/>
              <a:t> </a:t>
            </a:r>
            <a:endParaRPr lang="en-US" sz="2000" dirty="0" smtClean="0"/>
          </a:p>
          <a:p>
            <a:r>
              <a:rPr lang="en-US" sz="2000" dirty="0" err="1" smtClean="0"/>
              <a:t>Kaitan</a:t>
            </a:r>
            <a:r>
              <a:rPr lang="en-US" sz="2000" dirty="0" smtClean="0"/>
              <a:t> </a:t>
            </a:r>
            <a:r>
              <a:rPr lang="en-US" sz="2000" dirty="0" err="1" smtClean="0"/>
              <a:t>antara</a:t>
            </a:r>
            <a:r>
              <a:rPr lang="en-US" sz="2000" dirty="0" smtClean="0"/>
              <a:t> </a:t>
            </a:r>
            <a:r>
              <a:rPr lang="en-US" sz="2000" dirty="0" err="1" smtClean="0"/>
              <a:t>s</a:t>
            </a:r>
            <a:r>
              <a:rPr lang="en-US" sz="2000" dirty="0" err="1" smtClean="0"/>
              <a:t>truktur</a:t>
            </a:r>
            <a:r>
              <a:rPr lang="en-US" sz="2000" dirty="0" smtClean="0"/>
              <a:t> </a:t>
            </a:r>
            <a:r>
              <a:rPr lang="en-US" sz="2000" dirty="0" err="1" smtClean="0"/>
              <a:t>otak</a:t>
            </a:r>
            <a:r>
              <a:rPr lang="en-US" sz="2000" dirty="0" smtClean="0"/>
              <a:t> </a:t>
            </a:r>
            <a:r>
              <a:rPr lang="en-US" sz="2000" dirty="0" err="1" smtClean="0"/>
              <a:t>dan</a:t>
            </a:r>
            <a:r>
              <a:rPr lang="en-US" sz="2000" dirty="0" smtClean="0"/>
              <a:t> </a:t>
            </a:r>
            <a:r>
              <a:rPr lang="en-US" sz="2000" dirty="0" err="1" smtClean="0"/>
              <a:t>orientasi</a:t>
            </a:r>
            <a:r>
              <a:rPr lang="en-US" sz="2000" dirty="0" smtClean="0"/>
              <a:t> </a:t>
            </a:r>
            <a:r>
              <a:rPr lang="en-US" sz="2000" dirty="0" err="1" smtClean="0"/>
              <a:t>seksual</a:t>
            </a:r>
            <a:r>
              <a:rPr lang="en-US" sz="2000" dirty="0" smtClean="0"/>
              <a:t> </a:t>
            </a:r>
            <a:r>
              <a:rPr lang="en-US" sz="2000" b="1" dirty="0" err="1" smtClean="0"/>
              <a:t>belum</a:t>
            </a:r>
            <a:r>
              <a:rPr lang="en-US" sz="2000" b="1" dirty="0" smtClean="0"/>
              <a:t> </a:t>
            </a:r>
            <a:r>
              <a:rPr lang="en-US" sz="2000" b="1" dirty="0" err="1" smtClean="0"/>
              <a:t>terbukti</a:t>
            </a:r>
            <a:r>
              <a:rPr lang="en-US" sz="2000" b="1" dirty="0" smtClean="0"/>
              <a:t>  </a:t>
            </a:r>
            <a:r>
              <a:rPr lang="en-US" sz="2000" dirty="0" err="1" smtClean="0"/>
              <a:t>secara</a:t>
            </a:r>
            <a:r>
              <a:rPr lang="en-US" sz="2000" dirty="0" smtClean="0"/>
              <a:t> </a:t>
            </a:r>
            <a:r>
              <a:rPr lang="en-US" sz="2000" dirty="0" err="1" smtClean="0"/>
              <a:t>konklusif</a:t>
            </a:r>
            <a:r>
              <a:rPr lang="en-US" sz="2000" dirty="0" smtClean="0"/>
              <a:t>.</a:t>
            </a:r>
          </a:p>
          <a:p>
            <a:r>
              <a:rPr lang="en-US" sz="2000" dirty="0" smtClean="0"/>
              <a:t> </a:t>
            </a:r>
            <a:r>
              <a:rPr lang="en-US" sz="2000" dirty="0" err="1" smtClean="0"/>
              <a:t>Pria</a:t>
            </a:r>
            <a:r>
              <a:rPr lang="en-US" sz="2000" dirty="0" smtClean="0"/>
              <a:t> </a:t>
            </a:r>
            <a:r>
              <a:rPr lang="en-US" sz="2000" dirty="0" err="1" smtClean="0"/>
              <a:t>homoseksual</a:t>
            </a:r>
            <a:r>
              <a:rPr lang="en-US" sz="2000" dirty="0" smtClean="0"/>
              <a:t> </a:t>
            </a:r>
            <a:r>
              <a:rPr lang="en-US" sz="2000" dirty="0" err="1" smtClean="0"/>
              <a:t>cenderung</a:t>
            </a:r>
            <a:r>
              <a:rPr lang="en-US" sz="2000" dirty="0" smtClean="0"/>
              <a:t> </a:t>
            </a:r>
            <a:r>
              <a:rPr lang="en-US" sz="2000" dirty="0" err="1" smtClean="0"/>
              <a:t>memiliki</a:t>
            </a:r>
            <a:r>
              <a:rPr lang="en-US" sz="2000" dirty="0" smtClean="0"/>
              <a:t> </a:t>
            </a:r>
            <a:r>
              <a:rPr lang="en-US" sz="2000" dirty="0" err="1" smtClean="0"/>
              <a:t>banyak</a:t>
            </a:r>
            <a:r>
              <a:rPr lang="en-US" sz="2000" dirty="0" smtClean="0"/>
              <a:t> </a:t>
            </a:r>
            <a:r>
              <a:rPr lang="en-US" sz="2000" dirty="0" err="1" smtClean="0"/>
              <a:t>kakak</a:t>
            </a:r>
            <a:r>
              <a:rPr lang="en-US" sz="2000" dirty="0" smtClean="0"/>
              <a:t> </a:t>
            </a:r>
            <a:r>
              <a:rPr lang="en-US" sz="2000" dirty="0" err="1" smtClean="0"/>
              <a:t>laki-laki</a:t>
            </a:r>
            <a:r>
              <a:rPr lang="en-US" sz="2000" dirty="0" smtClean="0"/>
              <a:t>.</a:t>
            </a:r>
          </a:p>
          <a:p>
            <a:r>
              <a:rPr lang="en-US" sz="2000" dirty="0" err="1" smtClean="0"/>
              <a:t>Terjadinya</a:t>
            </a:r>
            <a:r>
              <a:rPr lang="en-US" sz="2000" dirty="0" smtClean="0"/>
              <a:t> </a:t>
            </a:r>
            <a:r>
              <a:rPr lang="en-US" sz="2000" dirty="0" err="1" smtClean="0"/>
              <a:t>hiperplasia</a:t>
            </a:r>
            <a:r>
              <a:rPr lang="en-US" sz="2000" dirty="0" smtClean="0"/>
              <a:t> adrenal </a:t>
            </a:r>
            <a:r>
              <a:rPr lang="en-US" sz="2000" dirty="0" err="1" smtClean="0"/>
              <a:t>kongenital</a:t>
            </a:r>
            <a:r>
              <a:rPr lang="en-US" sz="2000" dirty="0" smtClean="0"/>
              <a:t> (CAH) </a:t>
            </a:r>
            <a:r>
              <a:rPr lang="en-US" sz="2000" dirty="0" err="1" smtClean="0"/>
              <a:t>pada</a:t>
            </a:r>
            <a:r>
              <a:rPr lang="en-US" sz="2000" dirty="0" smtClean="0"/>
              <a:t> </a:t>
            </a:r>
            <a:r>
              <a:rPr lang="en-US" sz="2000" dirty="0" err="1" smtClean="0"/>
              <a:t>perempuan</a:t>
            </a:r>
            <a:r>
              <a:rPr lang="en-US" sz="2000" dirty="0" smtClean="0"/>
              <a:t> </a:t>
            </a:r>
            <a:r>
              <a:rPr lang="en-US" sz="2000" dirty="0" err="1" smtClean="0"/>
              <a:t>dapat</a:t>
            </a:r>
            <a:r>
              <a:rPr lang="en-US" sz="2000" dirty="0" smtClean="0"/>
              <a:t> </a:t>
            </a:r>
            <a:r>
              <a:rPr lang="en-US" sz="2000" dirty="0" err="1" smtClean="0"/>
              <a:t>memaskulinisasi</a:t>
            </a:r>
            <a:r>
              <a:rPr lang="en-US" sz="2000" dirty="0" smtClean="0"/>
              <a:t> </a:t>
            </a:r>
            <a:r>
              <a:rPr lang="en-US" sz="2000" dirty="0" err="1" smtClean="0"/>
              <a:t>genetalia</a:t>
            </a:r>
            <a:r>
              <a:rPr lang="en-US" sz="2000" dirty="0" smtClean="0"/>
              <a:t> </a:t>
            </a:r>
            <a:r>
              <a:rPr lang="en-US" sz="2000" dirty="0" err="1" smtClean="0"/>
              <a:t>eksternal</a:t>
            </a:r>
            <a:r>
              <a:rPr lang="en-US" sz="2000" dirty="0" smtClean="0"/>
              <a:t>, </a:t>
            </a:r>
            <a:r>
              <a:rPr lang="en-US" sz="2000" dirty="0" err="1" smtClean="0"/>
              <a:t>memiliki</a:t>
            </a:r>
            <a:r>
              <a:rPr lang="en-US" sz="2000" dirty="0" smtClean="0"/>
              <a:t> </a:t>
            </a:r>
            <a:r>
              <a:rPr lang="en-US" sz="2000" dirty="0" err="1" smtClean="0"/>
              <a:t>kemungkinan</a:t>
            </a:r>
            <a:r>
              <a:rPr lang="en-US" sz="2000" dirty="0" smtClean="0"/>
              <a:t> </a:t>
            </a:r>
            <a:r>
              <a:rPr lang="en-US" sz="2000" dirty="0" err="1" smtClean="0"/>
              <a:t>lebih</a:t>
            </a:r>
            <a:r>
              <a:rPr lang="en-US" sz="2000" dirty="0" smtClean="0"/>
              <a:t> </a:t>
            </a:r>
            <a:r>
              <a:rPr lang="en-US" sz="2000" dirty="0" err="1" smtClean="0"/>
              <a:t>besar</a:t>
            </a:r>
            <a:r>
              <a:rPr lang="en-US" sz="2000" dirty="0" smtClean="0"/>
              <a:t> </a:t>
            </a:r>
            <a:r>
              <a:rPr lang="en-US" sz="2000" dirty="0" err="1" smtClean="0"/>
              <a:t>tertarik</a:t>
            </a:r>
            <a:r>
              <a:rPr lang="en-US" sz="2000" dirty="0" smtClean="0"/>
              <a:t> </a:t>
            </a:r>
            <a:r>
              <a:rPr lang="en-US" sz="2000" dirty="0" err="1" smtClean="0"/>
              <a:t>secara</a:t>
            </a:r>
            <a:r>
              <a:rPr lang="en-US" sz="2000" dirty="0" smtClean="0"/>
              <a:t> </a:t>
            </a:r>
            <a:r>
              <a:rPr lang="en-US" sz="2000" dirty="0" err="1" smtClean="0"/>
              <a:t>seksual</a:t>
            </a:r>
            <a:r>
              <a:rPr lang="en-US" sz="2000" dirty="0" smtClean="0"/>
              <a:t> </a:t>
            </a:r>
            <a:r>
              <a:rPr lang="en-US" sz="2000" dirty="0" err="1" smtClean="0"/>
              <a:t>kepada</a:t>
            </a:r>
            <a:r>
              <a:rPr lang="en-US" sz="2000" dirty="0" smtClean="0"/>
              <a:t> </a:t>
            </a:r>
            <a:r>
              <a:rPr lang="en-US" sz="2000" dirty="0" err="1" smtClean="0"/>
              <a:t>perempuan</a:t>
            </a:r>
            <a:r>
              <a:rPr lang="en-US" sz="2000" dirty="0" smtClean="0"/>
              <a:t>.</a:t>
            </a: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68363"/>
          </a:xfrm>
        </p:spPr>
        <p:txBody>
          <a:bodyPr/>
          <a:lstStyle/>
          <a:p>
            <a:r>
              <a:rPr lang="id-ID" sz="3200" dirty="0" smtClean="0"/>
              <a:t>KONTROL NEURON ATAS P</a:t>
            </a:r>
            <a:r>
              <a:rPr lang="en-US" sz="3200" dirty="0" smtClean="0"/>
              <a:t>E</a:t>
            </a:r>
            <a:r>
              <a:rPr lang="id-ID" sz="3200" dirty="0" smtClean="0"/>
              <a:t>RILAKU SEKSUAL</a:t>
            </a:r>
            <a:endParaRPr lang="id-ID" sz="3200" dirty="0"/>
          </a:p>
        </p:txBody>
      </p:sp>
      <p:sp>
        <p:nvSpPr>
          <p:cNvPr id="5" name="Content Placeholder 4"/>
          <p:cNvSpPr>
            <a:spLocks noGrp="1"/>
          </p:cNvSpPr>
          <p:nvPr>
            <p:ph idx="1"/>
          </p:nvPr>
        </p:nvSpPr>
        <p:spPr>
          <a:xfrm>
            <a:off x="457200" y="1371600"/>
            <a:ext cx="8229600" cy="4070350"/>
          </a:xfrm>
        </p:spPr>
        <p:txBody>
          <a:bodyPr/>
          <a:lstStyle/>
          <a:p>
            <a:r>
              <a:rPr lang="id-ID" sz="2000" dirty="0" smtClean="0"/>
              <a:t>Pada laki-laki</a:t>
            </a:r>
          </a:p>
          <a:p>
            <a:r>
              <a:rPr lang="id-ID" sz="2000" dirty="0" smtClean="0"/>
              <a:t>Pada mekanisme spinal: Refleks seksual sperti postur seksual, ereksi, dan ejakulsi diorganisasi di urat saraf tulang belakang. Stimulasi getaran pada penis berhail merangsang ejakulasi  pada kebanyakn laki-laki dgn urat sara tulang belakang yg putus sepenuhnya di atas segmen toraks kesepuluh. Oleh karena kerusakan urat saraf tulang belakang mencegah informasi sensoris mencapai otak, pria ini tidak mampu merasakan stimulasi itu dan tidak mengalami o</a:t>
            </a:r>
            <a:r>
              <a:rPr lang="en-US" sz="2000" dirty="0" smtClean="0"/>
              <a:t>r</a:t>
            </a:r>
            <a:r>
              <a:rPr lang="id-ID" sz="2000" dirty="0" smtClean="0"/>
              <a:t>gasme.</a:t>
            </a:r>
          </a:p>
          <a:p>
            <a:r>
              <a:rPr lang="id-ID" sz="2000" dirty="0" smtClean="0"/>
              <a:t>Sedangkan pada mekanisme otak: Memiliki kontrol perangsang maupun penghambat terhadap sirkuit neuron. Walaupun stimulasi terhadap genital laki-laki dpt menstimulasi ereksi dan ejakulasi, respon ini dapat dihambat oleh korteks. Contoh: sentuhan.</a:t>
            </a:r>
          </a:p>
        </p:txBody>
      </p:sp>
      <p:cxnSp>
        <p:nvCxnSpPr>
          <p:cNvPr id="7" name="Straight Arrow Connector 6"/>
          <p:cNvCxnSpPr/>
          <p:nvPr/>
        </p:nvCxnSpPr>
        <p:spPr>
          <a:xfrm>
            <a:off x="467544" y="1916832"/>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81000" y="4191000"/>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18704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229600" cy="4938712"/>
          </a:xfrm>
        </p:spPr>
        <p:txBody>
          <a:bodyPr/>
          <a:lstStyle/>
          <a:p>
            <a:r>
              <a:rPr lang="id-ID" sz="2400" dirty="0" smtClean="0"/>
              <a:t>Pada perempuan</a:t>
            </a:r>
          </a:p>
          <a:p>
            <a:r>
              <a:rPr lang="id-ID" sz="2400" dirty="0" smtClean="0"/>
              <a:t> Wilayah otak depan terpenting bagi perilaku seksual perempuan adalah nukleus ventromedial di hipotalamus (VMH). Kehancurannya melenyapkan prilaku opulasi, sementara stimulasi terhadapnya memasilitasi perilaku ini. Estradiol maupun progesteron memberikan efek pemfasilitasi pada peilaku seksual di wilayah ini. Efek penerimaan estradiol disebabkan oleh peningkatan reseptor progesteron di VMH. Neuron yang peka steroid di VMH menjulurkan akson ke PAG</a:t>
            </a:r>
            <a:r>
              <a:rPr lang="en-US" sz="2400" dirty="0" smtClean="0"/>
              <a:t> (</a:t>
            </a:r>
            <a:r>
              <a:rPr lang="en-US" sz="2400" dirty="0" err="1" smtClean="0"/>
              <a:t>materi</a:t>
            </a:r>
            <a:r>
              <a:rPr lang="en-US" sz="2400" dirty="0" smtClean="0"/>
              <a:t> </a:t>
            </a:r>
            <a:r>
              <a:rPr lang="en-US" sz="2400" dirty="0" err="1" smtClean="0"/>
              <a:t>kelabu</a:t>
            </a:r>
            <a:r>
              <a:rPr lang="en-US" sz="2400" dirty="0" smtClean="0"/>
              <a:t> </a:t>
            </a:r>
            <a:r>
              <a:rPr lang="en-US" sz="2400" dirty="0" err="1" smtClean="0"/>
              <a:t>periakuaduktal</a:t>
            </a:r>
            <a:r>
              <a:rPr lang="en-US" sz="2400" dirty="0" smtClean="0"/>
              <a:t>)</a:t>
            </a:r>
            <a:r>
              <a:rPr lang="id-ID" sz="2400" dirty="0" smtClean="0"/>
              <a:t> di otak tengah, neuron-neuron ini mengontrol respon tertentu yang menyusun perilaku seksal perempuan. Orgasme pada perem</a:t>
            </a:r>
            <a:r>
              <a:rPr lang="en-US" sz="2400" dirty="0" smtClean="0"/>
              <a:t>p</a:t>
            </a:r>
            <a:r>
              <a:rPr lang="id-ID" sz="2400" dirty="0" smtClean="0"/>
              <a:t>uan disertai peningkatan aktivitas di wilayah yang serupa dengan yg ter</a:t>
            </a:r>
            <a:r>
              <a:rPr lang="en-US" sz="2400" dirty="0" smtClean="0"/>
              <a:t>a</a:t>
            </a:r>
            <a:r>
              <a:rPr lang="id-ID" sz="2400" dirty="0" smtClean="0"/>
              <a:t>ktivitasi saat ejakulasi pa</a:t>
            </a:r>
            <a:r>
              <a:rPr lang="en-US" sz="2400" dirty="0" smtClean="0"/>
              <a:t>d</a:t>
            </a:r>
            <a:r>
              <a:rPr lang="id-ID" sz="2400" dirty="0" smtClean="0"/>
              <a:t>a laki-laki.</a:t>
            </a:r>
            <a:endParaRPr lang="id-ID" sz="2400" dirty="0"/>
          </a:p>
        </p:txBody>
      </p:sp>
    </p:spTree>
    <p:extLst>
      <p:ext uri="{BB962C8B-B14F-4D97-AF65-F5344CB8AC3E}">
        <p14:creationId xmlns:p14="http://schemas.microsoft.com/office/powerpoint/2010/main" xmlns="" val="393837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517525"/>
          </a:xfrm>
        </p:spPr>
        <p:txBody>
          <a:bodyPr/>
          <a:lstStyle/>
          <a:p>
            <a:r>
              <a:rPr lang="en-US" sz="3600" dirty="0" err="1" smtClean="0"/>
              <a:t>Perilaku</a:t>
            </a:r>
            <a:r>
              <a:rPr lang="en-US" sz="3600" dirty="0" smtClean="0"/>
              <a:t> parental</a:t>
            </a:r>
            <a:endParaRPr lang="en-US" sz="3600" dirty="0"/>
          </a:p>
        </p:txBody>
      </p:sp>
      <p:sp>
        <p:nvSpPr>
          <p:cNvPr id="3" name="Content Placeholder 2"/>
          <p:cNvSpPr>
            <a:spLocks noGrp="1"/>
          </p:cNvSpPr>
          <p:nvPr>
            <p:ph idx="1"/>
          </p:nvPr>
        </p:nvSpPr>
        <p:spPr>
          <a:xfrm>
            <a:off x="457200" y="1066800"/>
            <a:ext cx="8534400" cy="5486400"/>
          </a:xfrm>
        </p:spPr>
        <p:txBody>
          <a:bodyPr/>
          <a:lstStyle/>
          <a:p>
            <a:r>
              <a:rPr lang="en-US" sz="2800" dirty="0" smtClean="0"/>
              <a:t>Estrogen, </a:t>
            </a:r>
            <a:r>
              <a:rPr lang="en-US" sz="2800" dirty="0" err="1" smtClean="0"/>
              <a:t>progesteron</a:t>
            </a:r>
            <a:r>
              <a:rPr lang="en-US" sz="2800" dirty="0" smtClean="0"/>
              <a:t> </a:t>
            </a:r>
            <a:r>
              <a:rPr lang="en-US" sz="2800" dirty="0" err="1" smtClean="0"/>
              <a:t>dan</a:t>
            </a:r>
            <a:r>
              <a:rPr lang="en-US" sz="2800" dirty="0" smtClean="0"/>
              <a:t> </a:t>
            </a:r>
            <a:r>
              <a:rPr lang="en-US" sz="2800" dirty="0" err="1" smtClean="0"/>
              <a:t>prolaktin</a:t>
            </a:r>
            <a:r>
              <a:rPr lang="en-US" sz="2800" dirty="0" smtClean="0"/>
              <a:t> </a:t>
            </a:r>
            <a:r>
              <a:rPr lang="en-US" sz="2800" dirty="0" err="1" smtClean="0"/>
              <a:t>memfasilitasi</a:t>
            </a:r>
            <a:r>
              <a:rPr lang="en-US" sz="2800" dirty="0" smtClean="0"/>
              <a:t> </a:t>
            </a:r>
            <a:r>
              <a:rPr lang="en-US" sz="2800" dirty="0" err="1" smtClean="0"/>
              <a:t>perilaku</a:t>
            </a:r>
            <a:r>
              <a:rPr lang="en-US" sz="2800" dirty="0" smtClean="0"/>
              <a:t> maternal</a:t>
            </a:r>
          </a:p>
          <a:p>
            <a:r>
              <a:rPr lang="en-US" sz="2800" dirty="0" smtClean="0"/>
              <a:t>MPA </a:t>
            </a:r>
            <a:r>
              <a:rPr lang="en-US" sz="2800" dirty="0" err="1" smtClean="0"/>
              <a:t>dan</a:t>
            </a:r>
            <a:r>
              <a:rPr lang="en-US" sz="2800" dirty="0" smtClean="0"/>
              <a:t> </a:t>
            </a:r>
            <a:r>
              <a:rPr lang="en-US" sz="2800" dirty="0" err="1" smtClean="0"/>
              <a:t>amigdala</a:t>
            </a:r>
            <a:r>
              <a:rPr lang="en-US" sz="2800" dirty="0" smtClean="0"/>
              <a:t> medial </a:t>
            </a:r>
            <a:r>
              <a:rPr lang="en-US" sz="2800" dirty="0" err="1" smtClean="0"/>
              <a:t>bertanggung</a:t>
            </a:r>
            <a:r>
              <a:rPr lang="en-US" sz="2800" dirty="0" smtClean="0"/>
              <a:t> </a:t>
            </a:r>
            <a:r>
              <a:rPr lang="en-US" sz="2800" dirty="0" err="1" smtClean="0"/>
              <a:t>jawab</a:t>
            </a:r>
            <a:r>
              <a:rPr lang="en-US" sz="2800" dirty="0" smtClean="0"/>
              <a:t> </a:t>
            </a:r>
            <a:r>
              <a:rPr lang="en-US" sz="2800" dirty="0" err="1" smtClean="0"/>
              <a:t>atas</a:t>
            </a:r>
            <a:r>
              <a:rPr lang="en-US" sz="2800" dirty="0" smtClean="0"/>
              <a:t> </a:t>
            </a:r>
            <a:r>
              <a:rPr lang="en-US" sz="2800" dirty="0" err="1" smtClean="0"/>
              <a:t>efek</a:t>
            </a:r>
            <a:r>
              <a:rPr lang="en-US" sz="2800" dirty="0" smtClean="0"/>
              <a:t> </a:t>
            </a:r>
            <a:r>
              <a:rPr lang="en-US" sz="2800" dirty="0" err="1" smtClean="0"/>
              <a:t>penguatan</a:t>
            </a:r>
            <a:r>
              <a:rPr lang="en-US" sz="2800" dirty="0" smtClean="0"/>
              <a:t> </a:t>
            </a:r>
            <a:r>
              <a:rPr lang="en-US" sz="2800" dirty="0" err="1" smtClean="0"/>
              <a:t>dan</a:t>
            </a:r>
            <a:r>
              <a:rPr lang="en-US" sz="2800" dirty="0" smtClean="0"/>
              <a:t> </a:t>
            </a:r>
            <a:r>
              <a:rPr lang="en-US" sz="2800" dirty="0" err="1" smtClean="0"/>
              <a:t>meningkatkan</a:t>
            </a:r>
            <a:r>
              <a:rPr lang="en-US" sz="2800" dirty="0" smtClean="0"/>
              <a:t> </a:t>
            </a:r>
            <a:r>
              <a:rPr lang="en-US" sz="2800" dirty="0" err="1" smtClean="0"/>
              <a:t>motivasi</a:t>
            </a:r>
            <a:r>
              <a:rPr lang="en-US" sz="2800" dirty="0" smtClean="0"/>
              <a:t> </a:t>
            </a:r>
            <a:r>
              <a:rPr lang="en-US" sz="2800" dirty="0" err="1" smtClean="0"/>
              <a:t>untuk</a:t>
            </a:r>
            <a:r>
              <a:rPr lang="en-US" sz="2800" dirty="0" smtClean="0"/>
              <a:t> </a:t>
            </a:r>
            <a:r>
              <a:rPr lang="en-US" sz="2800" dirty="0" err="1" smtClean="0"/>
              <a:t>merawat</a:t>
            </a:r>
            <a:r>
              <a:rPr lang="en-US" sz="2800" dirty="0" smtClean="0"/>
              <a:t> </a:t>
            </a:r>
            <a:r>
              <a:rPr lang="en-US" sz="2800" dirty="0" err="1" smtClean="0"/>
              <a:t>bayi</a:t>
            </a:r>
            <a:r>
              <a:rPr lang="en-US" sz="2800" dirty="0" smtClean="0"/>
              <a:t> (</a:t>
            </a:r>
            <a:r>
              <a:rPr lang="en-US" sz="2800" dirty="0" err="1" smtClean="0"/>
              <a:t>perilaku</a:t>
            </a:r>
            <a:r>
              <a:rPr lang="en-US" sz="2800" dirty="0" smtClean="0"/>
              <a:t> maternal): MPA </a:t>
            </a:r>
            <a:r>
              <a:rPr lang="en-US" sz="2800" dirty="0" smtClean="0">
                <a:sym typeface="Wingdings" pitchFamily="2" charset="2"/>
              </a:rPr>
              <a:t></a:t>
            </a:r>
            <a:r>
              <a:rPr lang="en-US" sz="2800" dirty="0" smtClean="0"/>
              <a:t>VT A (</a:t>
            </a:r>
            <a:r>
              <a:rPr lang="en-US" sz="2800" dirty="0" err="1" smtClean="0"/>
              <a:t>tegmental</a:t>
            </a:r>
            <a:r>
              <a:rPr lang="en-US" sz="2800" dirty="0" smtClean="0"/>
              <a:t> : </a:t>
            </a:r>
            <a:r>
              <a:rPr lang="en-US" sz="2800" dirty="0" err="1" smtClean="0"/>
              <a:t>Dopamin</a:t>
            </a:r>
            <a:r>
              <a:rPr lang="en-US" sz="2800" dirty="0" smtClean="0"/>
              <a:t>)</a:t>
            </a:r>
            <a:r>
              <a:rPr lang="en-US" sz="2800" dirty="0" smtClean="0">
                <a:sym typeface="Wingdings" pitchFamily="2" charset="2"/>
              </a:rPr>
              <a:t> NAC (</a:t>
            </a:r>
            <a:r>
              <a:rPr lang="en-US" sz="2800" dirty="0" err="1" smtClean="0">
                <a:sym typeface="Wingdings" pitchFamily="2" charset="2"/>
              </a:rPr>
              <a:t>nukleus</a:t>
            </a:r>
            <a:r>
              <a:rPr lang="en-US" sz="2800" dirty="0" smtClean="0">
                <a:sym typeface="Wingdings" pitchFamily="2" charset="2"/>
              </a:rPr>
              <a:t> </a:t>
            </a:r>
            <a:r>
              <a:rPr lang="en-US" sz="2800" dirty="0" err="1" smtClean="0">
                <a:sym typeface="Wingdings" pitchFamily="2" charset="2"/>
              </a:rPr>
              <a:t>accumbens</a:t>
            </a:r>
            <a:r>
              <a:rPr lang="en-US" sz="2800" dirty="0" smtClean="0">
                <a:sym typeface="Wingdings" pitchFamily="2" charset="2"/>
              </a:rPr>
              <a:t>) </a:t>
            </a:r>
            <a:r>
              <a:rPr lang="en-US" sz="2800" dirty="0" err="1" smtClean="0">
                <a:sym typeface="Wingdings" pitchFamily="2" charset="2"/>
              </a:rPr>
              <a:t>palidum</a:t>
            </a:r>
            <a:r>
              <a:rPr lang="en-US" sz="2800" dirty="0" smtClean="0">
                <a:sym typeface="Wingdings" pitchFamily="2" charset="2"/>
              </a:rPr>
              <a:t> ventral</a:t>
            </a:r>
          </a:p>
          <a:p>
            <a:r>
              <a:rPr lang="en-US" sz="2800" dirty="0" err="1" smtClean="0">
                <a:sym typeface="Wingdings" pitchFamily="2" charset="2"/>
              </a:rPr>
              <a:t>Oksitosin</a:t>
            </a:r>
            <a:r>
              <a:rPr lang="en-US" sz="2800" dirty="0" smtClean="0">
                <a:sym typeface="Wingdings" pitchFamily="2" charset="2"/>
              </a:rPr>
              <a:t> </a:t>
            </a:r>
            <a:r>
              <a:rPr lang="en-US" sz="2800" dirty="0" err="1" smtClean="0">
                <a:sym typeface="Wingdings" pitchFamily="2" charset="2"/>
              </a:rPr>
              <a:t>memfasilitasi</a:t>
            </a:r>
            <a:r>
              <a:rPr lang="en-US" sz="2800" dirty="0" smtClean="0">
                <a:sym typeface="Wingdings" pitchFamily="2" charset="2"/>
              </a:rPr>
              <a:t> </a:t>
            </a:r>
            <a:r>
              <a:rPr lang="en-US" sz="2800" dirty="0" err="1" smtClean="0">
                <a:sym typeface="Wingdings" pitchFamily="2" charset="2"/>
              </a:rPr>
              <a:t>pembentukan</a:t>
            </a:r>
            <a:r>
              <a:rPr lang="en-US" sz="2800" dirty="0" smtClean="0">
                <a:sym typeface="Wingdings" pitchFamily="2" charset="2"/>
              </a:rPr>
              <a:t> </a:t>
            </a:r>
            <a:r>
              <a:rPr lang="en-US" sz="2800" dirty="0" err="1" smtClean="0">
                <a:sym typeface="Wingdings" pitchFamily="2" charset="2"/>
              </a:rPr>
              <a:t>ikatan</a:t>
            </a:r>
            <a:r>
              <a:rPr lang="en-US" sz="2800" dirty="0" smtClean="0">
                <a:sym typeface="Wingdings" pitchFamily="2" charset="2"/>
              </a:rPr>
              <a:t> </a:t>
            </a:r>
            <a:r>
              <a:rPr lang="en-US" sz="2800" dirty="0" err="1" smtClean="0">
                <a:sym typeface="Wingdings" pitchFamily="2" charset="2"/>
              </a:rPr>
              <a:t>pasangan</a:t>
            </a:r>
            <a:r>
              <a:rPr lang="en-US" sz="2800" dirty="0" smtClean="0">
                <a:sym typeface="Wingdings" pitchFamily="2" charset="2"/>
              </a:rPr>
              <a:t> </a:t>
            </a:r>
            <a:r>
              <a:rPr lang="en-US" sz="2800" dirty="0" err="1" smtClean="0">
                <a:sym typeface="Wingdings" pitchFamily="2" charset="2"/>
              </a:rPr>
              <a:t>dan</a:t>
            </a:r>
            <a:r>
              <a:rPr lang="en-US" sz="2800" dirty="0" smtClean="0">
                <a:sym typeface="Wingdings" pitchFamily="2" charset="2"/>
              </a:rPr>
              <a:t> </a:t>
            </a:r>
            <a:r>
              <a:rPr lang="en-US" sz="2800" dirty="0" err="1" smtClean="0">
                <a:sym typeface="Wingdings" pitchFamily="2" charset="2"/>
              </a:rPr>
              <a:t>mekanisme</a:t>
            </a:r>
            <a:r>
              <a:rPr lang="en-US" sz="2800" dirty="0" smtClean="0">
                <a:sym typeface="Wingdings" pitchFamily="2" charset="2"/>
              </a:rPr>
              <a:t> </a:t>
            </a:r>
            <a:r>
              <a:rPr lang="en-US" sz="2800" dirty="0" err="1" smtClean="0">
                <a:sym typeface="Wingdings" pitchFamily="2" charset="2"/>
              </a:rPr>
              <a:t>penguatan</a:t>
            </a:r>
            <a:r>
              <a:rPr lang="en-US" sz="2800" dirty="0" smtClean="0">
                <a:sym typeface="Wingdings" pitchFamily="2" charset="2"/>
              </a:rPr>
              <a:t> </a:t>
            </a:r>
            <a:r>
              <a:rPr lang="en-US" sz="2800" dirty="0" err="1" smtClean="0">
                <a:sym typeface="Wingdings" pitchFamily="2" charset="2"/>
              </a:rPr>
              <a:t>di</a:t>
            </a:r>
            <a:r>
              <a:rPr lang="en-US" sz="2800" dirty="0" smtClean="0">
                <a:sym typeface="Wingdings" pitchFamily="2" charset="2"/>
              </a:rPr>
              <a:t> </a:t>
            </a:r>
            <a:r>
              <a:rPr lang="en-US" sz="2800" dirty="0" err="1" smtClean="0">
                <a:sym typeface="Wingdings" pitchFamily="2" charset="2"/>
              </a:rPr>
              <a:t>otak</a:t>
            </a:r>
            <a:r>
              <a:rPr lang="en-US" sz="2800" dirty="0" smtClean="0">
                <a:sym typeface="Wingdings" pitchFamily="2" charset="2"/>
              </a:rPr>
              <a:t> </a:t>
            </a:r>
            <a:r>
              <a:rPr lang="en-US" sz="2800" dirty="0" err="1" smtClean="0">
                <a:sym typeface="Wingdings" pitchFamily="2" charset="2"/>
              </a:rPr>
              <a:t>untuk</a:t>
            </a:r>
            <a:r>
              <a:rPr lang="en-US" sz="2800" dirty="0" smtClean="0">
                <a:sym typeface="Wingdings" pitchFamily="2" charset="2"/>
              </a:rPr>
              <a:t> </a:t>
            </a:r>
            <a:r>
              <a:rPr lang="en-US" sz="2800" dirty="0" err="1" smtClean="0">
                <a:sym typeface="Wingdings" pitchFamily="2" charset="2"/>
              </a:rPr>
              <a:t>perilaku</a:t>
            </a:r>
            <a:r>
              <a:rPr lang="en-US" sz="2800" dirty="0" smtClean="0">
                <a:sym typeface="Wingdings" pitchFamily="2" charset="2"/>
              </a:rPr>
              <a:t> maternal.</a:t>
            </a:r>
          </a:p>
          <a:p>
            <a:r>
              <a:rPr lang="en-US" sz="2800" dirty="0" err="1" smtClean="0">
                <a:sym typeface="Wingdings" pitchFamily="2" charset="2"/>
              </a:rPr>
              <a:t>Perilaku</a:t>
            </a:r>
            <a:r>
              <a:rPr lang="en-US" sz="2800" dirty="0" smtClean="0">
                <a:sym typeface="Wingdings" pitchFamily="2" charset="2"/>
              </a:rPr>
              <a:t> paternal </a:t>
            </a:r>
            <a:r>
              <a:rPr lang="en-US" sz="2800" dirty="0" err="1" smtClean="0">
                <a:sym typeface="Wingdings" pitchFamily="2" charset="2"/>
              </a:rPr>
              <a:t>juga</a:t>
            </a:r>
            <a:r>
              <a:rPr lang="en-US" sz="2800" dirty="0" smtClean="0">
                <a:sym typeface="Wingdings" pitchFamily="2" charset="2"/>
              </a:rPr>
              <a:t> </a:t>
            </a:r>
            <a:r>
              <a:rPr lang="en-US" sz="2800" dirty="0" err="1" smtClean="0">
                <a:sym typeface="Wingdings" pitchFamily="2" charset="2"/>
              </a:rPr>
              <a:t>dipengaruhi</a:t>
            </a:r>
            <a:r>
              <a:rPr lang="en-US" sz="2800" dirty="0" smtClean="0">
                <a:sym typeface="Wingdings" pitchFamily="2" charset="2"/>
              </a:rPr>
              <a:t> </a:t>
            </a:r>
            <a:r>
              <a:rPr lang="en-US" sz="2800" dirty="0" err="1" smtClean="0">
                <a:sym typeface="Wingdings" pitchFamily="2" charset="2"/>
              </a:rPr>
              <a:t>oleh</a:t>
            </a:r>
            <a:r>
              <a:rPr lang="en-US" sz="2800" dirty="0" smtClean="0">
                <a:sym typeface="Wingdings" pitchFamily="2" charset="2"/>
              </a:rPr>
              <a:t> MPA, </a:t>
            </a:r>
            <a:r>
              <a:rPr lang="en-US" sz="2800" dirty="0" err="1" smtClean="0">
                <a:sym typeface="Wingdings" pitchFamily="2" charset="2"/>
              </a:rPr>
              <a:t>oksitosin</a:t>
            </a:r>
            <a:r>
              <a:rPr lang="en-US" sz="2800" dirty="0" smtClean="0">
                <a:sym typeface="Wingdings" pitchFamily="2" charset="2"/>
              </a:rPr>
              <a:t> </a:t>
            </a:r>
            <a:r>
              <a:rPr lang="en-US" sz="2800" dirty="0" err="1" smtClean="0">
                <a:sym typeface="Wingdings" pitchFamily="2" charset="2"/>
              </a:rPr>
              <a:t>dan</a:t>
            </a:r>
            <a:r>
              <a:rPr lang="en-US" sz="2800" dirty="0" smtClean="0">
                <a:sym typeface="Wingdings" pitchFamily="2" charset="2"/>
              </a:rPr>
              <a:t> </a:t>
            </a:r>
            <a:r>
              <a:rPr lang="en-US" sz="2800" dirty="0" err="1" smtClean="0">
                <a:sym typeface="Wingdings" pitchFamily="2" charset="2"/>
              </a:rPr>
              <a:t>prolaktin</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669925"/>
          </a:xfrm>
        </p:spPr>
        <p:txBody>
          <a:bodyPr/>
          <a:lstStyle/>
          <a:p>
            <a:r>
              <a:rPr lang="id-ID" sz="3600" dirty="0" smtClean="0"/>
              <a:t>PERKEMBANGAN SEKSUAL</a:t>
            </a:r>
            <a:endParaRPr lang="id-ID" sz="3600" dirty="0"/>
          </a:p>
        </p:txBody>
      </p:sp>
      <p:sp>
        <p:nvSpPr>
          <p:cNvPr id="3" name="Content Placeholder 2"/>
          <p:cNvSpPr>
            <a:spLocks noGrp="1"/>
          </p:cNvSpPr>
          <p:nvPr>
            <p:ph idx="1"/>
          </p:nvPr>
        </p:nvSpPr>
        <p:spPr>
          <a:xfrm>
            <a:off x="533400" y="1295400"/>
            <a:ext cx="8077200" cy="1066800"/>
          </a:xfrm>
        </p:spPr>
        <p:txBody>
          <a:bodyPr/>
          <a:lstStyle/>
          <a:p>
            <a:pPr algn="ctr"/>
            <a:r>
              <a:rPr lang="en-US" sz="1600" dirty="0" err="1" smtClean="0"/>
              <a:t>Informasi</a:t>
            </a:r>
            <a:r>
              <a:rPr lang="en-US" sz="1600" dirty="0" smtClean="0"/>
              <a:t> </a:t>
            </a:r>
            <a:r>
              <a:rPr lang="en-US" sz="1600" dirty="0" err="1" smtClean="0"/>
              <a:t>genetik</a:t>
            </a:r>
            <a:r>
              <a:rPr lang="en-US" sz="1600" dirty="0" smtClean="0"/>
              <a:t> </a:t>
            </a:r>
            <a:r>
              <a:rPr lang="en-US" sz="1600" dirty="0" err="1" smtClean="0"/>
              <a:t>terdapat</a:t>
            </a:r>
            <a:r>
              <a:rPr lang="en-US" sz="1600" dirty="0" smtClean="0"/>
              <a:t> </a:t>
            </a:r>
            <a:r>
              <a:rPr lang="en-US" sz="1600" dirty="0" err="1" smtClean="0"/>
              <a:t>dalam</a:t>
            </a:r>
            <a:r>
              <a:rPr lang="en-US" sz="1600" dirty="0" smtClean="0"/>
              <a:t> DNA yang </a:t>
            </a:r>
            <a:r>
              <a:rPr lang="en-US" sz="1600" dirty="0" err="1" smtClean="0"/>
              <a:t>menyusun</a:t>
            </a:r>
            <a:r>
              <a:rPr lang="en-US" sz="1600" dirty="0" smtClean="0"/>
              <a:t> </a:t>
            </a:r>
            <a:r>
              <a:rPr lang="en-US" sz="1600" dirty="0" err="1" smtClean="0"/>
              <a:t>kromosom</a:t>
            </a:r>
            <a:r>
              <a:rPr lang="en-US" sz="1600" dirty="0" smtClean="0"/>
              <a:t>. </a:t>
            </a:r>
            <a:r>
              <a:rPr lang="en-US" sz="1600" dirty="0" err="1" smtClean="0"/>
              <a:t>Kromosom</a:t>
            </a:r>
            <a:r>
              <a:rPr lang="en-US" sz="1600" dirty="0" smtClean="0"/>
              <a:t> </a:t>
            </a:r>
            <a:r>
              <a:rPr lang="en-US" sz="1600" dirty="0" smtClean="0"/>
              <a:t> </a:t>
            </a:r>
            <a:r>
              <a:rPr lang="en-US" sz="1600" dirty="0" err="1" smtClean="0"/>
              <a:t>diturunkan</a:t>
            </a:r>
            <a:r>
              <a:rPr lang="en-US" sz="1600" dirty="0" smtClean="0"/>
              <a:t> </a:t>
            </a:r>
            <a:r>
              <a:rPr lang="en-US" sz="1600" dirty="0" err="1" smtClean="0"/>
              <a:t>oleh</a:t>
            </a:r>
            <a:r>
              <a:rPr lang="en-US" sz="1600" dirty="0" smtClean="0"/>
              <a:t> </a:t>
            </a:r>
            <a:r>
              <a:rPr lang="en-US" sz="1600" dirty="0" err="1" smtClean="0"/>
              <a:t>sel-sel</a:t>
            </a:r>
            <a:r>
              <a:rPr lang="en-US" sz="1600" dirty="0" smtClean="0"/>
              <a:t> </a:t>
            </a:r>
            <a:r>
              <a:rPr lang="en-US" sz="1600" dirty="0" err="1" smtClean="0"/>
              <a:t>gamet</a:t>
            </a:r>
            <a:r>
              <a:rPr lang="en-US" sz="1600" dirty="0" smtClean="0"/>
              <a:t> (ovum </a:t>
            </a:r>
            <a:r>
              <a:rPr lang="en-US" sz="1600" dirty="0" err="1" smtClean="0"/>
              <a:t>dan</a:t>
            </a:r>
            <a:r>
              <a:rPr lang="en-US" sz="1600" dirty="0" smtClean="0"/>
              <a:t> </a:t>
            </a:r>
            <a:r>
              <a:rPr lang="en-US" sz="1600" dirty="0" err="1" smtClean="0"/>
              <a:t>sperma</a:t>
            </a:r>
            <a:r>
              <a:rPr lang="en-US" sz="1600" dirty="0" smtClean="0"/>
              <a:t>), </a:t>
            </a:r>
            <a:r>
              <a:rPr lang="en-US" sz="1600" dirty="0" err="1" smtClean="0"/>
              <a:t>jenis</a:t>
            </a:r>
            <a:r>
              <a:rPr lang="en-US" sz="1600" dirty="0" smtClean="0"/>
              <a:t> </a:t>
            </a:r>
            <a:r>
              <a:rPr lang="en-US" sz="1600" dirty="0" err="1" smtClean="0"/>
              <a:t>kelamin</a:t>
            </a:r>
            <a:r>
              <a:rPr lang="en-US" sz="1600" dirty="0" smtClean="0"/>
              <a:t> </a:t>
            </a:r>
            <a:r>
              <a:rPr lang="en-US" sz="1600" dirty="0" err="1" smtClean="0"/>
              <a:t>seseorang</a:t>
            </a:r>
            <a:r>
              <a:rPr lang="en-US" sz="1600" dirty="0" smtClean="0"/>
              <a:t> </a:t>
            </a:r>
            <a:r>
              <a:rPr lang="en-US" sz="1600" dirty="0" err="1" smtClean="0"/>
              <a:t>terjadi</a:t>
            </a:r>
            <a:r>
              <a:rPr lang="en-US" sz="1600" dirty="0" smtClean="0"/>
              <a:t> </a:t>
            </a:r>
            <a:r>
              <a:rPr lang="en-US" sz="1600" dirty="0" err="1" smtClean="0"/>
              <a:t>melalui</a:t>
            </a:r>
            <a:r>
              <a:rPr lang="en-US" sz="1600" dirty="0" smtClean="0"/>
              <a:t> </a:t>
            </a:r>
            <a:r>
              <a:rPr lang="en-US" sz="1600" dirty="0" err="1" smtClean="0"/>
              <a:t>proses</a:t>
            </a:r>
            <a:r>
              <a:rPr lang="en-US" sz="1600" dirty="0" smtClean="0"/>
              <a:t> </a:t>
            </a:r>
            <a:r>
              <a:rPr lang="en-US" sz="1600" dirty="0" err="1" smtClean="0"/>
              <a:t>pertemuan</a:t>
            </a:r>
            <a:r>
              <a:rPr lang="en-US" sz="1600" dirty="0" smtClean="0"/>
              <a:t> </a:t>
            </a:r>
            <a:r>
              <a:rPr lang="en-US" sz="1600" dirty="0" err="1" smtClean="0"/>
              <a:t>sel-sel</a:t>
            </a:r>
            <a:r>
              <a:rPr lang="en-US" sz="1600" dirty="0" smtClean="0"/>
              <a:t> </a:t>
            </a:r>
            <a:r>
              <a:rPr lang="en-US" sz="1600" dirty="0" err="1" smtClean="0"/>
              <a:t>gamet</a:t>
            </a:r>
            <a:r>
              <a:rPr lang="en-US" sz="1600" dirty="0" smtClean="0"/>
              <a:t>.  </a:t>
            </a:r>
            <a:r>
              <a:rPr lang="en-US" sz="1600" dirty="0" err="1" smtClean="0"/>
              <a:t>Ada</a:t>
            </a:r>
            <a:r>
              <a:rPr lang="en-US" sz="1600" dirty="0" smtClean="0"/>
              <a:t> </a:t>
            </a:r>
            <a:r>
              <a:rPr lang="en-US" sz="1600" dirty="0" err="1" smtClean="0"/>
              <a:t>dua</a:t>
            </a:r>
            <a:r>
              <a:rPr lang="en-US" sz="1600" dirty="0" smtClean="0"/>
              <a:t> </a:t>
            </a:r>
            <a:r>
              <a:rPr lang="en-US" sz="1600" dirty="0" err="1" smtClean="0"/>
              <a:t>jenis</a:t>
            </a:r>
            <a:r>
              <a:rPr lang="en-US" sz="1600" dirty="0" smtClean="0"/>
              <a:t> </a:t>
            </a:r>
            <a:r>
              <a:rPr lang="en-US" sz="1600" dirty="0" err="1" smtClean="0"/>
              <a:t>kromosom</a:t>
            </a:r>
            <a:r>
              <a:rPr lang="en-US" sz="1600" dirty="0" smtClean="0"/>
              <a:t> </a:t>
            </a:r>
            <a:r>
              <a:rPr lang="en-US" sz="1600" dirty="0" err="1" smtClean="0"/>
              <a:t>seks</a:t>
            </a:r>
            <a:r>
              <a:rPr lang="en-US" sz="1600" dirty="0" smtClean="0"/>
              <a:t> </a:t>
            </a:r>
            <a:r>
              <a:rPr lang="en-US" sz="1600" dirty="0" err="1" smtClean="0"/>
              <a:t>yaitu</a:t>
            </a:r>
            <a:r>
              <a:rPr lang="en-US" sz="1600" dirty="0" smtClean="0"/>
              <a:t> X &amp; Y .</a:t>
            </a:r>
            <a:endParaRPr lang="id-ID" sz="1600" dirty="0"/>
          </a:p>
        </p:txBody>
      </p:sp>
      <p:sp>
        <p:nvSpPr>
          <p:cNvPr id="4" name="Rectangle 3"/>
          <p:cNvSpPr/>
          <p:nvPr/>
        </p:nvSpPr>
        <p:spPr>
          <a:xfrm>
            <a:off x="3381596" y="2636912"/>
            <a:ext cx="1584176"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t>LAKI-LAKI</a:t>
            </a:r>
            <a:endParaRPr lang="id-ID" dirty="0"/>
          </a:p>
        </p:txBody>
      </p:sp>
      <p:sp>
        <p:nvSpPr>
          <p:cNvPr id="7" name="Rectangle 6"/>
          <p:cNvSpPr/>
          <p:nvPr/>
        </p:nvSpPr>
        <p:spPr>
          <a:xfrm>
            <a:off x="934043" y="2636912"/>
            <a:ext cx="158417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smtClean="0"/>
              <a:t>PEREMPUAN</a:t>
            </a:r>
            <a:endParaRPr lang="id-ID" dirty="0"/>
          </a:p>
        </p:txBody>
      </p:sp>
      <p:sp>
        <p:nvSpPr>
          <p:cNvPr id="8" name="Oval 7"/>
          <p:cNvSpPr/>
          <p:nvPr/>
        </p:nvSpPr>
        <p:spPr>
          <a:xfrm>
            <a:off x="1340024" y="3645024"/>
            <a:ext cx="783704"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400" dirty="0" smtClean="0"/>
              <a:t>XX</a:t>
            </a:r>
            <a:endParaRPr lang="id-ID" dirty="0"/>
          </a:p>
        </p:txBody>
      </p:sp>
      <p:sp>
        <p:nvSpPr>
          <p:cNvPr id="10" name="Oval 9"/>
          <p:cNvSpPr/>
          <p:nvPr/>
        </p:nvSpPr>
        <p:spPr>
          <a:xfrm>
            <a:off x="3695080" y="3645024"/>
            <a:ext cx="804912"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400" dirty="0" smtClean="0"/>
              <a:t>XY</a:t>
            </a:r>
            <a:endParaRPr lang="id-ID" dirty="0"/>
          </a:p>
        </p:txBody>
      </p:sp>
      <p:sp>
        <p:nvSpPr>
          <p:cNvPr id="9" name="Oval 8"/>
          <p:cNvSpPr/>
          <p:nvPr/>
        </p:nvSpPr>
        <p:spPr>
          <a:xfrm>
            <a:off x="835968" y="4606280"/>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t>X</a:t>
            </a:r>
            <a:endParaRPr lang="id-ID" dirty="0"/>
          </a:p>
        </p:txBody>
      </p:sp>
      <p:sp>
        <p:nvSpPr>
          <p:cNvPr id="12" name="Oval 11"/>
          <p:cNvSpPr/>
          <p:nvPr/>
        </p:nvSpPr>
        <p:spPr>
          <a:xfrm>
            <a:off x="2204120" y="4608151"/>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t>X</a:t>
            </a:r>
            <a:endParaRPr lang="id-ID" dirty="0"/>
          </a:p>
        </p:txBody>
      </p:sp>
      <p:sp>
        <p:nvSpPr>
          <p:cNvPr id="13" name="Oval 12"/>
          <p:cNvSpPr/>
          <p:nvPr/>
        </p:nvSpPr>
        <p:spPr>
          <a:xfrm>
            <a:off x="4572000" y="4606280"/>
            <a:ext cx="432048"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smtClean="0"/>
              <a:t>Y</a:t>
            </a:r>
            <a:endParaRPr lang="id-ID" dirty="0"/>
          </a:p>
        </p:txBody>
      </p:sp>
      <p:sp>
        <p:nvSpPr>
          <p:cNvPr id="14" name="Oval 13"/>
          <p:cNvSpPr/>
          <p:nvPr/>
        </p:nvSpPr>
        <p:spPr>
          <a:xfrm>
            <a:off x="3257287" y="4642431"/>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t>X</a:t>
            </a:r>
            <a:endParaRPr lang="id-ID" dirty="0"/>
          </a:p>
        </p:txBody>
      </p:sp>
      <p:cxnSp>
        <p:nvCxnSpPr>
          <p:cNvPr id="17" name="Straight Arrow Connector 16"/>
          <p:cNvCxnSpPr>
            <a:stCxn id="8" idx="3"/>
            <a:endCxn id="9" idx="0"/>
          </p:cNvCxnSpPr>
          <p:nvPr/>
        </p:nvCxnSpPr>
        <p:spPr>
          <a:xfrm flipH="1">
            <a:off x="1051992" y="4136725"/>
            <a:ext cx="402803" cy="469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8" idx="5"/>
            <a:endCxn id="12" idx="0"/>
          </p:cNvCxnSpPr>
          <p:nvPr/>
        </p:nvCxnSpPr>
        <p:spPr>
          <a:xfrm>
            <a:off x="2008957" y="4136725"/>
            <a:ext cx="411187" cy="4714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0" idx="3"/>
            <a:endCxn id="14" idx="0"/>
          </p:cNvCxnSpPr>
          <p:nvPr/>
        </p:nvCxnSpPr>
        <p:spPr>
          <a:xfrm flipH="1">
            <a:off x="3473311" y="4136725"/>
            <a:ext cx="339646" cy="5057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 idx="5"/>
            <a:endCxn id="13" idx="0"/>
          </p:cNvCxnSpPr>
          <p:nvPr/>
        </p:nvCxnSpPr>
        <p:spPr>
          <a:xfrm>
            <a:off x="4382115" y="4136725"/>
            <a:ext cx="405909" cy="469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Rectangle 25"/>
          <p:cNvSpPr/>
          <p:nvPr/>
        </p:nvSpPr>
        <p:spPr>
          <a:xfrm>
            <a:off x="645895" y="5589240"/>
            <a:ext cx="80047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smtClean="0"/>
              <a:t>X X</a:t>
            </a:r>
            <a:endParaRPr lang="id-ID" dirty="0"/>
          </a:p>
        </p:txBody>
      </p:sp>
      <p:sp>
        <p:nvSpPr>
          <p:cNvPr id="28" name="Rectangle 27"/>
          <p:cNvSpPr/>
          <p:nvPr/>
        </p:nvSpPr>
        <p:spPr>
          <a:xfrm>
            <a:off x="2005316" y="5602008"/>
            <a:ext cx="80047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smtClean="0"/>
              <a:t>X X</a:t>
            </a:r>
            <a:endParaRPr lang="id-ID" dirty="0"/>
          </a:p>
        </p:txBody>
      </p:sp>
      <p:sp>
        <p:nvSpPr>
          <p:cNvPr id="29" name="Rectangle 28"/>
          <p:cNvSpPr/>
          <p:nvPr/>
        </p:nvSpPr>
        <p:spPr>
          <a:xfrm>
            <a:off x="3242898" y="5589240"/>
            <a:ext cx="800472"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t>X Y</a:t>
            </a:r>
            <a:endParaRPr lang="id-ID" dirty="0"/>
          </a:p>
        </p:txBody>
      </p:sp>
      <p:sp>
        <p:nvSpPr>
          <p:cNvPr id="30" name="Rectangle 29"/>
          <p:cNvSpPr/>
          <p:nvPr/>
        </p:nvSpPr>
        <p:spPr>
          <a:xfrm>
            <a:off x="4425730" y="5602008"/>
            <a:ext cx="800472"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t>X Y</a:t>
            </a:r>
            <a:endParaRPr lang="id-ID" dirty="0"/>
          </a:p>
        </p:txBody>
      </p:sp>
      <p:cxnSp>
        <p:nvCxnSpPr>
          <p:cNvPr id="31" name="Straight Arrow Connector 30"/>
          <p:cNvCxnSpPr>
            <a:stCxn id="9" idx="4"/>
          </p:cNvCxnSpPr>
          <p:nvPr/>
        </p:nvCxnSpPr>
        <p:spPr>
          <a:xfrm flipH="1">
            <a:off x="1046131" y="5038328"/>
            <a:ext cx="5861" cy="5998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27" name="Straight Arrow Connector 1026"/>
          <p:cNvCxnSpPr>
            <a:stCxn id="9" idx="5"/>
          </p:cNvCxnSpPr>
          <p:nvPr/>
        </p:nvCxnSpPr>
        <p:spPr>
          <a:xfrm>
            <a:off x="1204744" y="4975056"/>
            <a:ext cx="2268567" cy="614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3" name="Straight Arrow Connector 1032"/>
          <p:cNvCxnSpPr>
            <a:stCxn id="12" idx="4"/>
            <a:endCxn id="28" idx="0"/>
          </p:cNvCxnSpPr>
          <p:nvPr/>
        </p:nvCxnSpPr>
        <p:spPr>
          <a:xfrm flipH="1">
            <a:off x="2405552" y="5040199"/>
            <a:ext cx="14592" cy="5618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5" name="Straight Arrow Connector 1034"/>
          <p:cNvCxnSpPr>
            <a:stCxn id="12" idx="5"/>
          </p:cNvCxnSpPr>
          <p:nvPr/>
        </p:nvCxnSpPr>
        <p:spPr>
          <a:xfrm>
            <a:off x="2572896" y="4976927"/>
            <a:ext cx="2062376" cy="661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7" name="Straight Arrow Connector 1036"/>
          <p:cNvCxnSpPr>
            <a:stCxn id="14" idx="2"/>
          </p:cNvCxnSpPr>
          <p:nvPr/>
        </p:nvCxnSpPr>
        <p:spPr>
          <a:xfrm flipH="1">
            <a:off x="1204744" y="4858455"/>
            <a:ext cx="2052543" cy="7307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9" name="Straight Arrow Connector 1038"/>
          <p:cNvCxnSpPr>
            <a:stCxn id="14" idx="3"/>
          </p:cNvCxnSpPr>
          <p:nvPr/>
        </p:nvCxnSpPr>
        <p:spPr>
          <a:xfrm flipH="1">
            <a:off x="2555776" y="5011207"/>
            <a:ext cx="764783" cy="5908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1" name="Straight Arrow Connector 1040"/>
          <p:cNvCxnSpPr>
            <a:stCxn id="13" idx="3"/>
          </p:cNvCxnSpPr>
          <p:nvPr/>
        </p:nvCxnSpPr>
        <p:spPr>
          <a:xfrm flipH="1">
            <a:off x="3712096" y="4975056"/>
            <a:ext cx="923176" cy="6269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43" name="Straight Arrow Connector 1042"/>
          <p:cNvCxnSpPr>
            <a:stCxn id="13" idx="4"/>
          </p:cNvCxnSpPr>
          <p:nvPr/>
        </p:nvCxnSpPr>
        <p:spPr>
          <a:xfrm>
            <a:off x="4788024" y="5038328"/>
            <a:ext cx="0" cy="5636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45" name="Down Arrow 1044"/>
          <p:cNvSpPr/>
          <p:nvPr/>
        </p:nvSpPr>
        <p:spPr>
          <a:xfrm>
            <a:off x="1595922" y="3257646"/>
            <a:ext cx="273440" cy="279648"/>
          </a:xfrm>
          <a:prstGeom prst="down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
        <p:nvSpPr>
          <p:cNvPr id="54" name="Down Arrow 53"/>
          <p:cNvSpPr/>
          <p:nvPr/>
        </p:nvSpPr>
        <p:spPr>
          <a:xfrm>
            <a:off x="4036964" y="3253454"/>
            <a:ext cx="273440" cy="279648"/>
          </a:xfrm>
          <a:prstGeom prst="down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
        <p:nvSpPr>
          <p:cNvPr id="1047" name="TextBox 1046"/>
          <p:cNvSpPr txBox="1"/>
          <p:nvPr/>
        </p:nvSpPr>
        <p:spPr>
          <a:xfrm>
            <a:off x="2895600" y="6324600"/>
            <a:ext cx="3619263" cy="369332"/>
          </a:xfrm>
          <a:prstGeom prst="rect">
            <a:avLst/>
          </a:prstGeom>
          <a:noFill/>
        </p:spPr>
        <p:txBody>
          <a:bodyPr wrap="square" rtlCol="0">
            <a:spAutoFit/>
          </a:bodyPr>
          <a:lstStyle/>
          <a:p>
            <a:r>
              <a:rPr lang="id-ID" dirty="0" smtClean="0">
                <a:solidFill>
                  <a:schemeClr val="bg1"/>
                </a:solidFill>
              </a:rPr>
              <a:t>Ilustrasi 1 </a:t>
            </a:r>
            <a:r>
              <a:rPr lang="id-ID" b="1" dirty="0" smtClean="0">
                <a:solidFill>
                  <a:schemeClr val="bg1"/>
                </a:solidFill>
              </a:rPr>
              <a:t>Penentuan Gender</a:t>
            </a:r>
            <a:endParaRPr lang="id-ID" dirty="0">
              <a:solidFill>
                <a:schemeClr val="bg1"/>
              </a:solidFill>
            </a:endParaRPr>
          </a:p>
        </p:txBody>
      </p:sp>
      <p:sp>
        <p:nvSpPr>
          <p:cNvPr id="1049" name="TextBox 1048"/>
          <p:cNvSpPr txBox="1"/>
          <p:nvPr/>
        </p:nvSpPr>
        <p:spPr>
          <a:xfrm>
            <a:off x="5562600" y="2667000"/>
            <a:ext cx="3352800" cy="3477875"/>
          </a:xfrm>
          <a:prstGeom prst="rect">
            <a:avLst/>
          </a:prstGeom>
          <a:noFill/>
        </p:spPr>
        <p:txBody>
          <a:bodyPr wrap="square" rtlCol="0">
            <a:spAutoFit/>
          </a:bodyPr>
          <a:lstStyle/>
          <a:p>
            <a:pPr algn="just"/>
            <a:r>
              <a:rPr lang="en-US" sz="2000" b="1" dirty="0" smtClean="0">
                <a:solidFill>
                  <a:srgbClr val="FF0000"/>
                </a:solidFill>
              </a:rPr>
              <a:t>3 </a:t>
            </a:r>
            <a:r>
              <a:rPr lang="en-US" sz="2000" b="1" dirty="0" err="1" smtClean="0">
                <a:solidFill>
                  <a:srgbClr val="FF0000"/>
                </a:solidFill>
              </a:rPr>
              <a:t>kategori</a:t>
            </a:r>
            <a:r>
              <a:rPr lang="en-US" sz="2000" b="1" dirty="0" smtClean="0">
                <a:solidFill>
                  <a:srgbClr val="FF0000"/>
                </a:solidFill>
              </a:rPr>
              <a:t> </a:t>
            </a:r>
            <a:r>
              <a:rPr lang="en-US" sz="2000" b="1" dirty="0" err="1" smtClean="0">
                <a:solidFill>
                  <a:srgbClr val="FF0000"/>
                </a:solidFill>
              </a:rPr>
              <a:t>umum</a:t>
            </a:r>
            <a:r>
              <a:rPr lang="en-US" sz="2000" b="1" dirty="0" smtClean="0">
                <a:solidFill>
                  <a:srgbClr val="FF0000"/>
                </a:solidFill>
              </a:rPr>
              <a:t> organ </a:t>
            </a:r>
            <a:r>
              <a:rPr lang="en-US" sz="2000" b="1" dirty="0" err="1" smtClean="0">
                <a:solidFill>
                  <a:srgbClr val="FF0000"/>
                </a:solidFill>
              </a:rPr>
              <a:t>kelamin</a:t>
            </a:r>
            <a:r>
              <a:rPr lang="en-US" sz="2000" b="1" dirty="0" smtClean="0">
                <a:solidFill>
                  <a:srgbClr val="FF0000"/>
                </a:solidFill>
              </a:rPr>
              <a:t>:</a:t>
            </a:r>
            <a:endParaRPr lang="id-ID" sz="2000" b="1" dirty="0" smtClean="0">
              <a:solidFill>
                <a:srgbClr val="FF0000"/>
              </a:solidFill>
            </a:endParaRPr>
          </a:p>
          <a:p>
            <a:pPr marL="285750" indent="-285750" algn="just">
              <a:buFont typeface="Arial" pitchFamily="34" charset="0"/>
              <a:buChar char="•"/>
            </a:pPr>
            <a:r>
              <a:rPr lang="id-ID" sz="2000" b="1" dirty="0" smtClean="0">
                <a:solidFill>
                  <a:srgbClr val="FF0000"/>
                </a:solidFill>
              </a:rPr>
              <a:t>Gonad:</a:t>
            </a:r>
            <a:r>
              <a:rPr lang="id-ID" sz="2000" dirty="0" smtClean="0">
                <a:solidFill>
                  <a:srgbClr val="FF0000"/>
                </a:solidFill>
              </a:rPr>
              <a:t> Ovarium dan Testis</a:t>
            </a:r>
          </a:p>
          <a:p>
            <a:pPr marL="285750" indent="-285750" algn="just">
              <a:buFont typeface="Arial" pitchFamily="34" charset="0"/>
              <a:buChar char="•"/>
            </a:pPr>
            <a:r>
              <a:rPr lang="id-ID" sz="2000" b="1" dirty="0" smtClean="0">
                <a:solidFill>
                  <a:srgbClr val="FF0000"/>
                </a:solidFill>
              </a:rPr>
              <a:t>Organ Seks Internal</a:t>
            </a:r>
          </a:p>
          <a:p>
            <a:pPr marL="285750" indent="-285750" algn="just">
              <a:buFont typeface="Arial" pitchFamily="34" charset="0"/>
              <a:buChar char="•"/>
            </a:pPr>
            <a:r>
              <a:rPr lang="id-ID" sz="2000" b="1" dirty="0" smtClean="0">
                <a:solidFill>
                  <a:srgbClr val="FF0000"/>
                </a:solidFill>
              </a:rPr>
              <a:t>Genitalia Eksternal: </a:t>
            </a:r>
            <a:r>
              <a:rPr lang="id-ID" sz="2000" dirty="0" smtClean="0">
                <a:solidFill>
                  <a:srgbClr val="FF0000"/>
                </a:solidFill>
              </a:rPr>
              <a:t>Organ – organ kelamin yang terlihat, termasuk penis dan skortum pada laki – laki dan labia, klitoris dan bagian luar v</a:t>
            </a:r>
            <a:r>
              <a:rPr lang="en-US" sz="2000" dirty="0" smtClean="0">
                <a:solidFill>
                  <a:srgbClr val="FF0000"/>
                </a:solidFill>
              </a:rPr>
              <a:t>a</a:t>
            </a:r>
            <a:r>
              <a:rPr lang="id-ID" sz="2000" dirty="0" smtClean="0">
                <a:solidFill>
                  <a:srgbClr val="FF0000"/>
                </a:solidFill>
              </a:rPr>
              <a:t>gina pada perempuan.</a:t>
            </a:r>
            <a:endParaRPr lang="id-ID" sz="2000" b="1" dirty="0">
              <a:solidFill>
                <a:srgbClr val="FF0000"/>
              </a:solidFill>
            </a:endParaRPr>
          </a:p>
        </p:txBody>
      </p:sp>
    </p:spTree>
    <p:extLst>
      <p:ext uri="{BB962C8B-B14F-4D97-AF65-F5344CB8AC3E}">
        <p14:creationId xmlns:p14="http://schemas.microsoft.com/office/powerpoint/2010/main" xmlns="" val="594154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441325"/>
          </a:xfrm>
        </p:spPr>
        <p:txBody>
          <a:bodyPr/>
          <a:lstStyle/>
          <a:p>
            <a:r>
              <a:rPr lang="en-US" sz="3200" dirty="0" smtClean="0"/>
              <a:t>GONAD</a:t>
            </a:r>
            <a:endParaRPr lang="en-US" sz="3200" dirty="0"/>
          </a:p>
        </p:txBody>
      </p:sp>
      <p:sp>
        <p:nvSpPr>
          <p:cNvPr id="3" name="Content Placeholder 2"/>
          <p:cNvSpPr>
            <a:spLocks noGrp="1"/>
          </p:cNvSpPr>
          <p:nvPr>
            <p:ph idx="1"/>
          </p:nvPr>
        </p:nvSpPr>
        <p:spPr>
          <a:xfrm>
            <a:off x="152400" y="1066800"/>
            <a:ext cx="8763000" cy="5289550"/>
          </a:xfrm>
        </p:spPr>
        <p:txBody>
          <a:bodyPr/>
          <a:lstStyle/>
          <a:p>
            <a:r>
              <a:rPr lang="en-US" sz="2000" dirty="0" smtClean="0"/>
              <a:t>Testis  </a:t>
            </a:r>
            <a:r>
              <a:rPr lang="en-US" sz="2000" dirty="0" err="1" smtClean="0"/>
              <a:t>atau</a:t>
            </a:r>
            <a:r>
              <a:rPr lang="en-US" sz="2000" dirty="0" smtClean="0"/>
              <a:t> </a:t>
            </a:r>
            <a:r>
              <a:rPr lang="en-US" sz="2000" dirty="0" err="1" smtClean="0"/>
              <a:t>ovarium</a:t>
            </a:r>
            <a:r>
              <a:rPr lang="en-US" sz="2000" dirty="0" smtClean="0"/>
              <a:t> </a:t>
            </a:r>
          </a:p>
          <a:p>
            <a:r>
              <a:rPr lang="en-US" sz="2000" dirty="0" smtClean="0"/>
              <a:t>Gonad </a:t>
            </a:r>
            <a:r>
              <a:rPr lang="en-US" sz="2000" dirty="0" err="1" smtClean="0"/>
              <a:t>memiliki</a:t>
            </a:r>
            <a:r>
              <a:rPr lang="en-US" sz="2000" dirty="0" smtClean="0"/>
              <a:t> </a:t>
            </a:r>
            <a:r>
              <a:rPr lang="en-US" sz="2000" dirty="0" err="1" smtClean="0"/>
              <a:t>fungsi</a:t>
            </a:r>
            <a:r>
              <a:rPr lang="en-US" sz="2000" dirty="0" smtClean="0"/>
              <a:t> </a:t>
            </a:r>
            <a:r>
              <a:rPr lang="en-US" sz="2000" dirty="0" err="1" smtClean="0"/>
              <a:t>ganda</a:t>
            </a:r>
            <a:r>
              <a:rPr lang="en-US" sz="2000" dirty="0" smtClean="0"/>
              <a:t> : </a:t>
            </a:r>
            <a:r>
              <a:rPr lang="en-US" sz="2000" dirty="0" err="1" smtClean="0"/>
              <a:t>menghasilkan</a:t>
            </a:r>
            <a:r>
              <a:rPr lang="en-US" sz="2000" dirty="0" smtClean="0"/>
              <a:t> ovum </a:t>
            </a:r>
            <a:r>
              <a:rPr lang="en-US" sz="2000" dirty="0" err="1" smtClean="0"/>
              <a:t>atau</a:t>
            </a:r>
            <a:r>
              <a:rPr lang="en-US" sz="2000" dirty="0" smtClean="0"/>
              <a:t> </a:t>
            </a:r>
            <a:r>
              <a:rPr lang="en-US" sz="2000" dirty="0" err="1" smtClean="0"/>
              <a:t>sperma</a:t>
            </a:r>
            <a:r>
              <a:rPr lang="en-US" sz="2000" dirty="0" smtClean="0"/>
              <a:t> &amp; </a:t>
            </a:r>
            <a:r>
              <a:rPr lang="en-US" sz="2000" dirty="0" err="1" smtClean="0"/>
              <a:t>hormon</a:t>
            </a:r>
            <a:r>
              <a:rPr lang="en-US" sz="2000" dirty="0" smtClean="0"/>
              <a:t>.</a:t>
            </a:r>
          </a:p>
          <a:p>
            <a:r>
              <a:rPr lang="en-US" sz="2000" dirty="0" err="1" smtClean="0"/>
              <a:t>Sampai</a:t>
            </a:r>
            <a:r>
              <a:rPr lang="en-US" sz="2000" dirty="0" smtClean="0"/>
              <a:t> </a:t>
            </a:r>
            <a:r>
              <a:rPr lang="en-US" sz="2000" dirty="0" err="1" smtClean="0"/>
              <a:t>minggu</a:t>
            </a:r>
            <a:r>
              <a:rPr lang="en-US" sz="2000" dirty="0" smtClean="0"/>
              <a:t> </a:t>
            </a:r>
            <a:r>
              <a:rPr lang="en-US" sz="2000" dirty="0" err="1" smtClean="0"/>
              <a:t>ke</a:t>
            </a:r>
            <a:r>
              <a:rPr lang="en-US" sz="2000" dirty="0" smtClean="0"/>
              <a:t> 6 </a:t>
            </a:r>
            <a:r>
              <a:rPr lang="en-US" sz="2000" dirty="0" err="1" smtClean="0"/>
              <a:t>pranatal</a:t>
            </a:r>
            <a:r>
              <a:rPr lang="en-US" sz="2000" dirty="0" smtClean="0"/>
              <a:t> </a:t>
            </a:r>
            <a:r>
              <a:rPr lang="en-US" sz="2000" dirty="0" err="1" smtClean="0"/>
              <a:t>janin</a:t>
            </a:r>
            <a:r>
              <a:rPr lang="en-US" sz="2000" dirty="0" smtClean="0"/>
              <a:t> </a:t>
            </a:r>
            <a:r>
              <a:rPr lang="en-US" sz="2000" dirty="0" err="1" smtClean="0"/>
              <a:t>laki-laki</a:t>
            </a:r>
            <a:r>
              <a:rPr lang="en-US" sz="2000" dirty="0" smtClean="0"/>
              <a:t> &amp; </a:t>
            </a:r>
            <a:r>
              <a:rPr lang="en-US" sz="2000" dirty="0" err="1" smtClean="0"/>
              <a:t>perempuan</a:t>
            </a:r>
            <a:r>
              <a:rPr lang="en-US" sz="2000" dirty="0" smtClean="0"/>
              <a:t> </a:t>
            </a:r>
            <a:r>
              <a:rPr lang="en-US" sz="2000" dirty="0" err="1" smtClean="0"/>
              <a:t>identik</a:t>
            </a:r>
            <a:r>
              <a:rPr lang="en-US" sz="2000" dirty="0" smtClean="0"/>
              <a:t>, </a:t>
            </a:r>
            <a:r>
              <a:rPr lang="en-US" sz="2000" dirty="0" err="1" smtClean="0"/>
              <a:t>keduanya</a:t>
            </a:r>
            <a:r>
              <a:rPr lang="en-US" sz="2000" dirty="0" smtClean="0"/>
              <a:t> </a:t>
            </a:r>
            <a:r>
              <a:rPr lang="en-US" sz="2000" dirty="0" err="1" smtClean="0"/>
              <a:t>memiliki</a:t>
            </a:r>
            <a:r>
              <a:rPr lang="en-US" sz="2000" dirty="0" smtClean="0"/>
              <a:t> gonad yang </a:t>
            </a:r>
            <a:r>
              <a:rPr lang="en-US" sz="2000" dirty="0" err="1" smtClean="0"/>
              <a:t>identik</a:t>
            </a:r>
            <a:r>
              <a:rPr lang="en-US" sz="2000" dirty="0" smtClean="0"/>
              <a:t> </a:t>
            </a:r>
            <a:r>
              <a:rPr lang="en-US" sz="2000" dirty="0" err="1" smtClean="0"/>
              <a:t>dan</a:t>
            </a:r>
            <a:r>
              <a:rPr lang="en-US" sz="2000" dirty="0" smtClean="0"/>
              <a:t> </a:t>
            </a:r>
            <a:r>
              <a:rPr lang="en-US" sz="2000" dirty="0" err="1" smtClean="0"/>
              <a:t>belum</a:t>
            </a:r>
            <a:r>
              <a:rPr lang="en-US" sz="2000" dirty="0" smtClean="0"/>
              <a:t> </a:t>
            </a:r>
            <a:r>
              <a:rPr lang="en-US" sz="2000" dirty="0" err="1" smtClean="0"/>
              <a:t>terdiferensiasi</a:t>
            </a:r>
            <a:r>
              <a:rPr lang="en-US" sz="2000" dirty="0" smtClean="0"/>
              <a:t> </a:t>
            </a:r>
            <a:r>
              <a:rPr lang="en-US" sz="2000" dirty="0" err="1" smtClean="0"/>
              <a:t>menjadi</a:t>
            </a:r>
            <a:r>
              <a:rPr lang="en-US" sz="2000" dirty="0" smtClean="0"/>
              <a:t> testis </a:t>
            </a:r>
            <a:r>
              <a:rPr lang="en-US" sz="2000" dirty="0" err="1" smtClean="0"/>
              <a:t>ataupun</a:t>
            </a:r>
            <a:r>
              <a:rPr lang="en-US" sz="2000" dirty="0" smtClean="0"/>
              <a:t> </a:t>
            </a:r>
            <a:r>
              <a:rPr lang="en-US" sz="2000" dirty="0" err="1" smtClean="0"/>
              <a:t>ovarium</a:t>
            </a:r>
            <a:endParaRPr lang="en-US" sz="2000" dirty="0" smtClean="0"/>
          </a:p>
          <a:p>
            <a:r>
              <a:rPr lang="en-US" sz="2000" dirty="0" err="1" smtClean="0"/>
              <a:t>Faktor</a:t>
            </a:r>
            <a:r>
              <a:rPr lang="en-US" sz="2000" dirty="0" smtClean="0"/>
              <a:t> </a:t>
            </a:r>
            <a:r>
              <a:rPr lang="en-US" sz="2000" dirty="0" err="1" smtClean="0"/>
              <a:t>pengontrol</a:t>
            </a:r>
            <a:r>
              <a:rPr lang="en-US" sz="2000" dirty="0" smtClean="0"/>
              <a:t> </a:t>
            </a:r>
            <a:r>
              <a:rPr lang="en-US" sz="2000" dirty="0" err="1" smtClean="0"/>
              <a:t>perkembangan</a:t>
            </a:r>
            <a:r>
              <a:rPr lang="en-US" sz="2000" dirty="0" smtClean="0"/>
              <a:t> gonad </a:t>
            </a:r>
            <a:r>
              <a:rPr lang="en-US" sz="2000" dirty="0" err="1" smtClean="0"/>
              <a:t>adalah</a:t>
            </a:r>
            <a:r>
              <a:rPr lang="en-US" sz="2000" dirty="0" smtClean="0"/>
              <a:t> gen </a:t>
            </a:r>
            <a:r>
              <a:rPr lang="en-US" sz="2000" dirty="0" err="1" smtClean="0"/>
              <a:t>tunggal</a:t>
            </a:r>
            <a:r>
              <a:rPr lang="en-US" sz="2000" dirty="0" smtClean="0"/>
              <a:t> </a:t>
            </a:r>
            <a:r>
              <a:rPr lang="en-US" sz="2000" dirty="0" err="1" smtClean="0"/>
              <a:t>pada</a:t>
            </a:r>
            <a:r>
              <a:rPr lang="en-US" sz="2000" dirty="0" smtClean="0"/>
              <a:t> </a:t>
            </a:r>
            <a:r>
              <a:rPr lang="en-US" sz="2000" dirty="0" err="1" smtClean="0"/>
              <a:t>kromosom</a:t>
            </a:r>
            <a:r>
              <a:rPr lang="en-US" sz="2000" dirty="0" smtClean="0"/>
              <a:t> Y </a:t>
            </a:r>
            <a:r>
              <a:rPr lang="en-US" sz="2000" dirty="0" err="1" smtClean="0"/>
              <a:t>yaitu</a:t>
            </a:r>
            <a:r>
              <a:rPr lang="en-US" sz="2000" dirty="0" smtClean="0"/>
              <a:t> </a:t>
            </a:r>
            <a:r>
              <a:rPr lang="en-US" sz="2000" dirty="0" err="1" smtClean="0"/>
              <a:t>Sry</a:t>
            </a:r>
            <a:r>
              <a:rPr lang="en-US" sz="2000" dirty="0" smtClean="0"/>
              <a:t> (</a:t>
            </a:r>
            <a:r>
              <a:rPr lang="en-US" sz="2000" dirty="0" smtClean="0"/>
              <a:t>Sex- determining region Y), gen yang </a:t>
            </a:r>
            <a:r>
              <a:rPr lang="en-US" sz="2000" dirty="0" err="1" smtClean="0"/>
              <a:t>akan</a:t>
            </a:r>
            <a:r>
              <a:rPr lang="en-US" sz="2000" dirty="0" smtClean="0"/>
              <a:t> </a:t>
            </a:r>
            <a:r>
              <a:rPr lang="en-US" sz="2000" dirty="0" err="1" smtClean="0"/>
              <a:t>mengubah</a:t>
            </a:r>
            <a:r>
              <a:rPr lang="en-US" sz="2000" dirty="0" smtClean="0"/>
              <a:t> gonad </a:t>
            </a:r>
            <a:r>
              <a:rPr lang="en-US" sz="2000" dirty="0" err="1" smtClean="0"/>
              <a:t>menjadi</a:t>
            </a:r>
            <a:r>
              <a:rPr lang="en-US" sz="2000" dirty="0" smtClean="0"/>
              <a:t> testis. </a:t>
            </a:r>
            <a:r>
              <a:rPr lang="en-US" sz="2000" dirty="0" err="1" smtClean="0"/>
              <a:t>Bila</a:t>
            </a:r>
            <a:r>
              <a:rPr lang="en-US" sz="2000" dirty="0" smtClean="0"/>
              <a:t> </a:t>
            </a:r>
            <a:r>
              <a:rPr lang="en-US" sz="2000" dirty="0" err="1" smtClean="0"/>
              <a:t>tidak</a:t>
            </a:r>
            <a:r>
              <a:rPr lang="en-US" sz="2000" dirty="0" smtClean="0"/>
              <a:t> </a:t>
            </a:r>
            <a:r>
              <a:rPr lang="en-US" sz="2000" dirty="0" err="1" smtClean="0"/>
              <a:t>ada</a:t>
            </a:r>
            <a:r>
              <a:rPr lang="en-US" sz="2000" dirty="0" smtClean="0"/>
              <a:t> gen </a:t>
            </a:r>
            <a:r>
              <a:rPr lang="en-US" sz="2000" dirty="0" err="1" smtClean="0"/>
              <a:t>Sry</a:t>
            </a:r>
            <a:r>
              <a:rPr lang="en-US" sz="2000" dirty="0" smtClean="0"/>
              <a:t> </a:t>
            </a:r>
            <a:r>
              <a:rPr lang="en-US" sz="2000" dirty="0" err="1" smtClean="0"/>
              <a:t>akan</a:t>
            </a:r>
            <a:r>
              <a:rPr lang="en-US" sz="2000" dirty="0" smtClean="0"/>
              <a:t> </a:t>
            </a:r>
            <a:r>
              <a:rPr lang="en-US" sz="2000" dirty="0" err="1" smtClean="0"/>
              <a:t>terdiferensiasi</a:t>
            </a:r>
            <a:r>
              <a:rPr lang="en-US" sz="2000" dirty="0" smtClean="0"/>
              <a:t> </a:t>
            </a:r>
            <a:r>
              <a:rPr lang="en-US" sz="2000" dirty="0" err="1" smtClean="0"/>
              <a:t>menjadi</a:t>
            </a:r>
            <a:r>
              <a:rPr lang="en-US" sz="2000" dirty="0" smtClean="0"/>
              <a:t> </a:t>
            </a:r>
            <a:r>
              <a:rPr lang="en-US" sz="2000" dirty="0" err="1" smtClean="0"/>
              <a:t>ovarium</a:t>
            </a:r>
            <a:r>
              <a:rPr lang="en-US" sz="2000" dirty="0" smtClean="0"/>
              <a:t>.</a:t>
            </a:r>
          </a:p>
          <a:p>
            <a:r>
              <a:rPr lang="en-US" sz="2000" dirty="0" err="1" smtClean="0"/>
              <a:t>Saat</a:t>
            </a:r>
            <a:r>
              <a:rPr lang="en-US" sz="2000" dirty="0" smtClean="0"/>
              <a:t> </a:t>
            </a:r>
            <a:r>
              <a:rPr lang="en-US" sz="2000" dirty="0" err="1" smtClean="0"/>
              <a:t>perkembangan</a:t>
            </a:r>
            <a:r>
              <a:rPr lang="en-US" sz="2000" dirty="0" smtClean="0"/>
              <a:t> gonad </a:t>
            </a:r>
            <a:r>
              <a:rPr lang="en-US" sz="2000" dirty="0" err="1" smtClean="0"/>
              <a:t>akan</a:t>
            </a:r>
            <a:r>
              <a:rPr lang="en-US" sz="2000" dirty="0" smtClean="0"/>
              <a:t> </a:t>
            </a:r>
            <a:r>
              <a:rPr lang="en-US" sz="2000" dirty="0" err="1" smtClean="0"/>
              <a:t>terjadi</a:t>
            </a:r>
            <a:r>
              <a:rPr lang="en-US" sz="2000" dirty="0" smtClean="0"/>
              <a:t> </a:t>
            </a:r>
            <a:r>
              <a:rPr lang="en-US" sz="2000" dirty="0" err="1" smtClean="0"/>
              <a:t>serangkaian</a:t>
            </a:r>
            <a:r>
              <a:rPr lang="en-US" sz="2000" dirty="0" smtClean="0"/>
              <a:t> </a:t>
            </a:r>
            <a:r>
              <a:rPr lang="en-US" sz="2000" dirty="0" err="1" smtClean="0"/>
              <a:t>peristiwa</a:t>
            </a:r>
            <a:r>
              <a:rPr lang="en-US" sz="2000" dirty="0" smtClean="0"/>
              <a:t> yang </a:t>
            </a:r>
            <a:r>
              <a:rPr lang="en-US" sz="2000" dirty="0" err="1" smtClean="0"/>
              <a:t>menentukan</a:t>
            </a:r>
            <a:r>
              <a:rPr lang="en-US" sz="2000" dirty="0" smtClean="0"/>
              <a:t> gender </a:t>
            </a:r>
            <a:r>
              <a:rPr lang="en-US" sz="2000" dirty="0" err="1" smtClean="0"/>
              <a:t>seseorang</a:t>
            </a:r>
            <a:r>
              <a:rPr lang="en-US" sz="2000" dirty="0" smtClean="0"/>
              <a:t>. </a:t>
            </a:r>
          </a:p>
          <a:p>
            <a:r>
              <a:rPr lang="en-US" sz="2000" dirty="0" err="1" smtClean="0"/>
              <a:t>Peristiwa</a:t>
            </a:r>
            <a:r>
              <a:rPr lang="en-US" sz="2000" dirty="0" smtClean="0"/>
              <a:t> </a:t>
            </a:r>
            <a:r>
              <a:rPr lang="en-US" sz="2000" dirty="0" err="1" smtClean="0"/>
              <a:t>perkembangan</a:t>
            </a:r>
            <a:r>
              <a:rPr lang="en-US" sz="2000" dirty="0" smtClean="0"/>
              <a:t> </a:t>
            </a:r>
            <a:r>
              <a:rPr lang="en-US" sz="2000" dirty="0" err="1" smtClean="0"/>
              <a:t>seksual</a:t>
            </a:r>
            <a:r>
              <a:rPr lang="en-US" sz="2000" dirty="0" smtClean="0"/>
              <a:t> </a:t>
            </a:r>
            <a:r>
              <a:rPr lang="en-US" sz="2000" dirty="0" err="1" smtClean="0"/>
              <a:t>pengaruhi</a:t>
            </a:r>
            <a:r>
              <a:rPr lang="en-US" sz="2000" dirty="0" smtClean="0"/>
              <a:t> </a:t>
            </a:r>
            <a:r>
              <a:rPr lang="en-US" sz="2000" dirty="0" err="1" smtClean="0"/>
              <a:t>oleh</a:t>
            </a:r>
            <a:r>
              <a:rPr lang="en-US" sz="2000" dirty="0" smtClean="0"/>
              <a:t> </a:t>
            </a:r>
            <a:r>
              <a:rPr lang="en-US" sz="2000" dirty="0" err="1" smtClean="0"/>
              <a:t>hormon</a:t>
            </a:r>
            <a:r>
              <a:rPr lang="en-US" sz="2000" dirty="0" smtClean="0"/>
              <a:t>, </a:t>
            </a:r>
            <a:r>
              <a:rPr lang="en-US" sz="2000" dirty="0" err="1" smtClean="0"/>
              <a:t>melalui</a:t>
            </a:r>
            <a:r>
              <a:rPr lang="en-US" sz="2000" dirty="0" smtClean="0"/>
              <a:t> </a:t>
            </a:r>
            <a:r>
              <a:rPr lang="en-US" sz="2000" dirty="0" err="1" smtClean="0"/>
              <a:t>dua</a:t>
            </a:r>
            <a:r>
              <a:rPr lang="en-US" sz="2000" dirty="0" smtClean="0"/>
              <a:t> </a:t>
            </a:r>
            <a:r>
              <a:rPr lang="en-US" sz="2000" dirty="0" err="1" smtClean="0"/>
              <a:t>cara</a:t>
            </a:r>
            <a:r>
              <a:rPr lang="en-US" sz="2000" dirty="0" smtClean="0"/>
              <a:t>: </a:t>
            </a:r>
            <a:r>
              <a:rPr lang="en-US" sz="2000" dirty="0" err="1" smtClean="0"/>
              <a:t>selama</a:t>
            </a:r>
            <a:r>
              <a:rPr lang="en-US" sz="2000" dirty="0" smtClean="0"/>
              <a:t> </a:t>
            </a:r>
            <a:r>
              <a:rPr lang="en-US" sz="2000" dirty="0" err="1" smtClean="0"/>
              <a:t>pranatal</a:t>
            </a:r>
            <a:r>
              <a:rPr lang="en-US" sz="2000" dirty="0" smtClean="0"/>
              <a:t> </a:t>
            </a:r>
            <a:r>
              <a:rPr lang="en-US" sz="2000" dirty="0" err="1" smtClean="0"/>
              <a:t>hormon</a:t>
            </a:r>
            <a:r>
              <a:rPr lang="en-US" sz="2000" dirty="0" smtClean="0"/>
              <a:t> </a:t>
            </a:r>
            <a:r>
              <a:rPr lang="en-US" sz="2000" dirty="0" err="1" smtClean="0"/>
              <a:t>memiliki</a:t>
            </a:r>
            <a:r>
              <a:rPr lang="en-US" sz="2000" dirty="0" smtClean="0"/>
              <a:t> </a:t>
            </a:r>
            <a:r>
              <a:rPr lang="en-US" sz="2000" b="1" dirty="0" err="1" smtClean="0"/>
              <a:t>efek</a:t>
            </a:r>
            <a:r>
              <a:rPr lang="en-US" sz="2000" b="1" dirty="0" smtClean="0"/>
              <a:t> </a:t>
            </a:r>
            <a:r>
              <a:rPr lang="en-US" sz="2000" b="1" dirty="0" err="1" smtClean="0"/>
              <a:t>organisasional</a:t>
            </a:r>
            <a:r>
              <a:rPr lang="en-US" sz="2000" b="1" dirty="0" smtClean="0"/>
              <a:t> </a:t>
            </a:r>
            <a:r>
              <a:rPr lang="en-US" sz="2000" dirty="0" smtClean="0"/>
              <a:t>( </a:t>
            </a:r>
            <a:r>
              <a:rPr lang="en-US" sz="2000" dirty="0" err="1" smtClean="0"/>
              <a:t>efek</a:t>
            </a:r>
            <a:r>
              <a:rPr lang="en-US" sz="2000" dirty="0" smtClean="0"/>
              <a:t> yang </a:t>
            </a:r>
            <a:r>
              <a:rPr lang="en-US" sz="2000" dirty="0" err="1" smtClean="0"/>
              <a:t>mengatur</a:t>
            </a:r>
            <a:r>
              <a:rPr lang="en-US" sz="2000" dirty="0" smtClean="0"/>
              <a:t>) </a:t>
            </a:r>
            <a:r>
              <a:rPr lang="en-US" sz="2000" dirty="0" err="1" smtClean="0"/>
              <a:t>perkembangan</a:t>
            </a:r>
            <a:r>
              <a:rPr lang="en-US" sz="2000" dirty="0" smtClean="0"/>
              <a:t> organ </a:t>
            </a:r>
            <a:r>
              <a:rPr lang="en-US" sz="2000" dirty="0" err="1" smtClean="0"/>
              <a:t>kelamin</a:t>
            </a:r>
            <a:r>
              <a:rPr lang="en-US" sz="2000" dirty="0" smtClean="0"/>
              <a:t> </a:t>
            </a:r>
            <a:r>
              <a:rPr lang="en-US" sz="2000" dirty="0" err="1" smtClean="0"/>
              <a:t>dan</a:t>
            </a:r>
            <a:r>
              <a:rPr lang="en-US" sz="2000" dirty="0" smtClean="0"/>
              <a:t> </a:t>
            </a:r>
            <a:r>
              <a:rPr lang="en-US" sz="2000" dirty="0" err="1" smtClean="0"/>
              <a:t>otak</a:t>
            </a:r>
            <a:r>
              <a:rPr lang="en-US" sz="2000" dirty="0" smtClean="0"/>
              <a:t> </a:t>
            </a:r>
            <a:r>
              <a:rPr lang="en-US" sz="2000" dirty="0" err="1" smtClean="0"/>
              <a:t>dan</a:t>
            </a:r>
            <a:r>
              <a:rPr lang="en-US" sz="2000" dirty="0" smtClean="0"/>
              <a:t> </a:t>
            </a:r>
            <a:r>
              <a:rPr lang="en-US" sz="2000" dirty="0" err="1" smtClean="0"/>
              <a:t>efek</a:t>
            </a:r>
            <a:r>
              <a:rPr lang="en-US" sz="2000" dirty="0" smtClean="0"/>
              <a:t> </a:t>
            </a:r>
            <a:r>
              <a:rPr lang="en-US" sz="2000" dirty="0" err="1" smtClean="0"/>
              <a:t>ini</a:t>
            </a:r>
            <a:r>
              <a:rPr lang="en-US" sz="2000" dirty="0" smtClean="0"/>
              <a:t> </a:t>
            </a:r>
            <a:r>
              <a:rPr lang="en-US" sz="2000" dirty="0" err="1" smtClean="0"/>
              <a:t>bersifat</a:t>
            </a:r>
            <a:r>
              <a:rPr lang="en-US" sz="2000" dirty="0" smtClean="0"/>
              <a:t> </a:t>
            </a:r>
            <a:r>
              <a:rPr lang="en-US" sz="2000" dirty="0" err="1" smtClean="0"/>
              <a:t>permanen</a:t>
            </a:r>
            <a:r>
              <a:rPr lang="en-US" sz="2000" dirty="0" smtClean="0"/>
              <a:t>, </a:t>
            </a:r>
            <a:r>
              <a:rPr lang="en-US" sz="2000" dirty="0" err="1" smtClean="0"/>
              <a:t>peran</a:t>
            </a:r>
            <a:r>
              <a:rPr lang="en-US" sz="2000" dirty="0" smtClean="0"/>
              <a:t> </a:t>
            </a:r>
            <a:r>
              <a:rPr lang="en-US" sz="2000" dirty="0" err="1" smtClean="0"/>
              <a:t>kedua</a:t>
            </a:r>
            <a:r>
              <a:rPr lang="en-US" sz="2000" dirty="0" smtClean="0"/>
              <a:t> </a:t>
            </a:r>
            <a:r>
              <a:rPr lang="en-US" sz="2000" dirty="0" err="1" smtClean="0"/>
              <a:t>adalah</a:t>
            </a:r>
            <a:r>
              <a:rPr lang="en-US" sz="2000" dirty="0" smtClean="0"/>
              <a:t> </a:t>
            </a:r>
            <a:r>
              <a:rPr lang="en-US" sz="2000" b="1" dirty="0" err="1" smtClean="0"/>
              <a:t>efek</a:t>
            </a:r>
            <a:r>
              <a:rPr lang="en-US" sz="2000" b="1" dirty="0" smtClean="0"/>
              <a:t> </a:t>
            </a:r>
            <a:r>
              <a:rPr lang="en-US" sz="2000" b="1" dirty="0" err="1" smtClean="0"/>
              <a:t>aktivasi</a:t>
            </a:r>
            <a:r>
              <a:rPr lang="en-US" sz="2000" dirty="0" smtClean="0"/>
              <a:t>, yang </a:t>
            </a:r>
            <a:r>
              <a:rPr lang="en-US" sz="2000" dirty="0" err="1" smtClean="0"/>
              <a:t>terjadi</a:t>
            </a:r>
            <a:r>
              <a:rPr lang="en-US" sz="2000" dirty="0" smtClean="0"/>
              <a:t> </a:t>
            </a:r>
            <a:r>
              <a:rPr lang="en-US" sz="2000" dirty="0" err="1" smtClean="0"/>
              <a:t>setelah</a:t>
            </a:r>
            <a:r>
              <a:rPr lang="en-US" sz="2000" dirty="0" smtClean="0"/>
              <a:t> organ </a:t>
            </a:r>
            <a:r>
              <a:rPr lang="en-US" sz="2000" dirty="0" err="1" smtClean="0"/>
              <a:t>kelamin</a:t>
            </a:r>
            <a:r>
              <a:rPr lang="en-US" sz="2000" dirty="0" smtClean="0"/>
              <a:t> </a:t>
            </a:r>
            <a:r>
              <a:rPr lang="en-US" sz="2000" dirty="0" err="1" smtClean="0"/>
              <a:t>berkembang</a:t>
            </a:r>
            <a:r>
              <a:rPr lang="en-US" sz="2000" dirty="0" smtClean="0"/>
              <a:t>, </a:t>
            </a:r>
            <a:r>
              <a:rPr lang="en-US" sz="2000" dirty="0" err="1" smtClean="0"/>
              <a:t>sehingga</a:t>
            </a:r>
            <a:r>
              <a:rPr lang="en-US" sz="2000" dirty="0" smtClean="0"/>
              <a:t> </a:t>
            </a:r>
            <a:r>
              <a:rPr lang="en-US" sz="2000" dirty="0" err="1" smtClean="0"/>
              <a:t>memungkinkan</a:t>
            </a:r>
            <a:r>
              <a:rPr lang="en-US" sz="2000" dirty="0" smtClean="0"/>
              <a:t> </a:t>
            </a:r>
            <a:r>
              <a:rPr lang="en-US" sz="2000" dirty="0" err="1" smtClean="0"/>
              <a:t>produksi</a:t>
            </a:r>
            <a:r>
              <a:rPr lang="en-US" sz="2000" dirty="0" smtClean="0"/>
              <a:t> </a:t>
            </a:r>
            <a:r>
              <a:rPr lang="en-US" sz="2000" dirty="0" err="1" smtClean="0"/>
              <a:t>sperma</a:t>
            </a:r>
            <a:r>
              <a:rPr lang="en-US" sz="2000" dirty="0" smtClean="0"/>
              <a:t>, </a:t>
            </a:r>
            <a:r>
              <a:rPr lang="en-US" sz="2000" dirty="0" err="1" smtClean="0"/>
              <a:t>terjadinya</a:t>
            </a:r>
            <a:r>
              <a:rPr lang="en-US" sz="2000" dirty="0" smtClean="0"/>
              <a:t> </a:t>
            </a:r>
            <a:r>
              <a:rPr lang="en-US" sz="2000" dirty="0" err="1" smtClean="0"/>
              <a:t>ereksi</a:t>
            </a:r>
            <a:r>
              <a:rPr lang="en-US" sz="2000" dirty="0" smtClean="0"/>
              <a:t> </a:t>
            </a:r>
            <a:r>
              <a:rPr lang="en-US" sz="2000" dirty="0" err="1" smtClean="0"/>
              <a:t>dan</a:t>
            </a:r>
            <a:r>
              <a:rPr lang="en-US" sz="2000" dirty="0" smtClean="0"/>
              <a:t> </a:t>
            </a:r>
            <a:r>
              <a:rPr lang="en-US" sz="2000" dirty="0" err="1" smtClean="0"/>
              <a:t>ejakulasi</a:t>
            </a:r>
            <a:r>
              <a:rPr lang="en-US" sz="2000" dirty="0" smtClean="0"/>
              <a:t> </a:t>
            </a:r>
            <a:r>
              <a:rPr lang="en-US" sz="2000" dirty="0" err="1" smtClean="0"/>
              <a:t>dan</a:t>
            </a:r>
            <a:r>
              <a:rPr lang="en-US" sz="2000" dirty="0" smtClean="0"/>
              <a:t> </a:t>
            </a:r>
            <a:r>
              <a:rPr lang="en-US" sz="2000" dirty="0" err="1" smtClean="0"/>
              <a:t>menginduksi</a:t>
            </a:r>
            <a:r>
              <a:rPr lang="en-US" sz="2000" dirty="0" smtClean="0"/>
              <a:t> </a:t>
            </a:r>
            <a:r>
              <a:rPr lang="en-US" sz="2000" dirty="0" err="1" smtClean="0"/>
              <a:t>ovulasi</a:t>
            </a:r>
            <a:r>
              <a:rPr lang="en-US" sz="2000" dirty="0" smtClean="0"/>
              <a:t>.</a:t>
            </a: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Organ-organ </a:t>
            </a:r>
            <a:r>
              <a:rPr lang="en-US" dirty="0" err="1" smtClean="0"/>
              <a:t>kelamin</a:t>
            </a:r>
            <a:r>
              <a:rPr lang="en-US" dirty="0" smtClean="0"/>
              <a:t> internal</a:t>
            </a:r>
            <a:endParaRPr lang="en-US" dirty="0"/>
          </a:p>
        </p:txBody>
      </p:sp>
      <p:sp>
        <p:nvSpPr>
          <p:cNvPr id="3" name="Content Placeholder 2"/>
          <p:cNvSpPr>
            <a:spLocks noGrp="1"/>
          </p:cNvSpPr>
          <p:nvPr>
            <p:ph idx="1"/>
          </p:nvPr>
        </p:nvSpPr>
        <p:spPr/>
        <p:txBody>
          <a:bodyPr/>
          <a:lstStyle/>
          <a:p>
            <a:r>
              <a:rPr lang="en-US" sz="2400" dirty="0" err="1" smtClean="0"/>
              <a:t>Pada</a:t>
            </a:r>
            <a:r>
              <a:rPr lang="en-US" sz="2400" dirty="0" smtClean="0"/>
              <a:t> </a:t>
            </a:r>
            <a:r>
              <a:rPr lang="en-US" sz="2400" dirty="0" err="1" smtClean="0"/>
              <a:t>awal</a:t>
            </a:r>
            <a:r>
              <a:rPr lang="en-US" sz="2400" dirty="0" smtClean="0"/>
              <a:t> </a:t>
            </a:r>
            <a:r>
              <a:rPr lang="en-US" sz="2400" dirty="0" err="1" smtClean="0"/>
              <a:t>perkembangan</a:t>
            </a:r>
            <a:r>
              <a:rPr lang="en-US" sz="2400" dirty="0" smtClean="0"/>
              <a:t> </a:t>
            </a:r>
            <a:r>
              <a:rPr lang="en-US" sz="2400" dirty="0" err="1" smtClean="0"/>
              <a:t>embrionik</a:t>
            </a:r>
            <a:r>
              <a:rPr lang="en-US" sz="2400" dirty="0" smtClean="0"/>
              <a:t>, organ-organ </a:t>
            </a:r>
            <a:r>
              <a:rPr lang="en-US" sz="2400" dirty="0" err="1" smtClean="0"/>
              <a:t>kelamin</a:t>
            </a:r>
            <a:r>
              <a:rPr lang="en-US" sz="2400" dirty="0" smtClean="0"/>
              <a:t> internal  </a:t>
            </a:r>
            <a:r>
              <a:rPr lang="en-US" sz="2400" dirty="0" err="1" smtClean="0"/>
              <a:t>bersifat</a:t>
            </a:r>
            <a:r>
              <a:rPr lang="en-US" sz="2400" dirty="0" smtClean="0"/>
              <a:t> </a:t>
            </a:r>
            <a:r>
              <a:rPr lang="en-US" sz="2400" dirty="0" err="1" smtClean="0"/>
              <a:t>biseksual</a:t>
            </a:r>
            <a:r>
              <a:rPr lang="en-US" sz="2400" dirty="0" smtClean="0"/>
              <a:t>, </a:t>
            </a:r>
            <a:r>
              <a:rPr lang="en-US" sz="2400" dirty="0" err="1" smtClean="0"/>
              <a:t>artinya</a:t>
            </a:r>
            <a:r>
              <a:rPr lang="en-US" sz="2400" dirty="0" smtClean="0"/>
              <a:t> </a:t>
            </a:r>
            <a:r>
              <a:rPr lang="en-US" sz="2400" dirty="0" err="1" smtClean="0"/>
              <a:t>memiliki</a:t>
            </a:r>
            <a:r>
              <a:rPr lang="en-US" sz="2400" dirty="0" smtClean="0"/>
              <a:t> </a:t>
            </a:r>
            <a:r>
              <a:rPr lang="en-US" sz="2400" dirty="0" err="1" smtClean="0"/>
              <a:t>prekursor</a:t>
            </a:r>
            <a:r>
              <a:rPr lang="en-US" sz="2400" dirty="0" smtClean="0"/>
              <a:t> </a:t>
            </a:r>
            <a:r>
              <a:rPr lang="en-US" sz="2400" dirty="0" err="1" smtClean="0"/>
              <a:t>bagi</a:t>
            </a:r>
            <a:r>
              <a:rPr lang="en-US" sz="2400" dirty="0" smtClean="0"/>
              <a:t> organ-organ </a:t>
            </a:r>
            <a:r>
              <a:rPr lang="en-US" sz="2400" dirty="0" err="1" smtClean="0"/>
              <a:t>kelamin</a:t>
            </a:r>
            <a:r>
              <a:rPr lang="en-US" sz="2400" dirty="0" smtClean="0"/>
              <a:t> </a:t>
            </a:r>
            <a:r>
              <a:rPr lang="en-US" sz="2400" dirty="0" err="1" smtClean="0"/>
              <a:t>laki-laki</a:t>
            </a:r>
            <a:r>
              <a:rPr lang="en-US" sz="2400" dirty="0" smtClean="0"/>
              <a:t> </a:t>
            </a:r>
            <a:r>
              <a:rPr lang="en-US" sz="2400" dirty="0" err="1" smtClean="0"/>
              <a:t>maupun</a:t>
            </a:r>
            <a:r>
              <a:rPr lang="en-US" sz="2400" dirty="0" smtClean="0"/>
              <a:t> </a:t>
            </a:r>
            <a:r>
              <a:rPr lang="en-US" sz="2400" dirty="0" err="1" smtClean="0"/>
              <a:t>perempuan</a:t>
            </a:r>
            <a:r>
              <a:rPr lang="en-US" sz="2400" dirty="0" smtClean="0"/>
              <a:t>.</a:t>
            </a:r>
          </a:p>
          <a:p>
            <a:r>
              <a:rPr lang="en-US" sz="2400" dirty="0" smtClean="0"/>
              <a:t>Gender organ-organ </a:t>
            </a:r>
            <a:r>
              <a:rPr lang="en-US" sz="2400" dirty="0" err="1" smtClean="0"/>
              <a:t>kelamin</a:t>
            </a:r>
            <a:r>
              <a:rPr lang="en-US" sz="2400" dirty="0" smtClean="0"/>
              <a:t> internal </a:t>
            </a:r>
            <a:r>
              <a:rPr lang="en-US" sz="2400" dirty="0" err="1" smtClean="0"/>
              <a:t>janin</a:t>
            </a:r>
            <a:r>
              <a:rPr lang="en-US" sz="2400" dirty="0" smtClean="0"/>
              <a:t> </a:t>
            </a:r>
            <a:r>
              <a:rPr lang="en-US" sz="2400" dirty="0" err="1" smtClean="0"/>
              <a:t>ditentukan</a:t>
            </a:r>
            <a:r>
              <a:rPr lang="en-US" sz="2400" dirty="0" smtClean="0"/>
              <a:t> </a:t>
            </a:r>
            <a:r>
              <a:rPr lang="en-US" sz="2400" dirty="0" err="1" smtClean="0"/>
              <a:t>oleh</a:t>
            </a:r>
            <a:r>
              <a:rPr lang="en-US" sz="2400" dirty="0" smtClean="0"/>
              <a:t> </a:t>
            </a:r>
            <a:r>
              <a:rPr lang="en-US" sz="2400" dirty="0" err="1" smtClean="0"/>
              <a:t>keberadaan</a:t>
            </a:r>
            <a:r>
              <a:rPr lang="en-US" sz="2400" dirty="0" smtClean="0"/>
              <a:t> </a:t>
            </a:r>
            <a:r>
              <a:rPr lang="en-US" sz="2400" dirty="0" err="1" smtClean="0"/>
              <a:t>atau</a:t>
            </a:r>
            <a:r>
              <a:rPr lang="en-US" sz="2400" dirty="0" smtClean="0"/>
              <a:t> </a:t>
            </a:r>
            <a:r>
              <a:rPr lang="en-US" sz="2400" dirty="0" err="1" smtClean="0"/>
              <a:t>ketiadaan</a:t>
            </a:r>
            <a:r>
              <a:rPr lang="en-US" sz="2400" dirty="0" smtClean="0"/>
              <a:t> </a:t>
            </a:r>
            <a:r>
              <a:rPr lang="en-US" sz="2400" dirty="0" err="1" smtClean="0"/>
              <a:t>hormon-hormon</a:t>
            </a:r>
            <a:r>
              <a:rPr lang="en-US" sz="2400" dirty="0" smtClean="0"/>
              <a:t> yang </a:t>
            </a:r>
            <a:r>
              <a:rPr lang="en-US" sz="2400" dirty="0" err="1" smtClean="0"/>
              <a:t>dikeluarkan</a:t>
            </a:r>
            <a:r>
              <a:rPr lang="en-US" sz="2400" dirty="0" smtClean="0"/>
              <a:t> </a:t>
            </a:r>
            <a:r>
              <a:rPr lang="en-US" sz="2400" dirty="0" err="1" smtClean="0"/>
              <a:t>oleh</a:t>
            </a:r>
            <a:r>
              <a:rPr lang="en-US" sz="2400" dirty="0" smtClean="0"/>
              <a:t> testis.</a:t>
            </a:r>
          </a:p>
          <a:p>
            <a:r>
              <a:rPr lang="en-US" sz="2400" dirty="0" err="1" smtClean="0"/>
              <a:t>Prekursor</a:t>
            </a:r>
            <a:r>
              <a:rPr lang="en-US" sz="2400" dirty="0" smtClean="0"/>
              <a:t> organ </a:t>
            </a:r>
            <a:r>
              <a:rPr lang="en-US" sz="2400" dirty="0" err="1" smtClean="0"/>
              <a:t>kelamin</a:t>
            </a:r>
            <a:r>
              <a:rPr lang="en-US" sz="2400" dirty="0" smtClean="0"/>
              <a:t> </a:t>
            </a:r>
            <a:r>
              <a:rPr lang="en-US" sz="2400" dirty="0" err="1" smtClean="0"/>
              <a:t>perempuan</a:t>
            </a:r>
            <a:r>
              <a:rPr lang="en-US" sz="2400" dirty="0" smtClean="0"/>
              <a:t> </a:t>
            </a:r>
            <a:r>
              <a:rPr lang="en-US" sz="2400" dirty="0" err="1" smtClean="0"/>
              <a:t>berkembang</a:t>
            </a:r>
            <a:r>
              <a:rPr lang="en-US" sz="2400" dirty="0" smtClean="0"/>
              <a:t> </a:t>
            </a:r>
            <a:r>
              <a:rPr lang="en-US" sz="2400" dirty="0" err="1" smtClean="0"/>
              <a:t>menjadi</a:t>
            </a:r>
            <a:r>
              <a:rPr lang="en-US" sz="2400" dirty="0" smtClean="0"/>
              <a:t> </a:t>
            </a:r>
            <a:r>
              <a:rPr lang="en-US" sz="2400" dirty="0" err="1" smtClean="0"/>
              <a:t>fibria</a:t>
            </a:r>
            <a:r>
              <a:rPr lang="en-US" sz="2400" dirty="0" smtClean="0"/>
              <a:t>, tuba </a:t>
            </a:r>
            <a:r>
              <a:rPr lang="en-US" sz="2400" dirty="0" err="1" smtClean="0"/>
              <a:t>falopii</a:t>
            </a:r>
            <a:r>
              <a:rPr lang="en-US" sz="2400" dirty="0" smtClean="0"/>
              <a:t> </a:t>
            </a:r>
            <a:r>
              <a:rPr lang="en-US" sz="2400" dirty="0" err="1" smtClean="0"/>
              <a:t>dan</a:t>
            </a:r>
            <a:r>
              <a:rPr lang="en-US" sz="2400" dirty="0" smtClean="0"/>
              <a:t> </a:t>
            </a:r>
            <a:r>
              <a:rPr lang="en-US" sz="2400" dirty="0" err="1" smtClean="0"/>
              <a:t>dua</a:t>
            </a:r>
            <a:r>
              <a:rPr lang="en-US" sz="2400" dirty="0" smtClean="0"/>
              <a:t> </a:t>
            </a:r>
            <a:r>
              <a:rPr lang="en-US" sz="2400" dirty="0" err="1" smtClean="0"/>
              <a:t>pertiga</a:t>
            </a:r>
            <a:r>
              <a:rPr lang="en-US" sz="2400" dirty="0" smtClean="0"/>
              <a:t> </a:t>
            </a:r>
            <a:r>
              <a:rPr lang="en-US" sz="2400" dirty="0" err="1" smtClean="0"/>
              <a:t>sebelah</a:t>
            </a:r>
            <a:r>
              <a:rPr lang="en-US" sz="2400" dirty="0" smtClean="0"/>
              <a:t> </a:t>
            </a:r>
            <a:r>
              <a:rPr lang="en-US" sz="2400" dirty="0" err="1" smtClean="0"/>
              <a:t>dalam</a:t>
            </a:r>
            <a:r>
              <a:rPr lang="en-US" sz="2400" dirty="0" smtClean="0"/>
              <a:t> vagina </a:t>
            </a:r>
            <a:r>
              <a:rPr lang="en-US" sz="2400" dirty="0" err="1" smtClean="0"/>
              <a:t>disebut</a:t>
            </a:r>
            <a:r>
              <a:rPr lang="en-US" sz="2400" dirty="0" smtClean="0"/>
              <a:t> </a:t>
            </a:r>
            <a:r>
              <a:rPr lang="en-US" sz="2400" dirty="0" err="1" smtClean="0"/>
              <a:t>sistem</a:t>
            </a:r>
            <a:r>
              <a:rPr lang="en-US" sz="2400" dirty="0" smtClean="0"/>
              <a:t> </a:t>
            </a:r>
            <a:r>
              <a:rPr lang="en-US" sz="2400" dirty="0" err="1" smtClean="0"/>
              <a:t>Mullerian</a:t>
            </a:r>
            <a:endParaRPr lang="en-US" sz="2400" dirty="0" smtClean="0"/>
          </a:p>
          <a:p>
            <a:r>
              <a:rPr lang="en-US" sz="2400" dirty="0" err="1" smtClean="0"/>
              <a:t>Prekursor</a:t>
            </a:r>
            <a:r>
              <a:rPr lang="en-US" sz="2400" dirty="0" smtClean="0"/>
              <a:t> organ </a:t>
            </a:r>
            <a:r>
              <a:rPr lang="en-US" sz="2400" dirty="0" err="1" smtClean="0"/>
              <a:t>kelamin</a:t>
            </a:r>
            <a:r>
              <a:rPr lang="en-US" sz="2400" dirty="0" smtClean="0"/>
              <a:t> </a:t>
            </a:r>
            <a:r>
              <a:rPr lang="en-US" sz="2400" dirty="0" err="1" smtClean="0"/>
              <a:t>laki-laki</a:t>
            </a:r>
            <a:r>
              <a:rPr lang="en-US" sz="2400" dirty="0" smtClean="0"/>
              <a:t> </a:t>
            </a:r>
            <a:r>
              <a:rPr lang="en-US" sz="2400" dirty="0" err="1" smtClean="0"/>
              <a:t>berkembang</a:t>
            </a:r>
            <a:r>
              <a:rPr lang="en-US" sz="2400" dirty="0" smtClean="0"/>
              <a:t> </a:t>
            </a:r>
            <a:r>
              <a:rPr lang="en-US" sz="2400" dirty="0" err="1" smtClean="0"/>
              <a:t>menjadi</a:t>
            </a:r>
            <a:r>
              <a:rPr lang="en-US" sz="2400" dirty="0" smtClean="0"/>
              <a:t> </a:t>
            </a:r>
            <a:r>
              <a:rPr lang="en-US" sz="2400" dirty="0" err="1" smtClean="0"/>
              <a:t>epididimis</a:t>
            </a:r>
            <a:r>
              <a:rPr lang="en-US" sz="2400" dirty="0" smtClean="0"/>
              <a:t>, vas </a:t>
            </a:r>
            <a:r>
              <a:rPr lang="en-US" sz="2400" dirty="0" err="1" smtClean="0"/>
              <a:t>deferen</a:t>
            </a:r>
            <a:r>
              <a:rPr lang="en-US" sz="2400" dirty="0" smtClean="0"/>
              <a:t> </a:t>
            </a:r>
            <a:r>
              <a:rPr lang="en-US" sz="2400" dirty="0" err="1" smtClean="0"/>
              <a:t>dan</a:t>
            </a:r>
            <a:r>
              <a:rPr lang="en-US" sz="2400" dirty="0" smtClean="0"/>
              <a:t> </a:t>
            </a:r>
            <a:r>
              <a:rPr lang="en-US" sz="2400" dirty="0" err="1" smtClean="0"/>
              <a:t>vesikula</a:t>
            </a:r>
            <a:r>
              <a:rPr lang="en-US" sz="2400" dirty="0" smtClean="0"/>
              <a:t> </a:t>
            </a:r>
            <a:r>
              <a:rPr lang="en-US" sz="2400" dirty="0" err="1" smtClean="0"/>
              <a:t>seminalis</a:t>
            </a:r>
            <a:r>
              <a:rPr lang="en-US" sz="2400" dirty="0" smtClean="0"/>
              <a:t> </a:t>
            </a:r>
            <a:r>
              <a:rPr lang="en-US" sz="2400" dirty="0" err="1" smtClean="0"/>
              <a:t>disebut</a:t>
            </a:r>
            <a:r>
              <a:rPr lang="en-US" sz="2400" dirty="0" smtClean="0"/>
              <a:t> </a:t>
            </a:r>
            <a:r>
              <a:rPr lang="en-US" sz="2400" dirty="0" err="1" smtClean="0"/>
              <a:t>sistem</a:t>
            </a:r>
            <a:r>
              <a:rPr lang="en-US" sz="2400" dirty="0" smtClean="0"/>
              <a:t> </a:t>
            </a:r>
            <a:r>
              <a:rPr lang="en-US" sz="2400" dirty="0" err="1" smtClean="0"/>
              <a:t>wolffian</a:t>
            </a:r>
            <a:endParaRPr lang="en-US" sz="24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639762"/>
          </a:xfrm>
          <a:solidFill>
            <a:schemeClr val="accent3"/>
          </a:solidFill>
        </p:spPr>
        <p:txBody>
          <a:bodyPr>
            <a:normAutofit fontScale="90000"/>
          </a:bodyPr>
          <a:lstStyle/>
          <a:p>
            <a:r>
              <a:rPr lang="id-ID" sz="3600" dirty="0" smtClean="0"/>
              <a:t>Organ </a:t>
            </a:r>
            <a:r>
              <a:rPr lang="en-US" sz="3600" dirty="0" err="1" smtClean="0"/>
              <a:t>kelamin</a:t>
            </a:r>
            <a:r>
              <a:rPr lang="en-US" sz="3600" dirty="0" smtClean="0"/>
              <a:t>  ( internal &amp; </a:t>
            </a:r>
            <a:r>
              <a:rPr lang="en-US" sz="3600" dirty="0" err="1" smtClean="0"/>
              <a:t>eksternal</a:t>
            </a:r>
            <a:r>
              <a:rPr lang="en-US" sz="3600" dirty="0" smtClean="0"/>
              <a:t>)</a:t>
            </a:r>
            <a:endParaRPr lang="id-ID" sz="3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149" t="15291"/>
          <a:stretch>
            <a:fillRect/>
          </a:stretch>
        </p:blipFill>
        <p:spPr bwMode="auto">
          <a:xfrm>
            <a:off x="304800" y="1143000"/>
            <a:ext cx="4191000" cy="422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648200" y="1143000"/>
            <a:ext cx="4193602" cy="39624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asil gambar untuk organ reproduksi eksternal wanita"/>
          <p:cNvPicPr>
            <a:picLocks noChangeAspect="1" noChangeArrowheads="1"/>
          </p:cNvPicPr>
          <p:nvPr/>
        </p:nvPicPr>
        <p:blipFill>
          <a:blip r:embed="rId4"/>
          <a:srcRect/>
          <a:stretch>
            <a:fillRect/>
          </a:stretch>
        </p:blipFill>
        <p:spPr bwMode="auto">
          <a:xfrm>
            <a:off x="6324600" y="5010150"/>
            <a:ext cx="2819400" cy="1847850"/>
          </a:xfrm>
          <a:prstGeom prst="rect">
            <a:avLst/>
          </a:prstGeom>
          <a:noFill/>
        </p:spPr>
      </p:pic>
      <p:sp>
        <p:nvSpPr>
          <p:cNvPr id="6" name="TextBox 5"/>
          <p:cNvSpPr txBox="1"/>
          <p:nvPr/>
        </p:nvSpPr>
        <p:spPr>
          <a:xfrm>
            <a:off x="3048000" y="1219200"/>
            <a:ext cx="994183" cy="369332"/>
          </a:xfrm>
          <a:prstGeom prst="rect">
            <a:avLst/>
          </a:prstGeom>
          <a:noFill/>
        </p:spPr>
        <p:txBody>
          <a:bodyPr wrap="none" rtlCol="0">
            <a:spAutoFit/>
          </a:bodyPr>
          <a:lstStyle/>
          <a:p>
            <a:r>
              <a:rPr lang="en-US" dirty="0" err="1" smtClean="0"/>
              <a:t>Laki</a:t>
            </a:r>
            <a:r>
              <a:rPr lang="en-US" dirty="0" smtClean="0"/>
              <a:t>- </a:t>
            </a:r>
            <a:r>
              <a:rPr lang="en-US" dirty="0" err="1" smtClean="0"/>
              <a:t>laki</a:t>
            </a:r>
            <a:endParaRPr lang="en-US" dirty="0"/>
          </a:p>
        </p:txBody>
      </p:sp>
      <p:sp>
        <p:nvSpPr>
          <p:cNvPr id="7" name="TextBox 6"/>
          <p:cNvSpPr txBox="1"/>
          <p:nvPr/>
        </p:nvSpPr>
        <p:spPr>
          <a:xfrm>
            <a:off x="7467600" y="990600"/>
            <a:ext cx="1267078" cy="369332"/>
          </a:xfrm>
          <a:prstGeom prst="rect">
            <a:avLst/>
          </a:prstGeom>
          <a:noFill/>
        </p:spPr>
        <p:txBody>
          <a:bodyPr wrap="none" rtlCol="0">
            <a:spAutoFit/>
          </a:bodyPr>
          <a:lstStyle/>
          <a:p>
            <a:r>
              <a:rPr lang="en-US" dirty="0" err="1" smtClean="0"/>
              <a:t>Perempuan</a:t>
            </a:r>
            <a:endParaRPr lang="en-US" dirty="0"/>
          </a:p>
        </p:txBody>
      </p:sp>
    </p:spTree>
    <p:extLst>
      <p:ext uri="{BB962C8B-B14F-4D97-AF65-F5344CB8AC3E}">
        <p14:creationId xmlns:p14="http://schemas.microsoft.com/office/powerpoint/2010/main" xmlns="" val="413861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533400" y="1066800"/>
            <a:ext cx="7992888" cy="5616624"/>
            <a:chOff x="611561" y="601524"/>
            <a:chExt cx="6768751" cy="4339644"/>
          </a:xfrm>
        </p:grpSpPr>
        <p:sp>
          <p:nvSpPr>
            <p:cNvPr id="6" name="Oval 5"/>
            <p:cNvSpPr/>
            <p:nvPr/>
          </p:nvSpPr>
          <p:spPr>
            <a:xfrm>
              <a:off x="755576" y="2492896"/>
              <a:ext cx="576064"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XY</a:t>
              </a:r>
              <a:endParaRPr lang="id-ID" dirty="0"/>
            </a:p>
          </p:txBody>
        </p:sp>
        <p:cxnSp>
          <p:nvCxnSpPr>
            <p:cNvPr id="8" name="Straight Arrow Connector 7"/>
            <p:cNvCxnSpPr/>
            <p:nvPr/>
          </p:nvCxnSpPr>
          <p:spPr>
            <a:xfrm>
              <a:off x="1403648" y="2780928"/>
              <a:ext cx="4680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1907704" y="2204864"/>
              <a:ext cx="1296144"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t>Gonand primordial berkembang menjadi testis</a:t>
              </a:r>
              <a:endParaRPr lang="id-ID" sz="1600" dirty="0"/>
            </a:p>
          </p:txBody>
        </p:sp>
        <p:cxnSp>
          <p:nvCxnSpPr>
            <p:cNvPr id="15" name="Elbow Connector 14"/>
            <p:cNvCxnSpPr/>
            <p:nvPr/>
          </p:nvCxnSpPr>
          <p:spPr>
            <a:xfrm flipV="1">
              <a:off x="3203848" y="1196752"/>
              <a:ext cx="1584176" cy="1440160"/>
            </a:xfrm>
            <a:prstGeom prst="bentConnector3">
              <a:avLst>
                <a:gd name="adj1" fmla="val 17017"/>
              </a:avLst>
            </a:prstGeom>
            <a:ln>
              <a:tailEnd type="arrow"/>
            </a:ln>
          </p:spPr>
          <p:style>
            <a:lnRef idx="2">
              <a:schemeClr val="dk1"/>
            </a:lnRef>
            <a:fillRef idx="0">
              <a:schemeClr val="dk1"/>
            </a:fillRef>
            <a:effectRef idx="1">
              <a:schemeClr val="dk1"/>
            </a:effectRef>
            <a:fontRef idx="minor">
              <a:schemeClr val="tx1"/>
            </a:fontRef>
          </p:style>
        </p:cxnSp>
        <p:cxnSp>
          <p:nvCxnSpPr>
            <p:cNvPr id="18" name="Elbow Connector 17"/>
            <p:cNvCxnSpPr/>
            <p:nvPr/>
          </p:nvCxnSpPr>
          <p:spPr>
            <a:xfrm>
              <a:off x="3203848" y="3068960"/>
              <a:ext cx="1584176" cy="1368152"/>
            </a:xfrm>
            <a:prstGeom prst="bentConnector3">
              <a:avLst>
                <a:gd name="adj1" fmla="val 17016"/>
              </a:avLst>
            </a:prstGeom>
            <a:ln>
              <a:tailEnd type="arrow"/>
            </a:ln>
          </p:spPr>
          <p:style>
            <a:lnRef idx="2">
              <a:schemeClr val="dk1"/>
            </a:lnRef>
            <a:fillRef idx="0">
              <a:schemeClr val="dk1"/>
            </a:fillRef>
            <a:effectRef idx="1">
              <a:schemeClr val="dk1"/>
            </a:effectRef>
            <a:fontRef idx="minor">
              <a:schemeClr val="tx1"/>
            </a:fontRef>
          </p:style>
        </p:cxnSp>
        <p:sp>
          <p:nvSpPr>
            <p:cNvPr id="31" name="Rectangle 30"/>
            <p:cNvSpPr/>
            <p:nvPr/>
          </p:nvSpPr>
          <p:spPr>
            <a:xfrm>
              <a:off x="4860032" y="620688"/>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Sistem mullerian menghilang</a:t>
              </a:r>
              <a:endParaRPr lang="id-ID" dirty="0"/>
            </a:p>
          </p:txBody>
        </p:sp>
        <p:sp>
          <p:nvSpPr>
            <p:cNvPr id="32" name="Rectangle 31"/>
            <p:cNvSpPr/>
            <p:nvPr/>
          </p:nvSpPr>
          <p:spPr>
            <a:xfrm>
              <a:off x="4860032" y="2204864"/>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Sistem wolffian berkembang menjadi vas deferens, v</a:t>
              </a:r>
              <a:r>
                <a:rPr lang="en-US" dirty="0" smtClean="0"/>
                <a:t>e</a:t>
              </a:r>
              <a:r>
                <a:rPr lang="id-ID" dirty="0" smtClean="0"/>
                <a:t>sikula seminalis, prostat</a:t>
              </a:r>
              <a:endParaRPr lang="id-ID" dirty="0"/>
            </a:p>
          </p:txBody>
        </p:sp>
        <p:sp>
          <p:nvSpPr>
            <p:cNvPr id="33" name="Rectangle 32"/>
            <p:cNvSpPr/>
            <p:nvPr/>
          </p:nvSpPr>
          <p:spPr>
            <a:xfrm>
              <a:off x="4860032" y="3717032"/>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Genit</a:t>
              </a:r>
              <a:r>
                <a:rPr lang="en-US" dirty="0" smtClean="0"/>
                <a:t>a</a:t>
              </a:r>
              <a:r>
                <a:rPr lang="id-ID" dirty="0" smtClean="0"/>
                <a:t>lia eksternal primordial berkembang menjadi penis dan skortum</a:t>
              </a:r>
              <a:endParaRPr lang="id-ID" dirty="0"/>
            </a:p>
          </p:txBody>
        </p:sp>
        <p:cxnSp>
          <p:nvCxnSpPr>
            <p:cNvPr id="41" name="Straight Arrow Connector 40"/>
            <p:cNvCxnSpPr/>
            <p:nvPr/>
          </p:nvCxnSpPr>
          <p:spPr>
            <a:xfrm>
              <a:off x="3203848" y="2852936"/>
              <a:ext cx="15841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3347864" y="601524"/>
              <a:ext cx="1488249" cy="523220"/>
            </a:xfrm>
            <a:prstGeom prst="rect">
              <a:avLst/>
            </a:prstGeom>
            <a:noFill/>
          </p:spPr>
          <p:txBody>
            <a:bodyPr wrap="square" rtlCol="0">
              <a:spAutoFit/>
            </a:bodyPr>
            <a:lstStyle/>
            <a:p>
              <a:pPr algn="ctr"/>
              <a:r>
                <a:rPr lang="id-ID" sz="1400" dirty="0" smtClean="0"/>
                <a:t>Hormon anti- Mullerian</a:t>
              </a:r>
              <a:endParaRPr lang="id-ID" sz="1400" dirty="0"/>
            </a:p>
          </p:txBody>
        </p:sp>
        <p:sp>
          <p:nvSpPr>
            <p:cNvPr id="43" name="TextBox 42"/>
            <p:cNvSpPr txBox="1"/>
            <p:nvPr/>
          </p:nvSpPr>
          <p:spPr>
            <a:xfrm>
              <a:off x="611561" y="1700808"/>
              <a:ext cx="1296144" cy="424604"/>
            </a:xfrm>
            <a:prstGeom prst="rect">
              <a:avLst/>
            </a:prstGeom>
            <a:noFill/>
          </p:spPr>
          <p:txBody>
            <a:bodyPr wrap="square" rtlCol="0">
              <a:spAutoFit/>
            </a:bodyPr>
            <a:lstStyle/>
            <a:p>
              <a:pPr algn="ctr"/>
              <a:r>
                <a:rPr lang="id-ID" sz="1600" dirty="0" smtClean="0"/>
                <a:t>Faktor penentu testis</a:t>
              </a:r>
              <a:endParaRPr lang="id-ID" sz="1600" dirty="0"/>
            </a:p>
          </p:txBody>
        </p:sp>
        <p:cxnSp>
          <p:nvCxnSpPr>
            <p:cNvPr id="47" name="Straight Connector 46"/>
            <p:cNvCxnSpPr>
              <a:endCxn id="43" idx="2"/>
            </p:cNvCxnSpPr>
            <p:nvPr/>
          </p:nvCxnSpPr>
          <p:spPr>
            <a:xfrm flipH="1" flipV="1">
              <a:off x="1259633" y="2125412"/>
              <a:ext cx="378041" cy="655515"/>
            </a:xfrm>
            <a:prstGeom prst="line">
              <a:avLst/>
            </a:prstGeom>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3548774" y="1268760"/>
              <a:ext cx="1239250" cy="338554"/>
            </a:xfrm>
            <a:prstGeom prst="rect">
              <a:avLst/>
            </a:prstGeom>
            <a:noFill/>
          </p:spPr>
          <p:txBody>
            <a:bodyPr wrap="none" rtlCol="0">
              <a:spAutoFit/>
            </a:bodyPr>
            <a:lstStyle/>
            <a:p>
              <a:pPr algn="ctr"/>
              <a:r>
                <a:rPr lang="id-ID" sz="1600" i="1" dirty="0" smtClean="0"/>
                <a:t>Defeminisasi</a:t>
              </a:r>
              <a:endParaRPr lang="id-ID" sz="1600" i="1" dirty="0"/>
            </a:p>
          </p:txBody>
        </p:sp>
        <p:sp>
          <p:nvSpPr>
            <p:cNvPr id="49" name="TextBox 48"/>
            <p:cNvSpPr txBox="1"/>
            <p:nvPr/>
          </p:nvSpPr>
          <p:spPr>
            <a:xfrm>
              <a:off x="3635896" y="2843644"/>
              <a:ext cx="1103957" cy="369332"/>
            </a:xfrm>
            <a:prstGeom prst="rect">
              <a:avLst/>
            </a:prstGeom>
            <a:noFill/>
          </p:spPr>
          <p:txBody>
            <a:bodyPr wrap="none" rtlCol="0">
              <a:spAutoFit/>
            </a:bodyPr>
            <a:lstStyle/>
            <a:p>
              <a:pPr algn="ctr"/>
              <a:r>
                <a:rPr lang="id-ID" i="1" dirty="0" smtClean="0"/>
                <a:t>Androgen</a:t>
              </a:r>
              <a:endParaRPr lang="id-ID" i="1" dirty="0"/>
            </a:p>
          </p:txBody>
        </p:sp>
        <p:sp>
          <p:nvSpPr>
            <p:cNvPr id="50" name="TextBox 49"/>
            <p:cNvSpPr txBox="1"/>
            <p:nvPr/>
          </p:nvSpPr>
          <p:spPr>
            <a:xfrm>
              <a:off x="3419872" y="3450486"/>
              <a:ext cx="1286506" cy="338554"/>
            </a:xfrm>
            <a:prstGeom prst="rect">
              <a:avLst/>
            </a:prstGeom>
            <a:noFill/>
          </p:spPr>
          <p:txBody>
            <a:bodyPr wrap="none" rtlCol="0">
              <a:spAutoFit/>
            </a:bodyPr>
            <a:lstStyle/>
            <a:p>
              <a:pPr algn="ctr"/>
              <a:r>
                <a:rPr lang="id-ID" sz="1600" dirty="0" smtClean="0"/>
                <a:t>Maskulinisasi</a:t>
              </a:r>
              <a:endParaRPr lang="id-ID" sz="1600" dirty="0"/>
            </a:p>
          </p:txBody>
        </p:sp>
        <p:cxnSp>
          <p:nvCxnSpPr>
            <p:cNvPr id="58" name="Straight Connector 57"/>
            <p:cNvCxnSpPr/>
            <p:nvPr/>
          </p:nvCxnSpPr>
          <p:spPr>
            <a:xfrm flipV="1">
              <a:off x="4355976" y="3212976"/>
              <a:ext cx="504056" cy="216024"/>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4379895" y="3789040"/>
              <a:ext cx="480137" cy="216024"/>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3635896" y="4437112"/>
              <a:ext cx="1103957" cy="369332"/>
            </a:xfrm>
            <a:prstGeom prst="rect">
              <a:avLst/>
            </a:prstGeom>
            <a:noFill/>
          </p:spPr>
          <p:txBody>
            <a:bodyPr wrap="none" rtlCol="0">
              <a:spAutoFit/>
            </a:bodyPr>
            <a:lstStyle/>
            <a:p>
              <a:pPr algn="ctr"/>
              <a:r>
                <a:rPr lang="id-ID" i="1" dirty="0" smtClean="0"/>
                <a:t>Androgen</a:t>
              </a:r>
              <a:endParaRPr lang="id-ID" i="1" dirty="0"/>
            </a:p>
          </p:txBody>
        </p:sp>
      </p:grpSp>
      <p:sp>
        <p:nvSpPr>
          <p:cNvPr id="65" name="Rectangle 64"/>
          <p:cNvSpPr/>
          <p:nvPr/>
        </p:nvSpPr>
        <p:spPr>
          <a:xfrm>
            <a:off x="381000" y="381000"/>
            <a:ext cx="7848872" cy="707886"/>
          </a:xfrm>
          <a:prstGeom prst="rect">
            <a:avLst/>
          </a:prstGeom>
        </p:spPr>
        <p:txBody>
          <a:bodyPr wrap="square">
            <a:spAutoFit/>
          </a:bodyPr>
          <a:lstStyle/>
          <a:p>
            <a:pPr lvl="0"/>
            <a:endParaRPr lang="en-US" sz="2000" b="1" dirty="0" smtClean="0">
              <a:solidFill>
                <a:prstClr val="black"/>
              </a:solidFill>
            </a:endParaRPr>
          </a:p>
          <a:p>
            <a:pPr lvl="0"/>
            <a:r>
              <a:rPr lang="id-ID" sz="2000" b="1" dirty="0" smtClean="0">
                <a:solidFill>
                  <a:prstClr val="black"/>
                </a:solidFill>
              </a:rPr>
              <a:t>Kontrol </a:t>
            </a:r>
            <a:r>
              <a:rPr lang="id-ID" sz="2000" b="1" dirty="0">
                <a:solidFill>
                  <a:prstClr val="black"/>
                </a:solidFill>
              </a:rPr>
              <a:t>Hormon atas Perkembangan Organ Seks </a:t>
            </a:r>
            <a:r>
              <a:rPr lang="id-ID" sz="2000" b="1" dirty="0" smtClean="0">
                <a:solidFill>
                  <a:prstClr val="black"/>
                </a:solidFill>
              </a:rPr>
              <a:t>Dalam pada Laki-laki</a:t>
            </a:r>
            <a:endParaRPr lang="id-ID" sz="2000" b="1" dirty="0">
              <a:solidFill>
                <a:prstClr val="black"/>
              </a:solidFill>
            </a:endParaRPr>
          </a:p>
        </p:txBody>
      </p:sp>
    </p:spTree>
    <p:extLst>
      <p:ext uri="{BB962C8B-B14F-4D97-AF65-F5344CB8AC3E}">
        <p14:creationId xmlns:p14="http://schemas.microsoft.com/office/powerpoint/2010/main" xmlns="" val="117982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7200" y="1385392"/>
            <a:ext cx="7696011" cy="5472608"/>
            <a:chOff x="755576" y="620688"/>
            <a:chExt cx="6624736" cy="4320480"/>
          </a:xfrm>
        </p:grpSpPr>
        <p:sp>
          <p:nvSpPr>
            <p:cNvPr id="5" name="Oval 4"/>
            <p:cNvSpPr/>
            <p:nvPr/>
          </p:nvSpPr>
          <p:spPr>
            <a:xfrm>
              <a:off x="755576" y="2492896"/>
              <a:ext cx="576064"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XX</a:t>
              </a:r>
              <a:endParaRPr lang="id-ID" dirty="0"/>
            </a:p>
          </p:txBody>
        </p:sp>
        <p:cxnSp>
          <p:nvCxnSpPr>
            <p:cNvPr id="6" name="Straight Arrow Connector 5"/>
            <p:cNvCxnSpPr/>
            <p:nvPr/>
          </p:nvCxnSpPr>
          <p:spPr>
            <a:xfrm>
              <a:off x="1403648" y="2780928"/>
              <a:ext cx="4680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1907704" y="2204864"/>
              <a:ext cx="1296144"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t>Gonand primordial berkembang menjadi ovarium</a:t>
              </a:r>
              <a:endParaRPr lang="id-ID" sz="1600" dirty="0"/>
            </a:p>
          </p:txBody>
        </p:sp>
        <p:cxnSp>
          <p:nvCxnSpPr>
            <p:cNvPr id="8" name="Elbow Connector 7"/>
            <p:cNvCxnSpPr/>
            <p:nvPr/>
          </p:nvCxnSpPr>
          <p:spPr>
            <a:xfrm flipV="1">
              <a:off x="3203848" y="1196752"/>
              <a:ext cx="1584176" cy="1440160"/>
            </a:xfrm>
            <a:prstGeom prst="bentConnector3">
              <a:avLst>
                <a:gd name="adj1" fmla="val 17017"/>
              </a:avLst>
            </a:prstGeom>
            <a:ln>
              <a:tailEnd type="arrow"/>
            </a:ln>
          </p:spPr>
          <p:style>
            <a:lnRef idx="2">
              <a:schemeClr val="dk1"/>
            </a:lnRef>
            <a:fillRef idx="0">
              <a:schemeClr val="dk1"/>
            </a:fillRef>
            <a:effectRef idx="1">
              <a:schemeClr val="dk1"/>
            </a:effectRef>
            <a:fontRef idx="minor">
              <a:schemeClr val="tx1"/>
            </a:fontRef>
          </p:style>
        </p:cxnSp>
        <p:cxnSp>
          <p:nvCxnSpPr>
            <p:cNvPr id="9" name="Elbow Connector 8"/>
            <p:cNvCxnSpPr/>
            <p:nvPr/>
          </p:nvCxnSpPr>
          <p:spPr>
            <a:xfrm>
              <a:off x="3203848" y="3068960"/>
              <a:ext cx="1584176" cy="1368152"/>
            </a:xfrm>
            <a:prstGeom prst="bentConnector3">
              <a:avLst>
                <a:gd name="adj1" fmla="val 17016"/>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4860032" y="620688"/>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Sistem mullerian berkembang menjadi fimbria,tuba fallopi, rahim, vagina dalam</a:t>
              </a:r>
              <a:endParaRPr lang="id-ID" dirty="0"/>
            </a:p>
          </p:txBody>
        </p:sp>
        <p:sp>
          <p:nvSpPr>
            <p:cNvPr id="11" name="Rectangle 10"/>
            <p:cNvSpPr/>
            <p:nvPr/>
          </p:nvSpPr>
          <p:spPr>
            <a:xfrm>
              <a:off x="4860032" y="2204864"/>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Sistem W</a:t>
              </a:r>
              <a:r>
                <a:rPr lang="en-US" dirty="0" smtClean="0"/>
                <a:t>o</a:t>
              </a:r>
              <a:r>
                <a:rPr lang="id-ID" dirty="0" smtClean="0"/>
                <a:t>lff</a:t>
              </a:r>
              <a:r>
                <a:rPr lang="en-US" dirty="0" err="1" smtClean="0"/>
                <a:t>i</a:t>
              </a:r>
              <a:r>
                <a:rPr lang="id-ID" dirty="0" smtClean="0"/>
                <a:t>an tanpa androgen, meng</a:t>
              </a:r>
              <a:r>
                <a:rPr lang="en-US" dirty="0" smtClean="0"/>
                <a:t>h</a:t>
              </a:r>
              <a:r>
                <a:rPr lang="id-ID" dirty="0" smtClean="0"/>
                <a:t>ilang</a:t>
              </a:r>
              <a:endParaRPr lang="id-ID" dirty="0"/>
            </a:p>
          </p:txBody>
        </p:sp>
        <p:sp>
          <p:nvSpPr>
            <p:cNvPr id="12" name="Rectangle 11"/>
            <p:cNvSpPr/>
            <p:nvPr/>
          </p:nvSpPr>
          <p:spPr>
            <a:xfrm>
              <a:off x="4860032" y="3717032"/>
              <a:ext cx="2520280"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Genit</a:t>
              </a:r>
              <a:r>
                <a:rPr lang="en-US" dirty="0" smtClean="0"/>
                <a:t>a</a:t>
              </a:r>
              <a:r>
                <a:rPr lang="id-ID" dirty="0" smtClean="0"/>
                <a:t>lia eksternal primordial berkembang menjadi klito</a:t>
              </a:r>
              <a:r>
                <a:rPr lang="en-US" dirty="0" smtClean="0"/>
                <a:t>r</a:t>
              </a:r>
              <a:r>
                <a:rPr lang="id-ID" dirty="0" smtClean="0"/>
                <a:t>is, labia,</a:t>
              </a:r>
              <a:r>
                <a:rPr lang="en-US" dirty="0" smtClean="0"/>
                <a:t> </a:t>
              </a:r>
              <a:r>
                <a:rPr lang="id-ID" dirty="0" smtClean="0"/>
                <a:t>vagina luar</a:t>
              </a:r>
              <a:endParaRPr lang="id-ID" dirty="0"/>
            </a:p>
          </p:txBody>
        </p:sp>
        <p:cxnSp>
          <p:nvCxnSpPr>
            <p:cNvPr id="13" name="Straight Arrow Connector 12"/>
            <p:cNvCxnSpPr/>
            <p:nvPr/>
          </p:nvCxnSpPr>
          <p:spPr>
            <a:xfrm>
              <a:off x="3203848" y="2852936"/>
              <a:ext cx="15841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350453" y="2843644"/>
              <a:ext cx="1437572" cy="469300"/>
            </a:xfrm>
            <a:prstGeom prst="rect">
              <a:avLst/>
            </a:prstGeom>
            <a:noFill/>
          </p:spPr>
          <p:txBody>
            <a:bodyPr wrap="square" rtlCol="0">
              <a:spAutoFit/>
            </a:bodyPr>
            <a:lstStyle/>
            <a:p>
              <a:pPr algn="ctr"/>
              <a:r>
                <a:rPr lang="id-ID" i="1" dirty="0" smtClean="0"/>
                <a:t>Tidak ada hormon</a:t>
              </a:r>
              <a:endParaRPr lang="id-ID" i="1" dirty="0"/>
            </a:p>
          </p:txBody>
        </p:sp>
      </p:grpSp>
      <p:sp>
        <p:nvSpPr>
          <p:cNvPr id="23" name="TextBox 22"/>
          <p:cNvSpPr txBox="1"/>
          <p:nvPr/>
        </p:nvSpPr>
        <p:spPr>
          <a:xfrm>
            <a:off x="381000" y="762000"/>
            <a:ext cx="7903190" cy="400110"/>
          </a:xfrm>
          <a:prstGeom prst="rect">
            <a:avLst/>
          </a:prstGeom>
          <a:noFill/>
        </p:spPr>
        <p:txBody>
          <a:bodyPr wrap="none" rtlCol="0">
            <a:spAutoFit/>
          </a:bodyPr>
          <a:lstStyle/>
          <a:p>
            <a:pPr algn="ctr"/>
            <a:r>
              <a:rPr lang="id-ID" sz="2000" b="1" dirty="0" smtClean="0"/>
              <a:t>Kontrol Hormon atas Perkembangan Organ Seks Dalam pada Perempuan</a:t>
            </a:r>
            <a:endParaRPr lang="id-ID" sz="2000" b="1" dirty="0"/>
          </a:p>
        </p:txBody>
      </p:sp>
    </p:spTree>
    <p:extLst>
      <p:ext uri="{BB962C8B-B14F-4D97-AF65-F5344CB8AC3E}">
        <p14:creationId xmlns:p14="http://schemas.microsoft.com/office/powerpoint/2010/main" xmlns="" val="60544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Kelainan</a:t>
            </a:r>
            <a:r>
              <a:rPr lang="en-US" sz="3200" b="1" dirty="0" smtClean="0"/>
              <a:t> </a:t>
            </a:r>
            <a:r>
              <a:rPr lang="en-US" sz="3200" b="1" dirty="0" err="1" smtClean="0"/>
              <a:t>genetik</a:t>
            </a:r>
            <a:r>
              <a:rPr lang="en-US" sz="3200" b="1" dirty="0" smtClean="0"/>
              <a:t> </a:t>
            </a:r>
            <a:r>
              <a:rPr lang="en-US" sz="3200" b="1" dirty="0" err="1" smtClean="0"/>
              <a:t>terkait</a:t>
            </a:r>
            <a:r>
              <a:rPr lang="en-US" sz="3200" b="1" dirty="0" smtClean="0"/>
              <a:t> </a:t>
            </a:r>
            <a:r>
              <a:rPr lang="en-US" sz="3200" b="1" dirty="0" err="1" smtClean="0"/>
              <a:t>perkembangan</a:t>
            </a:r>
            <a:r>
              <a:rPr lang="en-US" sz="3200" b="1" dirty="0" smtClean="0"/>
              <a:t> organ </a:t>
            </a:r>
            <a:r>
              <a:rPr lang="en-US" sz="3200" b="1" dirty="0" err="1" smtClean="0"/>
              <a:t>seksual</a:t>
            </a:r>
            <a:endParaRPr lang="en-US" sz="3200" dirty="0"/>
          </a:p>
        </p:txBody>
      </p:sp>
      <p:sp>
        <p:nvSpPr>
          <p:cNvPr id="3" name="Content Placeholder 2"/>
          <p:cNvSpPr>
            <a:spLocks noGrp="1"/>
          </p:cNvSpPr>
          <p:nvPr>
            <p:ph idx="1"/>
          </p:nvPr>
        </p:nvSpPr>
        <p:spPr/>
        <p:txBody>
          <a:bodyPr/>
          <a:lstStyle/>
          <a:p>
            <a:r>
              <a:rPr lang="en-US" sz="2400" b="1" dirty="0" err="1" smtClean="0"/>
              <a:t>Sindrom</a:t>
            </a:r>
            <a:r>
              <a:rPr lang="en-US" sz="2400" b="1" dirty="0" smtClean="0"/>
              <a:t> </a:t>
            </a:r>
            <a:r>
              <a:rPr lang="en-US" sz="2400" b="1" dirty="0" err="1" smtClean="0"/>
              <a:t>insensitivitas</a:t>
            </a:r>
            <a:r>
              <a:rPr lang="en-US" sz="2400" b="1" dirty="0" smtClean="0"/>
              <a:t> androgen</a:t>
            </a:r>
            <a:r>
              <a:rPr lang="en-US" sz="2400" dirty="0" smtClean="0"/>
              <a:t>, </a:t>
            </a:r>
            <a:r>
              <a:rPr lang="en-US" sz="2400" dirty="0" err="1" smtClean="0"/>
              <a:t>kelainan</a:t>
            </a:r>
            <a:r>
              <a:rPr lang="en-US" sz="2400" dirty="0" smtClean="0"/>
              <a:t> </a:t>
            </a:r>
            <a:r>
              <a:rPr lang="en-US" sz="2400" dirty="0" err="1" smtClean="0"/>
              <a:t>bawaan</a:t>
            </a:r>
            <a:r>
              <a:rPr lang="en-US" sz="2400" dirty="0" smtClean="0"/>
              <a:t> </a:t>
            </a:r>
            <a:r>
              <a:rPr lang="en-US" sz="2400" dirty="0" err="1" smtClean="0"/>
              <a:t>karena</a:t>
            </a:r>
            <a:r>
              <a:rPr lang="en-US" sz="2400" dirty="0" smtClean="0"/>
              <a:t> </a:t>
            </a:r>
            <a:r>
              <a:rPr lang="en-US" sz="2400" dirty="0" err="1" smtClean="0"/>
              <a:t>reseptor</a:t>
            </a:r>
            <a:r>
              <a:rPr lang="en-US" sz="2400" dirty="0" smtClean="0"/>
              <a:t> androgen </a:t>
            </a:r>
            <a:r>
              <a:rPr lang="en-US" sz="2400" dirty="0" err="1" smtClean="0"/>
              <a:t>kurang</a:t>
            </a:r>
            <a:r>
              <a:rPr lang="en-US" sz="2400" dirty="0" smtClean="0"/>
              <a:t> </a:t>
            </a:r>
            <a:r>
              <a:rPr lang="en-US" sz="2400" dirty="0" err="1" smtClean="0"/>
              <a:t>berfungsi</a:t>
            </a:r>
            <a:r>
              <a:rPr lang="en-US" sz="2400" dirty="0" smtClean="0"/>
              <a:t>, </a:t>
            </a:r>
            <a:r>
              <a:rPr lang="en-US" sz="2400" dirty="0" err="1" smtClean="0"/>
              <a:t>akibatnya</a:t>
            </a:r>
            <a:r>
              <a:rPr lang="en-US" sz="2400" dirty="0" smtClean="0"/>
              <a:t> </a:t>
            </a:r>
            <a:r>
              <a:rPr lang="en-US" sz="2400" dirty="0" err="1" smtClean="0"/>
              <a:t>seseorang</a:t>
            </a:r>
            <a:r>
              <a:rPr lang="en-US" sz="2400" dirty="0" smtClean="0"/>
              <a:t> dg </a:t>
            </a:r>
            <a:r>
              <a:rPr lang="en-US" sz="2400" dirty="0" err="1" smtClean="0"/>
              <a:t>kromosom</a:t>
            </a:r>
            <a:r>
              <a:rPr lang="en-US" sz="2400" dirty="0" smtClean="0"/>
              <a:t> XY </a:t>
            </a:r>
            <a:r>
              <a:rPr lang="en-US" sz="2400" dirty="0" err="1" smtClean="0"/>
              <a:t>berkembang</a:t>
            </a:r>
            <a:r>
              <a:rPr lang="en-US" sz="2400" dirty="0" smtClean="0"/>
              <a:t> </a:t>
            </a:r>
            <a:r>
              <a:rPr lang="en-US" sz="2400" dirty="0" err="1" smtClean="0"/>
              <a:t>menjadi</a:t>
            </a:r>
            <a:r>
              <a:rPr lang="en-US" sz="2400" dirty="0" smtClean="0"/>
              <a:t> </a:t>
            </a:r>
            <a:r>
              <a:rPr lang="en-US" sz="2400" dirty="0" err="1" smtClean="0"/>
              <a:t>perempuan</a:t>
            </a:r>
            <a:r>
              <a:rPr lang="en-US" sz="2400" dirty="0" smtClean="0"/>
              <a:t> </a:t>
            </a:r>
            <a:r>
              <a:rPr lang="en-US" sz="2400" dirty="0" err="1" smtClean="0"/>
              <a:t>dengan</a:t>
            </a:r>
            <a:r>
              <a:rPr lang="en-US" sz="2400" dirty="0" smtClean="0"/>
              <a:t> testis </a:t>
            </a:r>
            <a:r>
              <a:rPr lang="en-US" sz="2400" dirty="0" err="1" smtClean="0"/>
              <a:t>tetapi</a:t>
            </a:r>
            <a:r>
              <a:rPr lang="en-US" sz="2400" dirty="0" smtClean="0"/>
              <a:t> </a:t>
            </a:r>
            <a:r>
              <a:rPr lang="en-US" sz="2400" dirty="0" err="1" smtClean="0"/>
              <a:t>tanpa</a:t>
            </a:r>
            <a:r>
              <a:rPr lang="en-US" sz="2400" dirty="0" smtClean="0"/>
              <a:t> organ-organ </a:t>
            </a:r>
            <a:r>
              <a:rPr lang="en-US" sz="2400" dirty="0" err="1" smtClean="0"/>
              <a:t>kelamin</a:t>
            </a:r>
            <a:r>
              <a:rPr lang="en-US" sz="2400" dirty="0" smtClean="0"/>
              <a:t> internal</a:t>
            </a:r>
          </a:p>
          <a:p>
            <a:r>
              <a:rPr lang="en-US" sz="2400" b="1" dirty="0" err="1" smtClean="0"/>
              <a:t>Sindrom</a:t>
            </a:r>
            <a:r>
              <a:rPr lang="en-US" sz="2400" b="1" dirty="0" smtClean="0"/>
              <a:t> </a:t>
            </a:r>
            <a:r>
              <a:rPr lang="en-US" sz="2400" b="1" dirty="0" err="1" smtClean="0"/>
              <a:t>duktus</a:t>
            </a:r>
            <a:r>
              <a:rPr lang="en-US" sz="2400" b="1" dirty="0" smtClean="0"/>
              <a:t> </a:t>
            </a:r>
            <a:r>
              <a:rPr lang="en-US" sz="2400" b="1" dirty="0" err="1" smtClean="0"/>
              <a:t>mullerians</a:t>
            </a:r>
            <a:r>
              <a:rPr lang="en-US" sz="2400" b="1" dirty="0" smtClean="0"/>
              <a:t> </a:t>
            </a:r>
            <a:r>
              <a:rPr lang="en-US" sz="2400" b="1" dirty="0" err="1" smtClean="0"/>
              <a:t>persisten</a:t>
            </a:r>
            <a:r>
              <a:rPr lang="en-US" sz="2400" dirty="0" smtClean="0"/>
              <a:t>, </a:t>
            </a:r>
            <a:r>
              <a:rPr lang="en-US" sz="2400" dirty="0" err="1" smtClean="0"/>
              <a:t>disebabkan</a:t>
            </a:r>
            <a:r>
              <a:rPr lang="en-US" sz="2400" dirty="0" smtClean="0"/>
              <a:t> </a:t>
            </a:r>
            <a:r>
              <a:rPr lang="en-US" sz="2400" dirty="0" err="1" smtClean="0"/>
              <a:t>oleh</a:t>
            </a:r>
            <a:r>
              <a:rPr lang="en-US" sz="2400" dirty="0" smtClean="0"/>
              <a:t> </a:t>
            </a:r>
            <a:r>
              <a:rPr lang="en-US" sz="2400" dirty="0" err="1" smtClean="0"/>
              <a:t>kurangnya</a:t>
            </a:r>
            <a:r>
              <a:rPr lang="en-US" sz="2400" dirty="0" smtClean="0"/>
              <a:t> </a:t>
            </a:r>
            <a:r>
              <a:rPr lang="en-US" sz="2400" dirty="0" err="1" smtClean="0"/>
              <a:t>hormon</a:t>
            </a:r>
            <a:r>
              <a:rPr lang="en-US" sz="2400" dirty="0" smtClean="0"/>
              <a:t> anti </a:t>
            </a:r>
            <a:r>
              <a:rPr lang="en-US" sz="2400" dirty="0" err="1" smtClean="0"/>
              <a:t>Mullerian</a:t>
            </a:r>
            <a:r>
              <a:rPr lang="en-US" sz="2400" dirty="0" smtClean="0"/>
              <a:t> </a:t>
            </a:r>
            <a:r>
              <a:rPr lang="en-US" sz="2400" dirty="0" err="1" smtClean="0"/>
              <a:t>atau</a:t>
            </a:r>
            <a:r>
              <a:rPr lang="en-US" sz="2400" dirty="0" smtClean="0"/>
              <a:t> </a:t>
            </a:r>
            <a:r>
              <a:rPr lang="en-US" sz="2400" dirty="0" err="1" smtClean="0"/>
              <a:t>reseptornya</a:t>
            </a:r>
            <a:r>
              <a:rPr lang="en-US" sz="2400" dirty="0" smtClean="0"/>
              <a:t>, </a:t>
            </a:r>
            <a:r>
              <a:rPr lang="en-US" sz="2400" dirty="0" err="1" smtClean="0"/>
              <a:t>sehingga</a:t>
            </a:r>
            <a:r>
              <a:rPr lang="en-US" sz="2400" dirty="0" smtClean="0"/>
              <a:t> </a:t>
            </a:r>
            <a:r>
              <a:rPr lang="en-US" sz="2400" dirty="0" err="1" smtClean="0"/>
              <a:t>laki-laki</a:t>
            </a:r>
            <a:r>
              <a:rPr lang="en-US" sz="2400" dirty="0" smtClean="0"/>
              <a:t> </a:t>
            </a:r>
            <a:r>
              <a:rPr lang="en-US" sz="2400" dirty="0" err="1" smtClean="0"/>
              <a:t>mengalami</a:t>
            </a:r>
            <a:r>
              <a:rPr lang="en-US" sz="2400" dirty="0" smtClean="0"/>
              <a:t> </a:t>
            </a:r>
            <a:r>
              <a:rPr lang="en-US" sz="2400" dirty="0" err="1" smtClean="0"/>
              <a:t>perkembangan</a:t>
            </a:r>
            <a:r>
              <a:rPr lang="en-US" sz="2400" dirty="0" smtClean="0"/>
              <a:t> organ </a:t>
            </a:r>
            <a:r>
              <a:rPr lang="en-US" sz="2400" dirty="0" err="1" smtClean="0"/>
              <a:t>laki-laki</a:t>
            </a:r>
            <a:r>
              <a:rPr lang="en-US" sz="2400" dirty="0" smtClean="0"/>
              <a:t> </a:t>
            </a:r>
            <a:r>
              <a:rPr lang="en-US" sz="2400" dirty="0" err="1" smtClean="0"/>
              <a:t>sekaligus</a:t>
            </a:r>
            <a:r>
              <a:rPr lang="en-US" sz="2400" dirty="0" smtClean="0"/>
              <a:t> </a:t>
            </a:r>
            <a:r>
              <a:rPr lang="en-US" sz="2400" dirty="0" err="1" smtClean="0"/>
              <a:t>perempuan</a:t>
            </a:r>
            <a:r>
              <a:rPr lang="en-US" sz="2400" dirty="0" smtClean="0"/>
              <a:t>. </a:t>
            </a:r>
          </a:p>
          <a:p>
            <a:r>
              <a:rPr lang="en-US" sz="2400" b="1" dirty="0" err="1" smtClean="0"/>
              <a:t>Sindroma</a:t>
            </a:r>
            <a:r>
              <a:rPr lang="en-US" sz="2400" b="1" dirty="0" smtClean="0"/>
              <a:t> Turner</a:t>
            </a:r>
            <a:r>
              <a:rPr lang="en-US" sz="2400" dirty="0" smtClean="0"/>
              <a:t>, </a:t>
            </a:r>
            <a:r>
              <a:rPr lang="en-US" sz="2400" dirty="0" err="1" smtClean="0"/>
              <a:t>seseorang</a:t>
            </a:r>
            <a:r>
              <a:rPr lang="en-US" sz="2400" dirty="0" smtClean="0"/>
              <a:t> yang </a:t>
            </a:r>
            <a:r>
              <a:rPr lang="en-US" sz="2400" dirty="0" err="1" smtClean="0"/>
              <a:t>hanya</a:t>
            </a:r>
            <a:r>
              <a:rPr lang="en-US" sz="2400" dirty="0" smtClean="0"/>
              <a:t> </a:t>
            </a:r>
            <a:r>
              <a:rPr lang="en-US" sz="2400" dirty="0" err="1" smtClean="0"/>
              <a:t>memiliki</a:t>
            </a:r>
            <a:r>
              <a:rPr lang="en-US" sz="2400" dirty="0" smtClean="0"/>
              <a:t> </a:t>
            </a:r>
            <a:r>
              <a:rPr lang="en-US" sz="2400" dirty="0" err="1" smtClean="0"/>
              <a:t>satu</a:t>
            </a:r>
            <a:r>
              <a:rPr lang="en-US" sz="2400" dirty="0" smtClean="0"/>
              <a:t> </a:t>
            </a:r>
            <a:r>
              <a:rPr lang="en-US" sz="2400" dirty="0" err="1" smtClean="0"/>
              <a:t>kromosom</a:t>
            </a:r>
            <a:r>
              <a:rPr lang="en-US" sz="2400" dirty="0" smtClean="0"/>
              <a:t> </a:t>
            </a:r>
            <a:r>
              <a:rPr lang="en-US" sz="2400" dirty="0" err="1" smtClean="0"/>
              <a:t>seks</a:t>
            </a:r>
            <a:r>
              <a:rPr lang="en-US" sz="2400" dirty="0" smtClean="0"/>
              <a:t> X, </a:t>
            </a:r>
            <a:r>
              <a:rPr lang="en-US" sz="2400" dirty="0" err="1" smtClean="0"/>
              <a:t>tanpa</a:t>
            </a:r>
            <a:r>
              <a:rPr lang="en-US" sz="2400" dirty="0" smtClean="0"/>
              <a:t> </a:t>
            </a:r>
            <a:r>
              <a:rPr lang="en-US" sz="2400" dirty="0" err="1" smtClean="0"/>
              <a:t>ovarium</a:t>
            </a:r>
            <a:r>
              <a:rPr lang="en-US" sz="2400" dirty="0" smtClean="0"/>
              <a:t> </a:t>
            </a:r>
            <a:r>
              <a:rPr lang="en-US" sz="2400" dirty="0" err="1" smtClean="0"/>
              <a:t>tetapi</a:t>
            </a:r>
            <a:r>
              <a:rPr lang="en-US" sz="2400" dirty="0" smtClean="0"/>
              <a:t> organ </a:t>
            </a:r>
            <a:r>
              <a:rPr lang="en-US" sz="2400" dirty="0" err="1" smtClean="0"/>
              <a:t>genetalia</a:t>
            </a:r>
            <a:r>
              <a:rPr lang="en-US" sz="2400" dirty="0" smtClean="0"/>
              <a:t> internal </a:t>
            </a:r>
            <a:r>
              <a:rPr lang="en-US" sz="2400" dirty="0" err="1" smtClean="0"/>
              <a:t>dan</a:t>
            </a:r>
            <a:r>
              <a:rPr lang="en-US" sz="2400" dirty="0" smtClean="0"/>
              <a:t> </a:t>
            </a:r>
            <a:r>
              <a:rPr lang="en-US" sz="2400" dirty="0" err="1" smtClean="0"/>
              <a:t>eksternal</a:t>
            </a:r>
            <a:r>
              <a:rPr lang="en-US" sz="2400" dirty="0" smtClean="0"/>
              <a:t> </a:t>
            </a:r>
            <a:r>
              <a:rPr lang="en-US" sz="2400" dirty="0" err="1" smtClean="0"/>
              <a:t>perempuan</a:t>
            </a:r>
            <a:r>
              <a:rPr lang="en-US" sz="2400" dirty="0" smtClean="0"/>
              <a:t>.</a:t>
            </a:r>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RESMI UEU PPT O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docProps/app.xml><?xml version="1.0" encoding="utf-8"?>
<Properties xmlns="http://schemas.openxmlformats.org/officeDocument/2006/extended-properties" xmlns:vt="http://schemas.openxmlformats.org/officeDocument/2006/docPropsVTypes">
  <Template>TEMPLATE RESMI UEU PPT OKE</Template>
  <TotalTime>2405</TotalTime>
  <Words>1784</Words>
  <Application>Microsoft Office PowerPoint</Application>
  <PresentationFormat>On-screen Show (4:3)</PresentationFormat>
  <Paragraphs>164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TEMPLATE RESMI UEU PPT OKE</vt:lpstr>
      <vt:lpstr>PERILAKU REPRODUKTIF</vt:lpstr>
      <vt:lpstr>Perilaku reproduktif</vt:lpstr>
      <vt:lpstr>PERKEMBANGAN SEKSUAL</vt:lpstr>
      <vt:lpstr>GONAD</vt:lpstr>
      <vt:lpstr>Organ-organ kelamin internal</vt:lpstr>
      <vt:lpstr>Organ kelamin  ( internal &amp; eksternal)</vt:lpstr>
      <vt:lpstr>Slide 7</vt:lpstr>
      <vt:lpstr>Slide 8</vt:lpstr>
      <vt:lpstr>Kelainan genetik terkait perkembangan organ seksual</vt:lpstr>
      <vt:lpstr>Kematangan Seksual</vt:lpstr>
      <vt:lpstr>Kematangan Seksual</vt:lpstr>
      <vt:lpstr>Slide 12</vt:lpstr>
      <vt:lpstr>Slide 13</vt:lpstr>
      <vt:lpstr>KONTROL HORMON ATAS PRILAKU SEKSUAL</vt:lpstr>
      <vt:lpstr>Slide 15</vt:lpstr>
      <vt:lpstr>Efek organisasional androgen terhadap perilaku maskulinisasi dan determinasi</vt:lpstr>
      <vt:lpstr>Efek-efek feromon</vt:lpstr>
      <vt:lpstr>Slide 18</vt:lpstr>
      <vt:lpstr>Perilaku seksual pada manusia</vt:lpstr>
      <vt:lpstr>Orientasi seksual</vt:lpstr>
      <vt:lpstr>KONTROL NEURON ATAS PERILAKU SEKSUAL</vt:lpstr>
      <vt:lpstr>Slide 22</vt:lpstr>
      <vt:lpstr>Perilaku parental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PERILAKU PRODUKTIF</dc:title>
  <dc:creator>Hellend</dc:creator>
  <cp:lastModifiedBy>sistem</cp:lastModifiedBy>
  <cp:revision>50</cp:revision>
  <dcterms:created xsi:type="dcterms:W3CDTF">2016-03-24T15:51:26Z</dcterms:created>
  <dcterms:modified xsi:type="dcterms:W3CDTF">2018-03-29T00:11:20Z</dcterms:modified>
</cp:coreProperties>
</file>