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1"/>
  </p:notesMasterIdLst>
  <p:handoutMasterIdLst>
    <p:handoutMasterId r:id="rId32"/>
  </p:handoutMasterIdLst>
  <p:sldIdLst>
    <p:sldId id="290" r:id="rId2"/>
    <p:sldId id="260" r:id="rId3"/>
    <p:sldId id="265" r:id="rId4"/>
    <p:sldId id="266" r:id="rId5"/>
    <p:sldId id="267" r:id="rId6"/>
    <p:sldId id="268" r:id="rId7"/>
    <p:sldId id="269" r:id="rId8"/>
    <p:sldId id="270" r:id="rId9"/>
    <p:sldId id="291"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84" r:id="rId24"/>
    <p:sldId id="285" r:id="rId25"/>
    <p:sldId id="286" r:id="rId26"/>
    <p:sldId id="287" r:id="rId27"/>
    <p:sldId id="288" r:id="rId28"/>
    <p:sldId id="289" r:id="rId29"/>
    <p:sldId id="261"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4" d="100"/>
          <a:sy n="94" d="100"/>
        </p:scale>
        <p:origin x="-1284" y="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Perancangan Tata Letak Fasilitas</a:t>
            </a: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US" smtClean="0"/>
              <a:t>TKT306 #1</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6623 - Taufiqur Rachman</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278E0C8-D6F1-45C4-8FA2-83D64C7E92C5}" type="slidenum">
              <a:rPr lang="en-US" smtClean="0"/>
              <a:pPr/>
              <a:t>‹#›</a:t>
            </a:fld>
            <a:endParaRPr lang="en-US"/>
          </a:p>
        </p:txBody>
      </p:sp>
    </p:spTree>
    <p:extLst>
      <p:ext uri="{BB962C8B-B14F-4D97-AF65-F5344CB8AC3E}">
        <p14:creationId xmlns:p14="http://schemas.microsoft.com/office/powerpoint/2010/main" val="3241872729"/>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Perancangan Tata Letak Fasilitas</a:t>
            </a: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US" smtClean="0"/>
              <a:t>TKT306 #1</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6623 - Taufiqur Rachman</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53BBC5-86DA-4C3E-9088-2E3D24833681}" type="slidenum">
              <a:rPr lang="en-US" smtClean="0"/>
              <a:pPr/>
              <a:t>‹#›</a:t>
            </a:fld>
            <a:endParaRPr lang="en-US"/>
          </a:p>
        </p:txBody>
      </p:sp>
    </p:spTree>
    <p:extLst>
      <p:ext uri="{BB962C8B-B14F-4D97-AF65-F5344CB8AC3E}">
        <p14:creationId xmlns:p14="http://schemas.microsoft.com/office/powerpoint/2010/main" val="69160740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2" descr="C:\Users\arsil\Desktop\Smartcreative.jpg"/>
          <p:cNvPicPr>
            <a:picLocks noChangeAspect="1" noChangeArrowheads="1"/>
          </p:cNvPicPr>
          <p:nvPr userDrawn="1"/>
        </p:nvPicPr>
        <p:blipFill>
          <a:blip r:embed="rId2">
            <a:extLst>
              <a:ext uri="{28A0092B-C50C-407E-A947-70E740481C1C}">
                <a14:useLocalDpi xmlns:a14="http://schemas.microsoft.com/office/drawing/2010/main" val="0"/>
              </a:ext>
            </a:extLst>
          </a:blip>
          <a:srcRect l="1051" r="800" b="504"/>
          <a:stretch>
            <a:fillRect/>
          </a:stretch>
        </p:blipFill>
        <p:spPr bwMode="auto">
          <a:xfrm>
            <a:off x="0" y="8731"/>
            <a:ext cx="9144000" cy="684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3048000" y="5029200"/>
            <a:ext cx="5943600" cy="1694329"/>
          </a:xfrm>
        </p:spPr>
        <p:txBody>
          <a:bodyPr anchor="b"/>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152400" y="5029200"/>
            <a:ext cx="2590800" cy="1692275"/>
          </a:xfrm>
        </p:spPr>
        <p:txBody>
          <a:bodyPr anchor="b"/>
          <a:lstStyle>
            <a:lvl1pPr algn="ctr">
              <a:defRPr sz="2000" b="1">
                <a:solidFill>
                  <a:schemeClr val="tx1"/>
                </a:solidFill>
                <a:effectLst>
                  <a:outerShdw blurRad="38100" dist="38100" dir="2700000" algn="tl">
                    <a:srgbClr val="000000">
                      <a:alpha val="43137"/>
                    </a:srgbClr>
                  </a:outerShdw>
                </a:effectLst>
              </a:defRPr>
            </a:lvl1pPr>
          </a:lstStyle>
          <a:p>
            <a:r>
              <a:rPr lang="en-US" smtClean="0"/>
              <a:t>TKT306 - Perancangan Tata Letak Fasilitas</a:t>
            </a:r>
            <a:endParaRPr lang="en-US" sz="1800" dirty="0"/>
          </a:p>
        </p:txBody>
      </p:sp>
      <p:sp>
        <p:nvSpPr>
          <p:cNvPr id="2" name="Title 1"/>
          <p:cNvSpPr>
            <a:spLocks noGrp="1"/>
          </p:cNvSpPr>
          <p:nvPr>
            <p:ph type="ctrTitle"/>
          </p:nvPr>
        </p:nvSpPr>
        <p:spPr>
          <a:xfrm>
            <a:off x="3048000" y="1219200"/>
            <a:ext cx="5943600" cy="3581400"/>
          </a:xfrm>
        </p:spPr>
        <p:txBody>
          <a:bodyPr anchor="b"/>
          <a:lstStyle>
            <a:lvl1pPr>
              <a:defRPr>
                <a:solidFill>
                  <a:schemeClr val="bg1"/>
                </a:solidFill>
              </a:defRPr>
            </a:lvl1pPr>
          </a:lstStyle>
          <a:p>
            <a:r>
              <a:rPr lang="en-US" smtClean="0"/>
              <a:t>Click to edit Master title style</a:t>
            </a:r>
            <a:endParaRPr lang="en-US"/>
          </a:p>
        </p:txBody>
      </p:sp>
    </p:spTree>
    <p:extLst>
      <p:ext uri="{BB962C8B-B14F-4D97-AF65-F5344CB8AC3E}">
        <p14:creationId xmlns:p14="http://schemas.microsoft.com/office/powerpoint/2010/main" val="819219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TKT306 - Perancangan Tata Letak Fasilitas</a:t>
            </a:r>
            <a:endParaRPr lang="en-US"/>
          </a:p>
        </p:txBody>
      </p:sp>
      <p:sp>
        <p:nvSpPr>
          <p:cNvPr id="5" name="Footer Placeholder 4"/>
          <p:cNvSpPr>
            <a:spLocks noGrp="1"/>
          </p:cNvSpPr>
          <p:nvPr>
            <p:ph type="ftr" sz="quarter" idx="11"/>
          </p:nvPr>
        </p:nvSpPr>
        <p:spPr/>
        <p:txBody>
          <a:bodyPr/>
          <a:lstStyle/>
          <a:p>
            <a:r>
              <a:rPr lang="en-US" smtClean="0"/>
              <a:t>6623 - Taufiqur Rachman</a:t>
            </a:r>
            <a:endParaRPr lang="en-US"/>
          </a:p>
        </p:txBody>
      </p:sp>
      <p:sp>
        <p:nvSpPr>
          <p:cNvPr id="6" name="Slide Number Placeholder 5"/>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392743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TKT306 - Perancangan Tata Letak Fasilitas</a:t>
            </a:r>
            <a:endParaRPr lang="en-US"/>
          </a:p>
        </p:txBody>
      </p:sp>
      <p:sp>
        <p:nvSpPr>
          <p:cNvPr id="5" name="Footer Placeholder 4"/>
          <p:cNvSpPr>
            <a:spLocks noGrp="1"/>
          </p:cNvSpPr>
          <p:nvPr>
            <p:ph type="ftr" sz="quarter" idx="11"/>
          </p:nvPr>
        </p:nvSpPr>
        <p:spPr/>
        <p:txBody>
          <a:bodyPr/>
          <a:lstStyle/>
          <a:p>
            <a:r>
              <a:rPr lang="en-US" smtClean="0"/>
              <a:t>6623 - Taufiqur Rachman</a:t>
            </a:r>
            <a:endParaRPr lang="en-US"/>
          </a:p>
        </p:txBody>
      </p:sp>
      <p:sp>
        <p:nvSpPr>
          <p:cNvPr id="6" name="Slide Number Placeholder 5"/>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4030347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TKT306 - Perancangan Tata Letak Fasilitas</a:t>
            </a:r>
            <a:endParaRPr lang="en-US"/>
          </a:p>
        </p:txBody>
      </p:sp>
      <p:sp>
        <p:nvSpPr>
          <p:cNvPr id="5" name="Footer Placeholder 4"/>
          <p:cNvSpPr>
            <a:spLocks noGrp="1"/>
          </p:cNvSpPr>
          <p:nvPr>
            <p:ph type="ftr" sz="quarter" idx="11"/>
          </p:nvPr>
        </p:nvSpPr>
        <p:spPr/>
        <p:txBody>
          <a:bodyPr/>
          <a:lstStyle/>
          <a:p>
            <a:r>
              <a:rPr lang="en-US" smtClean="0"/>
              <a:t>6623 - Taufiqur Rachman</a:t>
            </a:r>
            <a:endParaRPr lang="en-US"/>
          </a:p>
        </p:txBody>
      </p:sp>
      <p:sp>
        <p:nvSpPr>
          <p:cNvPr id="6" name="Slide Number Placeholder 5"/>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1375152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16" descr="SUB#LIST copy.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 y="1"/>
            <a:ext cx="9143999" cy="6857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124200" y="2362200"/>
            <a:ext cx="3505200" cy="7524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3657600" y="3200400"/>
            <a:ext cx="5303520" cy="3505200"/>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152400"/>
            <a:ext cx="3657600" cy="365125"/>
          </a:xfrm>
        </p:spPr>
        <p:txBody>
          <a:bodyPr/>
          <a:lstStyle/>
          <a:p>
            <a:r>
              <a:rPr lang="en-US" smtClean="0"/>
              <a:t>TKT306 - Perancangan Tata Letak Fasilitas</a:t>
            </a:r>
            <a:endParaRPr lang="en-US"/>
          </a:p>
        </p:txBody>
      </p:sp>
      <p:sp>
        <p:nvSpPr>
          <p:cNvPr id="5" name="Footer Placeholder 4"/>
          <p:cNvSpPr>
            <a:spLocks noGrp="1"/>
          </p:cNvSpPr>
          <p:nvPr>
            <p:ph type="ftr" sz="quarter" idx="11"/>
          </p:nvPr>
        </p:nvSpPr>
        <p:spPr>
          <a:xfrm>
            <a:off x="4419600" y="152400"/>
            <a:ext cx="2895600" cy="365125"/>
          </a:xfrm>
        </p:spPr>
        <p:txBody>
          <a:bodyPr/>
          <a:lstStyle/>
          <a:p>
            <a:r>
              <a:rPr lang="en-US" dirty="0" smtClean="0"/>
              <a:t>6623 - </a:t>
            </a:r>
            <a:r>
              <a:rPr lang="en-US" dirty="0" err="1" smtClean="0"/>
              <a:t>Taufiqur</a:t>
            </a:r>
            <a:r>
              <a:rPr lang="en-US" dirty="0" smtClean="0"/>
              <a:t> </a:t>
            </a:r>
            <a:r>
              <a:rPr lang="en-US" dirty="0" err="1" smtClean="0"/>
              <a:t>Rachman</a:t>
            </a:r>
            <a:endParaRPr lang="en-US" dirty="0"/>
          </a:p>
        </p:txBody>
      </p:sp>
      <p:sp>
        <p:nvSpPr>
          <p:cNvPr id="6" name="Slide Number Placeholder 5"/>
          <p:cNvSpPr>
            <a:spLocks noGrp="1"/>
          </p:cNvSpPr>
          <p:nvPr>
            <p:ph type="sldNum" sz="quarter" idx="12"/>
          </p:nvPr>
        </p:nvSpPr>
        <p:spPr>
          <a:xfrm>
            <a:off x="7696200" y="152400"/>
            <a:ext cx="990600" cy="365125"/>
          </a:xfrm>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2104389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TKT306 - Perancangan Tata Letak Fasilitas</a:t>
            </a:r>
            <a:endParaRPr lang="en-US"/>
          </a:p>
        </p:txBody>
      </p:sp>
      <p:sp>
        <p:nvSpPr>
          <p:cNvPr id="6" name="Footer Placeholder 5"/>
          <p:cNvSpPr>
            <a:spLocks noGrp="1"/>
          </p:cNvSpPr>
          <p:nvPr>
            <p:ph type="ftr" sz="quarter" idx="11"/>
          </p:nvPr>
        </p:nvSpPr>
        <p:spPr/>
        <p:txBody>
          <a:bodyPr/>
          <a:lstStyle/>
          <a:p>
            <a:r>
              <a:rPr lang="en-US" smtClean="0"/>
              <a:t>6623 - Taufiqur Rachman</a:t>
            </a:r>
            <a:endParaRPr lang="en-US"/>
          </a:p>
        </p:txBody>
      </p:sp>
      <p:sp>
        <p:nvSpPr>
          <p:cNvPr id="7" name="Slide Number Placeholder 6"/>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312831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TKT306 - Perancangan Tata Letak Fasilitas</a:t>
            </a:r>
            <a:endParaRPr lang="en-US"/>
          </a:p>
        </p:txBody>
      </p:sp>
      <p:sp>
        <p:nvSpPr>
          <p:cNvPr id="8" name="Footer Placeholder 7"/>
          <p:cNvSpPr>
            <a:spLocks noGrp="1"/>
          </p:cNvSpPr>
          <p:nvPr>
            <p:ph type="ftr" sz="quarter" idx="11"/>
          </p:nvPr>
        </p:nvSpPr>
        <p:spPr/>
        <p:txBody>
          <a:bodyPr/>
          <a:lstStyle/>
          <a:p>
            <a:r>
              <a:rPr lang="en-US" smtClean="0"/>
              <a:t>6623 - Taufiqur Rachman</a:t>
            </a:r>
            <a:endParaRPr lang="en-US"/>
          </a:p>
        </p:txBody>
      </p:sp>
      <p:sp>
        <p:nvSpPr>
          <p:cNvPr id="9" name="Slide Number Placeholder 8"/>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2616959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TKT306 - Perancangan Tata Letak Fasilitas</a:t>
            </a:r>
            <a:endParaRPr lang="en-US"/>
          </a:p>
        </p:txBody>
      </p:sp>
      <p:sp>
        <p:nvSpPr>
          <p:cNvPr id="4" name="Footer Placeholder 3"/>
          <p:cNvSpPr>
            <a:spLocks noGrp="1"/>
          </p:cNvSpPr>
          <p:nvPr>
            <p:ph type="ftr" sz="quarter" idx="11"/>
          </p:nvPr>
        </p:nvSpPr>
        <p:spPr/>
        <p:txBody>
          <a:bodyPr/>
          <a:lstStyle/>
          <a:p>
            <a:r>
              <a:rPr lang="en-US" smtClean="0"/>
              <a:t>6623 - Taufiqur Rachman</a:t>
            </a:r>
            <a:endParaRPr lang="en-US"/>
          </a:p>
        </p:txBody>
      </p:sp>
      <p:sp>
        <p:nvSpPr>
          <p:cNvPr id="5" name="Slide Number Placeholder 4"/>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93970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TKT306 - Perancangan Tata Letak Fasilitas</a:t>
            </a:r>
            <a:endParaRPr lang="en-US"/>
          </a:p>
        </p:txBody>
      </p:sp>
      <p:sp>
        <p:nvSpPr>
          <p:cNvPr id="3" name="Footer Placeholder 2"/>
          <p:cNvSpPr>
            <a:spLocks noGrp="1"/>
          </p:cNvSpPr>
          <p:nvPr>
            <p:ph type="ftr" sz="quarter" idx="11"/>
          </p:nvPr>
        </p:nvSpPr>
        <p:spPr/>
        <p:txBody>
          <a:bodyPr/>
          <a:lstStyle/>
          <a:p>
            <a:r>
              <a:rPr lang="en-US" smtClean="0"/>
              <a:t>6623 - Taufiqur Rachman</a:t>
            </a:r>
            <a:endParaRPr lang="en-US"/>
          </a:p>
        </p:txBody>
      </p:sp>
      <p:sp>
        <p:nvSpPr>
          <p:cNvPr id="4" name="Slide Number Placeholder 3"/>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186605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TKT306 - Perancangan Tata Letak Fasilitas</a:t>
            </a:r>
            <a:endParaRPr lang="en-US"/>
          </a:p>
        </p:txBody>
      </p:sp>
      <p:sp>
        <p:nvSpPr>
          <p:cNvPr id="6" name="Footer Placeholder 5"/>
          <p:cNvSpPr>
            <a:spLocks noGrp="1"/>
          </p:cNvSpPr>
          <p:nvPr>
            <p:ph type="ftr" sz="quarter" idx="11"/>
          </p:nvPr>
        </p:nvSpPr>
        <p:spPr/>
        <p:txBody>
          <a:bodyPr/>
          <a:lstStyle/>
          <a:p>
            <a:r>
              <a:rPr lang="en-US" smtClean="0"/>
              <a:t>6623 - Taufiqur Rachman</a:t>
            </a:r>
            <a:endParaRPr lang="en-US"/>
          </a:p>
        </p:txBody>
      </p:sp>
      <p:sp>
        <p:nvSpPr>
          <p:cNvPr id="7" name="Slide Number Placeholder 6"/>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3889087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TKT306 - Perancangan Tata Letak Fasilitas</a:t>
            </a:r>
            <a:endParaRPr lang="en-US"/>
          </a:p>
        </p:txBody>
      </p:sp>
      <p:sp>
        <p:nvSpPr>
          <p:cNvPr id="6" name="Footer Placeholder 5"/>
          <p:cNvSpPr>
            <a:spLocks noGrp="1"/>
          </p:cNvSpPr>
          <p:nvPr>
            <p:ph type="ftr" sz="quarter" idx="11"/>
          </p:nvPr>
        </p:nvSpPr>
        <p:spPr/>
        <p:txBody>
          <a:bodyPr/>
          <a:lstStyle/>
          <a:p>
            <a:r>
              <a:rPr lang="en-US" smtClean="0"/>
              <a:t>6623 - Taufiqur Rachman</a:t>
            </a:r>
            <a:endParaRPr lang="en-US"/>
          </a:p>
        </p:txBody>
      </p:sp>
      <p:sp>
        <p:nvSpPr>
          <p:cNvPr id="7" name="Slide Number Placeholder 6"/>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3422958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2" descr="C:\Users\arsil\Desktop\Smartcreative2.jp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457200" y="609600"/>
            <a:ext cx="8229600" cy="9144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722437"/>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3474720" cy="365125"/>
          </a:xfrm>
          <a:prstGeom prst="rect">
            <a:avLst/>
          </a:prstGeom>
        </p:spPr>
        <p:txBody>
          <a:bodyPr vert="horz" lIns="91440" tIns="45720" rIns="91440" bIns="45720" rtlCol="0" anchor="ctr"/>
          <a:lstStyle>
            <a:lvl1pPr algn="l">
              <a:defRPr sz="1200">
                <a:solidFill>
                  <a:schemeClr val="bg1"/>
                </a:solidFill>
              </a:defRPr>
            </a:lvl1pPr>
          </a:lstStyle>
          <a:p>
            <a:r>
              <a:rPr lang="en-US" smtClean="0"/>
              <a:t>TKT306 - Perancangan Tata Letak Fasilitas</a:t>
            </a:r>
            <a:endParaRPr lang="en-US" dirty="0"/>
          </a:p>
        </p:txBody>
      </p:sp>
      <p:sp>
        <p:nvSpPr>
          <p:cNvPr id="5" name="Footer Placeholder 4"/>
          <p:cNvSpPr>
            <a:spLocks noGrp="1"/>
          </p:cNvSpPr>
          <p:nvPr>
            <p:ph type="ftr" sz="quarter" idx="3"/>
          </p:nvPr>
        </p:nvSpPr>
        <p:spPr>
          <a:xfrm>
            <a:off x="43434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r>
              <a:rPr lang="en-US" dirty="0" smtClean="0"/>
              <a:t>6623 - </a:t>
            </a:r>
            <a:r>
              <a:rPr lang="en-US" dirty="0" err="1" smtClean="0"/>
              <a:t>Taufiqur</a:t>
            </a:r>
            <a:r>
              <a:rPr lang="en-US" dirty="0" smtClean="0"/>
              <a:t> </a:t>
            </a:r>
            <a:r>
              <a:rPr lang="en-US" dirty="0" err="1" smtClean="0"/>
              <a:t>Rachman</a:t>
            </a:r>
            <a:endParaRPr lang="en-US" dirty="0"/>
          </a:p>
        </p:txBody>
      </p:sp>
      <p:sp>
        <p:nvSpPr>
          <p:cNvPr id="6" name="Slide Number Placeholder 5"/>
          <p:cNvSpPr>
            <a:spLocks noGrp="1"/>
          </p:cNvSpPr>
          <p:nvPr>
            <p:ph type="sldNum" sz="quarter" idx="4"/>
          </p:nvPr>
        </p:nvSpPr>
        <p:spPr>
          <a:xfrm>
            <a:off x="7620000" y="6356350"/>
            <a:ext cx="1066800" cy="365125"/>
          </a:xfrm>
          <a:prstGeom prst="rect">
            <a:avLst/>
          </a:prstGeom>
        </p:spPr>
        <p:txBody>
          <a:bodyPr vert="horz" lIns="91440" tIns="45720" rIns="91440" bIns="45720" rtlCol="0" anchor="ctr"/>
          <a:lstStyle>
            <a:lvl1pPr algn="r">
              <a:defRPr sz="1200">
                <a:solidFill>
                  <a:schemeClr val="bg1"/>
                </a:solidFill>
              </a:defRPr>
            </a:lvl1pPr>
          </a:lstStyle>
          <a:p>
            <a:fld id="{0A156141-EE72-4F1F-A749-B7E82EFB5B5F}" type="slidenum">
              <a:rPr lang="en-US" smtClean="0"/>
              <a:pPr/>
              <a:t>‹#›</a:t>
            </a:fld>
            <a:endParaRPr lang="en-US" dirty="0"/>
          </a:p>
        </p:txBody>
      </p:sp>
    </p:spTree>
    <p:extLst>
      <p:ext uri="{BB962C8B-B14F-4D97-AF65-F5344CB8AC3E}">
        <p14:creationId xmlns:p14="http://schemas.microsoft.com/office/powerpoint/2010/main" val="4072005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0" y="1219200"/>
            <a:ext cx="5943600" cy="2133600"/>
          </a:xfrm>
        </p:spPr>
        <p:txBody>
          <a:bodyPr anchor="ctr">
            <a:noAutofit/>
          </a:bodyPr>
          <a:lstStyle/>
          <a:p>
            <a:r>
              <a:rPr lang="en-US" sz="3600" dirty="0" err="1"/>
              <a:t>Tinjauan</a:t>
            </a:r>
            <a:r>
              <a:rPr lang="en-US" sz="3600" dirty="0"/>
              <a:t> </a:t>
            </a:r>
            <a:r>
              <a:rPr lang="en-US" sz="3600" dirty="0" err="1"/>
              <a:t>Prinsip-Prinsip</a:t>
            </a:r>
            <a:r>
              <a:rPr lang="en-US" sz="3600" dirty="0"/>
              <a:t> Corporate </a:t>
            </a:r>
            <a:r>
              <a:rPr lang="en-US" sz="3600" dirty="0" smtClean="0"/>
              <a:t>Governance</a:t>
            </a:r>
            <a:endParaRPr lang="en-US" sz="3600" b="1" dirty="0">
              <a:solidFill>
                <a:schemeClr val="bg1"/>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3048000" y="5029199"/>
            <a:ext cx="5943600" cy="1677528"/>
          </a:xfrm>
        </p:spPr>
        <p:txBody>
          <a:bodyPr>
            <a:normAutofit/>
          </a:bodyPr>
          <a:lstStyle/>
          <a:p>
            <a:endParaRPr lang="en-US" sz="2000" b="1" dirty="0" smtClean="0">
              <a:solidFill>
                <a:schemeClr val="bg1"/>
              </a:solidFill>
              <a:effectLst>
                <a:outerShdw blurRad="38100" dist="38100" dir="2700000" algn="tl">
                  <a:srgbClr val="000000">
                    <a:alpha val="43137"/>
                  </a:srgbClr>
                </a:outerShdw>
              </a:effectLst>
            </a:endParaRPr>
          </a:p>
          <a:p>
            <a:r>
              <a:rPr lang="en-US" sz="1800" b="1" dirty="0" smtClean="0">
                <a:solidFill>
                  <a:schemeClr val="bg1"/>
                </a:solidFill>
                <a:effectLst>
                  <a:outerShdw blurRad="38100" dist="38100" dir="2700000" algn="tl">
                    <a:srgbClr val="000000">
                      <a:alpha val="43137"/>
                    </a:srgbClr>
                  </a:outerShdw>
                </a:effectLst>
              </a:rPr>
              <a:t>FAKULTAS EKONOMI DAN BISNIS           UNIVERSITAS ESA UNGGUL</a:t>
            </a:r>
            <a:endParaRPr lang="en-US" sz="1800" b="1" dirty="0">
              <a:solidFill>
                <a:schemeClr val="bg1"/>
              </a:solidFill>
              <a:effectLst>
                <a:outerShdw blurRad="38100" dist="38100" dir="2700000" algn="tl">
                  <a:srgbClr val="000000">
                    <a:alpha val="43137"/>
                  </a:srgbClr>
                </a:outerShdw>
              </a:effectLst>
            </a:endParaRPr>
          </a:p>
        </p:txBody>
      </p:sp>
      <p:sp>
        <p:nvSpPr>
          <p:cNvPr id="7" name="Date Placeholder 3"/>
          <p:cNvSpPr txBox="1">
            <a:spLocks/>
          </p:cNvSpPr>
          <p:nvPr/>
        </p:nvSpPr>
        <p:spPr>
          <a:xfrm>
            <a:off x="152400" y="5014452"/>
            <a:ext cx="2590800" cy="1692275"/>
          </a:xfrm>
          <a:prstGeom prst="rect">
            <a:avLst/>
          </a:prstGeom>
        </p:spPr>
        <p:txBody>
          <a:bodyPr vert="horz" lIns="91440" tIns="45720" rIns="91440" bIns="45720" rtlCol="0" anchor="b"/>
          <a:lstStyle>
            <a:defPPr>
              <a:defRPr lang="en-US"/>
            </a:defPPr>
            <a:lvl1pPr marL="0" algn="ctr" defTabSz="914400" rtl="0" eaLnBrk="1" latinLnBrk="0" hangingPunct="1">
              <a:defRPr sz="2800" b="1" kern="1200">
                <a:solidFill>
                  <a:schemeClr val="tx1"/>
                </a:solidFill>
                <a:effectLst>
                  <a:outerShdw blurRad="38100" dist="38100" dir="2700000" algn="tl">
                    <a:srgbClr val="000000">
                      <a:alpha val="43137"/>
                    </a:srgbClr>
                  </a:outerShdw>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smtClean="0"/>
              <a:t>FEB 909 </a:t>
            </a:r>
          </a:p>
          <a:p>
            <a:endParaRPr lang="id-ID" sz="2000" dirty="0" smtClean="0"/>
          </a:p>
          <a:p>
            <a:endParaRPr lang="id-ID" sz="2000" dirty="0"/>
          </a:p>
          <a:p>
            <a:r>
              <a:rPr lang="en-US" sz="2000" dirty="0" smtClean="0"/>
              <a:t>TATA KELOLA PERUSAHAAN</a:t>
            </a:r>
          </a:p>
        </p:txBody>
      </p:sp>
      <p:sp>
        <p:nvSpPr>
          <p:cNvPr id="5" name="Title 1"/>
          <p:cNvSpPr txBox="1">
            <a:spLocks/>
          </p:cNvSpPr>
          <p:nvPr/>
        </p:nvSpPr>
        <p:spPr>
          <a:xfrm>
            <a:off x="3048000" y="3429000"/>
            <a:ext cx="5943600" cy="1371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bg1"/>
                </a:solidFill>
                <a:latin typeface="+mj-lt"/>
                <a:ea typeface="+mj-ea"/>
                <a:cs typeface="+mj-cs"/>
              </a:defRPr>
            </a:lvl1pPr>
          </a:lstStyle>
          <a:p>
            <a:r>
              <a:rPr lang="en-US" b="1" dirty="0" smtClean="0">
                <a:effectLst>
                  <a:outerShdw blurRad="38100" dist="38100" dir="2700000" algn="tl">
                    <a:srgbClr val="000000">
                      <a:alpha val="43137"/>
                    </a:srgbClr>
                  </a:outerShdw>
                </a:effectLst>
              </a:rPr>
              <a:t>PERTEMUAN #3</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513617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8600" y="762000"/>
            <a:ext cx="8763000" cy="990600"/>
          </a:xfrm>
        </p:spPr>
        <p:txBody>
          <a:bodyPr>
            <a:normAutofit fontScale="90000"/>
          </a:bodyPr>
          <a:lstStyle/>
          <a:p>
            <a:pPr eaLnBrk="1" hangingPunct="1"/>
            <a:r>
              <a:rPr lang="en-US" sz="3600" dirty="0" smtClean="0"/>
              <a:t>ASAS GOOD CORPORATE GOVERNANCE</a:t>
            </a:r>
            <a:br>
              <a:rPr lang="en-US" sz="3600" dirty="0" smtClean="0"/>
            </a:br>
            <a:r>
              <a:rPr lang="en-US" sz="2200" dirty="0" smtClean="0"/>
              <a:t>TRANSPARANSI (TRANSPARENCY)</a:t>
            </a:r>
          </a:p>
        </p:txBody>
      </p:sp>
      <p:sp>
        <p:nvSpPr>
          <p:cNvPr id="16387" name="Content Placeholder 2"/>
          <p:cNvSpPr>
            <a:spLocks noGrp="1"/>
          </p:cNvSpPr>
          <p:nvPr>
            <p:ph sz="quarter" idx="1"/>
          </p:nvPr>
        </p:nvSpPr>
        <p:spPr>
          <a:xfrm>
            <a:off x="612775" y="1600200"/>
            <a:ext cx="8153400" cy="4495800"/>
          </a:xfrm>
        </p:spPr>
        <p:txBody>
          <a:bodyPr/>
          <a:lstStyle/>
          <a:p>
            <a:pPr eaLnBrk="1" hangingPunct="1"/>
            <a:r>
              <a:rPr lang="en-US" sz="4000" smtClean="0"/>
              <a:t>PRINSIP DASAR</a:t>
            </a:r>
          </a:p>
          <a:p>
            <a:pPr lvl="1" eaLnBrk="1" hangingPunct="1"/>
            <a:r>
              <a:rPr lang="en-US" sz="3300" smtClean="0"/>
              <a:t>Untuk menjaga obyektifitas dalam menjalankan bisnis, perusahaan harus menyediakan informasi yang material dan relevan dengan cara yang mudah diakses dan dipahami oleh pemangku kepentingan</a:t>
            </a:r>
          </a:p>
          <a:p>
            <a:pPr eaLnBrk="1" hangingPunct="1"/>
            <a:endParaRPr lang="en-US" sz="400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78542" y="762000"/>
            <a:ext cx="8763000" cy="990600"/>
          </a:xfrm>
        </p:spPr>
        <p:txBody>
          <a:bodyPr>
            <a:normAutofit fontScale="90000"/>
          </a:bodyPr>
          <a:lstStyle/>
          <a:p>
            <a:pPr eaLnBrk="1" hangingPunct="1"/>
            <a:r>
              <a:rPr lang="en-US" sz="3600" dirty="0" smtClean="0"/>
              <a:t>ASAS GOOD CORPORATE GOVERNANCE</a:t>
            </a:r>
            <a:br>
              <a:rPr lang="en-US" sz="3600" dirty="0" smtClean="0"/>
            </a:br>
            <a:r>
              <a:rPr lang="en-US" sz="2200" dirty="0" smtClean="0"/>
              <a:t>TRANSPARANSI (TRANSPARENCY)</a:t>
            </a:r>
          </a:p>
        </p:txBody>
      </p:sp>
      <p:sp>
        <p:nvSpPr>
          <p:cNvPr id="17411" name="Content Placeholder 2"/>
          <p:cNvSpPr>
            <a:spLocks noGrp="1"/>
          </p:cNvSpPr>
          <p:nvPr>
            <p:ph sz="quarter" idx="1"/>
          </p:nvPr>
        </p:nvSpPr>
        <p:spPr>
          <a:xfrm>
            <a:off x="612775" y="1600200"/>
            <a:ext cx="8153400" cy="4495800"/>
          </a:xfrm>
        </p:spPr>
        <p:txBody>
          <a:bodyPr>
            <a:normAutofit lnSpcReduction="10000"/>
          </a:bodyPr>
          <a:lstStyle/>
          <a:p>
            <a:pPr eaLnBrk="1" hangingPunct="1"/>
            <a:r>
              <a:rPr lang="en-US" sz="4000" dirty="0" smtClean="0"/>
              <a:t>PRINSIP DASAR</a:t>
            </a:r>
          </a:p>
          <a:p>
            <a:pPr lvl="1" eaLnBrk="1" hangingPunct="1"/>
            <a:r>
              <a:rPr lang="en-US" sz="3300" dirty="0" smtClean="0"/>
              <a:t>Perusahaan </a:t>
            </a:r>
            <a:r>
              <a:rPr lang="en-US" sz="3300" dirty="0" err="1" smtClean="0"/>
              <a:t>harus</a:t>
            </a:r>
            <a:r>
              <a:rPr lang="en-US" sz="3300" dirty="0" smtClean="0"/>
              <a:t> </a:t>
            </a:r>
            <a:r>
              <a:rPr lang="en-US" sz="3300" dirty="0" err="1" smtClean="0"/>
              <a:t>mengambil</a:t>
            </a:r>
            <a:r>
              <a:rPr lang="en-US" sz="3300" dirty="0" smtClean="0"/>
              <a:t> </a:t>
            </a:r>
            <a:r>
              <a:rPr lang="en-US" sz="3300" dirty="0" err="1" smtClean="0"/>
              <a:t>inisiatif</a:t>
            </a:r>
            <a:r>
              <a:rPr lang="en-US" sz="3300" dirty="0" smtClean="0"/>
              <a:t> </a:t>
            </a:r>
            <a:r>
              <a:rPr lang="en-US" sz="3300" dirty="0" err="1" smtClean="0"/>
              <a:t>untuk</a:t>
            </a:r>
            <a:r>
              <a:rPr lang="en-US" sz="3300" dirty="0" smtClean="0"/>
              <a:t> </a:t>
            </a:r>
            <a:r>
              <a:rPr lang="en-US" sz="3300" dirty="0" err="1" smtClean="0"/>
              <a:t>mengungkapkan</a:t>
            </a:r>
            <a:r>
              <a:rPr lang="en-US" sz="3300" dirty="0" smtClean="0"/>
              <a:t> </a:t>
            </a:r>
            <a:r>
              <a:rPr lang="en-US" sz="3300" dirty="0" err="1" smtClean="0"/>
              <a:t>tidak</a:t>
            </a:r>
            <a:r>
              <a:rPr lang="en-US" sz="3300" dirty="0" smtClean="0"/>
              <a:t> </a:t>
            </a:r>
            <a:r>
              <a:rPr lang="en-US" sz="3300" dirty="0" err="1" smtClean="0"/>
              <a:t>hanya</a:t>
            </a:r>
            <a:r>
              <a:rPr lang="en-US" sz="3300" dirty="0" smtClean="0"/>
              <a:t> </a:t>
            </a:r>
            <a:r>
              <a:rPr lang="en-US" sz="3300" dirty="0" err="1" smtClean="0"/>
              <a:t>masalah</a:t>
            </a:r>
            <a:r>
              <a:rPr lang="en-US" sz="3300" dirty="0" smtClean="0"/>
              <a:t> yang </a:t>
            </a:r>
            <a:r>
              <a:rPr lang="en-US" sz="3300" dirty="0" err="1" smtClean="0"/>
              <a:t>disyaratkan</a:t>
            </a:r>
            <a:r>
              <a:rPr lang="en-US" sz="3300" dirty="0" smtClean="0"/>
              <a:t> </a:t>
            </a:r>
            <a:r>
              <a:rPr lang="en-US" sz="3300" dirty="0" err="1" smtClean="0"/>
              <a:t>oleh</a:t>
            </a:r>
            <a:r>
              <a:rPr lang="en-US" sz="3300" dirty="0" smtClean="0"/>
              <a:t> </a:t>
            </a:r>
            <a:r>
              <a:rPr lang="en-US" sz="3300" dirty="0" err="1" smtClean="0"/>
              <a:t>peraturan</a:t>
            </a:r>
            <a:r>
              <a:rPr lang="en-US" sz="3300" dirty="0" smtClean="0"/>
              <a:t> </a:t>
            </a:r>
            <a:r>
              <a:rPr lang="en-US" sz="3300" dirty="0" err="1" smtClean="0"/>
              <a:t>perundang-undangan</a:t>
            </a:r>
            <a:r>
              <a:rPr lang="en-US" sz="3300" dirty="0" smtClean="0"/>
              <a:t>, </a:t>
            </a:r>
            <a:r>
              <a:rPr lang="en-US" sz="3300" dirty="0" err="1" smtClean="0"/>
              <a:t>tetapi</a:t>
            </a:r>
            <a:r>
              <a:rPr lang="en-US" sz="3300" dirty="0" smtClean="0"/>
              <a:t> </a:t>
            </a:r>
            <a:r>
              <a:rPr lang="en-US" sz="3300" dirty="0" err="1" smtClean="0"/>
              <a:t>juga</a:t>
            </a:r>
            <a:r>
              <a:rPr lang="en-US" sz="3300" dirty="0" smtClean="0"/>
              <a:t> </a:t>
            </a:r>
            <a:r>
              <a:rPr lang="en-US" sz="3300" dirty="0" err="1" smtClean="0"/>
              <a:t>hal</a:t>
            </a:r>
            <a:r>
              <a:rPr lang="en-US" sz="3300" dirty="0" smtClean="0"/>
              <a:t> yang </a:t>
            </a:r>
            <a:r>
              <a:rPr lang="en-US" sz="3300" dirty="0" err="1" smtClean="0"/>
              <a:t>penting</a:t>
            </a:r>
            <a:r>
              <a:rPr lang="en-US" sz="3300" dirty="0" smtClean="0"/>
              <a:t> </a:t>
            </a:r>
            <a:r>
              <a:rPr lang="en-US" sz="3300" dirty="0" err="1" smtClean="0"/>
              <a:t>untuk</a:t>
            </a:r>
            <a:r>
              <a:rPr lang="en-US" sz="3300" dirty="0" smtClean="0"/>
              <a:t> </a:t>
            </a:r>
            <a:r>
              <a:rPr lang="en-US" sz="3300" dirty="0" err="1" smtClean="0"/>
              <a:t>pengambilan</a:t>
            </a:r>
            <a:r>
              <a:rPr lang="en-US" sz="3300" dirty="0" smtClean="0"/>
              <a:t> </a:t>
            </a:r>
            <a:r>
              <a:rPr lang="en-US" sz="3300" dirty="0" err="1" smtClean="0"/>
              <a:t>keputusan</a:t>
            </a:r>
            <a:r>
              <a:rPr lang="en-US" sz="3300" dirty="0" smtClean="0"/>
              <a:t> </a:t>
            </a:r>
            <a:r>
              <a:rPr lang="en-US" sz="3300" dirty="0" err="1" smtClean="0"/>
              <a:t>oleh</a:t>
            </a:r>
            <a:r>
              <a:rPr lang="en-US" sz="3300" dirty="0" smtClean="0"/>
              <a:t> </a:t>
            </a:r>
            <a:r>
              <a:rPr lang="en-US" sz="3300" dirty="0" err="1" smtClean="0"/>
              <a:t>pemegang</a:t>
            </a:r>
            <a:r>
              <a:rPr lang="en-US" sz="3300" dirty="0" smtClean="0"/>
              <a:t> </a:t>
            </a:r>
            <a:r>
              <a:rPr lang="en-US" sz="3300" dirty="0" err="1" smtClean="0"/>
              <a:t>saham</a:t>
            </a:r>
            <a:r>
              <a:rPr lang="en-US" sz="3300" dirty="0" smtClean="0"/>
              <a:t>, </a:t>
            </a:r>
            <a:r>
              <a:rPr lang="en-US" sz="3300" dirty="0" err="1" smtClean="0"/>
              <a:t>kreditur</a:t>
            </a:r>
            <a:r>
              <a:rPr lang="en-US" sz="3300" dirty="0" smtClean="0"/>
              <a:t> </a:t>
            </a:r>
            <a:r>
              <a:rPr lang="en-US" sz="3300" dirty="0" err="1" smtClean="0"/>
              <a:t>dan</a:t>
            </a:r>
            <a:r>
              <a:rPr lang="en-US" sz="3300" dirty="0" smtClean="0"/>
              <a:t> </a:t>
            </a:r>
            <a:r>
              <a:rPr lang="en-US" sz="3300" dirty="0" err="1" smtClean="0"/>
              <a:t>pemangku</a:t>
            </a:r>
            <a:r>
              <a:rPr lang="en-US" sz="3300" dirty="0" smtClean="0"/>
              <a:t> </a:t>
            </a:r>
            <a:r>
              <a:rPr lang="en-US" sz="3300" dirty="0" err="1" smtClean="0"/>
              <a:t>kepentingan</a:t>
            </a:r>
            <a:r>
              <a:rPr lang="en-US" sz="3300" dirty="0" smtClean="0"/>
              <a:t> </a:t>
            </a:r>
            <a:r>
              <a:rPr lang="en-US" sz="3300" dirty="0" err="1" smtClean="0"/>
              <a:t>lainnya</a:t>
            </a:r>
            <a:r>
              <a:rPr lang="en-US" sz="3300" dirty="0" smtClean="0"/>
              <a:t>.</a:t>
            </a:r>
          </a:p>
          <a:p>
            <a:pPr eaLnBrk="1" hangingPunct="1"/>
            <a:endParaRPr lang="en-US" sz="40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52400" y="685800"/>
            <a:ext cx="8763000" cy="990600"/>
          </a:xfrm>
        </p:spPr>
        <p:txBody>
          <a:bodyPr>
            <a:normAutofit fontScale="90000"/>
          </a:bodyPr>
          <a:lstStyle/>
          <a:p>
            <a:pPr eaLnBrk="1" hangingPunct="1"/>
            <a:r>
              <a:rPr lang="en-US" sz="3600" dirty="0" smtClean="0"/>
              <a:t>ASAS GOOD CORPORATE GOVERNANCE</a:t>
            </a:r>
            <a:br>
              <a:rPr lang="en-US" sz="3600" dirty="0" smtClean="0"/>
            </a:br>
            <a:r>
              <a:rPr lang="en-US" sz="2200" dirty="0" smtClean="0"/>
              <a:t>TRANSPARANSI (TRANSPARENCY)</a:t>
            </a:r>
          </a:p>
        </p:txBody>
      </p:sp>
      <p:sp>
        <p:nvSpPr>
          <p:cNvPr id="18435" name="Content Placeholder 2"/>
          <p:cNvSpPr>
            <a:spLocks noGrp="1"/>
          </p:cNvSpPr>
          <p:nvPr>
            <p:ph sz="quarter" idx="1"/>
          </p:nvPr>
        </p:nvSpPr>
        <p:spPr>
          <a:xfrm>
            <a:off x="612775" y="1600200"/>
            <a:ext cx="8153400" cy="4495800"/>
          </a:xfrm>
        </p:spPr>
        <p:txBody>
          <a:bodyPr/>
          <a:lstStyle/>
          <a:p>
            <a:pPr eaLnBrk="1" hangingPunct="1"/>
            <a:r>
              <a:rPr lang="en-US" sz="4000" smtClean="0"/>
              <a:t>PEDOMAN POKOK PELAKSANAAN</a:t>
            </a:r>
          </a:p>
          <a:p>
            <a:pPr lvl="1" eaLnBrk="1" hangingPunct="1"/>
            <a:r>
              <a:rPr lang="en-US" sz="3300" smtClean="0"/>
              <a:t>Perusahaan harus menyediakan informasi secara tepat waktu, memadai, jelas, akurat dan dapat diperbandingkan serta mudah diakses oleh pemangku kepentingan sesuai dengan haknya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28600" y="685800"/>
            <a:ext cx="8763000" cy="990600"/>
          </a:xfrm>
        </p:spPr>
        <p:txBody>
          <a:bodyPr>
            <a:normAutofit fontScale="90000"/>
          </a:bodyPr>
          <a:lstStyle/>
          <a:p>
            <a:pPr eaLnBrk="1" hangingPunct="1"/>
            <a:r>
              <a:rPr lang="en-US" sz="3600" dirty="0" smtClean="0"/>
              <a:t>ASAS GOOD CORPORATE GOVERNANCE</a:t>
            </a:r>
            <a:br>
              <a:rPr lang="en-US" sz="3600" dirty="0" smtClean="0"/>
            </a:br>
            <a:r>
              <a:rPr lang="en-US" sz="2200" dirty="0" smtClean="0"/>
              <a:t>TRANSPARANSI (TRANSPARENCY)</a:t>
            </a:r>
          </a:p>
        </p:txBody>
      </p:sp>
      <p:sp>
        <p:nvSpPr>
          <p:cNvPr id="19459" name="Content Placeholder 2"/>
          <p:cNvSpPr>
            <a:spLocks noGrp="1"/>
          </p:cNvSpPr>
          <p:nvPr>
            <p:ph sz="quarter" idx="1"/>
          </p:nvPr>
        </p:nvSpPr>
        <p:spPr>
          <a:xfrm>
            <a:off x="612775" y="1600200"/>
            <a:ext cx="8153400" cy="4495800"/>
          </a:xfrm>
        </p:spPr>
        <p:txBody>
          <a:bodyPr>
            <a:normAutofit fontScale="92500" lnSpcReduction="10000"/>
          </a:bodyPr>
          <a:lstStyle/>
          <a:p>
            <a:pPr eaLnBrk="1" hangingPunct="1"/>
            <a:r>
              <a:rPr lang="en-US" sz="4000" dirty="0" smtClean="0"/>
              <a:t>PEDOMAN POKOK PELAKSANAAN</a:t>
            </a:r>
          </a:p>
          <a:p>
            <a:pPr lvl="1" eaLnBrk="1" hangingPunct="1"/>
            <a:r>
              <a:rPr lang="en-US" sz="2400" dirty="0" err="1" smtClean="0"/>
              <a:t>Informasi</a:t>
            </a:r>
            <a:r>
              <a:rPr lang="en-US" sz="2400" dirty="0" smtClean="0"/>
              <a:t> yang </a:t>
            </a:r>
            <a:r>
              <a:rPr lang="en-US" sz="2400" dirty="0" err="1" smtClean="0"/>
              <a:t>harus</a:t>
            </a:r>
            <a:r>
              <a:rPr lang="en-US" sz="2400" dirty="0" smtClean="0"/>
              <a:t> </a:t>
            </a:r>
            <a:r>
              <a:rPr lang="en-US" sz="2400" dirty="0" err="1" smtClean="0"/>
              <a:t>diungkapkan</a:t>
            </a:r>
            <a:r>
              <a:rPr lang="en-US" sz="2400" dirty="0" smtClean="0"/>
              <a:t> </a:t>
            </a:r>
            <a:r>
              <a:rPr lang="en-US" sz="2400" dirty="0" err="1" smtClean="0"/>
              <a:t>meliputi</a:t>
            </a:r>
            <a:r>
              <a:rPr lang="en-US" sz="2400" dirty="0" smtClean="0"/>
              <a:t>, </a:t>
            </a:r>
            <a:r>
              <a:rPr lang="en-US" sz="2400" dirty="0" err="1" smtClean="0"/>
              <a:t>tetapi</a:t>
            </a:r>
            <a:r>
              <a:rPr lang="en-US" sz="2400" dirty="0" smtClean="0"/>
              <a:t> </a:t>
            </a:r>
            <a:r>
              <a:rPr lang="en-US" sz="2400" dirty="0" err="1" smtClean="0"/>
              <a:t>tidak</a:t>
            </a:r>
            <a:r>
              <a:rPr lang="en-US" sz="2400" dirty="0" smtClean="0"/>
              <a:t> </a:t>
            </a:r>
            <a:r>
              <a:rPr lang="en-US" sz="2400" dirty="0" err="1" smtClean="0"/>
              <a:t>terbatas</a:t>
            </a:r>
            <a:r>
              <a:rPr lang="en-US" sz="2400" dirty="0" smtClean="0"/>
              <a:t> </a:t>
            </a:r>
            <a:r>
              <a:rPr lang="en-US" sz="2400" dirty="0" err="1" smtClean="0"/>
              <a:t>pada</a:t>
            </a:r>
            <a:r>
              <a:rPr lang="en-US" sz="2400" dirty="0" smtClean="0"/>
              <a:t> </a:t>
            </a:r>
            <a:r>
              <a:rPr lang="en-US" sz="2400" dirty="0" err="1" smtClean="0"/>
              <a:t>Visi</a:t>
            </a:r>
            <a:r>
              <a:rPr lang="en-US" sz="2400" dirty="0" smtClean="0"/>
              <a:t>, </a:t>
            </a:r>
            <a:r>
              <a:rPr lang="en-US" sz="2400" dirty="0" err="1" smtClean="0"/>
              <a:t>Misi</a:t>
            </a:r>
            <a:r>
              <a:rPr lang="en-US" sz="2400" dirty="0" smtClean="0"/>
              <a:t>, </a:t>
            </a:r>
            <a:r>
              <a:rPr lang="en-US" sz="2400" dirty="0" err="1" smtClean="0"/>
              <a:t>sasaran</a:t>
            </a:r>
            <a:r>
              <a:rPr lang="en-US" sz="2400" dirty="0" smtClean="0"/>
              <a:t> </a:t>
            </a:r>
            <a:r>
              <a:rPr lang="en-US" sz="2400" dirty="0" err="1" smtClean="0"/>
              <a:t>usaha</a:t>
            </a:r>
            <a:r>
              <a:rPr lang="en-US" sz="2400" dirty="0" smtClean="0"/>
              <a:t> </a:t>
            </a:r>
            <a:r>
              <a:rPr lang="en-US" sz="2400" dirty="0" err="1" smtClean="0"/>
              <a:t>dan</a:t>
            </a:r>
            <a:r>
              <a:rPr lang="en-US" sz="2400" dirty="0" smtClean="0"/>
              <a:t> </a:t>
            </a:r>
            <a:r>
              <a:rPr lang="en-US" sz="2400" dirty="0" err="1" smtClean="0"/>
              <a:t>strategi</a:t>
            </a:r>
            <a:r>
              <a:rPr lang="en-US" sz="2400" dirty="0" smtClean="0"/>
              <a:t> </a:t>
            </a:r>
            <a:r>
              <a:rPr lang="en-US" sz="2400" dirty="0" err="1" smtClean="0"/>
              <a:t>perusahaan</a:t>
            </a:r>
            <a:r>
              <a:rPr lang="en-US" sz="2400" dirty="0" smtClean="0"/>
              <a:t>, </a:t>
            </a:r>
            <a:r>
              <a:rPr lang="en-US" sz="2400" dirty="0" err="1" smtClean="0"/>
              <a:t>kondisi</a:t>
            </a:r>
            <a:r>
              <a:rPr lang="en-US" sz="2400" dirty="0" smtClean="0"/>
              <a:t> </a:t>
            </a:r>
            <a:r>
              <a:rPr lang="en-US" sz="2400" dirty="0" err="1" smtClean="0"/>
              <a:t>keuangan</a:t>
            </a:r>
            <a:r>
              <a:rPr lang="en-US" sz="2400" dirty="0" smtClean="0"/>
              <a:t>, </a:t>
            </a:r>
            <a:r>
              <a:rPr lang="en-US" sz="2400" dirty="0" err="1" smtClean="0"/>
              <a:t>susunan</a:t>
            </a:r>
            <a:r>
              <a:rPr lang="en-US" sz="2400" dirty="0" smtClean="0"/>
              <a:t> </a:t>
            </a:r>
            <a:r>
              <a:rPr lang="en-US" sz="2400" dirty="0" err="1" smtClean="0"/>
              <a:t>dan</a:t>
            </a:r>
            <a:r>
              <a:rPr lang="en-US" sz="2400" dirty="0" smtClean="0"/>
              <a:t> </a:t>
            </a:r>
            <a:r>
              <a:rPr lang="en-US" sz="2400" dirty="0" err="1" smtClean="0"/>
              <a:t>kompensasi</a:t>
            </a:r>
            <a:r>
              <a:rPr lang="en-US" sz="2400" dirty="0" smtClean="0"/>
              <a:t> </a:t>
            </a:r>
            <a:r>
              <a:rPr lang="en-US" sz="2400" dirty="0" err="1" smtClean="0"/>
              <a:t>pengurus</a:t>
            </a:r>
            <a:r>
              <a:rPr lang="en-US" sz="2400" dirty="0" smtClean="0"/>
              <a:t>, </a:t>
            </a:r>
            <a:r>
              <a:rPr lang="en-US" sz="2400" dirty="0" err="1" smtClean="0"/>
              <a:t>pemegang</a:t>
            </a:r>
            <a:r>
              <a:rPr lang="en-US" sz="2400" dirty="0" smtClean="0"/>
              <a:t> </a:t>
            </a:r>
            <a:r>
              <a:rPr lang="en-US" sz="2400" dirty="0" err="1" smtClean="0"/>
              <a:t>saham</a:t>
            </a:r>
            <a:r>
              <a:rPr lang="en-US" sz="2400" dirty="0" smtClean="0"/>
              <a:t> </a:t>
            </a:r>
            <a:r>
              <a:rPr lang="en-US" sz="2400" dirty="0" err="1" smtClean="0"/>
              <a:t>pengendali</a:t>
            </a:r>
            <a:r>
              <a:rPr lang="en-US" sz="2400" dirty="0" smtClean="0"/>
              <a:t>, </a:t>
            </a:r>
            <a:r>
              <a:rPr lang="en-US" sz="2400" dirty="0" err="1" smtClean="0"/>
              <a:t>kepemilikan</a:t>
            </a:r>
            <a:r>
              <a:rPr lang="en-US" sz="2400" dirty="0" smtClean="0"/>
              <a:t> </a:t>
            </a:r>
            <a:r>
              <a:rPr lang="en-US" sz="2400" dirty="0" err="1" smtClean="0"/>
              <a:t>saham</a:t>
            </a:r>
            <a:r>
              <a:rPr lang="en-US" sz="2400" dirty="0" smtClean="0"/>
              <a:t> </a:t>
            </a:r>
            <a:r>
              <a:rPr lang="en-US" sz="2400" dirty="0" err="1" smtClean="0"/>
              <a:t>oleh</a:t>
            </a:r>
            <a:r>
              <a:rPr lang="en-US" sz="2400" dirty="0" smtClean="0"/>
              <a:t> </a:t>
            </a:r>
            <a:r>
              <a:rPr lang="en-US" sz="2400" dirty="0" err="1" smtClean="0"/>
              <a:t>anggota</a:t>
            </a:r>
            <a:r>
              <a:rPr lang="en-US" sz="2400" dirty="0" smtClean="0"/>
              <a:t> </a:t>
            </a:r>
            <a:r>
              <a:rPr lang="en-US" sz="2400" dirty="0" err="1" smtClean="0"/>
              <a:t>direksi</a:t>
            </a:r>
            <a:r>
              <a:rPr lang="en-US" sz="2400" dirty="0" smtClean="0"/>
              <a:t> </a:t>
            </a:r>
            <a:r>
              <a:rPr lang="en-US" sz="2400" dirty="0" err="1" smtClean="0"/>
              <a:t>dan</a:t>
            </a:r>
            <a:r>
              <a:rPr lang="en-US" sz="2400" dirty="0" smtClean="0"/>
              <a:t> </a:t>
            </a:r>
            <a:r>
              <a:rPr lang="en-US" sz="2400" dirty="0" err="1" smtClean="0"/>
              <a:t>anggota</a:t>
            </a:r>
            <a:r>
              <a:rPr lang="en-US" sz="2400" dirty="0" smtClean="0"/>
              <a:t> </a:t>
            </a:r>
            <a:r>
              <a:rPr lang="en-US" sz="2400" dirty="0" err="1" smtClean="0"/>
              <a:t>dewan</a:t>
            </a:r>
            <a:r>
              <a:rPr lang="en-US" sz="2400" dirty="0" smtClean="0"/>
              <a:t> </a:t>
            </a:r>
            <a:r>
              <a:rPr lang="en-US" sz="2400" dirty="0" err="1" smtClean="0"/>
              <a:t>komisaris</a:t>
            </a:r>
            <a:r>
              <a:rPr lang="en-US" sz="2400" dirty="0" smtClean="0"/>
              <a:t> </a:t>
            </a:r>
            <a:r>
              <a:rPr lang="en-US" sz="2400" dirty="0" err="1" smtClean="0"/>
              <a:t>beserta</a:t>
            </a:r>
            <a:r>
              <a:rPr lang="en-US" sz="2400" dirty="0" smtClean="0"/>
              <a:t> </a:t>
            </a:r>
            <a:r>
              <a:rPr lang="en-US" sz="2400" dirty="0" err="1" smtClean="0"/>
              <a:t>anggota</a:t>
            </a:r>
            <a:r>
              <a:rPr lang="en-US" sz="2400" dirty="0" smtClean="0"/>
              <a:t> </a:t>
            </a:r>
            <a:r>
              <a:rPr lang="en-US" sz="2400" dirty="0" err="1" smtClean="0"/>
              <a:t>keluarganya</a:t>
            </a:r>
            <a:r>
              <a:rPr lang="en-US" sz="2400" dirty="0" smtClean="0"/>
              <a:t> </a:t>
            </a:r>
            <a:r>
              <a:rPr lang="en-US" sz="2400" dirty="0" err="1" smtClean="0"/>
              <a:t>dalam</a:t>
            </a:r>
            <a:r>
              <a:rPr lang="en-US" sz="2400" dirty="0" smtClean="0"/>
              <a:t> </a:t>
            </a:r>
            <a:r>
              <a:rPr lang="en-US" sz="2400" dirty="0" err="1" smtClean="0"/>
              <a:t>perusahaan</a:t>
            </a:r>
            <a:r>
              <a:rPr lang="en-US" sz="2400" dirty="0" smtClean="0"/>
              <a:t> </a:t>
            </a:r>
            <a:r>
              <a:rPr lang="en-US" sz="2400" dirty="0" err="1" smtClean="0"/>
              <a:t>dan</a:t>
            </a:r>
            <a:r>
              <a:rPr lang="en-US" sz="2400" dirty="0" smtClean="0"/>
              <a:t> </a:t>
            </a:r>
            <a:r>
              <a:rPr lang="en-US" sz="2400" dirty="0" err="1" smtClean="0"/>
              <a:t>perusahaan</a:t>
            </a:r>
            <a:r>
              <a:rPr lang="en-US" sz="2400" dirty="0" smtClean="0"/>
              <a:t> </a:t>
            </a:r>
            <a:r>
              <a:rPr lang="en-US" sz="2400" dirty="0" err="1" smtClean="0"/>
              <a:t>lainnya</a:t>
            </a:r>
            <a:r>
              <a:rPr lang="en-US" sz="2400" dirty="0" smtClean="0"/>
              <a:t>, </a:t>
            </a:r>
            <a:r>
              <a:rPr lang="en-US" sz="2400" dirty="0" err="1" smtClean="0"/>
              <a:t>sistem</a:t>
            </a:r>
            <a:r>
              <a:rPr lang="en-US" sz="2400" dirty="0" smtClean="0"/>
              <a:t> </a:t>
            </a:r>
            <a:r>
              <a:rPr lang="en-US" sz="2400" dirty="0" err="1" smtClean="0"/>
              <a:t>manajemen</a:t>
            </a:r>
            <a:r>
              <a:rPr lang="en-US" sz="2400" dirty="0" smtClean="0"/>
              <a:t> </a:t>
            </a:r>
            <a:r>
              <a:rPr lang="en-US" sz="2400" dirty="0" err="1" smtClean="0"/>
              <a:t>resiko</a:t>
            </a:r>
            <a:r>
              <a:rPr lang="en-US" sz="2400" dirty="0" smtClean="0"/>
              <a:t>, </a:t>
            </a:r>
            <a:r>
              <a:rPr lang="en-US" sz="2400" dirty="0" err="1" smtClean="0"/>
              <a:t>sistem</a:t>
            </a:r>
            <a:r>
              <a:rPr lang="en-US" sz="2400" dirty="0" smtClean="0"/>
              <a:t> </a:t>
            </a:r>
            <a:r>
              <a:rPr lang="en-US" sz="2400" dirty="0" err="1" smtClean="0"/>
              <a:t>pengawasan</a:t>
            </a:r>
            <a:r>
              <a:rPr lang="en-US" sz="2400" dirty="0" smtClean="0"/>
              <a:t> </a:t>
            </a:r>
            <a:r>
              <a:rPr lang="en-US" sz="2400" dirty="0" err="1" smtClean="0"/>
              <a:t>dan</a:t>
            </a:r>
            <a:r>
              <a:rPr lang="en-US" sz="2400" dirty="0" smtClean="0"/>
              <a:t> </a:t>
            </a:r>
            <a:r>
              <a:rPr lang="en-US" sz="2400" dirty="0" err="1" smtClean="0"/>
              <a:t>pengendalian</a:t>
            </a:r>
            <a:r>
              <a:rPr lang="en-US" sz="2400" dirty="0" smtClean="0"/>
              <a:t> internal, </a:t>
            </a:r>
            <a:r>
              <a:rPr lang="en-US" sz="2400" dirty="0" err="1" smtClean="0"/>
              <a:t>sitem</a:t>
            </a:r>
            <a:r>
              <a:rPr lang="en-US" sz="2400" dirty="0" smtClean="0"/>
              <a:t> </a:t>
            </a:r>
            <a:r>
              <a:rPr lang="en-US" sz="2400" dirty="0" err="1" smtClean="0"/>
              <a:t>dan</a:t>
            </a:r>
            <a:r>
              <a:rPr lang="en-US" sz="2400" dirty="0" smtClean="0"/>
              <a:t> </a:t>
            </a:r>
            <a:r>
              <a:rPr lang="en-US" sz="2400" dirty="0" err="1" smtClean="0"/>
              <a:t>pelaksanaan</a:t>
            </a:r>
            <a:r>
              <a:rPr lang="en-US" sz="2400" dirty="0" smtClean="0"/>
              <a:t> GCG </a:t>
            </a:r>
            <a:r>
              <a:rPr lang="en-US" sz="2400" dirty="0" err="1" smtClean="0"/>
              <a:t>serta</a:t>
            </a:r>
            <a:r>
              <a:rPr lang="en-US" sz="2400" dirty="0" smtClean="0"/>
              <a:t> </a:t>
            </a:r>
            <a:r>
              <a:rPr lang="en-US" sz="2400" dirty="0" err="1" smtClean="0"/>
              <a:t>tingkat</a:t>
            </a:r>
            <a:r>
              <a:rPr lang="en-US" sz="2400" dirty="0" smtClean="0"/>
              <a:t> </a:t>
            </a:r>
            <a:r>
              <a:rPr lang="en-US" sz="2400" dirty="0" err="1" smtClean="0"/>
              <a:t>kepatuhannya</a:t>
            </a:r>
            <a:r>
              <a:rPr lang="en-US" sz="2400" dirty="0" smtClean="0"/>
              <a:t>, </a:t>
            </a:r>
            <a:r>
              <a:rPr lang="en-US" sz="2400" dirty="0" err="1" smtClean="0"/>
              <a:t>dan</a:t>
            </a:r>
            <a:r>
              <a:rPr lang="en-US" sz="2400" dirty="0" smtClean="0"/>
              <a:t> </a:t>
            </a:r>
            <a:r>
              <a:rPr lang="en-US" sz="2400" dirty="0" err="1" smtClean="0"/>
              <a:t>kejadian</a:t>
            </a:r>
            <a:r>
              <a:rPr lang="en-US" sz="2400" dirty="0" smtClean="0"/>
              <a:t> </a:t>
            </a:r>
            <a:r>
              <a:rPr lang="en-US" sz="2400" dirty="0" err="1" smtClean="0"/>
              <a:t>penting</a:t>
            </a:r>
            <a:r>
              <a:rPr lang="en-US" sz="2400" dirty="0" smtClean="0"/>
              <a:t> yang </a:t>
            </a:r>
            <a:r>
              <a:rPr lang="en-US" sz="2400" dirty="0" err="1" smtClean="0"/>
              <a:t>dapat</a:t>
            </a:r>
            <a:r>
              <a:rPr lang="en-US" sz="2400" dirty="0" smtClean="0"/>
              <a:t> </a:t>
            </a:r>
            <a:r>
              <a:rPr lang="en-US" sz="2400" dirty="0" err="1" smtClean="0"/>
              <a:t>mempengaruhi</a:t>
            </a:r>
            <a:r>
              <a:rPr lang="en-US" sz="2400" dirty="0" smtClean="0"/>
              <a:t> </a:t>
            </a:r>
            <a:r>
              <a:rPr lang="en-US" sz="2400" dirty="0" err="1" smtClean="0"/>
              <a:t>kondisi</a:t>
            </a:r>
            <a:r>
              <a:rPr lang="en-US" sz="2400" dirty="0" smtClean="0"/>
              <a:t> </a:t>
            </a:r>
            <a:r>
              <a:rPr lang="en-US" sz="2400" dirty="0" err="1" smtClean="0"/>
              <a:t>perusahaan</a:t>
            </a:r>
            <a:r>
              <a:rPr lang="en-US" sz="2400" dirty="0" smtClean="0"/>
              <a:t> </a:t>
            </a:r>
          </a:p>
          <a:p>
            <a:pPr eaLnBrk="1" hangingPunct="1"/>
            <a:endParaRPr lang="en-US" sz="40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381000" y="685800"/>
            <a:ext cx="8763000" cy="990600"/>
          </a:xfrm>
        </p:spPr>
        <p:txBody>
          <a:bodyPr>
            <a:normAutofit fontScale="90000"/>
          </a:bodyPr>
          <a:lstStyle/>
          <a:p>
            <a:pPr eaLnBrk="1" hangingPunct="1"/>
            <a:r>
              <a:rPr lang="en-US" sz="3600" dirty="0" smtClean="0"/>
              <a:t>ASAS GOOD CORPORATE GOVERNANCE</a:t>
            </a:r>
            <a:br>
              <a:rPr lang="en-US" sz="3600" dirty="0" smtClean="0"/>
            </a:br>
            <a:r>
              <a:rPr lang="en-US" sz="2200" dirty="0" smtClean="0"/>
              <a:t>TRANSPARANSI (TRANSPARENCY)</a:t>
            </a:r>
          </a:p>
        </p:txBody>
      </p:sp>
      <p:sp>
        <p:nvSpPr>
          <p:cNvPr id="20483" name="Content Placeholder 2"/>
          <p:cNvSpPr>
            <a:spLocks noGrp="1"/>
          </p:cNvSpPr>
          <p:nvPr>
            <p:ph sz="quarter" idx="1"/>
          </p:nvPr>
        </p:nvSpPr>
        <p:spPr>
          <a:xfrm>
            <a:off x="612775" y="1600200"/>
            <a:ext cx="8153400" cy="4495800"/>
          </a:xfrm>
        </p:spPr>
        <p:txBody>
          <a:bodyPr>
            <a:normAutofit fontScale="92500"/>
          </a:bodyPr>
          <a:lstStyle/>
          <a:p>
            <a:pPr eaLnBrk="1" hangingPunct="1"/>
            <a:r>
              <a:rPr lang="en-US" sz="4000" smtClean="0"/>
              <a:t>PEDOMAN POKOK PELAKSANAAN</a:t>
            </a:r>
          </a:p>
          <a:p>
            <a:pPr lvl="1" eaLnBrk="1" hangingPunct="1"/>
            <a:r>
              <a:rPr lang="en-US" sz="3700" smtClean="0"/>
              <a:t>Prinsip keterbukaan yang dianut oleh perusahaan sesuai dengan peraturan perundang-undangan, kerahasiaan perusahaan sesuai dengan peraturan perundang-undangan, rahasia jabatan, dan hak-hak pribadi.</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8600" y="228600"/>
            <a:ext cx="8763000" cy="990600"/>
          </a:xfrm>
        </p:spPr>
        <p:txBody>
          <a:bodyPr>
            <a:normAutofit fontScale="90000"/>
          </a:bodyPr>
          <a:lstStyle/>
          <a:p>
            <a:pPr eaLnBrk="1" hangingPunct="1"/>
            <a:r>
              <a:rPr lang="en-US" sz="3600" smtClean="0"/>
              <a:t>ASAS GOOD CORPORATE GOVERNANCE</a:t>
            </a:r>
            <a:br>
              <a:rPr lang="en-US" sz="3600" smtClean="0"/>
            </a:br>
            <a:r>
              <a:rPr lang="en-US" sz="2200" smtClean="0"/>
              <a:t>TRANSPARANSI (TRANSPARENCY)</a:t>
            </a:r>
          </a:p>
        </p:txBody>
      </p:sp>
      <p:sp>
        <p:nvSpPr>
          <p:cNvPr id="21507" name="Content Placeholder 2"/>
          <p:cNvSpPr>
            <a:spLocks noGrp="1"/>
          </p:cNvSpPr>
          <p:nvPr>
            <p:ph sz="quarter" idx="1"/>
          </p:nvPr>
        </p:nvSpPr>
        <p:spPr>
          <a:xfrm>
            <a:off x="612775" y="1600200"/>
            <a:ext cx="8153400" cy="4495800"/>
          </a:xfrm>
        </p:spPr>
        <p:txBody>
          <a:bodyPr/>
          <a:lstStyle/>
          <a:p>
            <a:pPr eaLnBrk="1" hangingPunct="1"/>
            <a:r>
              <a:rPr lang="en-US" sz="4000" smtClean="0"/>
              <a:t>PEDOMAN POKOK PELAKSANAAN</a:t>
            </a:r>
          </a:p>
          <a:p>
            <a:pPr lvl="1" eaLnBrk="1" hangingPunct="1"/>
            <a:r>
              <a:rPr lang="en-US" sz="3700" smtClean="0"/>
              <a:t>Kebijakan perusahaan harus tertulis dan secara proposional dikomunikasikan kepada pemangku kepentingan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2800" y="3657600"/>
            <a:ext cx="5791200" cy="752475"/>
          </a:xfrm>
        </p:spPr>
        <p:txBody>
          <a:bodyPr>
            <a:normAutofit fontScale="90000"/>
          </a:bodyPr>
          <a:lstStyle/>
          <a:p>
            <a:pPr eaLnBrk="1" fontAlgn="auto" hangingPunct="1">
              <a:spcAft>
                <a:spcPts val="0"/>
              </a:spcAft>
              <a:defRPr/>
            </a:pPr>
            <a:r>
              <a:rPr lang="en-US" dirty="0" err="1" smtClean="0"/>
              <a:t>Prinsip</a:t>
            </a:r>
            <a:r>
              <a:rPr lang="en-US" dirty="0" smtClean="0"/>
              <a:t> GCG (Accountability)</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612775" y="228600"/>
            <a:ext cx="8153400" cy="990600"/>
          </a:xfrm>
        </p:spPr>
        <p:txBody>
          <a:bodyPr/>
          <a:lstStyle/>
          <a:p>
            <a:pPr eaLnBrk="1" hangingPunct="1"/>
            <a:r>
              <a:rPr lang="en-US" smtClean="0"/>
              <a:t>Prinsip Dasar </a:t>
            </a:r>
          </a:p>
        </p:txBody>
      </p:sp>
      <p:sp>
        <p:nvSpPr>
          <p:cNvPr id="23555" name="Content Placeholder 2"/>
          <p:cNvSpPr>
            <a:spLocks noGrp="1"/>
          </p:cNvSpPr>
          <p:nvPr>
            <p:ph idx="1"/>
          </p:nvPr>
        </p:nvSpPr>
        <p:spPr>
          <a:xfrm>
            <a:off x="612775" y="1600200"/>
            <a:ext cx="8153400" cy="4495800"/>
          </a:xfrm>
        </p:spPr>
        <p:txBody>
          <a:bodyPr>
            <a:normAutofit fontScale="92500" lnSpcReduction="20000"/>
          </a:bodyPr>
          <a:lstStyle/>
          <a:p>
            <a:pPr eaLnBrk="1" hangingPunct="1"/>
            <a:r>
              <a:rPr lang="en-US" smtClean="0"/>
              <a:t>Perusahaan harus dapat mempertanggung jawabkan kinerjanya secara transparan dan wajar</a:t>
            </a:r>
          </a:p>
          <a:p>
            <a:pPr eaLnBrk="1" hangingPunct="1"/>
            <a:r>
              <a:rPr lang="en-US" smtClean="0"/>
              <a:t>Untuk itu perusahaan harus dikelola secara benar, terukur dan sesuai dengan kepentingan perusahaan dengan tetap memperhitungkan kepentingan pemegang saham dan pemangku kepentingan lain.</a:t>
            </a:r>
          </a:p>
          <a:p>
            <a:pPr eaLnBrk="1" hangingPunct="1"/>
            <a:r>
              <a:rPr lang="en-US" smtClean="0"/>
              <a:t>Akuntanbilitas merupakan prasyarat yang diperlukan untuk mencapai kinerja yang berkesinambungan.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612775" y="228600"/>
            <a:ext cx="8153400" cy="990600"/>
          </a:xfrm>
        </p:spPr>
        <p:txBody>
          <a:bodyPr/>
          <a:lstStyle/>
          <a:p>
            <a:pPr eaLnBrk="1" hangingPunct="1"/>
            <a:r>
              <a:rPr lang="en-US" smtClean="0"/>
              <a:t>Pedoman Pokok Pelaksanaan</a:t>
            </a:r>
          </a:p>
        </p:txBody>
      </p:sp>
      <p:sp>
        <p:nvSpPr>
          <p:cNvPr id="24579" name="Content Placeholder 2"/>
          <p:cNvSpPr>
            <a:spLocks noGrp="1"/>
          </p:cNvSpPr>
          <p:nvPr>
            <p:ph idx="1"/>
          </p:nvPr>
        </p:nvSpPr>
        <p:spPr>
          <a:xfrm>
            <a:off x="612775" y="1600200"/>
            <a:ext cx="8153400" cy="4495800"/>
          </a:xfrm>
        </p:spPr>
        <p:txBody>
          <a:bodyPr>
            <a:normAutofit fontScale="92500" lnSpcReduction="20000"/>
          </a:bodyPr>
          <a:lstStyle/>
          <a:p>
            <a:pPr eaLnBrk="1" hangingPunct="1"/>
            <a:r>
              <a:rPr lang="en-US" smtClean="0"/>
              <a:t>Perusahaan harus menerapkan rincian tugas dan tanggung jawab masing-masing organ perusahaan dan semua karyawan secara jelas dan selaras dengan visi, misi, nilai-nilai perusahaan (corporate value), dan strategi perusahaan.</a:t>
            </a:r>
          </a:p>
          <a:p>
            <a:pPr eaLnBrk="1" hangingPunct="1"/>
            <a:r>
              <a:rPr lang="en-US" smtClean="0"/>
              <a:t>Perusahaan harus meyakini bahwa semua organ perusahaan dan semua karyawan mempunyai kemampuan sesuai dengan tugas, tanggung jawab, dan perannya dalam pelaksanaan GCG.</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612775" y="228600"/>
            <a:ext cx="8153400" cy="990600"/>
          </a:xfrm>
        </p:spPr>
        <p:txBody>
          <a:bodyPr/>
          <a:lstStyle/>
          <a:p>
            <a:pPr eaLnBrk="1" hangingPunct="1"/>
            <a:r>
              <a:rPr lang="en-US" smtClean="0"/>
              <a:t>Pedoman Pokok Pelaksanaan</a:t>
            </a:r>
          </a:p>
        </p:txBody>
      </p:sp>
      <p:sp>
        <p:nvSpPr>
          <p:cNvPr id="25603" name="Content Placeholder 2"/>
          <p:cNvSpPr>
            <a:spLocks noGrp="1"/>
          </p:cNvSpPr>
          <p:nvPr>
            <p:ph idx="1"/>
          </p:nvPr>
        </p:nvSpPr>
        <p:spPr>
          <a:xfrm>
            <a:off x="612775" y="1600200"/>
            <a:ext cx="8153400" cy="4495800"/>
          </a:xfrm>
        </p:spPr>
        <p:txBody>
          <a:bodyPr>
            <a:normAutofit lnSpcReduction="10000"/>
          </a:bodyPr>
          <a:lstStyle/>
          <a:p>
            <a:pPr eaLnBrk="1" hangingPunct="1"/>
            <a:r>
              <a:rPr lang="en-US" smtClean="0"/>
              <a:t>Perusahaan harus memastikan adanya sistem pengendalian internal yang efektif dalam pengelolaan perusahaan</a:t>
            </a:r>
          </a:p>
          <a:p>
            <a:pPr eaLnBrk="1" hangingPunct="1"/>
            <a:r>
              <a:rPr lang="en-US" smtClean="0"/>
              <a:t>Perusahaan harus memiliki ukuran kinerja untuk semua jajaran perusahaan yang konsisten dengan sasaran usaha perusahaan, serta memiliki sistem penghargaan dan sanksi (reward and punishment system)</a:t>
            </a:r>
          </a:p>
          <a:p>
            <a:pPr eaLnBrk="1" hangingPunct="1">
              <a:buFont typeface="Wingdings" pitchFamily="2" charset="2"/>
              <a:buNone/>
            </a:pPr>
            <a:endParaRPr 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US" sz="2800" b="1" dirty="0" smtClean="0"/>
              <a:t>KEMAMPUAN AKHIR YANG DIHARAPKAN</a:t>
            </a:r>
            <a:endParaRPr lang="en-US" sz="2800" b="1" dirty="0"/>
          </a:p>
        </p:txBody>
      </p:sp>
      <p:sp>
        <p:nvSpPr>
          <p:cNvPr id="8" name="Content Placeholder 7"/>
          <p:cNvSpPr>
            <a:spLocks noGrp="1"/>
          </p:cNvSpPr>
          <p:nvPr>
            <p:ph idx="1"/>
          </p:nvPr>
        </p:nvSpPr>
        <p:spPr/>
        <p:txBody>
          <a:bodyPr/>
          <a:lstStyle/>
          <a:p>
            <a:r>
              <a:rPr lang="id-ID" dirty="0"/>
              <a:t>Diharapkan setelah menyelesaikan materi ini, mahasiswa mampu</a:t>
            </a:r>
            <a:r>
              <a:rPr lang="en-US" dirty="0"/>
              <a:t> </a:t>
            </a:r>
            <a:r>
              <a:rPr lang="en-US" dirty="0" err="1"/>
              <a:t>memahami</a:t>
            </a:r>
            <a:r>
              <a:rPr lang="en-US" dirty="0"/>
              <a:t> </a:t>
            </a:r>
            <a:r>
              <a:rPr lang="en-US" dirty="0" err="1"/>
              <a:t>dan</a:t>
            </a:r>
            <a:r>
              <a:rPr lang="en-US" dirty="0"/>
              <a:t> </a:t>
            </a:r>
            <a:r>
              <a:rPr lang="en-US" dirty="0" err="1"/>
              <a:t>mampu</a:t>
            </a:r>
            <a:r>
              <a:rPr lang="en-US" dirty="0"/>
              <a:t> </a:t>
            </a:r>
            <a:r>
              <a:rPr lang="en-US" dirty="0" err="1"/>
              <a:t>menelaah</a:t>
            </a:r>
            <a:r>
              <a:rPr lang="en-US" dirty="0"/>
              <a:t> lima </a:t>
            </a:r>
            <a:r>
              <a:rPr lang="en-US" dirty="0" err="1"/>
              <a:t>prinsip</a:t>
            </a:r>
            <a:r>
              <a:rPr lang="en-US" dirty="0"/>
              <a:t> </a:t>
            </a:r>
            <a:r>
              <a:rPr lang="en-US" dirty="0" smtClean="0"/>
              <a:t>GCG</a:t>
            </a:r>
            <a:endParaRPr lang="en-US" dirty="0"/>
          </a:p>
        </p:txBody>
      </p:sp>
    </p:spTree>
    <p:extLst>
      <p:ext uri="{BB962C8B-B14F-4D97-AF65-F5344CB8AC3E}">
        <p14:creationId xmlns:p14="http://schemas.microsoft.com/office/powerpoint/2010/main" val="37439416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612775" y="228600"/>
            <a:ext cx="8153400" cy="990600"/>
          </a:xfrm>
        </p:spPr>
        <p:txBody>
          <a:bodyPr/>
          <a:lstStyle/>
          <a:p>
            <a:pPr eaLnBrk="1" hangingPunct="1"/>
            <a:r>
              <a:rPr lang="en-US" smtClean="0"/>
              <a:t>Pedoman Pokok Pelaksanaan</a:t>
            </a:r>
          </a:p>
        </p:txBody>
      </p:sp>
      <p:sp>
        <p:nvSpPr>
          <p:cNvPr id="26627" name="Content Placeholder 2"/>
          <p:cNvSpPr>
            <a:spLocks noGrp="1"/>
          </p:cNvSpPr>
          <p:nvPr>
            <p:ph idx="1"/>
          </p:nvPr>
        </p:nvSpPr>
        <p:spPr>
          <a:xfrm>
            <a:off x="612775" y="1600200"/>
            <a:ext cx="8153400" cy="4495800"/>
          </a:xfrm>
        </p:spPr>
        <p:txBody>
          <a:bodyPr/>
          <a:lstStyle/>
          <a:p>
            <a:pPr eaLnBrk="1" hangingPunct="1"/>
            <a:r>
              <a:rPr lang="en-US" smtClean="0"/>
              <a:t>Dalam melaksanakan tugas dan tanggung jawabnya, setiap organ perusahaan dan semua karyawan harus berpegang pada etika bisnis dan pedoman perilaku (code of Conduct) yang telah disepakati</a:t>
            </a:r>
          </a:p>
          <a:p>
            <a:pPr eaLnBrk="1" hangingPunct="1">
              <a:buFont typeface="Wingdings" pitchFamily="2" charset="2"/>
              <a:buNone/>
            </a:pPr>
            <a:endParaRPr lang="en-US"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2800" y="3276600"/>
            <a:ext cx="5562600" cy="752475"/>
          </a:xfrm>
        </p:spPr>
        <p:txBody>
          <a:bodyPr>
            <a:normAutofit fontScale="90000"/>
          </a:bodyPr>
          <a:lstStyle/>
          <a:p>
            <a:pPr eaLnBrk="1" fontAlgn="auto" hangingPunct="1">
              <a:spcAft>
                <a:spcPts val="0"/>
              </a:spcAft>
              <a:defRPr/>
            </a:pPr>
            <a:r>
              <a:rPr lang="en-US" dirty="0" err="1" smtClean="0"/>
              <a:t>Prinsip</a:t>
            </a:r>
            <a:r>
              <a:rPr lang="en-US" dirty="0" smtClean="0"/>
              <a:t> GCG (Responsibility)</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612775" y="228600"/>
            <a:ext cx="8153400" cy="990600"/>
          </a:xfrm>
        </p:spPr>
        <p:txBody>
          <a:bodyPr/>
          <a:lstStyle/>
          <a:p>
            <a:pPr eaLnBrk="1" hangingPunct="1"/>
            <a:r>
              <a:rPr lang="en-US" smtClean="0"/>
              <a:t>Prinsip Dasar </a:t>
            </a:r>
          </a:p>
        </p:txBody>
      </p:sp>
      <p:sp>
        <p:nvSpPr>
          <p:cNvPr id="28675" name="Content Placeholder 2"/>
          <p:cNvSpPr>
            <a:spLocks noGrp="1"/>
          </p:cNvSpPr>
          <p:nvPr>
            <p:ph idx="1"/>
          </p:nvPr>
        </p:nvSpPr>
        <p:spPr>
          <a:xfrm>
            <a:off x="612775" y="1600200"/>
            <a:ext cx="8153400" cy="4495800"/>
          </a:xfrm>
        </p:spPr>
        <p:txBody>
          <a:bodyPr/>
          <a:lstStyle/>
          <a:p>
            <a:pPr eaLnBrk="1" hangingPunct="1"/>
            <a:r>
              <a:rPr lang="en-US" smtClean="0"/>
              <a:t>Perusahaan harus mematuhi peraturan perundang-undangan serta melaksanakan tanggung jawab terhadap masyarakat dan lingkungan sehingga dapat terperlihara kesinambungan usaha dalam jangka panjang dan mendapat pengakuan sebagai good corporate citizen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12775" y="228600"/>
            <a:ext cx="8153400" cy="990600"/>
          </a:xfrm>
        </p:spPr>
        <p:txBody>
          <a:bodyPr/>
          <a:lstStyle/>
          <a:p>
            <a:pPr eaLnBrk="1" hangingPunct="1"/>
            <a:r>
              <a:rPr lang="en-US" smtClean="0"/>
              <a:t>Pedoman Pokok Pelaksanaan</a:t>
            </a:r>
          </a:p>
        </p:txBody>
      </p:sp>
      <p:sp>
        <p:nvSpPr>
          <p:cNvPr id="29699" name="Content Placeholder 2"/>
          <p:cNvSpPr>
            <a:spLocks noGrp="1"/>
          </p:cNvSpPr>
          <p:nvPr>
            <p:ph idx="1"/>
          </p:nvPr>
        </p:nvSpPr>
        <p:spPr>
          <a:xfrm>
            <a:off x="612775" y="1600200"/>
            <a:ext cx="8153400" cy="4495800"/>
          </a:xfrm>
        </p:spPr>
        <p:txBody>
          <a:bodyPr/>
          <a:lstStyle/>
          <a:p>
            <a:pPr eaLnBrk="1" hangingPunct="1"/>
            <a:r>
              <a:rPr lang="en-US" smtClean="0"/>
              <a:t>Organ perusahaan harus berpegang pada prinsip kehati-hatian dan memastikan kepatuhan terhadap peraturan perundang-undangan, anggaran dasar dan peraturan perusahaan (by laws)</a:t>
            </a:r>
          </a:p>
          <a:p>
            <a:pPr eaLnBrk="1" hangingPunct="1">
              <a:buFont typeface="Wingdings" pitchFamily="2" charset="2"/>
              <a:buNone/>
            </a:pPr>
            <a:endParaRPr lang="en-US"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612775" y="228600"/>
            <a:ext cx="8153400" cy="990600"/>
          </a:xfrm>
        </p:spPr>
        <p:txBody>
          <a:bodyPr/>
          <a:lstStyle/>
          <a:p>
            <a:pPr eaLnBrk="1" hangingPunct="1"/>
            <a:r>
              <a:rPr lang="en-US" smtClean="0"/>
              <a:t>Pedoman Pokok Pelaksanaan</a:t>
            </a:r>
          </a:p>
        </p:txBody>
      </p:sp>
      <p:sp>
        <p:nvSpPr>
          <p:cNvPr id="30723" name="Content Placeholder 2"/>
          <p:cNvSpPr>
            <a:spLocks noGrp="1"/>
          </p:cNvSpPr>
          <p:nvPr>
            <p:ph idx="1"/>
          </p:nvPr>
        </p:nvSpPr>
        <p:spPr>
          <a:xfrm>
            <a:off x="612775" y="1600200"/>
            <a:ext cx="8153400" cy="4495800"/>
          </a:xfrm>
        </p:spPr>
        <p:txBody>
          <a:bodyPr/>
          <a:lstStyle/>
          <a:p>
            <a:pPr eaLnBrk="1" hangingPunct="1"/>
            <a:r>
              <a:rPr lang="en-US" smtClean="0"/>
              <a:t>Perusahaan harus melaksanakan tanggung jawab sosial dengan antara lain peduli terhadap masyarakat dan kelestarian lingkungan terutama disekitar perusahaan dengan membuat perencanaan dan pelaksanaan yang memadai</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2800" y="3429000"/>
            <a:ext cx="5715000" cy="752475"/>
          </a:xfrm>
        </p:spPr>
        <p:txBody>
          <a:bodyPr>
            <a:normAutofit fontScale="90000"/>
          </a:bodyPr>
          <a:lstStyle/>
          <a:p>
            <a:pPr eaLnBrk="1" fontAlgn="auto" hangingPunct="1">
              <a:spcAft>
                <a:spcPts val="0"/>
              </a:spcAft>
              <a:defRPr/>
            </a:pPr>
            <a:r>
              <a:rPr lang="en-US" dirty="0" err="1" smtClean="0"/>
              <a:t>Prinsip</a:t>
            </a:r>
            <a:r>
              <a:rPr lang="en-US" dirty="0" smtClean="0"/>
              <a:t> GCG (Independency)</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612775" y="228600"/>
            <a:ext cx="8153400" cy="990600"/>
          </a:xfrm>
        </p:spPr>
        <p:txBody>
          <a:bodyPr/>
          <a:lstStyle/>
          <a:p>
            <a:pPr eaLnBrk="1" hangingPunct="1"/>
            <a:r>
              <a:rPr lang="en-US" smtClean="0"/>
              <a:t>Prinsip Dasar </a:t>
            </a:r>
          </a:p>
        </p:txBody>
      </p:sp>
      <p:sp>
        <p:nvSpPr>
          <p:cNvPr id="32771" name="Content Placeholder 2"/>
          <p:cNvSpPr>
            <a:spLocks noGrp="1"/>
          </p:cNvSpPr>
          <p:nvPr>
            <p:ph idx="1"/>
          </p:nvPr>
        </p:nvSpPr>
        <p:spPr>
          <a:xfrm>
            <a:off x="612775" y="1600200"/>
            <a:ext cx="8153400" cy="4495800"/>
          </a:xfrm>
        </p:spPr>
        <p:txBody>
          <a:bodyPr/>
          <a:lstStyle/>
          <a:p>
            <a:pPr eaLnBrk="1" hangingPunct="1"/>
            <a:r>
              <a:rPr lang="en-US" smtClean="0"/>
              <a:t>Untuk melancarkan pelaksanaan asas GCG, perusahaan harus dikelola secara independen sehingga masing-masing organ perusahaan tidak saling mendominasi dan tidak dapat dintervensi oleh pihak lain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612775" y="228600"/>
            <a:ext cx="8153400" cy="990600"/>
          </a:xfrm>
        </p:spPr>
        <p:txBody>
          <a:bodyPr/>
          <a:lstStyle/>
          <a:p>
            <a:pPr eaLnBrk="1" hangingPunct="1"/>
            <a:r>
              <a:rPr lang="en-US" smtClean="0"/>
              <a:t>Pedoman Pokok Pelaksanaan</a:t>
            </a:r>
          </a:p>
        </p:txBody>
      </p:sp>
      <p:sp>
        <p:nvSpPr>
          <p:cNvPr id="33795" name="Content Placeholder 2"/>
          <p:cNvSpPr>
            <a:spLocks noGrp="1"/>
          </p:cNvSpPr>
          <p:nvPr>
            <p:ph idx="1"/>
          </p:nvPr>
        </p:nvSpPr>
        <p:spPr>
          <a:xfrm>
            <a:off x="612775" y="1600200"/>
            <a:ext cx="8153400" cy="4495800"/>
          </a:xfrm>
        </p:spPr>
        <p:txBody>
          <a:bodyPr/>
          <a:lstStyle/>
          <a:p>
            <a:pPr eaLnBrk="1" hangingPunct="1"/>
            <a:r>
              <a:rPr lang="en-US" smtClean="0"/>
              <a:t>Masing-masing organ perusahaan harus menghindari terjadinya donimasi oleh pihak manapun, tidak terpengaruh oleh kepentingan tertentu, bebas dari benturan kepentingan (conflict of interest) dan dari segala pengaruh atau tekanan, sehingga pengambilan keputusan dapat dilakukan secara objektif</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612775" y="228600"/>
            <a:ext cx="8153400" cy="990600"/>
          </a:xfrm>
        </p:spPr>
        <p:txBody>
          <a:bodyPr/>
          <a:lstStyle/>
          <a:p>
            <a:pPr eaLnBrk="1" hangingPunct="1"/>
            <a:r>
              <a:rPr lang="en-US" smtClean="0"/>
              <a:t>Pedoman Pokok Pelaksanaan</a:t>
            </a:r>
          </a:p>
        </p:txBody>
      </p:sp>
      <p:sp>
        <p:nvSpPr>
          <p:cNvPr id="34819" name="Content Placeholder 2"/>
          <p:cNvSpPr>
            <a:spLocks noGrp="1"/>
          </p:cNvSpPr>
          <p:nvPr>
            <p:ph idx="1"/>
          </p:nvPr>
        </p:nvSpPr>
        <p:spPr>
          <a:xfrm>
            <a:off x="612775" y="1600200"/>
            <a:ext cx="8153400" cy="4495800"/>
          </a:xfrm>
        </p:spPr>
        <p:txBody>
          <a:bodyPr/>
          <a:lstStyle/>
          <a:p>
            <a:pPr eaLnBrk="1" hangingPunct="1"/>
            <a:r>
              <a:rPr lang="en-US" smtClean="0"/>
              <a:t>Masing-masing organ perusahaan harus melaksanakan fungsi dan tugasnya sesuai dengan anggaran dasar dan peraturan perundang-undangan , tidak saling mendominasi dan atau melempar tanggung jawab antara satu dengan yang lainnya</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609600"/>
            <a:ext cx="8229600" cy="5715000"/>
          </a:xfrm>
        </p:spPr>
        <p:txBody>
          <a:bodyPr>
            <a:normAutofit/>
          </a:bodyPr>
          <a:lstStyle/>
          <a:p>
            <a:pPr>
              <a:lnSpc>
                <a:spcPct val="150000"/>
              </a:lnSpc>
            </a:pPr>
            <a:r>
              <a:rPr lang="en-US" sz="6000" b="1" spc="1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SEKIAN</a:t>
            </a:r>
            <a:br>
              <a:rPr lang="en-US" sz="6000" b="1" spc="1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US" sz="6000" b="1" spc="1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DAN</a:t>
            </a:r>
            <a:br>
              <a:rPr lang="en-US" sz="6000" b="1" spc="1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US" sz="6000" b="1" spc="1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TERIMA KASIH</a:t>
            </a:r>
            <a:endParaRPr lang="en-US" sz="6000" b="1" spc="1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4" name="Date Placeholder 3"/>
          <p:cNvSpPr>
            <a:spLocks noGrp="1"/>
          </p:cNvSpPr>
          <p:nvPr>
            <p:ph type="dt" sz="half" idx="10"/>
          </p:nvPr>
        </p:nvSpPr>
        <p:spPr/>
        <p:txBody>
          <a:bodyPr/>
          <a:lstStyle/>
          <a:p>
            <a:r>
              <a:rPr lang="en-US" smtClean="0"/>
              <a:t>TKT306 - Perancangan Tata Letak Fasilitas</a:t>
            </a:r>
            <a:endParaRPr lang="en-US"/>
          </a:p>
        </p:txBody>
      </p:sp>
      <p:sp>
        <p:nvSpPr>
          <p:cNvPr id="5" name="Footer Placeholder 4"/>
          <p:cNvSpPr>
            <a:spLocks noGrp="1"/>
          </p:cNvSpPr>
          <p:nvPr>
            <p:ph type="ftr" sz="quarter" idx="11"/>
          </p:nvPr>
        </p:nvSpPr>
        <p:spPr/>
        <p:txBody>
          <a:bodyPr/>
          <a:lstStyle/>
          <a:p>
            <a:r>
              <a:rPr lang="en-US" smtClean="0"/>
              <a:t>6623 - Taufiqur Rachman</a:t>
            </a:r>
            <a:endParaRPr lang="en-US"/>
          </a:p>
        </p:txBody>
      </p:sp>
      <p:sp>
        <p:nvSpPr>
          <p:cNvPr id="6" name="Slide Number Placeholder 5"/>
          <p:cNvSpPr>
            <a:spLocks noGrp="1"/>
          </p:cNvSpPr>
          <p:nvPr>
            <p:ph type="sldNum" sz="quarter" idx="12"/>
          </p:nvPr>
        </p:nvSpPr>
        <p:spPr/>
        <p:txBody>
          <a:bodyPr/>
          <a:lstStyle/>
          <a:p>
            <a:fld id="{0A156141-EE72-4F1F-A749-B7E82EFB5B5F}" type="slidenum">
              <a:rPr lang="en-US" smtClean="0"/>
              <a:pPr/>
              <a:t>29</a:t>
            </a:fld>
            <a:endParaRPr lang="en-US"/>
          </a:p>
        </p:txBody>
      </p:sp>
    </p:spTree>
    <p:extLst>
      <p:ext uri="{BB962C8B-B14F-4D97-AF65-F5344CB8AC3E}">
        <p14:creationId xmlns:p14="http://schemas.microsoft.com/office/powerpoint/2010/main" val="3858992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09600" y="685800"/>
            <a:ext cx="8153400" cy="990600"/>
          </a:xfrm>
        </p:spPr>
        <p:txBody>
          <a:bodyPr>
            <a:normAutofit fontScale="90000"/>
          </a:bodyPr>
          <a:lstStyle/>
          <a:p>
            <a:pPr eaLnBrk="1" hangingPunct="1"/>
            <a:r>
              <a:rPr lang="en-US" dirty="0" smtClean="0"/>
              <a:t>PRINSIP-PRINSIP GCG (OECD)</a:t>
            </a:r>
          </a:p>
        </p:txBody>
      </p:sp>
      <p:sp>
        <p:nvSpPr>
          <p:cNvPr id="3" name="Content Placeholder 2"/>
          <p:cNvSpPr>
            <a:spLocks noGrp="1"/>
          </p:cNvSpPr>
          <p:nvPr>
            <p:ph sz="quarter" idx="1"/>
          </p:nvPr>
        </p:nvSpPr>
        <p:spPr>
          <a:xfrm>
            <a:off x="612775" y="1600200"/>
            <a:ext cx="8153400" cy="4495800"/>
          </a:xfrm>
        </p:spPr>
        <p:txBody>
          <a:bodyPr>
            <a:normAutofit fontScale="92500"/>
          </a:bodyPr>
          <a:lstStyle/>
          <a:p>
            <a:pPr marL="320040" indent="-320040" eaLnBrk="1" fontAlgn="auto" hangingPunct="1">
              <a:spcAft>
                <a:spcPts val="0"/>
              </a:spcAft>
              <a:buFont typeface="Wingdings"/>
              <a:buChar char=""/>
              <a:defRPr/>
            </a:pPr>
            <a:r>
              <a:rPr lang="en-US" dirty="0" smtClean="0"/>
              <a:t>MENURUT OECD ( The Organization for Economic Cooperation and Development)</a:t>
            </a:r>
          </a:p>
          <a:p>
            <a:pPr lvl="2" eaLnBrk="1" fontAlgn="auto" hangingPunct="1">
              <a:spcAft>
                <a:spcPts val="0"/>
              </a:spcAft>
              <a:buFont typeface="Wingdings"/>
              <a:buChar char=""/>
              <a:defRPr/>
            </a:pPr>
            <a:r>
              <a:rPr lang="en-US" dirty="0" err="1" smtClean="0"/>
              <a:t>Landasan</a:t>
            </a:r>
            <a:r>
              <a:rPr lang="en-US" dirty="0" smtClean="0"/>
              <a:t> </a:t>
            </a:r>
            <a:r>
              <a:rPr lang="en-US" dirty="0" err="1" smtClean="0"/>
              <a:t>Hukum</a:t>
            </a:r>
            <a:r>
              <a:rPr lang="en-US" dirty="0" smtClean="0"/>
              <a:t> yang </a:t>
            </a:r>
            <a:r>
              <a:rPr lang="en-US" dirty="0" err="1" smtClean="0"/>
              <a:t>diperlukan</a:t>
            </a:r>
            <a:r>
              <a:rPr lang="en-US" dirty="0" smtClean="0"/>
              <a:t> </a:t>
            </a:r>
            <a:r>
              <a:rPr lang="en-US" dirty="0" err="1" smtClean="0"/>
              <a:t>untuk</a:t>
            </a:r>
            <a:r>
              <a:rPr lang="en-US" dirty="0" smtClean="0"/>
              <a:t> </a:t>
            </a:r>
            <a:r>
              <a:rPr lang="en-US" dirty="0" err="1" smtClean="0"/>
              <a:t>menjamin</a:t>
            </a:r>
            <a:r>
              <a:rPr lang="en-US" dirty="0" smtClean="0"/>
              <a:t> </a:t>
            </a:r>
            <a:r>
              <a:rPr lang="en-US" dirty="0" err="1" smtClean="0"/>
              <a:t>penerapan</a:t>
            </a:r>
            <a:r>
              <a:rPr lang="en-US" dirty="0" smtClean="0"/>
              <a:t> GCG </a:t>
            </a:r>
            <a:r>
              <a:rPr lang="en-US" dirty="0" err="1" smtClean="0"/>
              <a:t>secara</a:t>
            </a:r>
            <a:r>
              <a:rPr lang="en-US" dirty="0" smtClean="0"/>
              <a:t> </a:t>
            </a:r>
            <a:r>
              <a:rPr lang="en-US" dirty="0" err="1" smtClean="0"/>
              <a:t>efektif</a:t>
            </a:r>
            <a:endParaRPr lang="en-US" dirty="0" smtClean="0"/>
          </a:p>
          <a:p>
            <a:pPr lvl="2" eaLnBrk="1" fontAlgn="auto" hangingPunct="1">
              <a:spcAft>
                <a:spcPts val="0"/>
              </a:spcAft>
              <a:buFont typeface="Wingdings"/>
              <a:buChar char=""/>
              <a:defRPr/>
            </a:pPr>
            <a:r>
              <a:rPr lang="en-US" dirty="0" err="1" smtClean="0"/>
              <a:t>Hak</a:t>
            </a:r>
            <a:r>
              <a:rPr lang="en-US" dirty="0" smtClean="0"/>
              <a:t> </a:t>
            </a:r>
            <a:r>
              <a:rPr lang="en-US" dirty="0" err="1" smtClean="0"/>
              <a:t>Pemegang</a:t>
            </a:r>
            <a:r>
              <a:rPr lang="en-US" dirty="0" smtClean="0"/>
              <a:t> </a:t>
            </a:r>
            <a:r>
              <a:rPr lang="en-US" dirty="0" err="1" smtClean="0"/>
              <a:t>Saham</a:t>
            </a:r>
            <a:r>
              <a:rPr lang="en-US" dirty="0" smtClean="0"/>
              <a:t> </a:t>
            </a:r>
            <a:r>
              <a:rPr lang="en-US" dirty="0" err="1" smtClean="0"/>
              <a:t>dan</a:t>
            </a:r>
            <a:r>
              <a:rPr lang="en-US" dirty="0" smtClean="0"/>
              <a:t> </a:t>
            </a:r>
            <a:r>
              <a:rPr lang="en-US" dirty="0" err="1" smtClean="0"/>
              <a:t>fungsi</a:t>
            </a:r>
            <a:r>
              <a:rPr lang="en-US" dirty="0" smtClean="0"/>
              <a:t> </a:t>
            </a:r>
            <a:r>
              <a:rPr lang="en-US" dirty="0" err="1" smtClean="0"/>
              <a:t>pokok</a:t>
            </a:r>
            <a:r>
              <a:rPr lang="en-US" dirty="0" smtClean="0"/>
              <a:t> </a:t>
            </a:r>
            <a:r>
              <a:rPr lang="en-US" dirty="0" err="1" smtClean="0"/>
              <a:t>Kepemilikan</a:t>
            </a:r>
            <a:r>
              <a:rPr lang="en-US" dirty="0" smtClean="0"/>
              <a:t> Perusahaan</a:t>
            </a:r>
          </a:p>
          <a:p>
            <a:pPr lvl="2" eaLnBrk="1" fontAlgn="auto" hangingPunct="1">
              <a:spcAft>
                <a:spcPts val="0"/>
              </a:spcAft>
              <a:buFont typeface="Wingdings"/>
              <a:buChar char=""/>
              <a:defRPr/>
            </a:pPr>
            <a:r>
              <a:rPr lang="en-US" dirty="0" err="1" smtClean="0"/>
              <a:t>Perlakuan</a:t>
            </a:r>
            <a:r>
              <a:rPr lang="en-US" dirty="0" smtClean="0"/>
              <a:t> </a:t>
            </a:r>
            <a:r>
              <a:rPr lang="en-US" dirty="0" err="1" smtClean="0"/>
              <a:t>Adil</a:t>
            </a:r>
            <a:r>
              <a:rPr lang="en-US" dirty="0" smtClean="0"/>
              <a:t> </a:t>
            </a:r>
            <a:r>
              <a:rPr lang="en-US" dirty="0" err="1" smtClean="0"/>
              <a:t>terhadap</a:t>
            </a:r>
            <a:r>
              <a:rPr lang="en-US" dirty="0" smtClean="0"/>
              <a:t> </a:t>
            </a:r>
            <a:r>
              <a:rPr lang="en-US" dirty="0" err="1" smtClean="0"/>
              <a:t>para</a:t>
            </a:r>
            <a:r>
              <a:rPr lang="en-US" dirty="0" smtClean="0"/>
              <a:t> </a:t>
            </a:r>
            <a:r>
              <a:rPr lang="en-US" dirty="0" err="1" smtClean="0"/>
              <a:t>pemegang</a:t>
            </a:r>
            <a:r>
              <a:rPr lang="en-US" dirty="0" smtClean="0"/>
              <a:t> </a:t>
            </a:r>
            <a:r>
              <a:rPr lang="en-US" dirty="0" err="1" smtClean="0"/>
              <a:t>saham</a:t>
            </a:r>
            <a:endParaRPr lang="en-US" dirty="0" smtClean="0"/>
          </a:p>
          <a:p>
            <a:pPr lvl="2" eaLnBrk="1" fontAlgn="auto" hangingPunct="1">
              <a:spcAft>
                <a:spcPts val="0"/>
              </a:spcAft>
              <a:buFont typeface="Wingdings"/>
              <a:buChar char=""/>
              <a:defRPr/>
            </a:pPr>
            <a:r>
              <a:rPr lang="en-US" dirty="0" err="1" smtClean="0"/>
              <a:t>Peranan</a:t>
            </a:r>
            <a:r>
              <a:rPr lang="en-US" dirty="0" smtClean="0"/>
              <a:t> Stakeholders </a:t>
            </a:r>
            <a:r>
              <a:rPr lang="en-US" dirty="0" err="1" smtClean="0"/>
              <a:t>dalam</a:t>
            </a:r>
            <a:r>
              <a:rPr lang="en-US" dirty="0" smtClean="0"/>
              <a:t> Corporate Governance</a:t>
            </a:r>
          </a:p>
          <a:p>
            <a:pPr lvl="2" eaLnBrk="1" fontAlgn="auto" hangingPunct="1">
              <a:spcAft>
                <a:spcPts val="0"/>
              </a:spcAft>
              <a:buFont typeface="Wingdings"/>
              <a:buChar char=""/>
              <a:defRPr/>
            </a:pPr>
            <a:r>
              <a:rPr lang="en-US" dirty="0" err="1" smtClean="0"/>
              <a:t>Prinsip</a:t>
            </a:r>
            <a:r>
              <a:rPr lang="en-US" dirty="0" smtClean="0"/>
              <a:t> </a:t>
            </a:r>
            <a:r>
              <a:rPr lang="en-US" dirty="0" err="1" smtClean="0"/>
              <a:t>Pengungkapan</a:t>
            </a:r>
            <a:r>
              <a:rPr lang="en-US" dirty="0" smtClean="0"/>
              <a:t> </a:t>
            </a:r>
            <a:r>
              <a:rPr lang="en-US" dirty="0" err="1" smtClean="0"/>
              <a:t>informasi</a:t>
            </a:r>
            <a:r>
              <a:rPr lang="en-US" dirty="0" smtClean="0"/>
              <a:t> </a:t>
            </a:r>
            <a:r>
              <a:rPr lang="en-US" dirty="0" err="1" smtClean="0"/>
              <a:t>perusahaan</a:t>
            </a:r>
            <a:r>
              <a:rPr lang="en-US" dirty="0" smtClean="0"/>
              <a:t> </a:t>
            </a:r>
            <a:r>
              <a:rPr lang="en-US" dirty="0" err="1" smtClean="0"/>
              <a:t>secara</a:t>
            </a:r>
            <a:r>
              <a:rPr lang="en-US" dirty="0" smtClean="0"/>
              <a:t> </a:t>
            </a:r>
            <a:r>
              <a:rPr lang="en-US" dirty="0" err="1" smtClean="0"/>
              <a:t>transparan</a:t>
            </a:r>
            <a:endParaRPr lang="en-US" dirty="0" smtClean="0"/>
          </a:p>
          <a:p>
            <a:pPr lvl="2" eaLnBrk="1" fontAlgn="auto" hangingPunct="1">
              <a:spcAft>
                <a:spcPts val="0"/>
              </a:spcAft>
              <a:buFont typeface="Wingdings"/>
              <a:buChar char=""/>
              <a:defRPr/>
            </a:pPr>
            <a:r>
              <a:rPr lang="en-US" dirty="0" err="1" smtClean="0"/>
              <a:t>Tanggung</a:t>
            </a:r>
            <a:r>
              <a:rPr lang="en-US" dirty="0" smtClean="0"/>
              <a:t> </a:t>
            </a:r>
            <a:r>
              <a:rPr lang="en-US" dirty="0" err="1" smtClean="0"/>
              <a:t>jawab</a:t>
            </a:r>
            <a:r>
              <a:rPr lang="en-US" dirty="0" smtClean="0"/>
              <a:t> </a:t>
            </a:r>
            <a:r>
              <a:rPr lang="en-US" dirty="0" err="1" smtClean="0"/>
              <a:t>Dewan</a:t>
            </a:r>
            <a:r>
              <a:rPr lang="en-US" dirty="0" smtClean="0"/>
              <a:t> </a:t>
            </a:r>
            <a:r>
              <a:rPr lang="en-US" dirty="0" err="1" smtClean="0"/>
              <a:t>Pengurus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09600" y="609600"/>
            <a:ext cx="8153400" cy="990600"/>
          </a:xfrm>
        </p:spPr>
        <p:txBody>
          <a:bodyPr/>
          <a:lstStyle/>
          <a:p>
            <a:pPr eaLnBrk="1" hangingPunct="1"/>
            <a:r>
              <a:rPr lang="en-US" dirty="0" smtClean="0"/>
              <a:t>PRINSIP-PRINSIP GCG (ASX)</a:t>
            </a:r>
          </a:p>
        </p:txBody>
      </p:sp>
      <p:sp>
        <p:nvSpPr>
          <p:cNvPr id="11267" name="Content Placeholder 2"/>
          <p:cNvSpPr>
            <a:spLocks noGrp="1"/>
          </p:cNvSpPr>
          <p:nvPr>
            <p:ph sz="quarter" idx="1"/>
          </p:nvPr>
        </p:nvSpPr>
        <p:spPr>
          <a:xfrm>
            <a:off x="612775" y="1600200"/>
            <a:ext cx="8153400" cy="4495800"/>
          </a:xfrm>
        </p:spPr>
        <p:txBody>
          <a:bodyPr>
            <a:normAutofit fontScale="92500" lnSpcReduction="20000"/>
          </a:bodyPr>
          <a:lstStyle/>
          <a:p>
            <a:pPr eaLnBrk="1" hangingPunct="1"/>
            <a:r>
              <a:rPr lang="en-US" smtClean="0"/>
              <a:t>MENURUT ASX( Australian Stock Exchange)</a:t>
            </a:r>
          </a:p>
          <a:p>
            <a:pPr lvl="1" eaLnBrk="1" hangingPunct="1">
              <a:buFont typeface="Wingdings 2" pitchFamily="18" charset="2"/>
              <a:buNone/>
            </a:pPr>
            <a:r>
              <a:rPr lang="en-US" smtClean="0"/>
              <a:t>ASX Corporate Governance Council menciptakan 10 prinsip GCG yaitu:</a:t>
            </a:r>
          </a:p>
          <a:p>
            <a:pPr lvl="1" eaLnBrk="1" hangingPunct="1"/>
            <a:r>
              <a:rPr lang="en-US" smtClean="0"/>
              <a:t>Membangun landasan kerja yang kuat bagi manajemen perusahaan dan Direksi</a:t>
            </a:r>
          </a:p>
          <a:p>
            <a:pPr lvl="1" eaLnBrk="1" hangingPunct="1"/>
            <a:r>
              <a:rPr lang="en-US" smtClean="0"/>
              <a:t>Menyusun struktur organisasi Direksi</a:t>
            </a:r>
          </a:p>
          <a:p>
            <a:pPr lvl="1" eaLnBrk="1" hangingPunct="1"/>
            <a:r>
              <a:rPr lang="en-US" smtClean="0"/>
              <a:t>Mengembangkan kebiasaan mengambil keputusan yang etis dan dapat dipertanggung jawabkan</a:t>
            </a:r>
          </a:p>
          <a:p>
            <a:pPr lvl="1" eaLnBrk="1" hangingPunct="1"/>
            <a:r>
              <a:rPr lang="en-US" smtClean="0"/>
              <a:t>Menjaga integritas laporan keuangan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85800" y="609600"/>
            <a:ext cx="8153400" cy="990600"/>
          </a:xfrm>
        </p:spPr>
        <p:txBody>
          <a:bodyPr/>
          <a:lstStyle/>
          <a:p>
            <a:pPr eaLnBrk="1" hangingPunct="1"/>
            <a:r>
              <a:rPr lang="en-US" dirty="0" smtClean="0"/>
              <a:t>PRINSIP-PRINSIP GCG (ASX)</a:t>
            </a:r>
          </a:p>
        </p:txBody>
      </p:sp>
      <p:sp>
        <p:nvSpPr>
          <p:cNvPr id="12291" name="Content Placeholder 2"/>
          <p:cNvSpPr>
            <a:spLocks noGrp="1"/>
          </p:cNvSpPr>
          <p:nvPr>
            <p:ph sz="quarter" idx="1"/>
          </p:nvPr>
        </p:nvSpPr>
        <p:spPr>
          <a:xfrm>
            <a:off x="612775" y="1600200"/>
            <a:ext cx="8153400" cy="4495800"/>
          </a:xfrm>
        </p:spPr>
        <p:txBody>
          <a:bodyPr>
            <a:normAutofit lnSpcReduction="10000"/>
          </a:bodyPr>
          <a:lstStyle/>
          <a:p>
            <a:pPr lvl="1" eaLnBrk="1" hangingPunct="1"/>
            <a:r>
              <a:rPr lang="en-US" dirty="0" err="1" smtClean="0"/>
              <a:t>Mengungkapkan</a:t>
            </a:r>
            <a:r>
              <a:rPr lang="en-US" dirty="0" smtClean="0"/>
              <a:t> </a:t>
            </a:r>
            <a:r>
              <a:rPr lang="en-US" dirty="0" err="1" smtClean="0"/>
              <a:t>semua</a:t>
            </a:r>
            <a:r>
              <a:rPr lang="en-US" dirty="0" smtClean="0"/>
              <a:t> </a:t>
            </a:r>
            <a:r>
              <a:rPr lang="en-US" dirty="0" err="1" smtClean="0"/>
              <a:t>informasi</a:t>
            </a:r>
            <a:r>
              <a:rPr lang="en-US" dirty="0" smtClean="0"/>
              <a:t> </a:t>
            </a:r>
            <a:r>
              <a:rPr lang="en-US" dirty="0" err="1" smtClean="0"/>
              <a:t>tentang</a:t>
            </a:r>
            <a:r>
              <a:rPr lang="en-US" dirty="0" smtClean="0"/>
              <a:t> </a:t>
            </a:r>
            <a:r>
              <a:rPr lang="en-US" dirty="0" err="1" smtClean="0"/>
              <a:t>kondisi</a:t>
            </a:r>
            <a:r>
              <a:rPr lang="en-US" dirty="0" smtClean="0"/>
              <a:t> </a:t>
            </a:r>
            <a:r>
              <a:rPr lang="en-US" dirty="0" err="1" smtClean="0"/>
              <a:t>dan</a:t>
            </a:r>
            <a:r>
              <a:rPr lang="en-US" dirty="0" smtClean="0"/>
              <a:t> </a:t>
            </a:r>
            <a:r>
              <a:rPr lang="en-US" dirty="0" err="1" smtClean="0"/>
              <a:t>perkembangan</a:t>
            </a:r>
            <a:r>
              <a:rPr lang="en-US" dirty="0" smtClean="0"/>
              <a:t> </a:t>
            </a:r>
            <a:r>
              <a:rPr lang="en-US" dirty="0" err="1" smtClean="0"/>
              <a:t>perusahaan</a:t>
            </a:r>
            <a:r>
              <a:rPr lang="en-US" dirty="0" smtClean="0"/>
              <a:t> </a:t>
            </a:r>
            <a:r>
              <a:rPr lang="en-US" dirty="0" err="1" smtClean="0"/>
              <a:t>kepada</a:t>
            </a:r>
            <a:r>
              <a:rPr lang="en-US" dirty="0" smtClean="0"/>
              <a:t> </a:t>
            </a:r>
            <a:r>
              <a:rPr lang="en-US" dirty="0" err="1" smtClean="0"/>
              <a:t>pemegang</a:t>
            </a:r>
            <a:r>
              <a:rPr lang="en-US" dirty="0" smtClean="0"/>
              <a:t> </a:t>
            </a:r>
            <a:r>
              <a:rPr lang="en-US" dirty="0" err="1" smtClean="0"/>
              <a:t>saham</a:t>
            </a:r>
            <a:r>
              <a:rPr lang="en-US" dirty="0" smtClean="0"/>
              <a:t> </a:t>
            </a:r>
            <a:r>
              <a:rPr lang="en-US" dirty="0" err="1" smtClean="0"/>
              <a:t>secara</a:t>
            </a:r>
            <a:r>
              <a:rPr lang="en-US" dirty="0" smtClean="0"/>
              <a:t> </a:t>
            </a:r>
            <a:r>
              <a:rPr lang="en-US" dirty="0" err="1" smtClean="0"/>
              <a:t>tepat</a:t>
            </a:r>
            <a:r>
              <a:rPr lang="en-US" dirty="0" smtClean="0"/>
              <a:t> </a:t>
            </a:r>
            <a:r>
              <a:rPr lang="en-US" dirty="0" err="1" smtClean="0"/>
              <a:t>waktu</a:t>
            </a:r>
            <a:r>
              <a:rPr lang="en-US" dirty="0" smtClean="0"/>
              <a:t> </a:t>
            </a:r>
            <a:r>
              <a:rPr lang="en-US" dirty="0" err="1" smtClean="0"/>
              <a:t>dan</a:t>
            </a:r>
            <a:r>
              <a:rPr lang="en-US" dirty="0" smtClean="0"/>
              <a:t> </a:t>
            </a:r>
            <a:r>
              <a:rPr lang="en-US" dirty="0" err="1" smtClean="0"/>
              <a:t>seimbang</a:t>
            </a:r>
            <a:endParaRPr lang="en-US" dirty="0" smtClean="0"/>
          </a:p>
          <a:p>
            <a:pPr lvl="1" eaLnBrk="1" hangingPunct="1"/>
            <a:r>
              <a:rPr lang="en-US" dirty="0" err="1" smtClean="0"/>
              <a:t>Menghormati</a:t>
            </a:r>
            <a:r>
              <a:rPr lang="en-US" dirty="0" smtClean="0"/>
              <a:t> </a:t>
            </a:r>
            <a:r>
              <a:rPr lang="en-US" dirty="0" err="1" smtClean="0"/>
              <a:t>hak</a:t>
            </a:r>
            <a:r>
              <a:rPr lang="en-US" dirty="0" smtClean="0"/>
              <a:t> </a:t>
            </a:r>
            <a:r>
              <a:rPr lang="en-US" dirty="0" err="1" smtClean="0"/>
              <a:t>dan</a:t>
            </a:r>
            <a:r>
              <a:rPr lang="en-US" dirty="0" smtClean="0"/>
              <a:t> </a:t>
            </a:r>
            <a:r>
              <a:rPr lang="en-US" dirty="0" err="1" smtClean="0"/>
              <a:t>kepentingan</a:t>
            </a:r>
            <a:r>
              <a:rPr lang="en-US" dirty="0" smtClean="0"/>
              <a:t> </a:t>
            </a:r>
            <a:r>
              <a:rPr lang="en-US" dirty="0" err="1" smtClean="0"/>
              <a:t>paara</a:t>
            </a:r>
            <a:r>
              <a:rPr lang="en-US" dirty="0" smtClean="0"/>
              <a:t> </a:t>
            </a:r>
            <a:r>
              <a:rPr lang="en-US" dirty="0" err="1" smtClean="0"/>
              <a:t>pemegang</a:t>
            </a:r>
            <a:r>
              <a:rPr lang="en-US" dirty="0" smtClean="0"/>
              <a:t> </a:t>
            </a:r>
            <a:r>
              <a:rPr lang="en-US" dirty="0" err="1" smtClean="0"/>
              <a:t>saham</a:t>
            </a:r>
            <a:r>
              <a:rPr lang="en-US" dirty="0" smtClean="0"/>
              <a:t> </a:t>
            </a:r>
          </a:p>
          <a:p>
            <a:pPr lvl="1" eaLnBrk="1" hangingPunct="1"/>
            <a:r>
              <a:rPr lang="en-US" dirty="0" err="1" smtClean="0"/>
              <a:t>Menyadari</a:t>
            </a:r>
            <a:r>
              <a:rPr lang="en-US" dirty="0" smtClean="0"/>
              <a:t> </a:t>
            </a:r>
            <a:r>
              <a:rPr lang="en-US" dirty="0" err="1" smtClean="0"/>
              <a:t>adanya</a:t>
            </a:r>
            <a:r>
              <a:rPr lang="en-US" dirty="0" smtClean="0"/>
              <a:t> </a:t>
            </a:r>
            <a:r>
              <a:rPr lang="en-US" dirty="0" err="1" smtClean="0"/>
              <a:t>resiko</a:t>
            </a:r>
            <a:r>
              <a:rPr lang="en-US" dirty="0" smtClean="0"/>
              <a:t> </a:t>
            </a:r>
            <a:r>
              <a:rPr lang="en-US" dirty="0" err="1" smtClean="0"/>
              <a:t>bisnis</a:t>
            </a:r>
            <a:r>
              <a:rPr lang="en-US" dirty="0" smtClean="0"/>
              <a:t> </a:t>
            </a:r>
            <a:r>
              <a:rPr lang="en-US" dirty="0" err="1" smtClean="0"/>
              <a:t>dan</a:t>
            </a:r>
            <a:r>
              <a:rPr lang="en-US" dirty="0" smtClean="0"/>
              <a:t> </a:t>
            </a:r>
            <a:r>
              <a:rPr lang="en-US" dirty="0" err="1" smtClean="0"/>
              <a:t>mengelolanya</a:t>
            </a:r>
            <a:r>
              <a:rPr lang="en-US" dirty="0" smtClean="0"/>
              <a:t> </a:t>
            </a:r>
            <a:r>
              <a:rPr lang="en-US" dirty="0" err="1" smtClean="0"/>
              <a:t>secara</a:t>
            </a:r>
            <a:r>
              <a:rPr lang="en-US" dirty="0" smtClean="0"/>
              <a:t> </a:t>
            </a:r>
            <a:r>
              <a:rPr lang="en-US" dirty="0" err="1" smtClean="0"/>
              <a:t>profesional</a:t>
            </a:r>
            <a:endParaRPr lang="en-US" dirty="0" smtClean="0"/>
          </a:p>
          <a:p>
            <a:pPr lvl="1" eaLnBrk="1" hangingPunct="1"/>
            <a:r>
              <a:rPr lang="en-US" dirty="0" err="1" smtClean="0"/>
              <a:t>Mendorong</a:t>
            </a:r>
            <a:r>
              <a:rPr lang="en-US" dirty="0" smtClean="0"/>
              <a:t> </a:t>
            </a:r>
            <a:r>
              <a:rPr lang="en-US" dirty="0" err="1" smtClean="0"/>
              <a:t>peningkatan</a:t>
            </a:r>
            <a:r>
              <a:rPr lang="en-US" dirty="0" smtClean="0"/>
              <a:t> </a:t>
            </a:r>
            <a:r>
              <a:rPr lang="en-US" dirty="0" err="1" smtClean="0"/>
              <a:t>kinerja</a:t>
            </a:r>
            <a:r>
              <a:rPr lang="en-US" dirty="0" smtClean="0"/>
              <a:t> </a:t>
            </a:r>
            <a:r>
              <a:rPr lang="en-US" dirty="0" err="1" smtClean="0"/>
              <a:t>direksi</a:t>
            </a:r>
            <a:r>
              <a:rPr lang="en-US" dirty="0" smtClean="0"/>
              <a:t> </a:t>
            </a:r>
            <a:r>
              <a:rPr lang="en-US" dirty="0" err="1" smtClean="0"/>
              <a:t>dan</a:t>
            </a:r>
            <a:r>
              <a:rPr lang="en-US" dirty="0" smtClean="0"/>
              <a:t> </a:t>
            </a:r>
            <a:r>
              <a:rPr lang="en-US" dirty="0" err="1" smtClean="0"/>
              <a:t>manajemen</a:t>
            </a:r>
            <a:r>
              <a:rPr lang="en-US" dirty="0" smtClean="0"/>
              <a:t> </a:t>
            </a:r>
            <a:r>
              <a:rPr lang="en-US" dirty="0" err="1" smtClean="0"/>
              <a:t>perusahaan</a:t>
            </a: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09600" y="609600"/>
            <a:ext cx="8153400" cy="990600"/>
          </a:xfrm>
        </p:spPr>
        <p:txBody>
          <a:bodyPr/>
          <a:lstStyle/>
          <a:p>
            <a:pPr eaLnBrk="1" hangingPunct="1"/>
            <a:r>
              <a:rPr lang="en-US" dirty="0" smtClean="0"/>
              <a:t>PRINSIP-PRINSIP GCG (ASX)</a:t>
            </a:r>
          </a:p>
        </p:txBody>
      </p:sp>
      <p:sp>
        <p:nvSpPr>
          <p:cNvPr id="13315" name="Content Placeholder 2"/>
          <p:cNvSpPr>
            <a:spLocks noGrp="1"/>
          </p:cNvSpPr>
          <p:nvPr>
            <p:ph sz="quarter" idx="1"/>
          </p:nvPr>
        </p:nvSpPr>
        <p:spPr>
          <a:xfrm>
            <a:off x="612775" y="1600200"/>
            <a:ext cx="8153400" cy="4495800"/>
          </a:xfrm>
        </p:spPr>
        <p:txBody>
          <a:bodyPr/>
          <a:lstStyle/>
          <a:p>
            <a:pPr lvl="1" eaLnBrk="1" hangingPunct="1"/>
            <a:r>
              <a:rPr lang="en-US" dirty="0" err="1" smtClean="0"/>
              <a:t>Menjamin</a:t>
            </a:r>
            <a:r>
              <a:rPr lang="en-US" dirty="0" smtClean="0"/>
              <a:t> </a:t>
            </a:r>
            <a:r>
              <a:rPr lang="en-US" dirty="0" err="1" smtClean="0"/>
              <a:t>pemberian</a:t>
            </a:r>
            <a:r>
              <a:rPr lang="en-US" dirty="0" smtClean="0"/>
              <a:t> </a:t>
            </a:r>
            <a:r>
              <a:rPr lang="en-US" dirty="0" err="1" smtClean="0"/>
              <a:t>balas</a:t>
            </a:r>
            <a:r>
              <a:rPr lang="en-US" dirty="0" smtClean="0"/>
              <a:t> </a:t>
            </a:r>
            <a:r>
              <a:rPr lang="en-US" dirty="0" err="1" smtClean="0"/>
              <a:t>jada</a:t>
            </a:r>
            <a:r>
              <a:rPr lang="en-US" dirty="0" smtClean="0"/>
              <a:t> </a:t>
            </a:r>
            <a:r>
              <a:rPr lang="en-US" dirty="0" err="1" smtClean="0"/>
              <a:t>pimpinan</a:t>
            </a:r>
            <a:r>
              <a:rPr lang="en-US" dirty="0" smtClean="0"/>
              <a:t> </a:t>
            </a:r>
            <a:r>
              <a:rPr lang="en-US" dirty="0" err="1" smtClean="0"/>
              <a:t>dan</a:t>
            </a:r>
            <a:r>
              <a:rPr lang="en-US" dirty="0" smtClean="0"/>
              <a:t> </a:t>
            </a:r>
            <a:r>
              <a:rPr lang="en-US" dirty="0" err="1" smtClean="0"/>
              <a:t>karyawan</a:t>
            </a:r>
            <a:r>
              <a:rPr lang="en-US" dirty="0" smtClean="0"/>
              <a:t> </a:t>
            </a:r>
            <a:r>
              <a:rPr lang="en-US" dirty="0" err="1" smtClean="0"/>
              <a:t>perusahaan</a:t>
            </a:r>
            <a:r>
              <a:rPr lang="en-US" dirty="0" smtClean="0"/>
              <a:t> yang </a:t>
            </a:r>
            <a:r>
              <a:rPr lang="en-US" dirty="0" err="1" smtClean="0"/>
              <a:t>adil</a:t>
            </a:r>
            <a:r>
              <a:rPr lang="en-US" dirty="0" smtClean="0"/>
              <a:t> </a:t>
            </a:r>
            <a:r>
              <a:rPr lang="en-US" dirty="0" err="1" smtClean="0"/>
              <a:t>dan</a:t>
            </a:r>
            <a:r>
              <a:rPr lang="en-US" dirty="0" smtClean="0"/>
              <a:t> </a:t>
            </a:r>
            <a:r>
              <a:rPr lang="en-US" dirty="0" err="1" smtClean="0"/>
              <a:t>dapat</a:t>
            </a:r>
            <a:r>
              <a:rPr lang="en-US" dirty="0" smtClean="0"/>
              <a:t> </a:t>
            </a:r>
            <a:r>
              <a:rPr lang="en-US" dirty="0" err="1" smtClean="0"/>
              <a:t>dipertanggungjawabkan</a:t>
            </a:r>
            <a:r>
              <a:rPr lang="en-US" dirty="0" smtClean="0"/>
              <a:t> </a:t>
            </a:r>
          </a:p>
          <a:p>
            <a:pPr lvl="1" eaLnBrk="1" hangingPunct="1"/>
            <a:r>
              <a:rPr lang="en-US" dirty="0" err="1" smtClean="0"/>
              <a:t>Memahami</a:t>
            </a:r>
            <a:r>
              <a:rPr lang="en-US" dirty="0" smtClean="0"/>
              <a:t> </a:t>
            </a:r>
            <a:r>
              <a:rPr lang="en-US" dirty="0" err="1" smtClean="0"/>
              <a:t>hak</a:t>
            </a:r>
            <a:r>
              <a:rPr lang="en-US" dirty="0" smtClean="0"/>
              <a:t> </a:t>
            </a:r>
            <a:r>
              <a:rPr lang="en-US" dirty="0" err="1" smtClean="0"/>
              <a:t>dan</a:t>
            </a:r>
            <a:r>
              <a:rPr lang="en-US" dirty="0" smtClean="0"/>
              <a:t> </a:t>
            </a:r>
            <a:r>
              <a:rPr lang="en-US" dirty="0" err="1" smtClean="0"/>
              <a:t>kepentingan</a:t>
            </a:r>
            <a:r>
              <a:rPr lang="en-US" dirty="0" smtClean="0"/>
              <a:t> stakeholders yang </a:t>
            </a:r>
            <a:r>
              <a:rPr lang="en-US" dirty="0" err="1" smtClean="0"/>
              <a:t>sah</a:t>
            </a:r>
            <a:r>
              <a:rPr lang="en-US" dirty="0" smtClean="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366252" y="685800"/>
            <a:ext cx="8763000" cy="990600"/>
          </a:xfrm>
        </p:spPr>
        <p:txBody>
          <a:bodyPr>
            <a:normAutofit fontScale="90000"/>
          </a:bodyPr>
          <a:lstStyle/>
          <a:p>
            <a:pPr eaLnBrk="1" hangingPunct="1"/>
            <a:r>
              <a:rPr lang="en-US" sz="3600" dirty="0" smtClean="0"/>
              <a:t>ASAS GOOD CORPORATE GOVERNANCE</a:t>
            </a:r>
          </a:p>
        </p:txBody>
      </p:sp>
      <p:sp>
        <p:nvSpPr>
          <p:cNvPr id="14339" name="Content Placeholder 2"/>
          <p:cNvSpPr>
            <a:spLocks noGrp="1"/>
          </p:cNvSpPr>
          <p:nvPr>
            <p:ph sz="quarter" idx="1"/>
          </p:nvPr>
        </p:nvSpPr>
        <p:spPr>
          <a:xfrm>
            <a:off x="612775" y="1600200"/>
            <a:ext cx="8153400" cy="4495800"/>
          </a:xfrm>
        </p:spPr>
        <p:txBody>
          <a:bodyPr/>
          <a:lstStyle/>
          <a:p>
            <a:pPr eaLnBrk="1" hangingPunct="1"/>
            <a:r>
              <a:rPr lang="en-US" smtClean="0"/>
              <a:t>Setiap perusahaan harus memastikan bahwa asas GCG diterapkan pada setiap aspek bisnis dan disemua jajaran perusahaan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304800" y="685800"/>
            <a:ext cx="8763000" cy="990600"/>
          </a:xfrm>
        </p:spPr>
        <p:txBody>
          <a:bodyPr>
            <a:normAutofit fontScale="90000"/>
          </a:bodyPr>
          <a:lstStyle/>
          <a:p>
            <a:pPr eaLnBrk="1" hangingPunct="1"/>
            <a:r>
              <a:rPr lang="en-US" sz="3600" dirty="0" smtClean="0"/>
              <a:t>ASAS GOOD CORPORATE GOVERNANCE</a:t>
            </a:r>
            <a:br>
              <a:rPr lang="en-US" sz="3600" dirty="0" smtClean="0"/>
            </a:br>
            <a:r>
              <a:rPr lang="en-US" sz="2200" dirty="0" smtClean="0"/>
              <a:t>(MENURUT KOMITE NASIONAL KEBIJAKAN GOVERNANCE)</a:t>
            </a:r>
          </a:p>
        </p:txBody>
      </p:sp>
      <p:sp>
        <p:nvSpPr>
          <p:cNvPr id="15363" name="Content Placeholder 2"/>
          <p:cNvSpPr>
            <a:spLocks noGrp="1"/>
          </p:cNvSpPr>
          <p:nvPr>
            <p:ph sz="quarter" idx="1"/>
          </p:nvPr>
        </p:nvSpPr>
        <p:spPr>
          <a:xfrm>
            <a:off x="612775" y="1600200"/>
            <a:ext cx="8153400" cy="4495800"/>
          </a:xfrm>
        </p:spPr>
        <p:txBody>
          <a:bodyPr/>
          <a:lstStyle/>
          <a:p>
            <a:pPr eaLnBrk="1" hangingPunct="1"/>
            <a:r>
              <a:rPr lang="en-US" dirty="0" err="1" smtClean="0"/>
              <a:t>Asas</a:t>
            </a:r>
            <a:r>
              <a:rPr lang="en-US" dirty="0" smtClean="0"/>
              <a:t> GCG </a:t>
            </a:r>
            <a:r>
              <a:rPr lang="en-US" dirty="0" err="1" smtClean="0"/>
              <a:t>adalah</a:t>
            </a:r>
            <a:endParaRPr lang="en-US" dirty="0" smtClean="0"/>
          </a:p>
          <a:p>
            <a:pPr lvl="1" eaLnBrk="1" hangingPunct="1"/>
            <a:r>
              <a:rPr lang="en-US" sz="3600" dirty="0" err="1" smtClean="0"/>
              <a:t>Transparansi</a:t>
            </a:r>
            <a:r>
              <a:rPr lang="en-US" sz="3600" dirty="0" smtClean="0"/>
              <a:t> (Transparency)</a:t>
            </a:r>
          </a:p>
          <a:p>
            <a:pPr lvl="1" eaLnBrk="1" hangingPunct="1"/>
            <a:r>
              <a:rPr lang="en-US" sz="3600" dirty="0" err="1" smtClean="0"/>
              <a:t>Akuntabilitas</a:t>
            </a:r>
            <a:r>
              <a:rPr lang="en-US" sz="3600" dirty="0" smtClean="0"/>
              <a:t> (Accountability)</a:t>
            </a:r>
          </a:p>
          <a:p>
            <a:pPr lvl="1" eaLnBrk="1" hangingPunct="1"/>
            <a:r>
              <a:rPr lang="en-US" sz="3600" dirty="0" err="1" smtClean="0"/>
              <a:t>Responsibilitas</a:t>
            </a:r>
            <a:r>
              <a:rPr lang="en-US" sz="3600" dirty="0" smtClean="0"/>
              <a:t> (Responsibility)</a:t>
            </a:r>
          </a:p>
          <a:p>
            <a:pPr lvl="1" eaLnBrk="1" hangingPunct="1"/>
            <a:r>
              <a:rPr lang="en-US" sz="3600" dirty="0" err="1" smtClean="0"/>
              <a:t>Independensi</a:t>
            </a:r>
            <a:r>
              <a:rPr lang="en-US" sz="3600" dirty="0" smtClean="0"/>
              <a:t> (Independency)</a:t>
            </a:r>
          </a:p>
          <a:p>
            <a:pPr lvl="1" eaLnBrk="1" hangingPunct="1"/>
            <a:r>
              <a:rPr lang="en-US" sz="3600" dirty="0" err="1" smtClean="0"/>
              <a:t>Kewajaran</a:t>
            </a:r>
            <a:r>
              <a:rPr lang="en-US" sz="3600" dirty="0" smtClean="0"/>
              <a:t> </a:t>
            </a:r>
            <a:r>
              <a:rPr lang="en-US" sz="3600" dirty="0" err="1" smtClean="0"/>
              <a:t>dan</a:t>
            </a:r>
            <a:r>
              <a:rPr lang="en-US" sz="3600" dirty="0" smtClean="0"/>
              <a:t> </a:t>
            </a:r>
            <a:r>
              <a:rPr lang="en-US" sz="3600" dirty="0" err="1" smtClean="0"/>
              <a:t>Kesetaraan</a:t>
            </a:r>
            <a:r>
              <a:rPr lang="en-US" sz="3600" dirty="0" smtClean="0"/>
              <a:t> ( Fairness)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657600" y="3200400"/>
            <a:ext cx="5486400" cy="1447800"/>
          </a:xfrm>
        </p:spPr>
        <p:txBody>
          <a:bodyPr>
            <a:normAutofit/>
          </a:bodyPr>
          <a:lstStyle/>
          <a:p>
            <a:r>
              <a:rPr lang="en-US" dirty="0" err="1"/>
              <a:t>Prinsip</a:t>
            </a:r>
            <a:r>
              <a:rPr lang="en-US" dirty="0"/>
              <a:t> GCG </a:t>
            </a:r>
            <a:r>
              <a:rPr lang="en-US" dirty="0" smtClean="0"/>
              <a:t>(</a:t>
            </a:r>
            <a:r>
              <a:rPr lang="en-US" dirty="0"/>
              <a:t>Transparency</a:t>
            </a:r>
            <a:r>
              <a:rPr lang="en-US" dirty="0" smtClean="0"/>
              <a:t>)</a:t>
            </a:r>
            <a:endParaRPr lang="en-US" dirty="0"/>
          </a:p>
        </p:txBody>
      </p:sp>
    </p:spTree>
    <p:extLst>
      <p:ext uri="{BB962C8B-B14F-4D97-AF65-F5344CB8AC3E}">
        <p14:creationId xmlns:p14="http://schemas.microsoft.com/office/powerpoint/2010/main" val="39050126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231</TotalTime>
  <Words>898</Words>
  <Application>Microsoft Office PowerPoint</Application>
  <PresentationFormat>On-screen Show (4:3)</PresentationFormat>
  <Paragraphs>92</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Tinjauan Prinsip-Prinsip Corporate Governance</vt:lpstr>
      <vt:lpstr>KEMAMPUAN AKHIR YANG DIHARAPKAN</vt:lpstr>
      <vt:lpstr>PRINSIP-PRINSIP GCG (OECD)</vt:lpstr>
      <vt:lpstr>PRINSIP-PRINSIP GCG (ASX)</vt:lpstr>
      <vt:lpstr>PRINSIP-PRINSIP GCG (ASX)</vt:lpstr>
      <vt:lpstr>PRINSIP-PRINSIP GCG (ASX)</vt:lpstr>
      <vt:lpstr>ASAS GOOD CORPORATE GOVERNANCE</vt:lpstr>
      <vt:lpstr>ASAS GOOD CORPORATE GOVERNANCE (MENURUT KOMITE NASIONAL KEBIJAKAN GOVERNANCE)</vt:lpstr>
      <vt:lpstr>Prinsip GCG (Transparency)</vt:lpstr>
      <vt:lpstr>ASAS GOOD CORPORATE GOVERNANCE TRANSPARANSI (TRANSPARENCY)</vt:lpstr>
      <vt:lpstr>ASAS GOOD CORPORATE GOVERNANCE TRANSPARANSI (TRANSPARENCY)</vt:lpstr>
      <vt:lpstr>ASAS GOOD CORPORATE GOVERNANCE TRANSPARANSI (TRANSPARENCY)</vt:lpstr>
      <vt:lpstr>ASAS GOOD CORPORATE GOVERNANCE TRANSPARANSI (TRANSPARENCY)</vt:lpstr>
      <vt:lpstr>ASAS GOOD CORPORATE GOVERNANCE TRANSPARANSI (TRANSPARENCY)</vt:lpstr>
      <vt:lpstr>ASAS GOOD CORPORATE GOVERNANCE TRANSPARANSI (TRANSPARENCY)</vt:lpstr>
      <vt:lpstr>Prinsip GCG (Accountability)</vt:lpstr>
      <vt:lpstr>Prinsip Dasar </vt:lpstr>
      <vt:lpstr>Pedoman Pokok Pelaksanaan</vt:lpstr>
      <vt:lpstr>Pedoman Pokok Pelaksanaan</vt:lpstr>
      <vt:lpstr>Pedoman Pokok Pelaksanaan</vt:lpstr>
      <vt:lpstr>Prinsip GCG (Responsibility)</vt:lpstr>
      <vt:lpstr>Prinsip Dasar </vt:lpstr>
      <vt:lpstr>Pedoman Pokok Pelaksanaan</vt:lpstr>
      <vt:lpstr>Pedoman Pokok Pelaksanaan</vt:lpstr>
      <vt:lpstr>Prinsip GCG (Independency)</vt:lpstr>
      <vt:lpstr>Prinsip Dasar </vt:lpstr>
      <vt:lpstr>Pedoman Pokok Pelaksanaan</vt:lpstr>
      <vt:lpstr>Pedoman Pokok Pelaksanaan</vt:lpstr>
      <vt:lpstr>SEKIAN DAN TERIMA KASIH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Staff</cp:lastModifiedBy>
  <cp:revision>20</cp:revision>
  <dcterms:created xsi:type="dcterms:W3CDTF">2017-09-09T11:34:57Z</dcterms:created>
  <dcterms:modified xsi:type="dcterms:W3CDTF">2018-09-12T04:30:47Z</dcterms:modified>
</cp:coreProperties>
</file>