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16" r:id="rId2"/>
    <p:sldId id="335" r:id="rId3"/>
    <p:sldId id="438" r:id="rId4"/>
    <p:sldId id="439" r:id="rId5"/>
    <p:sldId id="440" r:id="rId6"/>
    <p:sldId id="412" r:id="rId7"/>
    <p:sldId id="413" r:id="rId8"/>
    <p:sldId id="414" r:id="rId9"/>
    <p:sldId id="415" r:id="rId10"/>
    <p:sldId id="416" r:id="rId11"/>
    <p:sldId id="417" r:id="rId12"/>
    <p:sldId id="419" r:id="rId13"/>
    <p:sldId id="441" r:id="rId14"/>
    <p:sldId id="420" r:id="rId15"/>
    <p:sldId id="442" r:id="rId16"/>
    <p:sldId id="421" r:id="rId17"/>
    <p:sldId id="422" r:id="rId18"/>
    <p:sldId id="394" r:id="rId19"/>
    <p:sldId id="423" r:id="rId20"/>
    <p:sldId id="424" r:id="rId21"/>
    <p:sldId id="425" r:id="rId22"/>
    <p:sldId id="430" r:id="rId23"/>
    <p:sldId id="432" r:id="rId24"/>
    <p:sldId id="427" r:id="rId25"/>
    <p:sldId id="426" r:id="rId26"/>
    <p:sldId id="428" r:id="rId27"/>
    <p:sldId id="429" r:id="rId28"/>
    <p:sldId id="431" r:id="rId29"/>
    <p:sldId id="433" r:id="rId30"/>
    <p:sldId id="434" r:id="rId31"/>
    <p:sldId id="435" r:id="rId32"/>
    <p:sldId id="436" r:id="rId33"/>
    <p:sldId id="437" r:id="rId34"/>
    <p:sldId id="470" r:id="rId35"/>
    <p:sldId id="471" r:id="rId36"/>
    <p:sldId id="472" r:id="rId37"/>
    <p:sldId id="473" r:id="rId38"/>
    <p:sldId id="474" r:id="rId39"/>
    <p:sldId id="475" r:id="rId40"/>
    <p:sldId id="476" r:id="rId41"/>
    <p:sldId id="477" r:id="rId42"/>
    <p:sldId id="479" r:id="rId43"/>
    <p:sldId id="478" r:id="rId44"/>
    <p:sldId id="480" r:id="rId45"/>
    <p:sldId id="482" r:id="rId46"/>
    <p:sldId id="48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992" autoAdjust="0"/>
    <p:restoredTop sz="93190" autoAdjust="0"/>
  </p:normalViewPr>
  <p:slideViewPr>
    <p:cSldViewPr>
      <p:cViewPr>
        <p:scale>
          <a:sx n="64" d="100"/>
          <a:sy n="64" d="100"/>
        </p:scale>
        <p:origin x="-15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0C969-69AF-427B-AD57-7817F7C78D0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37EEB-240D-46DB-971A-E1E8AA3F0577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PERENCANAAN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7802920E-E62A-42EE-96E1-673F599628AA}" type="parTrans" cxnId="{DC0CA8B7-1A88-4EDD-B3DF-41CB03913FD2}">
      <dgm:prSet/>
      <dgm:spPr/>
      <dgm:t>
        <a:bodyPr/>
        <a:lstStyle/>
        <a:p>
          <a:endParaRPr lang="en-US"/>
        </a:p>
      </dgm:t>
    </dgm:pt>
    <dgm:pt modelId="{67BCBC0A-D9F6-4849-B3E7-0C5602126A13}" type="sibTrans" cxnId="{DC0CA8B7-1A88-4EDD-B3DF-41CB03913FD2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9DA1479-0125-4585-88D4-22938604D6C7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PENGORGANISASIAN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F8F4D85B-3CEF-430E-BE64-C6CF6F9E500D}" type="parTrans" cxnId="{40579E90-E2FA-4D9E-85FB-759FBA3055E8}">
      <dgm:prSet/>
      <dgm:spPr/>
      <dgm:t>
        <a:bodyPr/>
        <a:lstStyle/>
        <a:p>
          <a:endParaRPr lang="en-US"/>
        </a:p>
      </dgm:t>
    </dgm:pt>
    <dgm:pt modelId="{E3AAA640-6F85-4B14-AE28-DEE6D8E6905D}" type="sibTrans" cxnId="{40579E90-E2FA-4D9E-85FB-759FBA3055E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039E845D-4F63-407E-AD9D-13E4791D49E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PENGGERAKKAN</a:t>
          </a:r>
          <a:endParaRPr lang="en-US" sz="20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EB878F3A-419B-4C7C-BFF3-E98042AD2FA6}" type="parTrans" cxnId="{AA8F2B98-6D2B-4108-8D67-D125A4427D58}">
      <dgm:prSet/>
      <dgm:spPr/>
      <dgm:t>
        <a:bodyPr/>
        <a:lstStyle/>
        <a:p>
          <a:endParaRPr lang="en-US"/>
        </a:p>
      </dgm:t>
    </dgm:pt>
    <dgm:pt modelId="{6974C165-1676-4936-A69A-8FBE0893EBB0}" type="sibTrans" cxnId="{AA8F2B98-6D2B-4108-8D67-D125A4427D5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D3116B0-3F6B-49A1-875A-09C69D733A4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PENGAWASAN</a:t>
          </a:r>
          <a:endParaRPr lang="en-US" sz="24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2A33AB53-C36E-4F9B-9F0A-5B7D6D971A90}" type="parTrans" cxnId="{9967A050-4443-4D47-B467-C3E0D095BD13}">
      <dgm:prSet/>
      <dgm:spPr/>
      <dgm:t>
        <a:bodyPr/>
        <a:lstStyle/>
        <a:p>
          <a:endParaRPr lang="en-US"/>
        </a:p>
      </dgm:t>
    </dgm:pt>
    <dgm:pt modelId="{1AE965D5-DC82-498F-8676-2DAB321426F4}" type="sibTrans" cxnId="{9967A050-4443-4D47-B467-C3E0D095BD1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4BD2C2F-DCD5-4873-9D88-03C6CA38E62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PENILAIAN</a:t>
          </a:r>
          <a:endParaRPr lang="en-US" sz="28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gm:t>
    </dgm:pt>
    <dgm:pt modelId="{795B512B-32C2-424F-BE24-6BF8D882D9E3}" type="parTrans" cxnId="{DB09905C-3F04-4254-B4DB-884273BFBB24}">
      <dgm:prSet/>
      <dgm:spPr/>
      <dgm:t>
        <a:bodyPr/>
        <a:lstStyle/>
        <a:p>
          <a:endParaRPr lang="en-US"/>
        </a:p>
      </dgm:t>
    </dgm:pt>
    <dgm:pt modelId="{2A26BB55-A7C5-41ED-BC27-27BB914897F8}" type="sibTrans" cxnId="{DB09905C-3F04-4254-B4DB-884273BFBB24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38B76911-D2B6-4846-BA40-5B8545EF51B9}" type="pres">
      <dgm:prSet presAssocID="{1B00C969-69AF-427B-AD57-7817F7C78D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4F5B37-6C58-4C28-8B94-0D7E64CB0139}" type="pres">
      <dgm:prSet presAssocID="{12A37EEB-240D-46DB-971A-E1E8AA3F0577}" presName="dummy" presStyleCnt="0"/>
      <dgm:spPr/>
    </dgm:pt>
    <dgm:pt modelId="{50EE895C-1305-47FB-9A76-9FEC8AB67F0B}" type="pres">
      <dgm:prSet presAssocID="{12A37EEB-240D-46DB-971A-E1E8AA3F0577}" presName="node" presStyleLbl="revTx" presStyleIdx="0" presStyleCnt="5" custScaleX="163056" custScaleY="53439" custRadScaleRad="93586" custRadScaleInc="20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1F933-76DA-456E-8EF3-B057060C687D}" type="pres">
      <dgm:prSet presAssocID="{67BCBC0A-D9F6-4849-B3E7-0C5602126A13}" presName="sibTrans" presStyleLbl="node1" presStyleIdx="0" presStyleCnt="5" custLinFactNeighborX="-546" custLinFactNeighborY="-267"/>
      <dgm:spPr/>
      <dgm:t>
        <a:bodyPr/>
        <a:lstStyle/>
        <a:p>
          <a:endParaRPr lang="en-US"/>
        </a:p>
      </dgm:t>
    </dgm:pt>
    <dgm:pt modelId="{359F0552-1CC3-4919-8A47-B14D693A3543}" type="pres">
      <dgm:prSet presAssocID="{29DA1479-0125-4585-88D4-22938604D6C7}" presName="dummy" presStyleCnt="0"/>
      <dgm:spPr/>
    </dgm:pt>
    <dgm:pt modelId="{341A0F3C-2FFA-4A39-858B-FCDB3EBA0D21}" type="pres">
      <dgm:prSet presAssocID="{29DA1479-0125-4585-88D4-22938604D6C7}" presName="node" presStyleLbl="revTx" presStyleIdx="1" presStyleCnt="5" custScaleX="240666" custScaleY="45711" custRadScaleRad="81661" custRadScaleInc="-28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A26F6-0C1F-4728-82B7-BFA7F5323E9A}" type="pres">
      <dgm:prSet presAssocID="{E3AAA640-6F85-4B14-AE28-DEE6D8E6905D}" presName="sibTrans" presStyleLbl="node1" presStyleIdx="1" presStyleCnt="5"/>
      <dgm:spPr/>
      <dgm:t>
        <a:bodyPr/>
        <a:lstStyle/>
        <a:p>
          <a:endParaRPr lang="en-US"/>
        </a:p>
      </dgm:t>
    </dgm:pt>
    <dgm:pt modelId="{7246E361-850E-49D1-81B7-C0ECFBE00E75}" type="pres">
      <dgm:prSet presAssocID="{039E845D-4F63-407E-AD9D-13E4791D49E1}" presName="dummy" presStyleCnt="0"/>
      <dgm:spPr/>
    </dgm:pt>
    <dgm:pt modelId="{B33FADD4-6411-402C-886B-31EDC60072C1}" type="pres">
      <dgm:prSet presAssocID="{039E845D-4F63-407E-AD9D-13E4791D49E1}" presName="node" presStyleLbl="revTx" presStyleIdx="2" presStyleCnt="5" custScaleX="155393" custScaleY="55263" custRadScaleRad="92445" custRadScaleInc="18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498EA-583F-4604-A58F-B25C29DB810F}" type="pres">
      <dgm:prSet presAssocID="{6974C165-1676-4936-A69A-8FBE0893EBB0}" presName="sibTrans" presStyleLbl="node1" presStyleIdx="2" presStyleCnt="5" custLinFactNeighborX="826" custLinFactNeighborY="-1577"/>
      <dgm:spPr/>
      <dgm:t>
        <a:bodyPr/>
        <a:lstStyle/>
        <a:p>
          <a:endParaRPr lang="en-US"/>
        </a:p>
      </dgm:t>
    </dgm:pt>
    <dgm:pt modelId="{5CE81EFE-F822-4049-87DD-56C4583AF6E0}" type="pres">
      <dgm:prSet presAssocID="{AD3116B0-3F6B-49A1-875A-09C69D733A47}" presName="dummy" presStyleCnt="0"/>
      <dgm:spPr/>
    </dgm:pt>
    <dgm:pt modelId="{63ACAD22-E66A-4FEA-ACBD-F2EDA82235F6}" type="pres">
      <dgm:prSet presAssocID="{AD3116B0-3F6B-49A1-875A-09C69D733A47}" presName="node" presStyleLbl="revTx" presStyleIdx="3" presStyleCnt="5" custScaleX="177698" custScaleY="41221" custRadScaleRad="94539" custRadScaleInc="29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14AA0-1B95-4C26-9289-DB828C672F12}" type="pres">
      <dgm:prSet presAssocID="{1AE965D5-DC82-498F-8676-2DAB321426F4}" presName="sibTrans" presStyleLbl="node1" presStyleIdx="3" presStyleCnt="5" custLinFactNeighborX="-243" custLinFactNeighborY="-1073"/>
      <dgm:spPr/>
      <dgm:t>
        <a:bodyPr/>
        <a:lstStyle/>
        <a:p>
          <a:endParaRPr lang="en-US"/>
        </a:p>
      </dgm:t>
    </dgm:pt>
    <dgm:pt modelId="{EF14F268-5CDA-4D43-ADDC-2A8EF1F6A007}" type="pres">
      <dgm:prSet presAssocID="{84BD2C2F-DCD5-4873-9D88-03C6CA38E629}" presName="dummy" presStyleCnt="0"/>
      <dgm:spPr/>
    </dgm:pt>
    <dgm:pt modelId="{AE6552A8-D1DE-40AF-A59A-8B251DC48B36}" type="pres">
      <dgm:prSet presAssocID="{84BD2C2F-DCD5-4873-9D88-03C6CA38E629}" presName="node" presStyleLbl="revTx" presStyleIdx="4" presStyleCnt="5" custScaleX="147456" custScaleY="53445" custRadScaleRad="99130" custRadScaleInc="-23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DF436-BDAF-4357-8A23-4846E6D99932}" type="pres">
      <dgm:prSet presAssocID="{2A26BB55-A7C5-41ED-BC27-27BB914897F8}" presName="sibTrans" presStyleLbl="node1" presStyleIdx="4" presStyleCnt="5" custLinFactNeighborX="445" custLinFactNeighborY="-929"/>
      <dgm:spPr/>
      <dgm:t>
        <a:bodyPr/>
        <a:lstStyle/>
        <a:p>
          <a:endParaRPr lang="en-US"/>
        </a:p>
      </dgm:t>
    </dgm:pt>
  </dgm:ptLst>
  <dgm:cxnLst>
    <dgm:cxn modelId="{715831B1-6E46-4324-96AD-43F07AD56DC0}" type="presOf" srcId="{12A37EEB-240D-46DB-971A-E1E8AA3F0577}" destId="{50EE895C-1305-47FB-9A76-9FEC8AB67F0B}" srcOrd="0" destOrd="0" presId="urn:microsoft.com/office/officeart/2005/8/layout/cycle1"/>
    <dgm:cxn modelId="{86E3A455-155D-4F5E-AF3C-1471BA862804}" type="presOf" srcId="{6974C165-1676-4936-A69A-8FBE0893EBB0}" destId="{EB5498EA-583F-4604-A58F-B25C29DB810F}" srcOrd="0" destOrd="0" presId="urn:microsoft.com/office/officeart/2005/8/layout/cycle1"/>
    <dgm:cxn modelId="{BBC7E056-2556-4F72-8688-9912C83F86FC}" type="presOf" srcId="{84BD2C2F-DCD5-4873-9D88-03C6CA38E629}" destId="{AE6552A8-D1DE-40AF-A59A-8B251DC48B36}" srcOrd="0" destOrd="0" presId="urn:microsoft.com/office/officeart/2005/8/layout/cycle1"/>
    <dgm:cxn modelId="{5FDBDF3D-D9AE-4419-9713-74BAC3AA79BC}" type="presOf" srcId="{1B00C969-69AF-427B-AD57-7817F7C78D0A}" destId="{38B76911-D2B6-4846-BA40-5B8545EF51B9}" srcOrd="0" destOrd="0" presId="urn:microsoft.com/office/officeart/2005/8/layout/cycle1"/>
    <dgm:cxn modelId="{4FBD6B86-3EF2-420D-AD11-74EB74238106}" type="presOf" srcId="{1AE965D5-DC82-498F-8676-2DAB321426F4}" destId="{66214AA0-1B95-4C26-9289-DB828C672F12}" srcOrd="0" destOrd="0" presId="urn:microsoft.com/office/officeart/2005/8/layout/cycle1"/>
    <dgm:cxn modelId="{7500A03D-75EB-4F9F-8FF0-9CC19EB91676}" type="presOf" srcId="{2A26BB55-A7C5-41ED-BC27-27BB914897F8}" destId="{E8ADF436-BDAF-4357-8A23-4846E6D99932}" srcOrd="0" destOrd="0" presId="urn:microsoft.com/office/officeart/2005/8/layout/cycle1"/>
    <dgm:cxn modelId="{A7F8F6FC-D318-458B-B403-EF201F296DAF}" type="presOf" srcId="{039E845D-4F63-407E-AD9D-13E4791D49E1}" destId="{B33FADD4-6411-402C-886B-31EDC60072C1}" srcOrd="0" destOrd="0" presId="urn:microsoft.com/office/officeart/2005/8/layout/cycle1"/>
    <dgm:cxn modelId="{A1C71881-1D87-4CFB-8536-4F28CBF506CF}" type="presOf" srcId="{29DA1479-0125-4585-88D4-22938604D6C7}" destId="{341A0F3C-2FFA-4A39-858B-FCDB3EBA0D21}" srcOrd="0" destOrd="0" presId="urn:microsoft.com/office/officeart/2005/8/layout/cycle1"/>
    <dgm:cxn modelId="{40579E90-E2FA-4D9E-85FB-759FBA3055E8}" srcId="{1B00C969-69AF-427B-AD57-7817F7C78D0A}" destId="{29DA1479-0125-4585-88D4-22938604D6C7}" srcOrd="1" destOrd="0" parTransId="{F8F4D85B-3CEF-430E-BE64-C6CF6F9E500D}" sibTransId="{E3AAA640-6F85-4B14-AE28-DEE6D8E6905D}"/>
    <dgm:cxn modelId="{AA8F2B98-6D2B-4108-8D67-D125A4427D58}" srcId="{1B00C969-69AF-427B-AD57-7817F7C78D0A}" destId="{039E845D-4F63-407E-AD9D-13E4791D49E1}" srcOrd="2" destOrd="0" parTransId="{EB878F3A-419B-4C7C-BFF3-E98042AD2FA6}" sibTransId="{6974C165-1676-4936-A69A-8FBE0893EBB0}"/>
    <dgm:cxn modelId="{B0C1837C-9893-4EFA-83B4-5CB77350D8E8}" type="presOf" srcId="{E3AAA640-6F85-4B14-AE28-DEE6D8E6905D}" destId="{E5FA26F6-0C1F-4728-82B7-BFA7F5323E9A}" srcOrd="0" destOrd="0" presId="urn:microsoft.com/office/officeart/2005/8/layout/cycle1"/>
    <dgm:cxn modelId="{44BF20B2-5C37-4A5D-9B78-C4C1AF748096}" type="presOf" srcId="{AD3116B0-3F6B-49A1-875A-09C69D733A47}" destId="{63ACAD22-E66A-4FEA-ACBD-F2EDA82235F6}" srcOrd="0" destOrd="0" presId="urn:microsoft.com/office/officeart/2005/8/layout/cycle1"/>
    <dgm:cxn modelId="{DC0CA8B7-1A88-4EDD-B3DF-41CB03913FD2}" srcId="{1B00C969-69AF-427B-AD57-7817F7C78D0A}" destId="{12A37EEB-240D-46DB-971A-E1E8AA3F0577}" srcOrd="0" destOrd="0" parTransId="{7802920E-E62A-42EE-96E1-673F599628AA}" sibTransId="{67BCBC0A-D9F6-4849-B3E7-0C5602126A13}"/>
    <dgm:cxn modelId="{DB09905C-3F04-4254-B4DB-884273BFBB24}" srcId="{1B00C969-69AF-427B-AD57-7817F7C78D0A}" destId="{84BD2C2F-DCD5-4873-9D88-03C6CA38E629}" srcOrd="4" destOrd="0" parTransId="{795B512B-32C2-424F-BE24-6BF8D882D9E3}" sibTransId="{2A26BB55-A7C5-41ED-BC27-27BB914897F8}"/>
    <dgm:cxn modelId="{95EA2806-159B-45E3-ACEB-72328125D890}" type="presOf" srcId="{67BCBC0A-D9F6-4849-B3E7-0C5602126A13}" destId="{62A1F933-76DA-456E-8EF3-B057060C687D}" srcOrd="0" destOrd="0" presId="urn:microsoft.com/office/officeart/2005/8/layout/cycle1"/>
    <dgm:cxn modelId="{9967A050-4443-4D47-B467-C3E0D095BD13}" srcId="{1B00C969-69AF-427B-AD57-7817F7C78D0A}" destId="{AD3116B0-3F6B-49A1-875A-09C69D733A47}" srcOrd="3" destOrd="0" parTransId="{2A33AB53-C36E-4F9B-9F0A-5B7D6D971A90}" sibTransId="{1AE965D5-DC82-498F-8676-2DAB321426F4}"/>
    <dgm:cxn modelId="{A48B1606-9F6E-4233-A908-839FE5D716D5}" type="presParOf" srcId="{38B76911-D2B6-4846-BA40-5B8545EF51B9}" destId="{6D4F5B37-6C58-4C28-8B94-0D7E64CB0139}" srcOrd="0" destOrd="0" presId="urn:microsoft.com/office/officeart/2005/8/layout/cycle1"/>
    <dgm:cxn modelId="{C1ED78A6-6593-4DF9-A196-FAA64DA5218E}" type="presParOf" srcId="{38B76911-D2B6-4846-BA40-5B8545EF51B9}" destId="{50EE895C-1305-47FB-9A76-9FEC8AB67F0B}" srcOrd="1" destOrd="0" presId="urn:microsoft.com/office/officeart/2005/8/layout/cycle1"/>
    <dgm:cxn modelId="{D7B81DB7-74E2-4749-8F7B-2A3339244955}" type="presParOf" srcId="{38B76911-D2B6-4846-BA40-5B8545EF51B9}" destId="{62A1F933-76DA-456E-8EF3-B057060C687D}" srcOrd="2" destOrd="0" presId="urn:microsoft.com/office/officeart/2005/8/layout/cycle1"/>
    <dgm:cxn modelId="{E52095D7-42DF-4665-B2F0-B8C0DF9BDD24}" type="presParOf" srcId="{38B76911-D2B6-4846-BA40-5B8545EF51B9}" destId="{359F0552-1CC3-4919-8A47-B14D693A3543}" srcOrd="3" destOrd="0" presId="urn:microsoft.com/office/officeart/2005/8/layout/cycle1"/>
    <dgm:cxn modelId="{A3DDFCB2-F0F1-4B78-9195-C64F3C861473}" type="presParOf" srcId="{38B76911-D2B6-4846-BA40-5B8545EF51B9}" destId="{341A0F3C-2FFA-4A39-858B-FCDB3EBA0D21}" srcOrd="4" destOrd="0" presId="urn:microsoft.com/office/officeart/2005/8/layout/cycle1"/>
    <dgm:cxn modelId="{E20ACDAC-1E80-4445-9D9C-AEAC47A2FC4A}" type="presParOf" srcId="{38B76911-D2B6-4846-BA40-5B8545EF51B9}" destId="{E5FA26F6-0C1F-4728-82B7-BFA7F5323E9A}" srcOrd="5" destOrd="0" presId="urn:microsoft.com/office/officeart/2005/8/layout/cycle1"/>
    <dgm:cxn modelId="{9BB18549-76F9-43D3-AF17-485AF676624B}" type="presParOf" srcId="{38B76911-D2B6-4846-BA40-5B8545EF51B9}" destId="{7246E361-850E-49D1-81B7-C0ECFBE00E75}" srcOrd="6" destOrd="0" presId="urn:microsoft.com/office/officeart/2005/8/layout/cycle1"/>
    <dgm:cxn modelId="{8A265F49-201A-4ECE-AB58-FAA4C59AE363}" type="presParOf" srcId="{38B76911-D2B6-4846-BA40-5B8545EF51B9}" destId="{B33FADD4-6411-402C-886B-31EDC60072C1}" srcOrd="7" destOrd="0" presId="urn:microsoft.com/office/officeart/2005/8/layout/cycle1"/>
    <dgm:cxn modelId="{1A8039D2-96CF-42DD-883D-43C4982DB636}" type="presParOf" srcId="{38B76911-D2B6-4846-BA40-5B8545EF51B9}" destId="{EB5498EA-583F-4604-A58F-B25C29DB810F}" srcOrd="8" destOrd="0" presId="urn:microsoft.com/office/officeart/2005/8/layout/cycle1"/>
    <dgm:cxn modelId="{9D664387-DF9F-4E1D-B9EC-95B2F8BA5384}" type="presParOf" srcId="{38B76911-D2B6-4846-BA40-5B8545EF51B9}" destId="{5CE81EFE-F822-4049-87DD-56C4583AF6E0}" srcOrd="9" destOrd="0" presId="urn:microsoft.com/office/officeart/2005/8/layout/cycle1"/>
    <dgm:cxn modelId="{B368000C-D87F-4113-8008-7C85865A412C}" type="presParOf" srcId="{38B76911-D2B6-4846-BA40-5B8545EF51B9}" destId="{63ACAD22-E66A-4FEA-ACBD-F2EDA82235F6}" srcOrd="10" destOrd="0" presId="urn:microsoft.com/office/officeart/2005/8/layout/cycle1"/>
    <dgm:cxn modelId="{02495854-42D8-4D9A-9ADC-803CF1810B6D}" type="presParOf" srcId="{38B76911-D2B6-4846-BA40-5B8545EF51B9}" destId="{66214AA0-1B95-4C26-9289-DB828C672F12}" srcOrd="11" destOrd="0" presId="urn:microsoft.com/office/officeart/2005/8/layout/cycle1"/>
    <dgm:cxn modelId="{7DD58902-8CD0-4475-BF69-32763805ACC0}" type="presParOf" srcId="{38B76911-D2B6-4846-BA40-5B8545EF51B9}" destId="{EF14F268-5CDA-4D43-ADDC-2A8EF1F6A007}" srcOrd="12" destOrd="0" presId="urn:microsoft.com/office/officeart/2005/8/layout/cycle1"/>
    <dgm:cxn modelId="{7D6674BE-26E3-4F0F-87B2-BB662BCC5662}" type="presParOf" srcId="{38B76911-D2B6-4846-BA40-5B8545EF51B9}" destId="{AE6552A8-D1DE-40AF-A59A-8B251DC48B36}" srcOrd="13" destOrd="0" presId="urn:microsoft.com/office/officeart/2005/8/layout/cycle1"/>
    <dgm:cxn modelId="{F73B4063-9CF7-4B02-95B5-08630D71D02A}" type="presParOf" srcId="{38B76911-D2B6-4846-BA40-5B8545EF51B9}" destId="{E8ADF436-BDAF-4357-8A23-4846E6D99932}" srcOrd="14" destOrd="0" presId="urn:microsoft.com/office/officeart/2005/8/layout/cycle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EE895C-1305-47FB-9A76-9FEC8AB67F0B}">
      <dsp:nvSpPr>
        <dsp:cNvPr id="0" name=""/>
        <dsp:cNvSpPr/>
      </dsp:nvSpPr>
      <dsp:spPr>
        <a:xfrm>
          <a:off x="3760329" y="729688"/>
          <a:ext cx="2183269" cy="715531"/>
        </a:xfrm>
        <a:prstGeom prst="rect">
          <a:avLst/>
        </a:prstGeom>
        <a:solidFill>
          <a:schemeClr val="accent4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PERENCANAAN</a:t>
          </a:r>
          <a:endParaRPr lang="en-US" sz="24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3760329" y="729688"/>
        <a:ext cx="2183269" cy="715531"/>
      </dsp:txXfrm>
    </dsp:sp>
    <dsp:sp modelId="{62A1F933-76DA-456E-8EF3-B057060C687D}">
      <dsp:nvSpPr>
        <dsp:cNvPr id="0" name=""/>
        <dsp:cNvSpPr/>
      </dsp:nvSpPr>
      <dsp:spPr>
        <a:xfrm>
          <a:off x="578812" y="-236402"/>
          <a:ext cx="5019816" cy="5019816"/>
        </a:xfrm>
        <a:prstGeom prst="circularArrow">
          <a:avLst>
            <a:gd name="adj1" fmla="val 5201"/>
            <a:gd name="adj2" fmla="val 336001"/>
            <a:gd name="adj3" fmla="val 318616"/>
            <a:gd name="adj4" fmla="val 20267637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A0F3C-2FFA-4A39-858B-FCDB3EBA0D21}">
      <dsp:nvSpPr>
        <dsp:cNvPr id="0" name=""/>
        <dsp:cNvSpPr/>
      </dsp:nvSpPr>
      <dsp:spPr>
        <a:xfrm>
          <a:off x="3657592" y="2708426"/>
          <a:ext cx="3222444" cy="612056"/>
        </a:xfrm>
        <a:prstGeom prst="rect">
          <a:avLst/>
        </a:prstGeom>
        <a:solidFill>
          <a:schemeClr val="accent3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PENGORGANISASIAN</a:t>
          </a:r>
          <a:endParaRPr lang="en-US" sz="24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3657592" y="2708426"/>
        <a:ext cx="3222444" cy="612056"/>
      </dsp:txXfrm>
    </dsp:sp>
    <dsp:sp modelId="{E5FA26F6-0C1F-4728-82B7-BFA7F5323E9A}">
      <dsp:nvSpPr>
        <dsp:cNvPr id="0" name=""/>
        <dsp:cNvSpPr/>
      </dsp:nvSpPr>
      <dsp:spPr>
        <a:xfrm>
          <a:off x="519631" y="230246"/>
          <a:ext cx="5019816" cy="5019816"/>
        </a:xfrm>
        <a:prstGeom prst="circularArrow">
          <a:avLst>
            <a:gd name="adj1" fmla="val 5201"/>
            <a:gd name="adj2" fmla="val 336001"/>
            <a:gd name="adj3" fmla="val 2850087"/>
            <a:gd name="adj4" fmla="val 906274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FADD4-6411-402C-886B-31EDC60072C1}">
      <dsp:nvSpPr>
        <dsp:cNvPr id="0" name=""/>
        <dsp:cNvSpPr/>
      </dsp:nvSpPr>
      <dsp:spPr>
        <a:xfrm>
          <a:off x="2285996" y="4343405"/>
          <a:ext cx="2080664" cy="739954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PENGGERAKKAN</a:t>
          </a:r>
          <a:endParaRPr lang="en-US" sz="20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2285996" y="4343405"/>
        <a:ext cx="2080664" cy="739954"/>
      </dsp:txXfrm>
    </dsp:sp>
    <dsp:sp modelId="{EB5498EA-583F-4604-A58F-B25C29DB810F}">
      <dsp:nvSpPr>
        <dsp:cNvPr id="0" name=""/>
        <dsp:cNvSpPr/>
      </dsp:nvSpPr>
      <dsp:spPr>
        <a:xfrm>
          <a:off x="1088712" y="-83053"/>
          <a:ext cx="5019816" cy="5019816"/>
        </a:xfrm>
        <a:prstGeom prst="circularArrow">
          <a:avLst>
            <a:gd name="adj1" fmla="val 5201"/>
            <a:gd name="adj2" fmla="val 336001"/>
            <a:gd name="adj3" fmla="val 9146424"/>
            <a:gd name="adj4" fmla="val 7464495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CAD22-E66A-4FEA-ACBD-F2EDA82235F6}">
      <dsp:nvSpPr>
        <dsp:cNvPr id="0" name=""/>
        <dsp:cNvSpPr/>
      </dsp:nvSpPr>
      <dsp:spPr>
        <a:xfrm>
          <a:off x="228591" y="2786891"/>
          <a:ext cx="2379321" cy="551936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PENGAWASAN</a:t>
          </a:r>
          <a:endParaRPr lang="en-US" sz="24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228591" y="2786891"/>
        <a:ext cx="2379321" cy="551936"/>
      </dsp:txXfrm>
    </dsp:sp>
    <dsp:sp modelId="{66214AA0-1B95-4C26-9289-DB828C672F12}">
      <dsp:nvSpPr>
        <dsp:cNvPr id="0" name=""/>
        <dsp:cNvSpPr/>
      </dsp:nvSpPr>
      <dsp:spPr>
        <a:xfrm>
          <a:off x="1073285" y="-34336"/>
          <a:ext cx="5019816" cy="5019816"/>
        </a:xfrm>
        <a:prstGeom prst="circularArrow">
          <a:avLst>
            <a:gd name="adj1" fmla="val 5201"/>
            <a:gd name="adj2" fmla="val 336001"/>
            <a:gd name="adj3" fmla="val 12348037"/>
            <a:gd name="adj4" fmla="val 10401690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552A8-D1DE-40AF-A59A-8B251DC48B36}">
      <dsp:nvSpPr>
        <dsp:cNvPr id="0" name=""/>
        <dsp:cNvSpPr/>
      </dsp:nvSpPr>
      <dsp:spPr>
        <a:xfrm>
          <a:off x="1030320" y="653486"/>
          <a:ext cx="1974390" cy="715612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PENILAIAN</a:t>
          </a:r>
          <a:endParaRPr lang="en-US" sz="2800" kern="1200" dirty="0">
            <a:solidFill>
              <a:schemeClr val="bg1"/>
            </a:solidFill>
            <a:latin typeface="Tahoma" pitchFamily="34" charset="0"/>
            <a:cs typeface="Tahoma" pitchFamily="34" charset="0"/>
          </a:endParaRPr>
        </a:p>
      </dsp:txBody>
      <dsp:txXfrm>
        <a:off x="1030320" y="653486"/>
        <a:ext cx="1974390" cy="715612"/>
      </dsp:txXfrm>
    </dsp:sp>
    <dsp:sp modelId="{E8ADF436-BDAF-4357-8A23-4846E6D99932}">
      <dsp:nvSpPr>
        <dsp:cNvPr id="0" name=""/>
        <dsp:cNvSpPr/>
      </dsp:nvSpPr>
      <dsp:spPr>
        <a:xfrm>
          <a:off x="837955" y="190377"/>
          <a:ext cx="5019816" cy="5019816"/>
        </a:xfrm>
        <a:prstGeom prst="circularArrow">
          <a:avLst>
            <a:gd name="adj1" fmla="val 5201"/>
            <a:gd name="adj2" fmla="val 336001"/>
            <a:gd name="adj3" fmla="val 17368239"/>
            <a:gd name="adj4" fmla="val 15003121"/>
            <a:gd name="adj5" fmla="val 606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05/03/2020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048A1-040B-4884-BC4F-A8FDDF2D20F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3DAC-ADF6-4909-ACC3-41398FC6EDB4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6D6-8395-442A-AA6C-8970C80CBF1B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D4888-8296-44F9-AEFC-E49492E755C8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756E-3437-4151-9763-C29E9101CDE1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E72-6870-41BC-A160-2A30062E6AD6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0B64-A67F-40FC-8C9F-331D2C32D36C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8DF7-A2A3-4753-BC56-71739CCB99B1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C9E6-5FCB-4954-8476-3118F0C60EC5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E90C-AFF7-4D34-9B86-0587FC9DAABF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06C3-7CFB-4E42-B881-84BA55D8C1DE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0A48-0A16-4243-B9CE-3C4EF32280B8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E82A3-A3BB-4E6E-A33F-0B967521FCDF}" type="datetime1">
              <a:rPr lang="en-US"/>
              <a:pPr>
                <a:defRPr/>
              </a:pPr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524000"/>
            <a:ext cx="52578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Manajer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manajemen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3933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George R Terry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Moekiyat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1991)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is a distinct process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consisting of planning, organizing,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actuating and controlling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perfomed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determining and accomplish stated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objectives by the use of beings and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Other resources</a:t>
            </a:r>
            <a:endParaRPr lang="en-US" sz="40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162800" cy="3810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Abdelhak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Mervat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2001: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is a term used to describe a variety of things in contemporary organization.  Sometime it is used to describe a groups of people who “get things done through other people”</a:t>
            </a:r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MANAJER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153400" cy="28194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Tx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Manager is a </a:t>
            </a:r>
            <a:r>
              <a:rPr lang="en-US" sz="40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 who manages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affairs of a business, institution, team, etc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(Webster’s New World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Dict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en-US" sz="4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MANAJER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7244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Tx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Manager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 one who </a:t>
            </a:r>
            <a:r>
              <a:rPr lang="en-US" sz="40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monitors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an organizational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enviroment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</a:t>
            </a:r>
            <a:r>
              <a:rPr lang="en-US" sz="40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anticipate change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 to bring about the necessary adaptive </a:t>
            </a:r>
            <a:r>
              <a:rPr lang="en-US" sz="40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responses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to ensure that the organization’s </a:t>
            </a:r>
            <a:r>
              <a:rPr lang="en-US" sz="40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objectives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are met 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(Huffman, 1994)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MANAGMENT </a:t>
            </a:r>
            <a:r>
              <a:rPr lang="en-US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AS A PROCESS </a:t>
            </a:r>
            <a:endParaRPr lang="en-US" b="1" u="sng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20000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MANAGERS </a:t>
            </a:r>
            <a:r>
              <a:rPr lang="en-US" sz="3600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USE A PROCESS </a:t>
            </a:r>
            <a:r>
              <a:rPr lang="en-US" sz="360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of 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that is accomplished through a series of functions that they perform.</a:t>
            </a: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Abdelhak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Mervat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2001 “Health Information : Management of a Strategic Resource”., WB Saunders Company, Second Edition, USA)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MANAJER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534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Manajer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fungsi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fungsi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manajer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P-O-A-C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Planning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Organizing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Actuating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Controling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086600" cy="41148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Fayol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1997):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Organizing, Commanding, 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Coordinating, Controlling</a:t>
            </a:r>
          </a:p>
          <a:p>
            <a:pPr lvl="1" eaLnBrk="1" hangingPunct="1">
              <a:buNone/>
            </a:pP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George R Terry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1997):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Organizing, Actuating, </a:t>
            </a:r>
          </a:p>
          <a:p>
            <a:pPr lvl="1"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Controlling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28956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Sondang</a:t>
            </a:r>
            <a:r>
              <a:rPr lang="en-US" sz="4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P, 1997: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Pemberian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lvl="1" eaLnBrk="1" hangingPunct="1"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Penilaian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BA90-75BA-4DFC-AB9D-96C0BFB390B9}" type="datetime1">
              <a:rPr lang="en-US" smtClean="0"/>
              <a:pPr/>
              <a:t>3/5/2020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780C-A3EE-478B-825D-2F58CABA92C2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914400"/>
          <a:ext cx="7391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304800"/>
            <a:ext cx="5243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MANAJEMEN </a:t>
            </a:r>
            <a:endParaRPr lang="en-US" sz="3600" b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Selalu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fungsi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jadwal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Peranan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keberhasilan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fas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yankes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Fungsi-fungsi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675562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Berpikir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depan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berapa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proyeksi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diperoleh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Mengontrol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depan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Peramalan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terpadu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Prosedur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pengambilan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keputusan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mendatang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sistematik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bertahap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Clr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Yaslis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cs typeface="Tahoma" pitchFamily="34" charset="0"/>
              </a:rPr>
              <a:t>Ilyas</a:t>
            </a:r>
            <a:r>
              <a:rPr lang="en-US" sz="1600" dirty="0" smtClean="0">
                <a:latin typeface="Tahoma" pitchFamily="34" charset="0"/>
                <a:cs typeface="Tahoma" pitchFamily="34" charset="0"/>
              </a:rPr>
              <a:t>, 2000)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TAHAP PERENCANAAN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Analisa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situasional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analysis)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Penetapan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(problem statement)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Pemecahan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(alternative solution)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Pembahasan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menentukan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(decision)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(implementation of decision)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perbaikan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(supervision &amp; revision)</a:t>
            </a:r>
          </a:p>
          <a:p>
            <a:pPr eaLnBrk="1" hangingPunct="1">
              <a:lnSpc>
                <a:spcPct val="8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akhir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evaluastion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as a new diagnoses)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507288" cy="3886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persekutuan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lebih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bekerjasama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bersama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terikat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formal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terdapat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pimpinan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buruh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Siagian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P, 1997)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315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ORGANISASI:</a:t>
            </a:r>
            <a:r>
              <a:rPr lang="en-US" sz="4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wadah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ClrTx/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pimpinan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ORGANISASI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3505201" cy="4267200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WADAH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administrasi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dijalankan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statis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343400" y="1620083"/>
            <a:ext cx="4191000" cy="424731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Interaksi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antara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anggota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itu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dinamis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formal: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St.Org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Hub Informal: personal relation,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kesamaan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keahlian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kepentingan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</a:t>
            </a:r>
            <a:r>
              <a:rPr lang="en-US" b="1" u="sng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mengalokasi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perencanaan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Memerlukan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pemahaman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penyediaan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lain.</a:t>
            </a:r>
          </a:p>
          <a:p>
            <a:pPr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Pembahasan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hakiki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sifat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3" eaLnBrk="1" hangingPunct="1">
              <a:lnSpc>
                <a:spcPct val="90000"/>
              </a:lnSpc>
              <a:buClrTx/>
              <a:buFont typeface="Wingdings" pitchFamily="2" charset="2"/>
              <a:buChar char="§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peranan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010400" cy="34559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“Organizing is the management function of distributing or allocating resources forward the accomplishment of the objectives defined the plan”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(Huffman, 1994)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838200"/>
            <a:ext cx="74549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pengelompokan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sedemikian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rupa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shg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tercipta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Siagian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1997)</a:t>
            </a:r>
          </a:p>
          <a:p>
            <a:pPr eaLnBrk="1" hangingPunct="1"/>
            <a:endParaRPr lang="en-US" sz="1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7162800" cy="3062288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memadukan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sinkronisasi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beraspek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finansial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material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tata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0866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perorangan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kelompok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Hub.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organisatoris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kegiatannya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Pendelegasian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fisik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RUMAH SAKIT/PKM/FASYANKES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581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PENGORGANISASIAN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91400" cy="4002087"/>
          </a:xfrm>
        </p:spPr>
        <p:txBody>
          <a:bodyPr/>
          <a:lstStyle/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habis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Menggolongkan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dikerjakan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staf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menyediakan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diperlukan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Penugasan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personil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cakap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?)</a:t>
            </a:r>
          </a:p>
          <a:p>
            <a:pPr marL="514350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Mendelegasikan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wewenang</a:t>
            </a:r>
            <a:endParaRPr lang="en-US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YANG BAIK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36713"/>
            <a:ext cx="4191000" cy="4078287"/>
          </a:xfrm>
          <a:ln>
            <a:solidFill>
              <a:schemeClr val="tx1"/>
            </a:solidFill>
            <a:prstDash val="sysDot"/>
          </a:ln>
        </p:spPr>
        <p:txBody>
          <a:bodyPr>
            <a:normAutofit fontScale="85000" lnSpcReduction="10000"/>
          </a:bodyPr>
          <a:lstStyle/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jelas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dipahami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diterima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arah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kesatuan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perintah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w &amp;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jwb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pembagian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keahlian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05400" y="1600200"/>
            <a:ext cx="3581400" cy="411480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struktur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sederhana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relatif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permanen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jaminan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jabatan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tdk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semena-mena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balas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setimpal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penempatan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keahlian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3886200" cy="4835525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WEWENANG </a:t>
            </a:r>
            <a:r>
              <a:rPr lang="en-US" sz="44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menyuruh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melarang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lain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sesuatu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alat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495800" y="1143000"/>
            <a:ext cx="43434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TG-JAWAB</a:t>
            </a:r>
            <a:endParaRPr kumimoji="0" lang="en-US" sz="44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Kewajiban utk melakukan tugas &amp; menggunakan alat yg telah dipercayakan seseorang kepadanya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ACTUATING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1752600"/>
            <a:ext cx="7477125" cy="3886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The directing function of management involves getting all members of a work group to contribute effectively and efficiently to the achievement of the organization’s objectives”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(Huffman, 1994)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209800"/>
            <a:ext cx="7391400" cy="2930525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Menggerakkan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mengarahkan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program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iklim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8183880" cy="358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Keseluruhan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proses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pemberian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motif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kepada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bawahan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sedemikian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rupa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sehingga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mereka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mau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bekerja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ihklas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demi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tercapainya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isasi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efisien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efektif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“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Siagian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1997)</a:t>
            </a:r>
          </a:p>
          <a:p>
            <a:pPr marL="274320" marR="0" lvl="0" indent="-27432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PENGGERAKAN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81200"/>
            <a:ext cx="8534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Menumbuhkan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rasa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menyukai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pekerjaan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Mengusahakan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suasana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prestasi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org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berkembang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dinamis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66800" y="2209800"/>
            <a:ext cx="701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seseorang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pengaruh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kepada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perubahan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perilaku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secara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langsung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/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Muninjaya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1999)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7924800" cy="4419600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Melekat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sendiri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kepekaan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permasalahan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1"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menggerakan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kewenangan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tanggung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jawab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melekat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CIRI-CIRI KEPEMIMPINAN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905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Pendidikan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umum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luas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berkembang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secara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mental</a:t>
            </a: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analitis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daya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ingat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kuat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Kapabelitas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interatif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Ketrampilan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berkomunikasi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3400" marR="0" lvl="0" indent="-5334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Rasionalitas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objektivitas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UNIT KERJA</a:t>
            </a:r>
            <a:r>
              <a:rPr kumimoji="0" lang="en-US" sz="54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RMIK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 </a:t>
            </a: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SISTEM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514600"/>
            <a:ext cx="25908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HASIL/OUTPUT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200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CIRI-CIRI KEPEMIMPINAN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2188" y="1941513"/>
            <a:ext cx="7237412" cy="4078287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prioritas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Merasa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Relevansi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diambil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Sederhana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mendengar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Adaptabelitas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fleksibelitas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Keberanian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ketegasan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4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2133600"/>
            <a:ext cx="830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760" marR="0" lvl="0" indent="-256032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Proses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pengamatan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pelaksanaan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seluruh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utk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menjamin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agar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semua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pekerjaan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sedang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dilakukan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berjalan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rencana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Siagian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P, 1997)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057400"/>
            <a:ext cx="8001000" cy="365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penting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admin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tanpa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perencanaan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mencegah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penyelewengan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dicapai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erat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kaitannya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perencanaan</a:t>
            </a:r>
            <a:endParaRPr lang="en-US" sz="18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langkah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keseluruhan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proses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adm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Pengamatan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pengukuran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operasional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hasil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dicapai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dibandingkan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sasaran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Usaha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menganalisis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semua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---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terlaksana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kebijakan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strategi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keputusan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rencana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program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dianalisis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dirumuskan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ditetapkan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PENGAWASAN…?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362200"/>
            <a:ext cx="7467600" cy="36576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kesalahan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membimbing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Adakah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?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takut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bawahan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perbaikan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Mencegah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terjadinya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ditempuh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 EFEKTIF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rencana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Kecocokan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teknik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pengawasan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Dukungan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kelancaran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pelaksanaan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fungsi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manajemen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Cakupan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menyeluruh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Kehematan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penggunaan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biaya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Keterkaitan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pencapaian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sasaran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organisasional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 EFEKTIF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rencana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Kecocokan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teknik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pengawasan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Dukungan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kelancaran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pelaksanaan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fungsi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manajemen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Cakupan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menyeluruh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Kehematan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penggunaan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biaya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Keterkaitan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pencapaian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sasaran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organisasional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14400"/>
            <a:ext cx="4876800" cy="467836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UNIT KERJA RMIK</a:t>
            </a: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7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ORGANISASI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638800" y="2743200"/>
            <a:ext cx="533400" cy="914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2811959"/>
            <a:ext cx="25908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4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95600" y="3581400"/>
            <a:ext cx="609600" cy="762000"/>
          </a:xfrm>
          <a:prstGeom prst="downArrow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MANAJEMEN ?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657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MENCAPAI: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berbeda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saling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bertentangan</a:t>
            </a:r>
            <a:endParaRPr lang="en-US" sz="3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kinerja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org)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APA MANAJEMEN ?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001000" cy="3581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memperoleh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hasil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melalui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Siagian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Proses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memanfaatkan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man, money, method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secara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efisien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mencapai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Moekiyat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1991)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5240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209800"/>
            <a:ext cx="6781800" cy="2895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orang-orang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bersama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sistematik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efisien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Martoyo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1990)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620000" cy="46482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Dale Yoder (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Moekiyat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1991)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refers to the processes of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planning, directing and control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Huffman, 1994: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Management has been defined as the 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process of getting things done through </a:t>
            </a:r>
          </a:p>
          <a:p>
            <a:pPr lvl="1" eaLnBrk="1" hangingPunct="1">
              <a:lnSpc>
                <a:spcPct val="110000"/>
              </a:lnSpc>
              <a:buNone/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 with people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1003</Words>
  <Application>Microsoft Office PowerPoint</Application>
  <PresentationFormat>On-screen Show (4:3)</PresentationFormat>
  <Paragraphs>279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KEMAMPUAN YANG DIHARAPKAN</vt:lpstr>
      <vt:lpstr>Slide 3</vt:lpstr>
      <vt:lpstr>Slide 4</vt:lpstr>
      <vt:lpstr>Slide 5</vt:lpstr>
      <vt:lpstr>MENGAPA PERLU MANAJEMEN ?</vt:lpstr>
      <vt:lpstr>APA MANAJEMEN ?</vt:lpstr>
      <vt:lpstr>MANAJEMEN </vt:lpstr>
      <vt:lpstr>MANAJEMEN </vt:lpstr>
      <vt:lpstr>MANAJEMEN </vt:lpstr>
      <vt:lpstr>MANAJEMEN </vt:lpstr>
      <vt:lpstr>MANAJER  </vt:lpstr>
      <vt:lpstr>MANAJER  </vt:lpstr>
      <vt:lpstr>MANAGMENT AS A PROCESS </vt:lpstr>
      <vt:lpstr>MANAJER  </vt:lpstr>
      <vt:lpstr>FUNGSI MANAJEMEM</vt:lpstr>
      <vt:lpstr>FUNGSI MANAJEMEM</vt:lpstr>
      <vt:lpstr>Slide 18</vt:lpstr>
      <vt:lpstr>PERENCANAAN</vt:lpstr>
      <vt:lpstr>PERENCANAAN</vt:lpstr>
      <vt:lpstr>TAHAP PERENCANAAN</vt:lpstr>
      <vt:lpstr>ORGANISASI</vt:lpstr>
      <vt:lpstr>Slide 23</vt:lpstr>
      <vt:lpstr>FUNGSI ORGANISASI</vt:lpstr>
      <vt:lpstr>PENGORGANISASIAN</vt:lpstr>
      <vt:lpstr>PENGORGANISASIAN</vt:lpstr>
      <vt:lpstr>Slide 27</vt:lpstr>
      <vt:lpstr>FUNGSI PENGORGANISASIAN</vt:lpstr>
      <vt:lpstr>FUNGSI PENGORGANISASIAN</vt:lpstr>
      <vt:lpstr>LANGKAH PENGORGANISASIAN</vt:lpstr>
      <vt:lpstr>ORGANISASI YANG BAIK</vt:lpstr>
      <vt:lpstr>Slide 32</vt:lpstr>
      <vt:lpstr>ACTUATING</vt:lpstr>
      <vt:lpstr>PENGGERAKAN</vt:lpstr>
      <vt:lpstr>PENGGERAKAN</vt:lpstr>
      <vt:lpstr>TUJUAN PENGGERAKAN</vt:lpstr>
      <vt:lpstr>KEPEMIMPINAN</vt:lpstr>
      <vt:lpstr>KEPEMIMPINAN</vt:lpstr>
      <vt:lpstr>CIRI-CIRI KEPEMIMPINAN</vt:lpstr>
      <vt:lpstr>CIRI-CIRI KEPEMIMPINAN</vt:lpstr>
      <vt:lpstr>PENGAWASAN</vt:lpstr>
      <vt:lpstr>PENGAWASAN</vt:lpstr>
      <vt:lpstr>PENGAWASAN</vt:lpstr>
      <vt:lpstr>MENGAPA PERLU PENGAWASAN…?</vt:lpstr>
      <vt:lpstr>PENGAWASAN EFEKTIF</vt:lpstr>
      <vt:lpstr>PENGAWASAN EFEKTIF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246</cp:revision>
  <dcterms:created xsi:type="dcterms:W3CDTF">2010-08-24T06:47:44Z</dcterms:created>
  <dcterms:modified xsi:type="dcterms:W3CDTF">2020-03-05T08:43:25Z</dcterms:modified>
</cp:coreProperties>
</file>