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1"/>
  </p:notesMasterIdLst>
  <p:sldIdLst>
    <p:sldId id="481" r:id="rId2"/>
    <p:sldId id="426" r:id="rId3"/>
    <p:sldId id="532" r:id="rId4"/>
    <p:sldId id="589" r:id="rId5"/>
    <p:sldId id="579" r:id="rId6"/>
    <p:sldId id="573" r:id="rId7"/>
    <p:sldId id="527" r:id="rId8"/>
    <p:sldId id="534" r:id="rId9"/>
    <p:sldId id="535" r:id="rId10"/>
    <p:sldId id="580" r:id="rId11"/>
    <p:sldId id="584" r:id="rId12"/>
    <p:sldId id="582" r:id="rId13"/>
    <p:sldId id="581" r:id="rId14"/>
    <p:sldId id="583" r:id="rId15"/>
    <p:sldId id="590" r:id="rId16"/>
    <p:sldId id="529" r:id="rId17"/>
    <p:sldId id="592" r:id="rId18"/>
    <p:sldId id="585" r:id="rId19"/>
    <p:sldId id="594" r:id="rId20"/>
    <p:sldId id="593" r:id="rId21"/>
    <p:sldId id="595" r:id="rId22"/>
    <p:sldId id="596" r:id="rId23"/>
    <p:sldId id="597" r:id="rId24"/>
    <p:sldId id="599" r:id="rId25"/>
    <p:sldId id="598" r:id="rId26"/>
    <p:sldId id="600" r:id="rId27"/>
    <p:sldId id="601" r:id="rId28"/>
    <p:sldId id="602" r:id="rId29"/>
    <p:sldId id="603" r:id="rId30"/>
    <p:sldId id="530" r:id="rId31"/>
    <p:sldId id="604" r:id="rId32"/>
    <p:sldId id="605" r:id="rId33"/>
    <p:sldId id="606" r:id="rId34"/>
    <p:sldId id="607" r:id="rId35"/>
    <p:sldId id="608" r:id="rId36"/>
    <p:sldId id="610" r:id="rId37"/>
    <p:sldId id="611" r:id="rId38"/>
    <p:sldId id="612" r:id="rId39"/>
    <p:sldId id="613" r:id="rId40"/>
    <p:sldId id="615" r:id="rId41"/>
    <p:sldId id="614" r:id="rId42"/>
    <p:sldId id="616" r:id="rId43"/>
    <p:sldId id="617" r:id="rId44"/>
    <p:sldId id="618" r:id="rId45"/>
    <p:sldId id="620" r:id="rId46"/>
    <p:sldId id="619" r:id="rId47"/>
    <p:sldId id="621" r:id="rId48"/>
    <p:sldId id="622" r:id="rId49"/>
    <p:sldId id="6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A2C4-04B7-4799-AEA5-65693D48E85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E0D7-F375-4983-9D5B-BB7AA593F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9E0D7-F375-4983-9D5B-BB7AA593FE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02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5259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355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182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74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757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5636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42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4192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758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43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29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132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3984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3158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5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3337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4680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3432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762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62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5149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3113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3893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785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998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706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863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7105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88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0694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286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91242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997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2967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08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5239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6199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5972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07697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655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28887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66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613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033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94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885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385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2229B1-43EA-401B-AB32-91C299671F4F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CC22-8BE3-4A23-87E0-A9905F1998DF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BFF8-660F-404A-AB25-9E99AA105B28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9CF-A975-490D-AC3D-CC50650FC86B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899-16FD-43A9-A70C-887193224FEF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8A1F-D01B-49FB-AA35-82DCAC3D18CC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FDD-1CCE-460C-85B7-5CFAE8FD088F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AD85-2DE9-45E9-8451-8DA3D247AD2D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F37-ABF1-4048-AE07-60A440D83959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F74D28-E904-4F65-B37A-2AC793EE0465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D280CF-7A9A-4117-9232-FFD6CE985731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FA2AC-7F1E-4C96-9F80-8152577170B3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935849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SISWATI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PROGRAM STUDI  S1 MANAJEMEN INFORMASI KESEHATAN FAKULTAS ILMU-ILMU KESEHATAN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UNIVERSITAS  ESA  UNGGUL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524000"/>
            <a:ext cx="5791200" cy="2209800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73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PERTEMUAN </a:t>
            </a:r>
            <a:r>
              <a:rPr lang="en-US" sz="73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6</a:t>
            </a:r>
            <a:endParaRPr lang="en-US" sz="6500" b="1" dirty="0" smtClean="0">
              <a:solidFill>
                <a:schemeClr val="bg1"/>
              </a:solidFill>
            </a:endParaRPr>
          </a:p>
          <a:p>
            <a:pPr marL="514350" indent="-514350" algn="l" eaLnBrk="1" hangingPunct="1">
              <a:buClrTx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514350" indent="-514350" algn="l" eaLnBrk="1" hangingPunct="1">
              <a:buClrTx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5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Instrumen</a:t>
            </a:r>
            <a:r>
              <a:rPr lang="en-US" sz="5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Manajemen</a:t>
            </a:r>
            <a:r>
              <a:rPr lang="en-US" sz="5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Informasi</a:t>
            </a:r>
            <a:r>
              <a:rPr lang="en-US" sz="5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5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Rekam</a:t>
            </a:r>
            <a:r>
              <a:rPr lang="en-US" sz="5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Medis</a:t>
            </a:r>
            <a:r>
              <a:rPr lang="en-US" sz="5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(MIRM)</a:t>
            </a:r>
            <a:endParaRPr lang="en-US" sz="48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E252E-AF45-4AEC-B615-DBFD8748CE48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E6DC-1CF7-470F-AD44-9264A236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MENENTUKAN SKOR</a:t>
            </a:r>
            <a:endParaRPr lang="en-US" sz="2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219200"/>
          <a:ext cx="8763001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SKOR=10 (TL)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SKOR=5 (TS)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 0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(TT)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Regulasi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sesuai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dg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maksud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tujuan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Regulasi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80 %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Regulasi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20-79 %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Regulasi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&lt;20 %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rapat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rapat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80 %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rapat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20-79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&lt;20 %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pelatihan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pelatihan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SG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80 %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pelatihan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SG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20-79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pelatihan</a:t>
                      </a:r>
                      <a:endParaRPr lang="en-SG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&lt;20 %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MENENTUKAN SKOR</a:t>
            </a:r>
            <a:endParaRPr lang="en-US" sz="2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219200"/>
          <a:ext cx="87630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SKOR=10 (TL)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SKOR=5 (TS)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 0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(TT)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orientasi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staf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orientasi</a:t>
                      </a:r>
                      <a:endParaRPr lang="en-SG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80 %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orientasi</a:t>
                      </a:r>
                      <a:endParaRPr lang="en-SG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20-79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dokumen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orientasi</a:t>
                      </a:r>
                      <a:endParaRPr lang="en-SG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&lt;20 %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MENENTUKAN SKOR</a:t>
            </a:r>
            <a:endParaRPr lang="en-US" sz="2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219200"/>
          <a:ext cx="876300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SKOR=10 (TL)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SKOR=5 (TS)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 0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(TT)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observasi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pelayanan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sesuai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regulasi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80 %=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jika</a:t>
                      </a:r>
                      <a:endParaRPr lang="en-US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10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diobservasi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EP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20-79 %=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jika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2-7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10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diobservasi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EP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&lt;20 %=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jika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10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diobservasi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EP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simulasi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staf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sesuai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regulasi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80 %=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jika</a:t>
                      </a:r>
                      <a:endParaRPr lang="en-US" sz="2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8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10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staf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diminta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simulasi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sudah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20-79 %=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jika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2-7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10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staf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diminta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simulasi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sudah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&lt;20 %=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jika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10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staf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diminta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simulasi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sudah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memenuhi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MENENTUKAN SKOR</a:t>
            </a:r>
            <a:endParaRPr lang="en-US" sz="2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844040"/>
          <a:ext cx="87630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SKOR=10 (TL)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SKOR=5 (TS)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 0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(TT)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Rekam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jejak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pd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survei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akreditasi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pertama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berkesinambungan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sejak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3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bulan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sebelumnya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berkesinambungan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sejak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2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bulan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sebelumnya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berkesinambungan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sejak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bulan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sebelumnya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MENENTUKAN SKOR</a:t>
            </a:r>
            <a:endParaRPr lang="en-US" sz="2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219200"/>
          <a:ext cx="87630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SKOR=10 (TL)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SKOR=5 (TS)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 0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(TT)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Rekam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jejak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pd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survei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akreditasi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ulang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berkesinambungan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sejak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12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bulan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sebelumnya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berkesinambungan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sejak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4-10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bl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sebelumnya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pelaksanaan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kegiatan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berkesinambungan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sejak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1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bl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sebelumnya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0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Instrumen</a:t>
            </a:r>
            <a:r>
              <a:rPr lang="en-US" sz="2800" b="0" kern="10" cap="all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0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telusur</a:t>
            </a:r>
            <a:r>
              <a:rPr lang="en-US" sz="2800" b="0" kern="10" cap="all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0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mirm</a:t>
            </a:r>
            <a:endParaRPr lang="en-SG" sz="2800" b="0" dirty="0"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143000"/>
          <a:ext cx="8458199" cy="4926714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 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mengelola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SIMRS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organisasi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Pedoman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pengorganisasian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Struktur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organisasi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Struktur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organisasi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UU RI No.11/2008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PMK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RI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No. 82/2013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unit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 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kompetensi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sudah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terlatih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  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SIMRS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narasumber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Kompeten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762000"/>
          <a:ext cx="8458199" cy="549859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1.1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pengelolaan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pengelolaan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pedoman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pengelolaan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termasuk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 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program PMKP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terintegrasi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(PMKP 2.1)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Sistem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terintegrasi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antara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surveilans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indikator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mutu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(PPI 10)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meliputi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butir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a-c PMKP 7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para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berpartisipasi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memilih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mengitegrasi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menggunakan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teknologi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(MIRM 3) 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838200"/>
          <a:ext cx="8458201" cy="318516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1.1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serta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manajerial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diintegrasikan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pengambilan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keputusan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  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manajerial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diintegrasikan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pelatihan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Ketua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/Tim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PMKP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685800"/>
          <a:ext cx="8458199" cy="586549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86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perencanaan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s.d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c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maksud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tujuan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perencanaan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PPA/ka bid/Ka unit/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pihak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luar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Tx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Pihak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luar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perencanaan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mengacu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undangan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perencanaan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mengacu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undangan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Pihak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luar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215006"/>
          <a:ext cx="8458199" cy="229019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Perencanaan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disesuaikan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besar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kompleksitas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(D,W)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perencanaan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Disesuaikan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besar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kompleksitas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6858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KEMAMPUAN YANG DIHARAPKAN</a:t>
            </a:r>
            <a:endParaRPr lang="en-US" sz="36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91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Tx/>
            </a:pP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UMUM: </a:t>
            </a:r>
          </a:p>
          <a:p>
            <a:pPr eaLnBrk="1" hangingPunct="1">
              <a:buClrTx/>
              <a:buNone/>
            </a:pP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Mahasiswa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mampu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instrumen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untuk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menilai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kelengkapan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standar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manajemen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informasi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rekam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medis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Tx/>
              <a:buNone/>
            </a:pPr>
            <a:endParaRPr lang="en-US" sz="36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buClrTx/>
              <a:buNone/>
            </a:pP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KHUSUS</a:t>
            </a: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MEMAHAMI: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ClrTx/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Instrumen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MIRM</a:t>
            </a:r>
          </a:p>
          <a:p>
            <a:pPr marL="914400" lvl="1" indent="-514350" eaLnBrk="1" hangingPunct="1">
              <a:buClrTx/>
              <a:buFont typeface="+mj-lt"/>
              <a:buAutoNum type="arabicPeriod"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Cara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melakukan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penilaian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standar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ClrTx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762000"/>
          <a:ext cx="8458199" cy="523456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membangun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 RS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harus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PPA (D,W)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membangun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SIM 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harus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membangun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 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harus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bidang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membangun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 RS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melibatkan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bidang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762000"/>
          <a:ext cx="8458199" cy="494195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menyediakan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kumpulan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 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s.d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c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maksud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tujuan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harus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tersedia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memenuhi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yaitu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PPA,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bidang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divisi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juga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MFK 10</a:t>
                      </a:r>
                    </a:p>
                    <a:p>
                      <a:pPr marL="342900" indent="-342900"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pengumpulan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memberikan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dibutuhkan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pihak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lain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luar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perundang-undangan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PMKP 6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TKRS 5</a:t>
                      </a:r>
                      <a:endParaRPr lang="en-US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pemberian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24302"/>
          <a:ext cx="8458199" cy="5380866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rumah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sakit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24302"/>
          <a:ext cx="8458199" cy="524065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program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program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Komite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/Tim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PMKP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pendidikan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penelitian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dianalisis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diubah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menjadi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pendidikan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Penelitian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penelitian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endParaRPr lang="en-US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Pendidik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klnis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24302"/>
          <a:ext cx="8458199" cy="530771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disampaikan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 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penyampaian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bid/Ka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menerima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format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dg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penerimaan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format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bid/Ka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416998"/>
          <a:ext cx="8458199" cy="425729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menerima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Diterima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bid/Ka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pengolah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dibutuhkan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tanggung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jawabnya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(W,S)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Peragaan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Pengolahan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762000"/>
          <a:ext cx="8458199" cy="546621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menyediakan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mendapatkan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ilmiah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lain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referensi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internet/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perpustakaan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terkait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menyediakan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mendapatkan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ilmiah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lain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pendidikan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(D,O, W)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referensi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Pendidikan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internet/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perpustakaan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Pendidik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endParaRPr lang="en-US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terkait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762000"/>
          <a:ext cx="8458199" cy="564299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0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menyediakan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mendapatkan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ilmiah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lain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penelitian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(D,O,W)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referensi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penelitian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internet/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perpustakaan</a:t>
                      </a:r>
                      <a:endParaRPr lang="en-US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Peneliti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endParaRPr lang="en-US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menyediakan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internet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mendptkan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ilmiah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lain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(D,O,W)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&amp;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referensi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mjmn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fasilitas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internet/</a:t>
                      </a: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perpustakaan</a:t>
                      </a:r>
                      <a:endParaRPr lang="en-US" sz="16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Pimpinan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KaBid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/ka Div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 unit 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SIMRS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762000"/>
          <a:ext cx="8458199" cy="583197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4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yang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untuk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mengelola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(R)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kerja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yang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meliputi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Pedoman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pengorganisasian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Pedoman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meliputi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Nakes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punya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</a:p>
                    <a:p>
                      <a:pPr marL="342900" indent="-342900">
                        <a:buFont typeface="Wingdings" pitchFamily="2" charset="2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(MIRM 9),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termasuk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</a:p>
                    <a:p>
                      <a:pPr marL="800100" lvl="1" indent="-342900">
                        <a:buFont typeface="Wingdings" pitchFamily="2" charset="2"/>
                        <a:buChar char="ü"/>
                      </a:pP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upaya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mencegah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bagi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berhak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(MIRM 11)</a:t>
                      </a:r>
                    </a:p>
                    <a:p>
                      <a:pPr marL="800100" lvl="1" indent="-342900">
                        <a:buFont typeface="Wingdings" pitchFamily="2" charset="2"/>
                        <a:buChar char="ü"/>
                      </a:pP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Standar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kode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diagnostik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definisi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simbol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singkatan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(MIRM 12)</a:t>
                      </a:r>
                    </a:p>
                    <a:p>
                      <a:pPr marL="800100" lvl="1" indent="-342900">
                        <a:buFont typeface="Wingdings" pitchFamily="2" charset="2"/>
                        <a:buChar char="ü"/>
                      </a:pP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nomor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(MIRM 13)</a:t>
                      </a:r>
                    </a:p>
                    <a:p>
                      <a:pPr marL="800100" lvl="1" indent="-342900">
                        <a:buFont typeface="Wingdings" pitchFamily="2" charset="2"/>
                        <a:buChar char="ü"/>
                      </a:pP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Manajemen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meliputi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butir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 </a:t>
                      </a:r>
                      <a:r>
                        <a:rPr lang="en-US" sz="1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s.d</a:t>
                      </a:r>
                      <a:r>
                        <a:rPr lang="en-US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c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Program unit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762000"/>
          <a:ext cx="8458199" cy="555269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Organisasi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dipimpin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tenaga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kompetensi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kewenangan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mengelola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pimpinan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RM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Tersedia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tempat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menjamin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keamanan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kerahasiaan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(D,O,W) 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inventaris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sarana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prasarana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2" descr="C:\Users\siswati\Pictures\copy 20\WP_20180313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0" y="1676400"/>
            <a:ext cx="4953000" cy="3581400"/>
          </a:xfrm>
          <a:prstGeom prst="rect">
            <a:avLst/>
          </a:prstGeom>
          <a:noFill/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343400" y="990600"/>
            <a:ext cx="44958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Tx/>
            </a:pP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TUJUAN</a:t>
            </a: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KARS:</a:t>
            </a:r>
          </a:p>
          <a:p>
            <a:pPr eaLnBrk="1" hangingPunct="1">
              <a:buClrTx/>
              <a:buNone/>
            </a:pPr>
            <a:endParaRPr lang="en-US" sz="32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buClrTx/>
              <a:buNone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Menilai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kepatuhan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RS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terhadap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SNARS 1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yaitu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standar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pelayanan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berfokus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pada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pasien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peningkatan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mutu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pasien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serta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manajemen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risiko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di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RS.</a:t>
            </a:r>
          </a:p>
          <a:p>
            <a:pPr eaLnBrk="1" hangingPunct="1">
              <a:buClrTx/>
              <a:buNone/>
            </a:pPr>
            <a:endParaRPr lang="en-US" sz="36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ClrTx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57619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9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menetapkan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tenaga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kesehatan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mempunyai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tenaga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kesehatan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Mempunyai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termasuk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evaluasi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pembaharuan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tersedia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bagi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semua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PPA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dg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rumahs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akit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(D,O)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juga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AP 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formulir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jalan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inap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jalan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inap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92671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9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formulir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dievaluasi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diperbaharui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kebutuhan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periodik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evaluasi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form RM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diperbaharui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terkini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form RM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Diperbaharui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Klinis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lengkap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dg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tulisan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dibaca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(D,O)</a:t>
                      </a:r>
                      <a:endParaRPr lang="en-US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lengkap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tulisan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terbaca</a:t>
                      </a: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387515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10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retensi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data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lainnya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terkait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penetapan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jangka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rentang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menjamin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keamanan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kerahasiaan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(O,W)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tempat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20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250355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10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Dokumen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bentuk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dimusnahkan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setelah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melampaui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periode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pemusnahan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berita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Ka/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</a:p>
                    <a:p>
                      <a:pPr marL="457200" lvl="0" indent="-45720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pemusnah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395135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ditetapkan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mencegah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bentuk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kerta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elektronik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bentuk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elektronik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dilindungi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kehilangan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kerusakan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(O,W)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30187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bentuk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kerta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elektronik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dilindungi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gangguan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serta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penggunaan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(D,S,W)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Ruang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tempat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penyimpanan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menjamin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perlindungan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terhadap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berhak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(O,W)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56095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12 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standarisasi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kode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diagnosis,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kode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prosedur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definisi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simbol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digunakan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tidak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digunakan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singkat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serta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dimonitor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pelaksanaannya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Ketentuan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tersebut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dievaluasi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86575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bahwa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memiliki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sistem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nomor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dg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Sistem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penomoran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pengaturan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jalan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IGD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pemeriksaan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penunjang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(R)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digunakan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mencatat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asesmen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rencana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perkembangan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kondisi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92671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 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menggunakan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penomoran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(D,W,O)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tersedia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jalan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darurat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pemeriksaan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penunjang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tersusun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rapi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lihat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7083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spesifik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ditentukan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kesinambungan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memadai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mengidentifikasi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memadai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mendukung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diagnosis (D,O)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629400" cy="1447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SNARS EDISI 1 DAN INSTRUMEN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10" name="Picture 9" descr="C:\Users\siswati\Pictures\copy 20\WP_20180314_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04899" y="2781302"/>
            <a:ext cx="3505200" cy="2819399"/>
          </a:xfrm>
          <a:prstGeom prst="rect">
            <a:avLst/>
          </a:prstGeom>
          <a:noFill/>
        </p:spPr>
      </p:pic>
      <p:pic>
        <p:nvPicPr>
          <p:cNvPr id="13" name="Picture 3" descr="H:\SERTIFIKAT 2019\2019-03 (Mar)\scan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438400"/>
            <a:ext cx="3124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504863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memadai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memberi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justifikasi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pengobatan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memadai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mendokumentasikan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pemberian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pengobatan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Aktivitas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manajer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(MPP)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dicatat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rekam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(D,O,W)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17493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13.1.1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darurat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kedatangan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kondisi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darurat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instruksi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lanjut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darurat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jam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kedatangan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IGD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282359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darurat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kondisi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unit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IGD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gawat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darurat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instruksi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lanjut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asuhan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51523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menetapkan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individu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berwenang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memahami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melakukan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koreksi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hanya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individu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mendapat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otoritas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utk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individu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berwenang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memahami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cara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melakukan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koreksi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(W,O)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282359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pengisian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diidentifikasi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dg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jelas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PPA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Tanggal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jam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pengisian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diidentifikasi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(D,O)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91147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menetapkan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individu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tim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melakukan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review 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direview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Review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menggunakan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sampel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mewakili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Fokus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review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ketepatan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waktu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keterbacaan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kelengkapan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3839658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13.4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review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termasuk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harus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sesuai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dg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review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termasuk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masih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sdh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eview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dilaporkan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secara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berkala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60667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mengenai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privasi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kerahasiaan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informasi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terkait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data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akses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terhadap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RM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berdasar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perundang-undangan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(R)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Terdapat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dilaksanakan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Kepatuhan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dimonitor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33235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riwayat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kesehatan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pemeriksaan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fisis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pemeriksan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diagnostik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indikasi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dirawat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inap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diagnostik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komorbiditas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lain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prosedur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terapi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dikerjakan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990600"/>
          <a:ext cx="8458199" cy="451523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MIRM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TELUSUR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SKOR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diberikan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termasuk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setelah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RS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kondisi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kesehatan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i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status present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4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Ringkasan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pulang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memuat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instruksi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tindak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lanjut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serta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dijelaskan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ditandatangani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457200" lvl="0" indent="-457200">
                        <a:buFont typeface="+mj-lt"/>
                        <a:buNone/>
                      </a:pP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keluarga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(D,W)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en-SG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SG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TT</a:t>
                      </a:r>
                      <a:endParaRPr lang="en-SG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SETIAP EP DILENGKAPI:</a:t>
            </a:r>
            <a:endParaRPr lang="en-US" sz="32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996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7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KODE</a:t>
                      </a:r>
                      <a:endParaRPr lang="en-SG" sz="2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KETERANGAN</a:t>
                      </a:r>
                      <a:endParaRPr lang="en-SG" sz="2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08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r)</a:t>
                      </a:r>
                      <a:endParaRPr lang="en-SG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Regulasi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dokumen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pengaturan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disusun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berupa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kebijakan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Pedoman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Panduan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SPO,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Peraturan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RS,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Keputusan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Direktur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program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108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B0F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B0F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d)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Dokumen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proses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pelayanan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dapat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berbentuk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RM,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laporan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notulen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audit,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atau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ijazah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dokumen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pelaksanaan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21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3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KODE</a:t>
                      </a:r>
                      <a:endParaRPr lang="en-SG" sz="2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KETERANGAN</a:t>
                      </a:r>
                      <a:endParaRPr lang="en-SG" sz="28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768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(O</a:t>
                      </a:r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SG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Observasi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bukti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didapatkan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berdasarkan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hasil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penglihatan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observasi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dilakukan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surveior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529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70C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</a:t>
                      </a:r>
                      <a:r>
                        <a:rPr lang="en-US" sz="32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0070C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SG" sz="3200" dirty="0">
                        <a:solidFill>
                          <a:srgbClr val="0070C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Simulasi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peragaan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dilakukan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staf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diminta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surveior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007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(W</a:t>
                      </a:r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SG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Wawancara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kegiatan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tanya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jawab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dilakukan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oleh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Surveior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yg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ditujukan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kepada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pihak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RS,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pasien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keluarga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tenaga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kontrak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dll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(co</a:t>
                      </a:r>
                      <a:r>
                        <a:rPr lang="en-US" sz="2800" b="1" kern="10" cap="all" dirty="0" smtClean="0"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effectLst>
                            <a:outerShdw dist="35921" dir="2700000" algn="ctr" rotWithShape="0">
                              <a:srgbClr val="990000"/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SG" sz="28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Crosscheck</a:t>
                      </a:r>
                      <a:endParaRPr lang="en-SG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2011680"/>
          <a:ext cx="83819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SKOR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KETERANGAN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PEMENUHAN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TL</a:t>
                      </a:r>
                      <a:r>
                        <a:rPr lang="en-US" sz="3200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Calibri" pitchFamily="34" charset="0"/>
                          <a:cs typeface="Calibri" pitchFamily="34" charset="0"/>
                        </a:rPr>
                        <a:t>terpenuhi</a:t>
                      </a:r>
                      <a:r>
                        <a:rPr lang="en-US" sz="3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Calibri" pitchFamily="34" charset="0"/>
                          <a:cs typeface="Calibri" pitchFamily="34" charset="0"/>
                        </a:rPr>
                        <a:t>lengkap</a:t>
                      </a:r>
                      <a:r>
                        <a:rPr lang="en-US" sz="3200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EP minimal 80 %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TS (</a:t>
                      </a:r>
                      <a:r>
                        <a:rPr lang="en-US" sz="3200" dirty="0" err="1" smtClean="0">
                          <a:latin typeface="Calibri" pitchFamily="34" charset="0"/>
                          <a:cs typeface="Calibri" pitchFamily="34" charset="0"/>
                        </a:rPr>
                        <a:t>terpenuhi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Calibri" pitchFamily="34" charset="0"/>
                          <a:cs typeface="Calibri" pitchFamily="34" charset="0"/>
                        </a:rPr>
                        <a:t>sebagian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EP minimal 20 </a:t>
                      </a:r>
                      <a:r>
                        <a:rPr lang="en-US" sz="3200" dirty="0" err="1" smtClean="0">
                          <a:latin typeface="Calibri" pitchFamily="34" charset="0"/>
                          <a:cs typeface="Calibri" pitchFamily="34" charset="0"/>
                        </a:rPr>
                        <a:t>sampai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 &lt;80 %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TT (</a:t>
                      </a:r>
                      <a:r>
                        <a:rPr lang="en-US" sz="32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Calibri" pitchFamily="34" charset="0"/>
                          <a:cs typeface="Calibri" pitchFamily="34" charset="0"/>
                        </a:rPr>
                        <a:t>terpenuhi</a:t>
                      </a: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EP &lt;20 %</a:t>
                      </a:r>
                      <a:endParaRPr lang="en-SG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Pemberian</a:t>
            </a:r>
            <a:r>
              <a:rPr lang="en-US" b="0" kern="10" cap="all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0" kern="10" cap="all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skor</a:t>
            </a:r>
            <a:endParaRPr lang="en-US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20762"/>
            <a:ext cx="8229600" cy="731838"/>
          </a:xfrm>
        </p:spPr>
        <p:txBody>
          <a:bodyPr>
            <a:noAutofit/>
          </a:bodyPr>
          <a:lstStyle/>
          <a:p>
            <a:pPr algn="ctr"/>
            <a:r>
              <a:rPr lang="en-US" sz="4800" b="1" kern="10" cap="all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4800" b="0" kern="10" cap="all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SELF ASESSMENT</a:t>
            </a:r>
            <a:endParaRPr lang="en-US" sz="48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0"/>
            <a:ext cx="8229600" cy="2286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all" spc="0" normalizeH="0" baseline="0" noProof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en-US" sz="4800" i="0" u="none" strike="noStrike" kern="10" cap="all" spc="0" normalizeH="0" baseline="0" noProof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INSTRUMEN AKREDITASI SNARS EDISI 1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287962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all" spc="0" normalizeH="0" baseline="0" noProof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en-US" sz="4800" b="1" i="0" u="none" strike="noStrike" kern="10" cap="all" spc="0" normalizeH="0" baseline="0" noProof="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Skor</a:t>
            </a:r>
            <a:r>
              <a:rPr kumimoji="0" lang="en-US" sz="4800" b="1" i="0" u="none" strike="noStrike" kern="10" cap="all" spc="0" normalizeH="0" baseline="0" noProof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&gt;85 %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1676400"/>
            <a:ext cx="533400" cy="68580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67200" y="4572000"/>
            <a:ext cx="533400" cy="68580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MENENTUKAN SKOR</a:t>
            </a:r>
            <a:endParaRPr lang="en-US" sz="2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399" y="1447800"/>
          <a:ext cx="876300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KRITERIA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SKOR=10 (TL)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SKOR=5 (TS)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SKOR= 0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(TT)</a:t>
                      </a:r>
                      <a:endParaRPr lang="en-SG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Pemenuhan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EP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&lt;80 %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20-79 %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&lt;20 %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ditemukan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konsisten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ditemukan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konsisten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Bukti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kepatuhan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ditemukan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secara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menyeluruh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wawancara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Jawaban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“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Ya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”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“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selalu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”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Jawaban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“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biasanya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” 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 “</a:t>
                      </a:r>
                      <a:r>
                        <a:rPr lang="en-US" sz="2400" baseline="0" dirty="0" err="1" smtClean="0">
                          <a:latin typeface="Calibri" pitchFamily="34" charset="0"/>
                          <a:cs typeface="Calibri" pitchFamily="34" charset="0"/>
                        </a:rPr>
                        <a:t>kadang-kadang</a:t>
                      </a:r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’”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Jawaban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“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jarang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”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atau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“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tidak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pernah</a:t>
                      </a:r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”</a:t>
                      </a:r>
                      <a:endParaRPr lang="en-SG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3452</Words>
  <Application>Microsoft Office PowerPoint</Application>
  <PresentationFormat>On-screen Show (4:3)</PresentationFormat>
  <Paragraphs>1932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Lucida Sans Unicode</vt:lpstr>
      <vt:lpstr>Symbol</vt:lpstr>
      <vt:lpstr>Tahoma</vt:lpstr>
      <vt:lpstr>Verdana</vt:lpstr>
      <vt:lpstr>Wingdings</vt:lpstr>
      <vt:lpstr>Wingdings 2</vt:lpstr>
      <vt:lpstr>Wingdings 3</vt:lpstr>
      <vt:lpstr>Concourse</vt:lpstr>
      <vt:lpstr>PowerPoint Presentation</vt:lpstr>
      <vt:lpstr>KEMAMPUAN YANG DIHARAPKAN</vt:lpstr>
      <vt:lpstr>PowerPoint Presentation</vt:lpstr>
      <vt:lpstr>SNARS EDISI 1 DAN INSTRUMEN</vt:lpstr>
      <vt:lpstr>SETIAP EP DILENGKAPI:</vt:lpstr>
      <vt:lpstr>PowerPoint Presentation</vt:lpstr>
      <vt:lpstr>Pemberian skor</vt:lpstr>
      <vt:lpstr> SELF ASESSMENT</vt:lpstr>
      <vt:lpstr>MENENTUKAN SKOR</vt:lpstr>
      <vt:lpstr>MENENTUKAN SKOR</vt:lpstr>
      <vt:lpstr>MENENTUKAN SKOR</vt:lpstr>
      <vt:lpstr>MENENTUKAN SKOR</vt:lpstr>
      <vt:lpstr>MENENTUKAN SKOR</vt:lpstr>
      <vt:lpstr>MENENTUKAN SKOR</vt:lpstr>
      <vt:lpstr>Instrumen telusur mirm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akreditasi</dc:title>
  <dc:creator>Akreditasi</dc:creator>
  <cp:lastModifiedBy>Zoe</cp:lastModifiedBy>
  <cp:revision>253</cp:revision>
  <dcterms:created xsi:type="dcterms:W3CDTF">2017-04-07T05:25:29Z</dcterms:created>
  <dcterms:modified xsi:type="dcterms:W3CDTF">2020-04-06T09:52:20Z</dcterms:modified>
</cp:coreProperties>
</file>