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62" r:id="rId2"/>
    <p:sldId id="257"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6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MANAJEMEN SDM</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id-ID" smtClean="0"/>
              <a:t>FEB 305</a:t>
            </a: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6097 - Rina Anindita</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78E0C8-D6F1-45C4-8FA2-83D64C7E92C5}" type="slidenum">
              <a:rPr lang="en-US" smtClean="0"/>
              <a:t>‹#›</a:t>
            </a:fld>
            <a:endParaRPr lang="en-US"/>
          </a:p>
        </p:txBody>
      </p:sp>
    </p:spTree>
    <p:extLst>
      <p:ext uri="{BB962C8B-B14F-4D97-AF65-F5344CB8AC3E}">
        <p14:creationId xmlns:p14="http://schemas.microsoft.com/office/powerpoint/2010/main" val="32418727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MANAJEMEN SDM</a:t>
            </a: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id-ID" smtClean="0"/>
              <a:t>FEB 305</a:t>
            </a:r>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6097 - Rina Anindita</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53BBC5-86DA-4C3E-9088-2E3D24833681}" type="slidenum">
              <a:rPr lang="en-US" smtClean="0"/>
              <a:t>‹#›</a:t>
            </a:fld>
            <a:endParaRPr lang="en-US"/>
          </a:p>
        </p:txBody>
      </p:sp>
    </p:spTree>
    <p:extLst>
      <p:ext uri="{BB962C8B-B14F-4D97-AF65-F5344CB8AC3E}">
        <p14:creationId xmlns:p14="http://schemas.microsoft.com/office/powerpoint/2010/main" val="69160740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53BBC5-86DA-4C3E-9088-2E3D24833681}" type="slidenum">
              <a:rPr lang="en-US" smtClean="0"/>
              <a:t>2</a:t>
            </a:fld>
            <a:endParaRPr lang="en-US"/>
          </a:p>
        </p:txBody>
      </p:sp>
      <p:sp>
        <p:nvSpPr>
          <p:cNvPr id="5" name="Date Placeholder 4"/>
          <p:cNvSpPr>
            <a:spLocks noGrp="1"/>
          </p:cNvSpPr>
          <p:nvPr>
            <p:ph type="dt" idx="11"/>
          </p:nvPr>
        </p:nvSpPr>
        <p:spPr/>
        <p:txBody>
          <a:bodyPr/>
          <a:lstStyle/>
          <a:p>
            <a:r>
              <a:rPr lang="id-ID" smtClean="0"/>
              <a:t>FEB 305</a:t>
            </a:r>
            <a:endParaRPr lang="en-US"/>
          </a:p>
        </p:txBody>
      </p:sp>
      <p:sp>
        <p:nvSpPr>
          <p:cNvPr id="6" name="Footer Placeholder 5"/>
          <p:cNvSpPr>
            <a:spLocks noGrp="1"/>
          </p:cNvSpPr>
          <p:nvPr>
            <p:ph type="ftr" sz="quarter" idx="12"/>
          </p:nvPr>
        </p:nvSpPr>
        <p:spPr/>
        <p:txBody>
          <a:bodyPr/>
          <a:lstStyle/>
          <a:p>
            <a:r>
              <a:rPr lang="en-US" smtClean="0"/>
              <a:t>6097 - Rina Anindita</a:t>
            </a:r>
            <a:endParaRPr lang="en-US"/>
          </a:p>
        </p:txBody>
      </p:sp>
      <p:sp>
        <p:nvSpPr>
          <p:cNvPr id="7" name="Header Placeholder 6"/>
          <p:cNvSpPr>
            <a:spLocks noGrp="1"/>
          </p:cNvSpPr>
          <p:nvPr>
            <p:ph type="hdr" sz="quarter" idx="13"/>
          </p:nvPr>
        </p:nvSpPr>
        <p:spPr/>
        <p:txBody>
          <a:bodyPr/>
          <a:lstStyle/>
          <a:p>
            <a:r>
              <a:rPr lang="en-US" smtClean="0"/>
              <a:t>MANAJEMEN SDM</a:t>
            </a:r>
            <a:endParaRPr lang="en-US"/>
          </a:p>
        </p:txBody>
      </p:sp>
    </p:spTree>
    <p:extLst>
      <p:ext uri="{BB962C8B-B14F-4D97-AF65-F5344CB8AC3E}">
        <p14:creationId xmlns:p14="http://schemas.microsoft.com/office/powerpoint/2010/main" val="34799313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0" y="8731"/>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048000" y="5029200"/>
            <a:ext cx="5943600" cy="1694329"/>
          </a:xfrm>
        </p:spPr>
        <p:txBody>
          <a:bodyPr anchor="b"/>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2400" y="5029200"/>
            <a:ext cx="2590800" cy="1692275"/>
          </a:xfrm>
        </p:spPr>
        <p:txBody>
          <a:bodyPr anchor="b"/>
          <a:lstStyle>
            <a:lvl1pPr algn="ctr">
              <a:defRPr sz="2000" b="1">
                <a:solidFill>
                  <a:schemeClr val="tx1"/>
                </a:solidFill>
                <a:effectLst>
                  <a:outerShdw blurRad="38100" dist="38100" dir="2700000" algn="tl">
                    <a:srgbClr val="000000">
                      <a:alpha val="43137"/>
                    </a:srgbClr>
                  </a:outerShdw>
                </a:effectLst>
              </a:defRPr>
            </a:lvl1pPr>
          </a:lstStyle>
          <a:p>
            <a:r>
              <a:rPr lang="id-ID" smtClean="0"/>
              <a:t>FEB 305 - Manajemen SDM </a:t>
            </a:r>
            <a:endParaRPr lang="en-US" sz="1800" dirty="0"/>
          </a:p>
        </p:txBody>
      </p:sp>
      <p:sp>
        <p:nvSpPr>
          <p:cNvPr id="2" name="Title 1"/>
          <p:cNvSpPr>
            <a:spLocks noGrp="1"/>
          </p:cNvSpPr>
          <p:nvPr>
            <p:ph type="ctrTitle"/>
          </p:nvPr>
        </p:nvSpPr>
        <p:spPr>
          <a:xfrm>
            <a:off x="3048000" y="1219200"/>
            <a:ext cx="5943600" cy="3581400"/>
          </a:xfrm>
        </p:spPr>
        <p:txBody>
          <a:bodyPr anchor="b"/>
          <a:lstStyle>
            <a:lvl1pPr>
              <a:defRPr>
                <a:solidFill>
                  <a:schemeClr val="bg1"/>
                </a:solidFill>
              </a:defRPr>
            </a:lvl1pPr>
          </a:lstStyle>
          <a:p>
            <a:r>
              <a:rPr lang="en-US" smtClean="0"/>
              <a:t>Click to edit Master title style</a:t>
            </a:r>
            <a:endParaRPr lang="en-US"/>
          </a:p>
        </p:txBody>
      </p:sp>
    </p:spTree>
    <p:extLst>
      <p:ext uri="{BB962C8B-B14F-4D97-AF65-F5344CB8AC3E}">
        <p14:creationId xmlns:p14="http://schemas.microsoft.com/office/powerpoint/2010/main" val="81921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id-ID" smtClean="0"/>
              <a:t>FEB 305 - Manajemen SDM </a:t>
            </a:r>
            <a:endParaRPr lang="en-US"/>
          </a:p>
        </p:txBody>
      </p:sp>
      <p:sp>
        <p:nvSpPr>
          <p:cNvPr id="5" name="Footer Placeholder 4"/>
          <p:cNvSpPr>
            <a:spLocks noGrp="1"/>
          </p:cNvSpPr>
          <p:nvPr>
            <p:ph type="ftr" sz="quarter" idx="11"/>
          </p:nvPr>
        </p:nvSpPr>
        <p:spPr/>
        <p:txBody>
          <a:bodyPr/>
          <a:lstStyle/>
          <a:p>
            <a:r>
              <a:rPr lang="en-US" smtClean="0"/>
              <a:t>6097 - Rina Anindita</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t>‹#›</a:t>
            </a:fld>
            <a:endParaRPr lang="en-US"/>
          </a:p>
        </p:txBody>
      </p:sp>
    </p:spTree>
    <p:extLst>
      <p:ext uri="{BB962C8B-B14F-4D97-AF65-F5344CB8AC3E}">
        <p14:creationId xmlns:p14="http://schemas.microsoft.com/office/powerpoint/2010/main" val="39274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id-ID" smtClean="0"/>
              <a:t>FEB 305 - Manajemen SDM </a:t>
            </a:r>
            <a:endParaRPr lang="en-US"/>
          </a:p>
        </p:txBody>
      </p:sp>
      <p:sp>
        <p:nvSpPr>
          <p:cNvPr id="5" name="Footer Placeholder 4"/>
          <p:cNvSpPr>
            <a:spLocks noGrp="1"/>
          </p:cNvSpPr>
          <p:nvPr>
            <p:ph type="ftr" sz="quarter" idx="11"/>
          </p:nvPr>
        </p:nvSpPr>
        <p:spPr/>
        <p:txBody>
          <a:bodyPr/>
          <a:lstStyle/>
          <a:p>
            <a:r>
              <a:rPr lang="en-US" smtClean="0"/>
              <a:t>6097 - Rina Anindita</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t>‹#›</a:t>
            </a:fld>
            <a:endParaRPr lang="en-US"/>
          </a:p>
        </p:txBody>
      </p:sp>
    </p:spTree>
    <p:extLst>
      <p:ext uri="{BB962C8B-B14F-4D97-AF65-F5344CB8AC3E}">
        <p14:creationId xmlns:p14="http://schemas.microsoft.com/office/powerpoint/2010/main" val="4030347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id-ID" smtClean="0"/>
              <a:t>FEB 305 - Manajemen SDM </a:t>
            </a:r>
            <a:endParaRPr lang="en-US"/>
          </a:p>
        </p:txBody>
      </p:sp>
      <p:sp>
        <p:nvSpPr>
          <p:cNvPr id="5" name="Footer Placeholder 4"/>
          <p:cNvSpPr>
            <a:spLocks noGrp="1"/>
          </p:cNvSpPr>
          <p:nvPr>
            <p:ph type="ftr" sz="quarter" idx="11"/>
          </p:nvPr>
        </p:nvSpPr>
        <p:spPr/>
        <p:txBody>
          <a:bodyPr/>
          <a:lstStyle/>
          <a:p>
            <a:r>
              <a:rPr lang="en-US" smtClean="0"/>
              <a:t>6097 - Rina Anindita</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t>‹#›</a:t>
            </a:fld>
            <a:endParaRPr lang="en-US"/>
          </a:p>
        </p:txBody>
      </p:sp>
    </p:spTree>
    <p:extLst>
      <p:ext uri="{BB962C8B-B14F-4D97-AF65-F5344CB8AC3E}">
        <p14:creationId xmlns:p14="http://schemas.microsoft.com/office/powerpoint/2010/main" val="1375152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1"/>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4200" y="2362200"/>
            <a:ext cx="3505200" cy="7524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57600" y="3200400"/>
            <a:ext cx="5303520" cy="3505200"/>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152400"/>
            <a:ext cx="3657600" cy="365125"/>
          </a:xfrm>
        </p:spPr>
        <p:txBody>
          <a:bodyPr/>
          <a:lstStyle/>
          <a:p>
            <a:r>
              <a:rPr lang="id-ID" smtClean="0"/>
              <a:t>FEB 305 - Manajemen SDM </a:t>
            </a:r>
            <a:endParaRPr lang="en-US"/>
          </a:p>
        </p:txBody>
      </p:sp>
      <p:sp>
        <p:nvSpPr>
          <p:cNvPr id="5" name="Footer Placeholder 4"/>
          <p:cNvSpPr>
            <a:spLocks noGrp="1"/>
          </p:cNvSpPr>
          <p:nvPr>
            <p:ph type="ftr" sz="quarter" idx="11"/>
          </p:nvPr>
        </p:nvSpPr>
        <p:spPr>
          <a:xfrm>
            <a:off x="4419600" y="152400"/>
            <a:ext cx="2895600" cy="365125"/>
          </a:xfrm>
        </p:spPr>
        <p:txBody>
          <a:bodyPr/>
          <a:lstStyle/>
          <a:p>
            <a:r>
              <a:rPr lang="en-US" smtClean="0"/>
              <a:t>6097 - Rina Anindita</a:t>
            </a:r>
            <a:endParaRPr lang="en-US" dirty="0"/>
          </a:p>
        </p:txBody>
      </p:sp>
      <p:sp>
        <p:nvSpPr>
          <p:cNvPr id="6" name="Slide Number Placeholder 5"/>
          <p:cNvSpPr>
            <a:spLocks noGrp="1"/>
          </p:cNvSpPr>
          <p:nvPr>
            <p:ph type="sldNum" sz="quarter" idx="12"/>
          </p:nvPr>
        </p:nvSpPr>
        <p:spPr>
          <a:xfrm>
            <a:off x="7696200" y="152400"/>
            <a:ext cx="990600" cy="365125"/>
          </a:xfrm>
        </p:spPr>
        <p:txBody>
          <a:bodyPr/>
          <a:lstStyle/>
          <a:p>
            <a:fld id="{0A156141-EE72-4F1F-A749-B7E82EFB5B5F}" type="slidenum">
              <a:rPr lang="en-US" smtClean="0"/>
              <a:t>‹#›</a:t>
            </a:fld>
            <a:endParaRPr lang="en-US"/>
          </a:p>
        </p:txBody>
      </p:sp>
    </p:spTree>
    <p:extLst>
      <p:ext uri="{BB962C8B-B14F-4D97-AF65-F5344CB8AC3E}">
        <p14:creationId xmlns:p14="http://schemas.microsoft.com/office/powerpoint/2010/main" val="210438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id-ID" smtClean="0"/>
              <a:t>FEB 305 - Manajemen SDM </a:t>
            </a:r>
            <a:endParaRPr lang="en-US"/>
          </a:p>
        </p:txBody>
      </p:sp>
      <p:sp>
        <p:nvSpPr>
          <p:cNvPr id="6" name="Footer Placeholder 5"/>
          <p:cNvSpPr>
            <a:spLocks noGrp="1"/>
          </p:cNvSpPr>
          <p:nvPr>
            <p:ph type="ftr" sz="quarter" idx="11"/>
          </p:nvPr>
        </p:nvSpPr>
        <p:spPr/>
        <p:txBody>
          <a:bodyPr/>
          <a:lstStyle/>
          <a:p>
            <a:r>
              <a:rPr lang="en-US" smtClean="0"/>
              <a:t>6097 - Rina Anindita</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t>‹#›</a:t>
            </a:fld>
            <a:endParaRPr lang="en-US"/>
          </a:p>
        </p:txBody>
      </p:sp>
    </p:spTree>
    <p:extLst>
      <p:ext uri="{BB962C8B-B14F-4D97-AF65-F5344CB8AC3E}">
        <p14:creationId xmlns:p14="http://schemas.microsoft.com/office/powerpoint/2010/main" val="312831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id-ID" smtClean="0"/>
              <a:t>FEB 305 - Manajemen SDM </a:t>
            </a:r>
            <a:endParaRPr lang="en-US"/>
          </a:p>
        </p:txBody>
      </p:sp>
      <p:sp>
        <p:nvSpPr>
          <p:cNvPr id="8" name="Footer Placeholder 7"/>
          <p:cNvSpPr>
            <a:spLocks noGrp="1"/>
          </p:cNvSpPr>
          <p:nvPr>
            <p:ph type="ftr" sz="quarter" idx="11"/>
          </p:nvPr>
        </p:nvSpPr>
        <p:spPr/>
        <p:txBody>
          <a:bodyPr/>
          <a:lstStyle/>
          <a:p>
            <a:r>
              <a:rPr lang="en-US" smtClean="0"/>
              <a:t>6097 - Rina Anindita</a:t>
            </a:r>
            <a:endParaRPr lang="en-US"/>
          </a:p>
        </p:txBody>
      </p:sp>
      <p:sp>
        <p:nvSpPr>
          <p:cNvPr id="9" name="Slide Number Placeholder 8"/>
          <p:cNvSpPr>
            <a:spLocks noGrp="1"/>
          </p:cNvSpPr>
          <p:nvPr>
            <p:ph type="sldNum" sz="quarter" idx="12"/>
          </p:nvPr>
        </p:nvSpPr>
        <p:spPr/>
        <p:txBody>
          <a:bodyPr/>
          <a:lstStyle/>
          <a:p>
            <a:fld id="{0A156141-EE72-4F1F-A749-B7E82EFB5B5F}" type="slidenum">
              <a:rPr lang="en-US" smtClean="0"/>
              <a:t>‹#›</a:t>
            </a:fld>
            <a:endParaRPr lang="en-US"/>
          </a:p>
        </p:txBody>
      </p:sp>
    </p:spTree>
    <p:extLst>
      <p:ext uri="{BB962C8B-B14F-4D97-AF65-F5344CB8AC3E}">
        <p14:creationId xmlns:p14="http://schemas.microsoft.com/office/powerpoint/2010/main" val="2616959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id-ID" smtClean="0"/>
              <a:t>FEB 305 - Manajemen SDM </a:t>
            </a:r>
            <a:endParaRPr lang="en-US"/>
          </a:p>
        </p:txBody>
      </p:sp>
      <p:sp>
        <p:nvSpPr>
          <p:cNvPr id="4" name="Footer Placeholder 3"/>
          <p:cNvSpPr>
            <a:spLocks noGrp="1"/>
          </p:cNvSpPr>
          <p:nvPr>
            <p:ph type="ftr" sz="quarter" idx="11"/>
          </p:nvPr>
        </p:nvSpPr>
        <p:spPr/>
        <p:txBody>
          <a:bodyPr/>
          <a:lstStyle/>
          <a:p>
            <a:r>
              <a:rPr lang="en-US" smtClean="0"/>
              <a:t>6097 - Rina Anindita</a:t>
            </a:r>
            <a:endParaRPr lang="en-US"/>
          </a:p>
        </p:txBody>
      </p:sp>
      <p:sp>
        <p:nvSpPr>
          <p:cNvPr id="5" name="Slide Number Placeholder 4"/>
          <p:cNvSpPr>
            <a:spLocks noGrp="1"/>
          </p:cNvSpPr>
          <p:nvPr>
            <p:ph type="sldNum" sz="quarter" idx="12"/>
          </p:nvPr>
        </p:nvSpPr>
        <p:spPr/>
        <p:txBody>
          <a:bodyPr/>
          <a:lstStyle/>
          <a:p>
            <a:fld id="{0A156141-EE72-4F1F-A749-B7E82EFB5B5F}" type="slidenum">
              <a:rPr lang="en-US" smtClean="0"/>
              <a:t>‹#›</a:t>
            </a:fld>
            <a:endParaRPr lang="en-US"/>
          </a:p>
        </p:txBody>
      </p:sp>
    </p:spTree>
    <p:extLst>
      <p:ext uri="{BB962C8B-B14F-4D97-AF65-F5344CB8AC3E}">
        <p14:creationId xmlns:p14="http://schemas.microsoft.com/office/powerpoint/2010/main" val="93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id-ID" smtClean="0"/>
              <a:t>FEB 305 - Manajemen SDM </a:t>
            </a:r>
            <a:endParaRPr lang="en-US"/>
          </a:p>
        </p:txBody>
      </p:sp>
      <p:sp>
        <p:nvSpPr>
          <p:cNvPr id="3" name="Footer Placeholder 2"/>
          <p:cNvSpPr>
            <a:spLocks noGrp="1"/>
          </p:cNvSpPr>
          <p:nvPr>
            <p:ph type="ftr" sz="quarter" idx="11"/>
          </p:nvPr>
        </p:nvSpPr>
        <p:spPr/>
        <p:txBody>
          <a:bodyPr/>
          <a:lstStyle/>
          <a:p>
            <a:r>
              <a:rPr lang="en-US" smtClean="0"/>
              <a:t>6097 - Rina Anindita</a:t>
            </a:r>
            <a:endParaRPr lang="en-US"/>
          </a:p>
        </p:txBody>
      </p:sp>
      <p:sp>
        <p:nvSpPr>
          <p:cNvPr id="4" name="Slide Number Placeholder 3"/>
          <p:cNvSpPr>
            <a:spLocks noGrp="1"/>
          </p:cNvSpPr>
          <p:nvPr>
            <p:ph type="sldNum" sz="quarter" idx="12"/>
          </p:nvPr>
        </p:nvSpPr>
        <p:spPr/>
        <p:txBody>
          <a:bodyPr/>
          <a:lstStyle/>
          <a:p>
            <a:fld id="{0A156141-EE72-4F1F-A749-B7E82EFB5B5F}" type="slidenum">
              <a:rPr lang="en-US" smtClean="0"/>
              <a:t>‹#›</a:t>
            </a:fld>
            <a:endParaRPr lang="en-US"/>
          </a:p>
        </p:txBody>
      </p:sp>
    </p:spTree>
    <p:extLst>
      <p:ext uri="{BB962C8B-B14F-4D97-AF65-F5344CB8AC3E}">
        <p14:creationId xmlns:p14="http://schemas.microsoft.com/office/powerpoint/2010/main" val="186605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d-ID" smtClean="0"/>
              <a:t>FEB 305 - Manajemen SDM </a:t>
            </a:r>
            <a:endParaRPr lang="en-US"/>
          </a:p>
        </p:txBody>
      </p:sp>
      <p:sp>
        <p:nvSpPr>
          <p:cNvPr id="6" name="Footer Placeholder 5"/>
          <p:cNvSpPr>
            <a:spLocks noGrp="1"/>
          </p:cNvSpPr>
          <p:nvPr>
            <p:ph type="ftr" sz="quarter" idx="11"/>
          </p:nvPr>
        </p:nvSpPr>
        <p:spPr/>
        <p:txBody>
          <a:bodyPr/>
          <a:lstStyle/>
          <a:p>
            <a:r>
              <a:rPr lang="en-US" smtClean="0"/>
              <a:t>6097 - Rina Anindita</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t>‹#›</a:t>
            </a:fld>
            <a:endParaRPr lang="en-US"/>
          </a:p>
        </p:txBody>
      </p:sp>
    </p:spTree>
    <p:extLst>
      <p:ext uri="{BB962C8B-B14F-4D97-AF65-F5344CB8AC3E}">
        <p14:creationId xmlns:p14="http://schemas.microsoft.com/office/powerpoint/2010/main" val="3889087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id-ID" smtClean="0"/>
              <a:t>FEB 305 - Manajemen SDM </a:t>
            </a:r>
            <a:endParaRPr lang="en-US"/>
          </a:p>
        </p:txBody>
      </p:sp>
      <p:sp>
        <p:nvSpPr>
          <p:cNvPr id="6" name="Footer Placeholder 5"/>
          <p:cNvSpPr>
            <a:spLocks noGrp="1"/>
          </p:cNvSpPr>
          <p:nvPr>
            <p:ph type="ftr" sz="quarter" idx="11"/>
          </p:nvPr>
        </p:nvSpPr>
        <p:spPr/>
        <p:txBody>
          <a:bodyPr/>
          <a:lstStyle/>
          <a:p>
            <a:r>
              <a:rPr lang="en-US" smtClean="0"/>
              <a:t>6097 - Rina Anindita</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t>‹#›</a:t>
            </a:fld>
            <a:endParaRPr lang="en-US"/>
          </a:p>
        </p:txBody>
      </p:sp>
    </p:spTree>
    <p:extLst>
      <p:ext uri="{BB962C8B-B14F-4D97-AF65-F5344CB8AC3E}">
        <p14:creationId xmlns:p14="http://schemas.microsoft.com/office/powerpoint/2010/main" val="342295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rsil\Desktop\Smartcreative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6096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2243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3474720" cy="365125"/>
          </a:xfrm>
          <a:prstGeom prst="rect">
            <a:avLst/>
          </a:prstGeom>
        </p:spPr>
        <p:txBody>
          <a:bodyPr vert="horz" lIns="91440" tIns="45720" rIns="91440" bIns="45720" rtlCol="0" anchor="ctr"/>
          <a:lstStyle>
            <a:lvl1pPr algn="l">
              <a:defRPr sz="1200">
                <a:solidFill>
                  <a:schemeClr val="bg1"/>
                </a:solidFill>
              </a:defRPr>
            </a:lvl1pPr>
          </a:lstStyle>
          <a:p>
            <a:r>
              <a:rPr lang="id-ID" smtClean="0"/>
              <a:t>FEB 305 - Manajemen SDM </a:t>
            </a:r>
            <a:endParaRPr lang="en-US" dirty="0"/>
          </a:p>
        </p:txBody>
      </p:sp>
      <p:sp>
        <p:nvSpPr>
          <p:cNvPr id="5" name="Footer Placeholder 4"/>
          <p:cNvSpPr>
            <a:spLocks noGrp="1"/>
          </p:cNvSpPr>
          <p:nvPr>
            <p:ph type="ftr" sz="quarter" idx="3"/>
          </p:nvPr>
        </p:nvSpPr>
        <p:spPr>
          <a:xfrm>
            <a:off x="43434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smtClean="0"/>
              <a:t>6097 - Rina Anindita</a:t>
            </a:r>
            <a:endParaRPr lang="en-US"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a:solidFill>
                  <a:schemeClr val="bg1"/>
                </a:solidFill>
              </a:defRPr>
            </a:lvl1pPr>
          </a:lstStyle>
          <a:p>
            <a:fld id="{0A156141-EE72-4F1F-A749-B7E82EFB5B5F}" type="slidenum">
              <a:rPr lang="en-US" smtClean="0"/>
              <a:pPr/>
              <a:t>‹#›</a:t>
            </a:fld>
            <a:endParaRPr lang="en-US" dirty="0"/>
          </a:p>
        </p:txBody>
      </p:sp>
    </p:spTree>
    <p:extLst>
      <p:ext uri="{BB962C8B-B14F-4D97-AF65-F5344CB8AC3E}">
        <p14:creationId xmlns:p14="http://schemas.microsoft.com/office/powerpoint/2010/main" val="4072005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219200"/>
            <a:ext cx="5943600" cy="2133600"/>
          </a:xfrm>
        </p:spPr>
        <p:txBody>
          <a:bodyPr anchor="ctr">
            <a:noAutofit/>
          </a:bodyPr>
          <a:lstStyle/>
          <a:p>
            <a:r>
              <a:rPr lang="id-ID" sz="3200" b="1" dirty="0" smtClean="0">
                <a:effectLst>
                  <a:outerShdw blurRad="38100" dist="38100" dir="2700000" algn="tl">
                    <a:srgbClr val="000000">
                      <a:alpha val="43137"/>
                    </a:srgbClr>
                  </a:outerShdw>
                </a:effectLst>
              </a:rPr>
              <a:t>KONSEP DASAR MANAJEMEN  SUMBER DAYA MANUSIA</a:t>
            </a:r>
            <a:endParaRPr lang="en-US" sz="3200"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048000" y="5029199"/>
            <a:ext cx="5943600" cy="1677528"/>
          </a:xfrm>
        </p:spPr>
        <p:txBody>
          <a:bodyPr>
            <a:normAutofit fontScale="92500" lnSpcReduction="10000"/>
          </a:bodyPr>
          <a:lstStyle/>
          <a:p>
            <a:r>
              <a:rPr lang="en-US" sz="2800" b="1" dirty="0" smtClean="0">
                <a:solidFill>
                  <a:schemeClr val="bg1"/>
                </a:solidFill>
                <a:effectLst>
                  <a:outerShdw blurRad="38100" dist="38100" dir="2700000" algn="tl">
                    <a:srgbClr val="000000">
                      <a:alpha val="43137"/>
                    </a:srgbClr>
                  </a:outerShdw>
                </a:effectLst>
              </a:rPr>
              <a:t>6</a:t>
            </a:r>
            <a:r>
              <a:rPr lang="id-ID" sz="2800" b="1" dirty="0" smtClean="0">
                <a:solidFill>
                  <a:schemeClr val="bg1"/>
                </a:solidFill>
                <a:effectLst>
                  <a:outerShdw blurRad="38100" dist="38100" dir="2700000" algn="tl">
                    <a:srgbClr val="000000">
                      <a:alpha val="43137"/>
                    </a:srgbClr>
                  </a:outerShdw>
                </a:effectLst>
              </a:rPr>
              <a:t>097</a:t>
            </a:r>
            <a:r>
              <a:rPr lang="en-US" sz="2800" b="1" dirty="0" smtClean="0">
                <a:solidFill>
                  <a:schemeClr val="bg1"/>
                </a:solidFill>
                <a:effectLst>
                  <a:outerShdw blurRad="38100" dist="38100" dir="2700000" algn="tl">
                    <a:srgbClr val="000000">
                      <a:alpha val="43137"/>
                    </a:srgbClr>
                  </a:outerShdw>
                </a:effectLst>
              </a:rPr>
              <a:t> –</a:t>
            </a:r>
            <a:r>
              <a:rPr lang="id-ID" sz="2800" b="1" dirty="0" smtClean="0">
                <a:solidFill>
                  <a:schemeClr val="bg1"/>
                </a:solidFill>
                <a:effectLst>
                  <a:outerShdw blurRad="38100" dist="38100" dir="2700000" algn="tl">
                    <a:srgbClr val="000000">
                      <a:alpha val="43137"/>
                    </a:srgbClr>
                  </a:outerShdw>
                </a:effectLst>
              </a:rPr>
              <a:t> RINA ANINDITA</a:t>
            </a:r>
            <a:endParaRPr lang="en-US" sz="2800" b="1" dirty="0" smtClean="0">
              <a:solidFill>
                <a:schemeClr val="bg1"/>
              </a:solidFill>
              <a:effectLst>
                <a:outerShdw blurRad="38100" dist="38100" dir="2700000" algn="tl">
                  <a:srgbClr val="000000">
                    <a:alpha val="43137"/>
                  </a:srgbClr>
                </a:outerShdw>
              </a:effectLst>
            </a:endParaRPr>
          </a:p>
          <a:p>
            <a:endParaRPr lang="en-US" sz="2000" b="1" dirty="0" smtClean="0">
              <a:solidFill>
                <a:schemeClr val="bg1"/>
              </a:solidFill>
              <a:effectLst>
                <a:outerShdw blurRad="38100" dist="38100" dir="2700000" algn="tl">
                  <a:srgbClr val="000000">
                    <a:alpha val="43137"/>
                  </a:srgbClr>
                </a:outerShdw>
              </a:effectLst>
            </a:endParaRPr>
          </a:p>
          <a:p>
            <a:r>
              <a:rPr lang="en-US" sz="1800" b="1" dirty="0" smtClean="0">
                <a:effectLst>
                  <a:outerShdw blurRad="38100" dist="38100" dir="2700000" algn="tl">
                    <a:srgbClr val="000000">
                      <a:alpha val="43137"/>
                    </a:srgbClr>
                  </a:outerShdw>
                </a:effectLst>
              </a:rPr>
              <a:t>PROGRAM STUDI </a:t>
            </a:r>
            <a:r>
              <a:rPr lang="id-ID" sz="1800" b="1" dirty="0" smtClean="0">
                <a:effectLst>
                  <a:outerShdw blurRad="38100" dist="38100" dir="2700000" algn="tl">
                    <a:srgbClr val="000000">
                      <a:alpha val="43137"/>
                    </a:srgbClr>
                  </a:outerShdw>
                </a:effectLst>
              </a:rPr>
              <a:t>MANAJEMEN</a:t>
            </a:r>
            <a:endParaRPr lang="en-US" sz="1800" b="1" dirty="0" smtClean="0">
              <a:effectLst>
                <a:outerShdw blurRad="38100" dist="38100" dir="2700000" algn="tl">
                  <a:srgbClr val="000000">
                    <a:alpha val="43137"/>
                  </a:srgbClr>
                </a:outerShdw>
              </a:effectLst>
            </a:endParaRPr>
          </a:p>
          <a:p>
            <a:r>
              <a:rPr lang="en-US" sz="1800" b="1" dirty="0" smtClean="0">
                <a:solidFill>
                  <a:schemeClr val="bg1"/>
                </a:solidFill>
                <a:effectLst>
                  <a:outerShdw blurRad="38100" dist="38100" dir="2700000" algn="tl">
                    <a:srgbClr val="000000">
                      <a:alpha val="43137"/>
                    </a:srgbClr>
                  </a:outerShdw>
                </a:effectLst>
              </a:rPr>
              <a:t>FAKULTAS</a:t>
            </a:r>
            <a:r>
              <a:rPr lang="id-ID" sz="1800" b="1" dirty="0">
                <a:effectLst>
                  <a:outerShdw blurRad="38100" dist="38100" dir="2700000" algn="tl">
                    <a:srgbClr val="000000">
                      <a:alpha val="43137"/>
                    </a:srgbClr>
                  </a:outerShdw>
                </a:effectLst>
              </a:rPr>
              <a:t> </a:t>
            </a:r>
            <a:r>
              <a:rPr lang="id-ID" sz="1800" b="1" dirty="0" smtClean="0">
                <a:effectLst>
                  <a:outerShdw blurRad="38100" dist="38100" dir="2700000" algn="tl">
                    <a:srgbClr val="000000">
                      <a:alpha val="43137"/>
                    </a:srgbClr>
                  </a:outerShdw>
                </a:effectLst>
              </a:rPr>
              <a:t>EKONOMI DAN BISNIS </a:t>
            </a:r>
          </a:p>
          <a:p>
            <a:r>
              <a:rPr lang="en-US" sz="1800" b="1" dirty="0" smtClean="0">
                <a:solidFill>
                  <a:schemeClr val="bg1"/>
                </a:solidFill>
                <a:effectLst>
                  <a:outerShdw blurRad="38100" dist="38100" dir="2700000" algn="tl">
                    <a:srgbClr val="000000">
                      <a:alpha val="43137"/>
                    </a:srgbClr>
                  </a:outerShdw>
                </a:effectLst>
              </a:rPr>
              <a:t>UNIVERSITAS ESA UNGGUL</a:t>
            </a:r>
            <a:endParaRPr lang="en-US" sz="1800" b="1" dirty="0">
              <a:solidFill>
                <a:schemeClr val="bg1"/>
              </a:solidFill>
              <a:effectLst>
                <a:outerShdw blurRad="38100" dist="38100" dir="2700000" algn="tl">
                  <a:srgbClr val="000000">
                    <a:alpha val="43137"/>
                  </a:srgbClr>
                </a:outerShdw>
              </a:effectLst>
            </a:endParaRPr>
          </a:p>
        </p:txBody>
      </p:sp>
      <p:sp>
        <p:nvSpPr>
          <p:cNvPr id="7" name="Date Placeholder 3"/>
          <p:cNvSpPr txBox="1">
            <a:spLocks/>
          </p:cNvSpPr>
          <p:nvPr/>
        </p:nvSpPr>
        <p:spPr>
          <a:xfrm>
            <a:off x="152400" y="5014452"/>
            <a:ext cx="2590800" cy="1692275"/>
          </a:xfrm>
          <a:prstGeom prst="rect">
            <a:avLst/>
          </a:prstGeom>
        </p:spPr>
        <p:txBody>
          <a:bodyPr vert="horz" lIns="91440" tIns="45720" rIns="91440" bIns="45720" rtlCol="0" anchor="b"/>
          <a:lstStyle>
            <a:defPPr>
              <a:defRPr lang="en-US"/>
            </a:defPPr>
            <a:lvl1pPr marL="0" algn="ctr" defTabSz="914400" rtl="0" eaLnBrk="1" latinLnBrk="0" hangingPunct="1">
              <a:defRPr sz="2800" b="1" kern="1200">
                <a:solidFill>
                  <a:schemeClr val="tx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d-ID" sz="2000" dirty="0" smtClean="0"/>
              <a:t>FEB 305</a:t>
            </a:r>
            <a:endParaRPr lang="en-US" sz="2000" dirty="0" smtClean="0"/>
          </a:p>
          <a:p>
            <a:r>
              <a:rPr lang="en-US" sz="2000" dirty="0" smtClean="0"/>
              <a:t>|</a:t>
            </a:r>
          </a:p>
          <a:p>
            <a:r>
              <a:rPr lang="id-ID" sz="2000" dirty="0" smtClean="0"/>
              <a:t>MANAJEMEN SUMBER DAYA MANUSIA</a:t>
            </a:r>
            <a:endParaRPr lang="en-US" sz="2000" dirty="0"/>
          </a:p>
        </p:txBody>
      </p:sp>
      <p:sp>
        <p:nvSpPr>
          <p:cNvPr id="5" name="Title 1"/>
          <p:cNvSpPr txBox="1">
            <a:spLocks/>
          </p:cNvSpPr>
          <p:nvPr/>
        </p:nvSpPr>
        <p:spPr>
          <a:xfrm>
            <a:off x="3048000" y="3429000"/>
            <a:ext cx="5943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en-US" b="1" dirty="0" smtClean="0">
                <a:effectLst>
                  <a:outerShdw blurRad="38100" dist="38100" dir="2700000" algn="tl">
                    <a:srgbClr val="000000">
                      <a:alpha val="43137"/>
                    </a:srgbClr>
                  </a:outerShdw>
                </a:effectLst>
              </a:rPr>
              <a:t>PERTEMUAN #1</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366735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lin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913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0" y="0"/>
            <a:ext cx="9144000" cy="76200"/>
          </a:xfrm>
          <a:prstGeom prst="rect">
            <a:avLst/>
          </a:prstGeom>
          <a:solidFill>
            <a:srgbClr val="034E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endParaRPr lang="id-ID" altLang="id-ID" sz="1800">
              <a:latin typeface="Trebuchet MS" pitchFamily="34" charset="0"/>
            </a:endParaRPr>
          </a:p>
        </p:txBody>
      </p:sp>
      <p:sp>
        <p:nvSpPr>
          <p:cNvPr id="15364" name="Rectangle 8"/>
          <p:cNvSpPr>
            <a:spLocks noChangeArrowheads="1"/>
          </p:cNvSpPr>
          <p:nvPr/>
        </p:nvSpPr>
        <p:spPr bwMode="auto">
          <a:xfrm>
            <a:off x="0" y="76200"/>
            <a:ext cx="9144000" cy="76200"/>
          </a:xfrm>
          <a:prstGeom prst="rect">
            <a:avLst/>
          </a:prstGeom>
          <a:solidFill>
            <a:srgbClr val="33A3D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eaLnBrk="1" hangingPunct="1"/>
            <a:endParaRPr lang="id-ID" altLang="id-ID">
              <a:latin typeface="Trebuchet MS" pitchFamily="34" charset="0"/>
            </a:endParaRPr>
          </a:p>
        </p:txBody>
      </p:sp>
      <p:sp>
        <p:nvSpPr>
          <p:cNvPr id="15365" name="Text Box 11"/>
          <p:cNvSpPr txBox="1">
            <a:spLocks noChangeAspect="1" noChangeArrowheads="1"/>
          </p:cNvSpPr>
          <p:nvPr/>
        </p:nvSpPr>
        <p:spPr bwMode="auto">
          <a:xfrm>
            <a:off x="539750" y="1628775"/>
            <a:ext cx="8137525"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0850" indent="-450850" defTabSz="152400" eaLnBrk="0" hangingPunct="0">
              <a:tabLst>
                <a:tab pos="393700" algn="l"/>
              </a:tabLst>
              <a:defRPr sz="2000">
                <a:solidFill>
                  <a:schemeClr val="tx1"/>
                </a:solidFill>
                <a:latin typeface="Prudential" pitchFamily="2" charset="0"/>
                <a:cs typeface="Arial" charset="0"/>
              </a:defRPr>
            </a:lvl1pPr>
            <a:lvl2pPr marL="742950" indent="-285750" defTabSz="152400" eaLnBrk="0" hangingPunct="0">
              <a:tabLst>
                <a:tab pos="393700" algn="l"/>
              </a:tabLst>
              <a:defRPr sz="2000">
                <a:solidFill>
                  <a:schemeClr val="tx1"/>
                </a:solidFill>
                <a:latin typeface="Prudential" pitchFamily="2" charset="0"/>
                <a:cs typeface="Arial" charset="0"/>
              </a:defRPr>
            </a:lvl2pPr>
            <a:lvl3pPr marL="1143000" indent="-228600" defTabSz="152400" eaLnBrk="0" hangingPunct="0">
              <a:tabLst>
                <a:tab pos="393700" algn="l"/>
              </a:tabLst>
              <a:defRPr sz="2000">
                <a:solidFill>
                  <a:schemeClr val="tx1"/>
                </a:solidFill>
                <a:latin typeface="Prudential" pitchFamily="2" charset="0"/>
                <a:cs typeface="Arial" charset="0"/>
              </a:defRPr>
            </a:lvl3pPr>
            <a:lvl4pPr marL="1600200" indent="-228600" defTabSz="152400" eaLnBrk="0" hangingPunct="0">
              <a:tabLst>
                <a:tab pos="393700" algn="l"/>
              </a:tabLst>
              <a:defRPr sz="2000">
                <a:solidFill>
                  <a:schemeClr val="tx1"/>
                </a:solidFill>
                <a:latin typeface="Prudential" pitchFamily="2" charset="0"/>
                <a:cs typeface="Arial" charset="0"/>
              </a:defRPr>
            </a:lvl4pPr>
            <a:lvl5pPr marL="2057400" indent="-228600" defTabSz="152400" eaLnBrk="0" hangingPunct="0">
              <a:tabLst>
                <a:tab pos="393700" algn="l"/>
              </a:tabLst>
              <a:defRPr sz="2000">
                <a:solidFill>
                  <a:schemeClr val="tx1"/>
                </a:solidFill>
                <a:latin typeface="Prudential" pitchFamily="2" charset="0"/>
                <a:cs typeface="Arial" charset="0"/>
              </a:defRPr>
            </a:lvl5pPr>
            <a:lvl6pPr marL="25146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6pPr>
            <a:lvl7pPr marL="29718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7pPr>
            <a:lvl8pPr marL="34290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8pPr>
            <a:lvl9pPr marL="38862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9pPr>
          </a:lstStyle>
          <a:p>
            <a:pPr eaLnBrk="1" hangingPunct="1"/>
            <a:r>
              <a:rPr lang="en-US" altLang="id-ID" sz="2800">
                <a:latin typeface="Maiandra GD" pitchFamily="34" charset="0"/>
              </a:rPr>
              <a:t>Manajemen Sumberdaya Manusia</a:t>
            </a:r>
          </a:p>
          <a:p>
            <a:pPr eaLnBrk="1" hangingPunct="1"/>
            <a:r>
              <a:rPr lang="en-US" altLang="id-ID" sz="2800">
                <a:latin typeface="Maiandra GD" pitchFamily="34" charset="0"/>
              </a:rPr>
              <a:t>Manajemen Sumberdaya Insani</a:t>
            </a:r>
          </a:p>
          <a:p>
            <a:pPr eaLnBrk="1" hangingPunct="1"/>
            <a:r>
              <a:rPr lang="en-US" altLang="id-ID" sz="2800">
                <a:latin typeface="Maiandra GD" pitchFamily="34" charset="0"/>
              </a:rPr>
              <a:t>Manajemen Personalia</a:t>
            </a:r>
          </a:p>
          <a:p>
            <a:pPr eaLnBrk="1" hangingPunct="1"/>
            <a:r>
              <a:rPr lang="en-US" altLang="id-ID" sz="2800">
                <a:latin typeface="Maiandra GD" pitchFamily="34" charset="0"/>
              </a:rPr>
              <a:t>Manajemen Kepegawaian</a:t>
            </a:r>
          </a:p>
          <a:p>
            <a:pPr eaLnBrk="1" hangingPunct="1"/>
            <a:r>
              <a:rPr lang="en-US" altLang="id-ID" sz="2800">
                <a:latin typeface="Maiandra GD" pitchFamily="34" charset="0"/>
              </a:rPr>
              <a:t>Manajemen Perburuhan</a:t>
            </a:r>
          </a:p>
          <a:p>
            <a:pPr eaLnBrk="1" hangingPunct="1"/>
            <a:r>
              <a:rPr lang="en-US" altLang="id-ID" sz="2800">
                <a:latin typeface="Maiandra GD" pitchFamily="34" charset="0"/>
              </a:rPr>
              <a:t>Manajemen Tenaga Kerja</a:t>
            </a:r>
          </a:p>
          <a:p>
            <a:pPr eaLnBrk="1" hangingPunct="1"/>
            <a:r>
              <a:rPr lang="en-US" altLang="id-ID" sz="2800">
                <a:latin typeface="Maiandra GD" pitchFamily="34" charset="0"/>
              </a:rPr>
              <a:t>Administrasi Personalia</a:t>
            </a:r>
          </a:p>
          <a:p>
            <a:pPr eaLnBrk="1" hangingPunct="1"/>
            <a:r>
              <a:rPr lang="en-US" altLang="id-ID" sz="2800">
                <a:latin typeface="Maiandra GD" pitchFamily="34" charset="0"/>
              </a:rPr>
              <a:t>Administrasi Kepegawaian</a:t>
            </a:r>
          </a:p>
          <a:p>
            <a:pPr eaLnBrk="1" hangingPunct="1"/>
            <a:r>
              <a:rPr lang="en-US" altLang="id-ID" sz="2800">
                <a:latin typeface="Maiandra GD" pitchFamily="34" charset="0"/>
              </a:rPr>
              <a:t>Hubungan Industrial</a:t>
            </a:r>
          </a:p>
        </p:txBody>
      </p:sp>
      <p:sp>
        <p:nvSpPr>
          <p:cNvPr id="15366" name="Rectangle 7"/>
          <p:cNvSpPr>
            <a:spLocks noGrp="1" noChangeArrowheads="1"/>
          </p:cNvSpPr>
          <p:nvPr>
            <p:ph type="title"/>
          </p:nvPr>
        </p:nvSpPr>
        <p:spPr>
          <a:xfrm>
            <a:off x="466725" y="274638"/>
            <a:ext cx="8220075" cy="922337"/>
          </a:xfrm>
        </p:spPr>
        <p:txBody>
          <a:bodyPr/>
          <a:lstStyle/>
          <a:p>
            <a:pPr eaLnBrk="1" hangingPunct="1"/>
            <a:r>
              <a:rPr lang="en-US" altLang="id-ID" smtClean="0">
                <a:solidFill>
                  <a:srgbClr val="663300"/>
                </a:solidFill>
              </a:rPr>
              <a:t>Istilah-istilah Yang Digunakan</a:t>
            </a:r>
          </a:p>
        </p:txBody>
      </p:sp>
    </p:spTree>
    <p:extLst>
      <p:ext uri="{BB962C8B-B14F-4D97-AF65-F5344CB8AC3E}">
        <p14:creationId xmlns:p14="http://schemas.microsoft.com/office/powerpoint/2010/main" val="27566617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lin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913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7"/>
          <p:cNvSpPr>
            <a:spLocks noChangeArrowheads="1"/>
          </p:cNvSpPr>
          <p:nvPr/>
        </p:nvSpPr>
        <p:spPr bwMode="auto">
          <a:xfrm>
            <a:off x="0" y="0"/>
            <a:ext cx="9144000" cy="76200"/>
          </a:xfrm>
          <a:prstGeom prst="rect">
            <a:avLst/>
          </a:prstGeom>
          <a:solidFill>
            <a:srgbClr val="034E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endParaRPr lang="id-ID" altLang="id-ID" sz="1800">
              <a:latin typeface="Trebuchet MS" pitchFamily="34" charset="0"/>
            </a:endParaRPr>
          </a:p>
        </p:txBody>
      </p:sp>
      <p:sp>
        <p:nvSpPr>
          <p:cNvPr id="16388" name="Rectangle 8"/>
          <p:cNvSpPr>
            <a:spLocks noChangeArrowheads="1"/>
          </p:cNvSpPr>
          <p:nvPr/>
        </p:nvSpPr>
        <p:spPr bwMode="auto">
          <a:xfrm>
            <a:off x="0" y="76200"/>
            <a:ext cx="9144000" cy="76200"/>
          </a:xfrm>
          <a:prstGeom prst="rect">
            <a:avLst/>
          </a:prstGeom>
          <a:solidFill>
            <a:srgbClr val="33A3D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eaLnBrk="1" hangingPunct="1"/>
            <a:endParaRPr lang="id-ID" altLang="id-ID">
              <a:latin typeface="Trebuchet MS" pitchFamily="34" charset="0"/>
            </a:endParaRPr>
          </a:p>
        </p:txBody>
      </p:sp>
      <p:sp>
        <p:nvSpPr>
          <p:cNvPr id="16389" name="Text Box 11"/>
          <p:cNvSpPr txBox="1">
            <a:spLocks noChangeAspect="1" noChangeArrowheads="1"/>
          </p:cNvSpPr>
          <p:nvPr/>
        </p:nvSpPr>
        <p:spPr bwMode="auto">
          <a:xfrm>
            <a:off x="539750" y="1484313"/>
            <a:ext cx="81375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0850" indent="-450850" defTabSz="152400" eaLnBrk="0" hangingPunct="0">
              <a:tabLst>
                <a:tab pos="393700" algn="l"/>
              </a:tabLst>
              <a:defRPr sz="2000">
                <a:solidFill>
                  <a:schemeClr val="tx1"/>
                </a:solidFill>
                <a:latin typeface="Prudential" pitchFamily="2" charset="0"/>
                <a:cs typeface="Arial" charset="0"/>
              </a:defRPr>
            </a:lvl1pPr>
            <a:lvl2pPr marL="742950" indent="-285750" defTabSz="152400" eaLnBrk="0" hangingPunct="0">
              <a:tabLst>
                <a:tab pos="393700" algn="l"/>
              </a:tabLst>
              <a:defRPr sz="2000">
                <a:solidFill>
                  <a:schemeClr val="tx1"/>
                </a:solidFill>
                <a:latin typeface="Prudential" pitchFamily="2" charset="0"/>
                <a:cs typeface="Arial" charset="0"/>
              </a:defRPr>
            </a:lvl2pPr>
            <a:lvl3pPr marL="1143000" indent="-228600" defTabSz="152400" eaLnBrk="0" hangingPunct="0">
              <a:tabLst>
                <a:tab pos="393700" algn="l"/>
              </a:tabLst>
              <a:defRPr sz="2000">
                <a:solidFill>
                  <a:schemeClr val="tx1"/>
                </a:solidFill>
                <a:latin typeface="Prudential" pitchFamily="2" charset="0"/>
                <a:cs typeface="Arial" charset="0"/>
              </a:defRPr>
            </a:lvl3pPr>
            <a:lvl4pPr marL="1600200" indent="-228600" defTabSz="152400" eaLnBrk="0" hangingPunct="0">
              <a:tabLst>
                <a:tab pos="393700" algn="l"/>
              </a:tabLst>
              <a:defRPr sz="2000">
                <a:solidFill>
                  <a:schemeClr val="tx1"/>
                </a:solidFill>
                <a:latin typeface="Prudential" pitchFamily="2" charset="0"/>
                <a:cs typeface="Arial" charset="0"/>
              </a:defRPr>
            </a:lvl4pPr>
            <a:lvl5pPr marL="2057400" indent="-228600" defTabSz="152400" eaLnBrk="0" hangingPunct="0">
              <a:tabLst>
                <a:tab pos="393700" algn="l"/>
              </a:tabLst>
              <a:defRPr sz="2000">
                <a:solidFill>
                  <a:schemeClr val="tx1"/>
                </a:solidFill>
                <a:latin typeface="Prudential" pitchFamily="2" charset="0"/>
                <a:cs typeface="Arial" charset="0"/>
              </a:defRPr>
            </a:lvl5pPr>
            <a:lvl6pPr marL="25146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6pPr>
            <a:lvl7pPr marL="29718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7pPr>
            <a:lvl8pPr marL="34290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8pPr>
            <a:lvl9pPr marL="38862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9pPr>
          </a:lstStyle>
          <a:p>
            <a:pPr eaLnBrk="1" hangingPunct="1"/>
            <a:r>
              <a:rPr lang="en-US" altLang="id-ID" sz="3000" b="1" i="1">
                <a:solidFill>
                  <a:srgbClr val="663300"/>
                </a:solidFill>
                <a:latin typeface="Maiandra GD" pitchFamily="34" charset="0"/>
              </a:rPr>
              <a:t>Personalia</a:t>
            </a:r>
          </a:p>
          <a:p>
            <a:pPr eaLnBrk="1" hangingPunct="1"/>
            <a:r>
              <a:rPr lang="en-US" altLang="id-ID" sz="2800">
                <a:latin typeface="Maiandra GD" pitchFamily="34" charset="0"/>
              </a:rPr>
              <a:t>yaitu kegiatan pengelolaan SDM yang lebih fokus pada hal-hal yang bersifat administratif, yang mengatur hubungan kerja antara </a:t>
            </a:r>
            <a:r>
              <a:rPr lang="en-US" altLang="id-ID" sz="2800" i="1">
                <a:latin typeface="Maiandra GD" pitchFamily="34" charset="0"/>
              </a:rPr>
              <a:t>employer</a:t>
            </a:r>
            <a:r>
              <a:rPr lang="en-US" altLang="id-ID" sz="2800">
                <a:latin typeface="Maiandra GD" pitchFamily="34" charset="0"/>
              </a:rPr>
              <a:t> dan </a:t>
            </a:r>
            <a:r>
              <a:rPr lang="en-US" altLang="id-ID" sz="2800" i="1">
                <a:latin typeface="Maiandra GD" pitchFamily="34" charset="0"/>
              </a:rPr>
              <a:t>employee, </a:t>
            </a:r>
            <a:r>
              <a:rPr lang="en-US" altLang="id-ID" sz="2800">
                <a:latin typeface="Maiandra GD" pitchFamily="34" charset="0"/>
              </a:rPr>
              <a:t>sebagai salah satu sumber daya yang dimiliki organisasi</a:t>
            </a:r>
          </a:p>
          <a:p>
            <a:pPr eaLnBrk="1" hangingPunct="1"/>
            <a:endParaRPr lang="en-US" altLang="id-ID" sz="2800">
              <a:latin typeface="Maiandra GD" pitchFamily="34" charset="0"/>
            </a:endParaRPr>
          </a:p>
          <a:p>
            <a:pPr eaLnBrk="1" hangingPunct="1"/>
            <a:r>
              <a:rPr lang="en-US" altLang="id-ID" sz="3000">
                <a:latin typeface="Maiandra GD" pitchFamily="34" charset="0"/>
              </a:rPr>
              <a:t>Aktivitas paling intens yang dilakukan oleh Bagian Personalia, biasanya adalah </a:t>
            </a:r>
            <a:r>
              <a:rPr lang="en-US" altLang="id-ID" sz="3000" b="1">
                <a:latin typeface="Maiandra GD" pitchFamily="34" charset="0"/>
              </a:rPr>
              <a:t>rekrutmen.</a:t>
            </a:r>
            <a:r>
              <a:rPr lang="en-US" altLang="id-ID" sz="2400" b="1">
                <a:latin typeface="Maiandra GD" pitchFamily="34" charset="0"/>
              </a:rPr>
              <a:t> </a:t>
            </a:r>
          </a:p>
        </p:txBody>
      </p:sp>
      <p:sp>
        <p:nvSpPr>
          <p:cNvPr id="16390" name="Rectangle 7"/>
          <p:cNvSpPr>
            <a:spLocks noGrp="1" noChangeArrowheads="1"/>
          </p:cNvSpPr>
          <p:nvPr>
            <p:ph type="title"/>
          </p:nvPr>
        </p:nvSpPr>
        <p:spPr>
          <a:xfrm>
            <a:off x="437535" y="838200"/>
            <a:ext cx="8220075" cy="922337"/>
          </a:xfrm>
        </p:spPr>
        <p:txBody>
          <a:bodyPr/>
          <a:lstStyle/>
          <a:p>
            <a:pPr eaLnBrk="1" hangingPunct="1"/>
            <a:r>
              <a:rPr lang="en-US" altLang="id-ID" dirty="0" err="1" smtClean="0">
                <a:solidFill>
                  <a:srgbClr val="663300"/>
                </a:solidFill>
              </a:rPr>
              <a:t>Personalia</a:t>
            </a:r>
            <a:r>
              <a:rPr lang="en-US" altLang="id-ID" dirty="0" smtClean="0">
                <a:solidFill>
                  <a:srgbClr val="663300"/>
                </a:solidFill>
              </a:rPr>
              <a:t>, HRD, HRM</a:t>
            </a:r>
          </a:p>
        </p:txBody>
      </p:sp>
    </p:spTree>
    <p:extLst>
      <p:ext uri="{BB962C8B-B14F-4D97-AF65-F5344CB8AC3E}">
        <p14:creationId xmlns:p14="http://schemas.microsoft.com/office/powerpoint/2010/main" val="2491578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lin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913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7"/>
          <p:cNvSpPr>
            <a:spLocks noChangeArrowheads="1"/>
          </p:cNvSpPr>
          <p:nvPr/>
        </p:nvSpPr>
        <p:spPr bwMode="auto">
          <a:xfrm>
            <a:off x="0" y="0"/>
            <a:ext cx="9144000" cy="76200"/>
          </a:xfrm>
          <a:prstGeom prst="rect">
            <a:avLst/>
          </a:prstGeom>
          <a:solidFill>
            <a:srgbClr val="034E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endParaRPr lang="id-ID" altLang="id-ID" sz="1800">
              <a:latin typeface="Trebuchet MS" pitchFamily="34" charset="0"/>
            </a:endParaRPr>
          </a:p>
        </p:txBody>
      </p:sp>
      <p:sp>
        <p:nvSpPr>
          <p:cNvPr id="17412" name="Rectangle 8"/>
          <p:cNvSpPr>
            <a:spLocks noChangeArrowheads="1"/>
          </p:cNvSpPr>
          <p:nvPr/>
        </p:nvSpPr>
        <p:spPr bwMode="auto">
          <a:xfrm>
            <a:off x="0" y="76200"/>
            <a:ext cx="9144000" cy="76200"/>
          </a:xfrm>
          <a:prstGeom prst="rect">
            <a:avLst/>
          </a:prstGeom>
          <a:solidFill>
            <a:srgbClr val="33A3D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eaLnBrk="1" hangingPunct="1"/>
            <a:endParaRPr lang="id-ID" altLang="id-ID">
              <a:latin typeface="Trebuchet MS" pitchFamily="34" charset="0"/>
            </a:endParaRPr>
          </a:p>
        </p:txBody>
      </p:sp>
      <p:sp>
        <p:nvSpPr>
          <p:cNvPr id="17413" name="Text Box 11"/>
          <p:cNvSpPr txBox="1">
            <a:spLocks noChangeAspect="1" noChangeArrowheads="1"/>
          </p:cNvSpPr>
          <p:nvPr/>
        </p:nvSpPr>
        <p:spPr bwMode="auto">
          <a:xfrm>
            <a:off x="539750" y="1196975"/>
            <a:ext cx="8137525"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0850" indent="-450850" defTabSz="152400" eaLnBrk="0" hangingPunct="0">
              <a:tabLst>
                <a:tab pos="393700" algn="l"/>
              </a:tabLst>
              <a:defRPr sz="2000">
                <a:solidFill>
                  <a:schemeClr val="tx1"/>
                </a:solidFill>
                <a:latin typeface="Prudential" pitchFamily="2" charset="0"/>
                <a:cs typeface="Arial" charset="0"/>
              </a:defRPr>
            </a:lvl1pPr>
            <a:lvl2pPr marL="742950" indent="-285750" defTabSz="152400" eaLnBrk="0" hangingPunct="0">
              <a:tabLst>
                <a:tab pos="393700" algn="l"/>
              </a:tabLst>
              <a:defRPr sz="2000">
                <a:solidFill>
                  <a:schemeClr val="tx1"/>
                </a:solidFill>
                <a:latin typeface="Prudential" pitchFamily="2" charset="0"/>
                <a:cs typeface="Arial" charset="0"/>
              </a:defRPr>
            </a:lvl2pPr>
            <a:lvl3pPr marL="1143000" indent="-228600" defTabSz="152400" eaLnBrk="0" hangingPunct="0">
              <a:tabLst>
                <a:tab pos="393700" algn="l"/>
              </a:tabLst>
              <a:defRPr sz="2000">
                <a:solidFill>
                  <a:schemeClr val="tx1"/>
                </a:solidFill>
                <a:latin typeface="Prudential" pitchFamily="2" charset="0"/>
                <a:cs typeface="Arial" charset="0"/>
              </a:defRPr>
            </a:lvl3pPr>
            <a:lvl4pPr marL="1600200" indent="-228600" defTabSz="152400" eaLnBrk="0" hangingPunct="0">
              <a:tabLst>
                <a:tab pos="393700" algn="l"/>
              </a:tabLst>
              <a:defRPr sz="2000">
                <a:solidFill>
                  <a:schemeClr val="tx1"/>
                </a:solidFill>
                <a:latin typeface="Prudential" pitchFamily="2" charset="0"/>
                <a:cs typeface="Arial" charset="0"/>
              </a:defRPr>
            </a:lvl4pPr>
            <a:lvl5pPr marL="2057400" indent="-228600" defTabSz="152400" eaLnBrk="0" hangingPunct="0">
              <a:tabLst>
                <a:tab pos="393700" algn="l"/>
              </a:tabLst>
              <a:defRPr sz="2000">
                <a:solidFill>
                  <a:schemeClr val="tx1"/>
                </a:solidFill>
                <a:latin typeface="Prudential" pitchFamily="2" charset="0"/>
                <a:cs typeface="Arial" charset="0"/>
              </a:defRPr>
            </a:lvl5pPr>
            <a:lvl6pPr marL="25146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6pPr>
            <a:lvl7pPr marL="29718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7pPr>
            <a:lvl8pPr marL="34290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8pPr>
            <a:lvl9pPr marL="38862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9pPr>
          </a:lstStyle>
          <a:p>
            <a:pPr eaLnBrk="1" hangingPunct="1"/>
            <a:r>
              <a:rPr lang="en-US" altLang="id-ID" sz="3000">
                <a:latin typeface="Maiandra GD" pitchFamily="34" charset="0"/>
              </a:rPr>
              <a:t>Fungsi lainnya adalah melakukan proses dokumentasi, pengelolaan, serta proses kepegawaian yang terkait langsung dengan tahapan seleksi, pengangkatan, dan penempatan, serta pemberhentian/PHK</a:t>
            </a:r>
          </a:p>
          <a:p>
            <a:pPr eaLnBrk="1" hangingPunct="1"/>
            <a:endParaRPr lang="en-US" altLang="id-ID" sz="1600">
              <a:latin typeface="Maiandra GD" pitchFamily="34" charset="0"/>
            </a:endParaRPr>
          </a:p>
          <a:p>
            <a:pPr eaLnBrk="1" hangingPunct="1"/>
            <a:r>
              <a:rPr lang="en-US" altLang="id-ID" sz="3000" i="1">
                <a:latin typeface="Maiandra GD" pitchFamily="34" charset="0"/>
              </a:rPr>
              <a:t>Personnel</a:t>
            </a:r>
            <a:r>
              <a:rPr lang="en-US" altLang="id-ID" sz="3000">
                <a:latin typeface="Maiandra GD" pitchFamily="34" charset="0"/>
              </a:rPr>
              <a:t> / Personalia terkait langsung dengan </a:t>
            </a:r>
            <a:r>
              <a:rPr lang="en-US" altLang="id-ID" sz="3000" i="1">
                <a:latin typeface="Maiandra GD" pitchFamily="34" charset="0"/>
              </a:rPr>
              <a:t>filling</a:t>
            </a:r>
            <a:r>
              <a:rPr lang="en-US" altLang="id-ID" sz="3000">
                <a:latin typeface="Maiandra GD" pitchFamily="34" charset="0"/>
              </a:rPr>
              <a:t> dokumen-dokumen kepegawaian, </a:t>
            </a:r>
            <a:r>
              <a:rPr lang="en-US" altLang="id-ID" sz="3000" i="1">
                <a:latin typeface="Maiandra GD" pitchFamily="34" charset="0"/>
              </a:rPr>
              <a:t>payroll</a:t>
            </a:r>
            <a:r>
              <a:rPr lang="en-US" altLang="id-ID" sz="3000">
                <a:latin typeface="Maiandra GD" pitchFamily="34" charset="0"/>
              </a:rPr>
              <a:t>, dan administrasi terkait dengan individu/karyawan</a:t>
            </a:r>
          </a:p>
        </p:txBody>
      </p:sp>
      <p:sp>
        <p:nvSpPr>
          <p:cNvPr id="17414" name="Rectangle 7"/>
          <p:cNvSpPr>
            <a:spLocks noGrp="1" noChangeArrowheads="1"/>
          </p:cNvSpPr>
          <p:nvPr>
            <p:ph type="title"/>
          </p:nvPr>
        </p:nvSpPr>
        <p:spPr>
          <a:xfrm>
            <a:off x="466725" y="274638"/>
            <a:ext cx="8220075" cy="561975"/>
          </a:xfrm>
        </p:spPr>
        <p:txBody>
          <a:bodyPr/>
          <a:lstStyle/>
          <a:p>
            <a:pPr eaLnBrk="1" hangingPunct="1"/>
            <a:r>
              <a:rPr lang="en-US" altLang="id-ID" sz="2400" smtClean="0">
                <a:solidFill>
                  <a:srgbClr val="663300"/>
                </a:solidFill>
              </a:rPr>
              <a:t>Personalia, </a:t>
            </a:r>
          </a:p>
        </p:txBody>
      </p:sp>
    </p:spTree>
    <p:extLst>
      <p:ext uri="{BB962C8B-B14F-4D97-AF65-F5344CB8AC3E}">
        <p14:creationId xmlns:p14="http://schemas.microsoft.com/office/powerpoint/2010/main" val="3824069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lin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913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7"/>
          <p:cNvSpPr>
            <a:spLocks noChangeArrowheads="1"/>
          </p:cNvSpPr>
          <p:nvPr/>
        </p:nvSpPr>
        <p:spPr bwMode="auto">
          <a:xfrm>
            <a:off x="0" y="0"/>
            <a:ext cx="9144000" cy="76200"/>
          </a:xfrm>
          <a:prstGeom prst="rect">
            <a:avLst/>
          </a:prstGeom>
          <a:solidFill>
            <a:srgbClr val="034E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endParaRPr lang="id-ID" altLang="id-ID" sz="1800">
              <a:latin typeface="Trebuchet MS" pitchFamily="34" charset="0"/>
            </a:endParaRPr>
          </a:p>
        </p:txBody>
      </p:sp>
      <p:sp>
        <p:nvSpPr>
          <p:cNvPr id="18436" name="Rectangle 8"/>
          <p:cNvSpPr>
            <a:spLocks noChangeArrowheads="1"/>
          </p:cNvSpPr>
          <p:nvPr/>
        </p:nvSpPr>
        <p:spPr bwMode="auto">
          <a:xfrm>
            <a:off x="0" y="76200"/>
            <a:ext cx="9144000" cy="76200"/>
          </a:xfrm>
          <a:prstGeom prst="rect">
            <a:avLst/>
          </a:prstGeom>
          <a:solidFill>
            <a:srgbClr val="33A3D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eaLnBrk="1" hangingPunct="1"/>
            <a:endParaRPr lang="id-ID" altLang="id-ID">
              <a:latin typeface="Trebuchet MS" pitchFamily="34" charset="0"/>
            </a:endParaRPr>
          </a:p>
        </p:txBody>
      </p:sp>
      <p:sp>
        <p:nvSpPr>
          <p:cNvPr id="18437" name="Text Box 11"/>
          <p:cNvSpPr txBox="1">
            <a:spLocks noChangeAspect="1" noChangeArrowheads="1"/>
          </p:cNvSpPr>
          <p:nvPr/>
        </p:nvSpPr>
        <p:spPr bwMode="auto">
          <a:xfrm>
            <a:off x="539750" y="1196975"/>
            <a:ext cx="81375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5563" indent="-55563" defTabSz="152400" eaLnBrk="0" hangingPunct="0">
              <a:tabLst>
                <a:tab pos="55563" algn="l"/>
              </a:tabLst>
              <a:defRPr sz="2000">
                <a:solidFill>
                  <a:schemeClr val="tx1"/>
                </a:solidFill>
                <a:latin typeface="Prudential" pitchFamily="2" charset="0"/>
                <a:cs typeface="Arial" charset="0"/>
              </a:defRPr>
            </a:lvl1pPr>
            <a:lvl2pPr marL="742950" indent="-285750" defTabSz="152400" eaLnBrk="0" hangingPunct="0">
              <a:tabLst>
                <a:tab pos="55563" algn="l"/>
              </a:tabLst>
              <a:defRPr sz="2000">
                <a:solidFill>
                  <a:schemeClr val="tx1"/>
                </a:solidFill>
                <a:latin typeface="Prudential" pitchFamily="2" charset="0"/>
                <a:cs typeface="Arial" charset="0"/>
              </a:defRPr>
            </a:lvl2pPr>
            <a:lvl3pPr marL="1143000" indent="-228600" defTabSz="152400" eaLnBrk="0" hangingPunct="0">
              <a:tabLst>
                <a:tab pos="55563" algn="l"/>
              </a:tabLst>
              <a:defRPr sz="2000">
                <a:solidFill>
                  <a:schemeClr val="tx1"/>
                </a:solidFill>
                <a:latin typeface="Prudential" pitchFamily="2" charset="0"/>
                <a:cs typeface="Arial" charset="0"/>
              </a:defRPr>
            </a:lvl3pPr>
            <a:lvl4pPr marL="1600200" indent="-228600" defTabSz="152400" eaLnBrk="0" hangingPunct="0">
              <a:tabLst>
                <a:tab pos="55563" algn="l"/>
              </a:tabLst>
              <a:defRPr sz="2000">
                <a:solidFill>
                  <a:schemeClr val="tx1"/>
                </a:solidFill>
                <a:latin typeface="Prudential" pitchFamily="2" charset="0"/>
                <a:cs typeface="Arial" charset="0"/>
              </a:defRPr>
            </a:lvl4pPr>
            <a:lvl5pPr marL="2057400" indent="-228600" defTabSz="152400" eaLnBrk="0" hangingPunct="0">
              <a:tabLst>
                <a:tab pos="55563" algn="l"/>
              </a:tabLst>
              <a:defRPr sz="2000">
                <a:solidFill>
                  <a:schemeClr val="tx1"/>
                </a:solidFill>
                <a:latin typeface="Prudential" pitchFamily="2" charset="0"/>
                <a:cs typeface="Arial" charset="0"/>
              </a:defRPr>
            </a:lvl5pPr>
            <a:lvl6pPr marL="2514600" indent="-228600" defTabSz="152400" eaLnBrk="0" fontAlgn="base" hangingPunct="0">
              <a:spcBef>
                <a:spcPct val="0"/>
              </a:spcBef>
              <a:spcAft>
                <a:spcPct val="0"/>
              </a:spcAft>
              <a:tabLst>
                <a:tab pos="55563" algn="l"/>
              </a:tabLst>
              <a:defRPr sz="2000">
                <a:solidFill>
                  <a:schemeClr val="tx1"/>
                </a:solidFill>
                <a:latin typeface="Prudential" pitchFamily="2" charset="0"/>
                <a:cs typeface="Arial" charset="0"/>
              </a:defRPr>
            </a:lvl6pPr>
            <a:lvl7pPr marL="2971800" indent="-228600" defTabSz="152400" eaLnBrk="0" fontAlgn="base" hangingPunct="0">
              <a:spcBef>
                <a:spcPct val="0"/>
              </a:spcBef>
              <a:spcAft>
                <a:spcPct val="0"/>
              </a:spcAft>
              <a:tabLst>
                <a:tab pos="55563" algn="l"/>
              </a:tabLst>
              <a:defRPr sz="2000">
                <a:solidFill>
                  <a:schemeClr val="tx1"/>
                </a:solidFill>
                <a:latin typeface="Prudential" pitchFamily="2" charset="0"/>
                <a:cs typeface="Arial" charset="0"/>
              </a:defRPr>
            </a:lvl7pPr>
            <a:lvl8pPr marL="3429000" indent="-228600" defTabSz="152400" eaLnBrk="0" fontAlgn="base" hangingPunct="0">
              <a:spcBef>
                <a:spcPct val="0"/>
              </a:spcBef>
              <a:spcAft>
                <a:spcPct val="0"/>
              </a:spcAft>
              <a:tabLst>
                <a:tab pos="55563" algn="l"/>
              </a:tabLst>
              <a:defRPr sz="2000">
                <a:solidFill>
                  <a:schemeClr val="tx1"/>
                </a:solidFill>
                <a:latin typeface="Prudential" pitchFamily="2" charset="0"/>
                <a:cs typeface="Arial" charset="0"/>
              </a:defRPr>
            </a:lvl8pPr>
            <a:lvl9pPr marL="3886200" indent="-228600" defTabSz="152400" eaLnBrk="0" fontAlgn="base" hangingPunct="0">
              <a:spcBef>
                <a:spcPct val="0"/>
              </a:spcBef>
              <a:spcAft>
                <a:spcPct val="0"/>
              </a:spcAft>
              <a:tabLst>
                <a:tab pos="55563" algn="l"/>
              </a:tabLst>
              <a:defRPr sz="2000">
                <a:solidFill>
                  <a:schemeClr val="tx1"/>
                </a:solidFill>
                <a:latin typeface="Prudential" pitchFamily="2" charset="0"/>
                <a:cs typeface="Arial" charset="0"/>
              </a:defRPr>
            </a:lvl9pPr>
          </a:lstStyle>
          <a:p>
            <a:pPr eaLnBrk="1" hangingPunct="1"/>
            <a:r>
              <a:rPr lang="en-US" altLang="id-ID" sz="2500" b="1" i="1">
                <a:solidFill>
                  <a:srgbClr val="663300"/>
                </a:solidFill>
                <a:latin typeface="Maiandra GD" pitchFamily="34" charset="0"/>
              </a:rPr>
              <a:t>Human Resource Development</a:t>
            </a:r>
            <a:endParaRPr lang="en-US" altLang="id-ID" sz="2500" b="1">
              <a:solidFill>
                <a:srgbClr val="663300"/>
              </a:solidFill>
              <a:latin typeface="Maiandra GD" pitchFamily="34" charset="0"/>
            </a:endParaRPr>
          </a:p>
          <a:p>
            <a:pPr eaLnBrk="1" hangingPunct="1"/>
            <a:endParaRPr lang="en-US" altLang="id-ID" sz="1200" b="1">
              <a:solidFill>
                <a:srgbClr val="663300"/>
              </a:solidFill>
              <a:latin typeface="Maiandra GD" pitchFamily="34" charset="0"/>
            </a:endParaRPr>
          </a:p>
          <a:p>
            <a:pPr eaLnBrk="1" hangingPunct="1"/>
            <a:r>
              <a:rPr lang="en-US" altLang="id-ID" sz="2300">
                <a:latin typeface="Maiandra GD" pitchFamily="34" charset="0"/>
              </a:rPr>
              <a:t>Berfungsi lebih luas dari </a:t>
            </a:r>
            <a:r>
              <a:rPr lang="en-US" altLang="id-ID" sz="2300" i="1">
                <a:latin typeface="Maiandra GD" pitchFamily="34" charset="0"/>
              </a:rPr>
              <a:t>personnel management, </a:t>
            </a:r>
            <a:r>
              <a:rPr lang="en-US" altLang="id-ID" sz="2300">
                <a:latin typeface="Maiandra GD" pitchFamily="34" charset="0"/>
              </a:rPr>
              <a:t>meliputi proses fungsi perencanaan strategis tenaga kerja (</a:t>
            </a:r>
            <a:r>
              <a:rPr lang="en-US" altLang="id-ID" sz="2300" i="1">
                <a:latin typeface="Maiandra GD" pitchFamily="34" charset="0"/>
              </a:rPr>
              <a:t>HR </a:t>
            </a:r>
            <a:r>
              <a:rPr lang="en-US" altLang="id-ID" sz="2300">
                <a:latin typeface="Maiandra GD" pitchFamily="34" charset="0"/>
              </a:rPr>
              <a:t>Planning), </a:t>
            </a:r>
            <a:r>
              <a:rPr lang="en-US" altLang="id-ID" sz="2300" i="1">
                <a:latin typeface="Maiandra GD" pitchFamily="34" charset="0"/>
              </a:rPr>
              <a:t>HR Budgeting, Assessment, Recruitment &amp; Selection, Hiring &amp; Termination, Career Development, Organization Development,  Performance Management, Industrial Relationship, Pension, Training, dan System Development, </a:t>
            </a:r>
            <a:r>
              <a:rPr lang="en-US" altLang="id-ID" sz="2300">
                <a:latin typeface="Maiandra GD" pitchFamily="34" charset="0"/>
              </a:rPr>
              <a:t>serta seringkali melibatkan fungsi </a:t>
            </a:r>
            <a:r>
              <a:rPr lang="en-US" altLang="id-ID" sz="2300" i="1">
                <a:latin typeface="Maiandra GD" pitchFamily="34" charset="0"/>
              </a:rPr>
              <a:t>General Affairs</a:t>
            </a:r>
            <a:r>
              <a:rPr lang="en-US" altLang="id-ID" sz="2300">
                <a:latin typeface="Maiandra GD" pitchFamily="34" charset="0"/>
              </a:rPr>
              <a:t> di dalamnya</a:t>
            </a:r>
          </a:p>
          <a:p>
            <a:pPr eaLnBrk="1" hangingPunct="1"/>
            <a:endParaRPr lang="en-US" altLang="id-ID" sz="1600">
              <a:latin typeface="Maiandra GD" pitchFamily="34" charset="0"/>
            </a:endParaRPr>
          </a:p>
          <a:p>
            <a:pPr eaLnBrk="1" hangingPunct="1"/>
            <a:r>
              <a:rPr lang="en-US" altLang="id-ID" sz="2300">
                <a:latin typeface="Maiandra GD" pitchFamily="34" charset="0"/>
              </a:rPr>
              <a:t>Dengan demikian, HRD adalah pengelolaan SDM yang lebih fokus pada hal-hal yang berhubungan pengembangan SDM sebagai salah satu sumberdaya penting yang dimiliki organisasi</a:t>
            </a:r>
          </a:p>
        </p:txBody>
      </p:sp>
      <p:sp>
        <p:nvSpPr>
          <p:cNvPr id="18438" name="Rectangle 7"/>
          <p:cNvSpPr>
            <a:spLocks noGrp="1" noChangeArrowheads="1"/>
          </p:cNvSpPr>
          <p:nvPr>
            <p:ph type="title"/>
          </p:nvPr>
        </p:nvSpPr>
        <p:spPr>
          <a:xfrm>
            <a:off x="466725" y="274638"/>
            <a:ext cx="8220075" cy="561975"/>
          </a:xfrm>
        </p:spPr>
        <p:txBody>
          <a:bodyPr/>
          <a:lstStyle/>
          <a:p>
            <a:pPr eaLnBrk="1" hangingPunct="1"/>
            <a:r>
              <a:rPr lang="en-US" altLang="id-ID" sz="2400" smtClean="0">
                <a:solidFill>
                  <a:srgbClr val="663300"/>
                </a:solidFill>
              </a:rPr>
              <a:t>Personalia, HRD, HRM</a:t>
            </a:r>
          </a:p>
        </p:txBody>
      </p:sp>
    </p:spTree>
    <p:extLst>
      <p:ext uri="{BB962C8B-B14F-4D97-AF65-F5344CB8AC3E}">
        <p14:creationId xmlns:p14="http://schemas.microsoft.com/office/powerpoint/2010/main" val="377440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lin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913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7"/>
          <p:cNvSpPr>
            <a:spLocks noChangeArrowheads="1"/>
          </p:cNvSpPr>
          <p:nvPr/>
        </p:nvSpPr>
        <p:spPr bwMode="auto">
          <a:xfrm>
            <a:off x="0" y="0"/>
            <a:ext cx="9144000" cy="76200"/>
          </a:xfrm>
          <a:prstGeom prst="rect">
            <a:avLst/>
          </a:prstGeom>
          <a:solidFill>
            <a:srgbClr val="034E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endParaRPr lang="id-ID" altLang="id-ID" sz="1800">
              <a:latin typeface="Trebuchet MS" pitchFamily="34" charset="0"/>
            </a:endParaRPr>
          </a:p>
        </p:txBody>
      </p:sp>
      <p:sp>
        <p:nvSpPr>
          <p:cNvPr id="19460" name="Rectangle 8"/>
          <p:cNvSpPr>
            <a:spLocks noChangeArrowheads="1"/>
          </p:cNvSpPr>
          <p:nvPr/>
        </p:nvSpPr>
        <p:spPr bwMode="auto">
          <a:xfrm>
            <a:off x="0" y="76200"/>
            <a:ext cx="9144000" cy="76200"/>
          </a:xfrm>
          <a:prstGeom prst="rect">
            <a:avLst/>
          </a:prstGeom>
          <a:solidFill>
            <a:srgbClr val="33A3D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eaLnBrk="1" hangingPunct="1"/>
            <a:endParaRPr lang="id-ID" altLang="id-ID">
              <a:latin typeface="Trebuchet MS" pitchFamily="34" charset="0"/>
            </a:endParaRPr>
          </a:p>
        </p:txBody>
      </p:sp>
      <p:sp>
        <p:nvSpPr>
          <p:cNvPr id="19461" name="Text Box 11"/>
          <p:cNvSpPr txBox="1">
            <a:spLocks noChangeAspect="1" noChangeArrowheads="1"/>
          </p:cNvSpPr>
          <p:nvPr/>
        </p:nvSpPr>
        <p:spPr bwMode="auto">
          <a:xfrm>
            <a:off x="539750" y="1196975"/>
            <a:ext cx="813752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0850" indent="-450850" defTabSz="152400" eaLnBrk="0" hangingPunct="0">
              <a:tabLst>
                <a:tab pos="393700" algn="l"/>
              </a:tabLst>
              <a:defRPr sz="2000">
                <a:solidFill>
                  <a:schemeClr val="tx1"/>
                </a:solidFill>
                <a:latin typeface="Prudential" pitchFamily="2" charset="0"/>
                <a:cs typeface="Arial" charset="0"/>
              </a:defRPr>
            </a:lvl1pPr>
            <a:lvl2pPr marL="742950" indent="-285750" defTabSz="152400" eaLnBrk="0" hangingPunct="0">
              <a:tabLst>
                <a:tab pos="393700" algn="l"/>
              </a:tabLst>
              <a:defRPr sz="2000">
                <a:solidFill>
                  <a:schemeClr val="tx1"/>
                </a:solidFill>
                <a:latin typeface="Prudential" pitchFamily="2" charset="0"/>
                <a:cs typeface="Arial" charset="0"/>
              </a:defRPr>
            </a:lvl2pPr>
            <a:lvl3pPr marL="1143000" indent="-228600" defTabSz="152400" eaLnBrk="0" hangingPunct="0">
              <a:tabLst>
                <a:tab pos="393700" algn="l"/>
              </a:tabLst>
              <a:defRPr sz="2000">
                <a:solidFill>
                  <a:schemeClr val="tx1"/>
                </a:solidFill>
                <a:latin typeface="Prudential" pitchFamily="2" charset="0"/>
                <a:cs typeface="Arial" charset="0"/>
              </a:defRPr>
            </a:lvl3pPr>
            <a:lvl4pPr marL="1600200" indent="-228600" defTabSz="152400" eaLnBrk="0" hangingPunct="0">
              <a:tabLst>
                <a:tab pos="393700" algn="l"/>
              </a:tabLst>
              <a:defRPr sz="2000">
                <a:solidFill>
                  <a:schemeClr val="tx1"/>
                </a:solidFill>
                <a:latin typeface="Prudential" pitchFamily="2" charset="0"/>
                <a:cs typeface="Arial" charset="0"/>
              </a:defRPr>
            </a:lvl4pPr>
            <a:lvl5pPr marL="2057400" indent="-228600" defTabSz="152400" eaLnBrk="0" hangingPunct="0">
              <a:tabLst>
                <a:tab pos="393700" algn="l"/>
              </a:tabLst>
              <a:defRPr sz="2000">
                <a:solidFill>
                  <a:schemeClr val="tx1"/>
                </a:solidFill>
                <a:latin typeface="Prudential" pitchFamily="2" charset="0"/>
                <a:cs typeface="Arial" charset="0"/>
              </a:defRPr>
            </a:lvl5pPr>
            <a:lvl6pPr marL="25146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6pPr>
            <a:lvl7pPr marL="29718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7pPr>
            <a:lvl8pPr marL="34290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8pPr>
            <a:lvl9pPr marL="38862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9pPr>
          </a:lstStyle>
          <a:p>
            <a:pPr eaLnBrk="1" hangingPunct="1"/>
            <a:r>
              <a:rPr lang="en-US" altLang="id-ID" sz="2600" b="1" i="1">
                <a:solidFill>
                  <a:srgbClr val="663300"/>
                </a:solidFill>
                <a:latin typeface="Maiandra GD" pitchFamily="34" charset="0"/>
              </a:rPr>
              <a:t>Human Resource Management</a:t>
            </a:r>
            <a:endParaRPr lang="en-US" altLang="id-ID" sz="2600" b="1">
              <a:solidFill>
                <a:srgbClr val="663300"/>
              </a:solidFill>
              <a:latin typeface="Maiandra GD" pitchFamily="34" charset="0"/>
            </a:endParaRPr>
          </a:p>
          <a:p>
            <a:pPr eaLnBrk="1" hangingPunct="1"/>
            <a:endParaRPr lang="en-US" altLang="id-ID" sz="2600" b="1">
              <a:solidFill>
                <a:srgbClr val="663300"/>
              </a:solidFill>
              <a:latin typeface="Maiandra GD" pitchFamily="34" charset="0"/>
            </a:endParaRPr>
          </a:p>
          <a:p>
            <a:pPr eaLnBrk="1" hangingPunct="1"/>
            <a:r>
              <a:rPr lang="en-US" altLang="id-ID" sz="2600">
                <a:latin typeface="Maiandra GD" pitchFamily="34" charset="0"/>
              </a:rPr>
              <a:t>Adalah kegiatan pengelolaan SDM yang secara </a:t>
            </a:r>
            <a:r>
              <a:rPr lang="en-US" altLang="id-ID" sz="2600" i="1">
                <a:latin typeface="Maiandra GD" pitchFamily="34" charset="0"/>
              </a:rPr>
              <a:t>holistic </a:t>
            </a:r>
            <a:r>
              <a:rPr lang="en-US" altLang="id-ID" sz="2600">
                <a:latin typeface="Maiandra GD" pitchFamily="34" charset="0"/>
              </a:rPr>
              <a:t>merencanakan, mengorganisasikan, menggerakkan, dan mengendalikan SDM sebagai aset yang dianggap lebih penting dibandingkan sumber daya lainnya.</a:t>
            </a:r>
          </a:p>
          <a:p>
            <a:pPr eaLnBrk="1" hangingPunct="1"/>
            <a:endParaRPr lang="en-US" altLang="id-ID" sz="2600">
              <a:latin typeface="Maiandra GD" pitchFamily="34" charset="0"/>
            </a:endParaRPr>
          </a:p>
          <a:p>
            <a:pPr eaLnBrk="1" hangingPunct="1"/>
            <a:r>
              <a:rPr lang="en-US" altLang="id-ID" sz="2600">
                <a:latin typeface="Maiandra GD" pitchFamily="34" charset="0"/>
              </a:rPr>
              <a:t>Semua aktivitas dan subsistem manajemen SDM diperhatikan secara proporsional, sesuai dengan Strategi Organisasi</a:t>
            </a:r>
          </a:p>
        </p:txBody>
      </p:sp>
      <p:sp>
        <p:nvSpPr>
          <p:cNvPr id="19462" name="Rectangle 7"/>
          <p:cNvSpPr>
            <a:spLocks noGrp="1" noChangeArrowheads="1"/>
          </p:cNvSpPr>
          <p:nvPr>
            <p:ph type="title"/>
          </p:nvPr>
        </p:nvSpPr>
        <p:spPr>
          <a:xfrm>
            <a:off x="360977" y="762000"/>
            <a:ext cx="8220075" cy="561975"/>
          </a:xfrm>
        </p:spPr>
        <p:txBody>
          <a:bodyPr/>
          <a:lstStyle/>
          <a:p>
            <a:pPr eaLnBrk="1" hangingPunct="1"/>
            <a:r>
              <a:rPr lang="en-US" altLang="id-ID" sz="2400" dirty="0" err="1" smtClean="0">
                <a:solidFill>
                  <a:srgbClr val="663300"/>
                </a:solidFill>
              </a:rPr>
              <a:t>Personalia</a:t>
            </a:r>
            <a:r>
              <a:rPr lang="en-US" altLang="id-ID" sz="2400" dirty="0" smtClean="0">
                <a:solidFill>
                  <a:srgbClr val="663300"/>
                </a:solidFill>
              </a:rPr>
              <a:t>, HRD, HRM</a:t>
            </a:r>
          </a:p>
        </p:txBody>
      </p:sp>
    </p:spTree>
    <p:extLst>
      <p:ext uri="{BB962C8B-B14F-4D97-AF65-F5344CB8AC3E}">
        <p14:creationId xmlns:p14="http://schemas.microsoft.com/office/powerpoint/2010/main" val="2199920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lin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913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0" y="0"/>
            <a:ext cx="9144000" cy="76200"/>
          </a:xfrm>
          <a:prstGeom prst="rect">
            <a:avLst/>
          </a:prstGeom>
          <a:solidFill>
            <a:srgbClr val="034E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endParaRPr lang="id-ID" altLang="id-ID" sz="1800">
              <a:latin typeface="Trebuchet MS" pitchFamily="34" charset="0"/>
            </a:endParaRPr>
          </a:p>
        </p:txBody>
      </p:sp>
      <p:sp>
        <p:nvSpPr>
          <p:cNvPr id="20484" name="Rectangle 8"/>
          <p:cNvSpPr>
            <a:spLocks noChangeArrowheads="1"/>
          </p:cNvSpPr>
          <p:nvPr/>
        </p:nvSpPr>
        <p:spPr bwMode="auto">
          <a:xfrm>
            <a:off x="0" y="76200"/>
            <a:ext cx="9144000" cy="76200"/>
          </a:xfrm>
          <a:prstGeom prst="rect">
            <a:avLst/>
          </a:prstGeom>
          <a:solidFill>
            <a:srgbClr val="33A3D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eaLnBrk="1" hangingPunct="1"/>
            <a:endParaRPr lang="id-ID" altLang="id-ID">
              <a:latin typeface="Trebuchet MS" pitchFamily="34" charset="0"/>
            </a:endParaRPr>
          </a:p>
        </p:txBody>
      </p:sp>
      <p:sp>
        <p:nvSpPr>
          <p:cNvPr id="20485" name="Text Box 11"/>
          <p:cNvSpPr txBox="1">
            <a:spLocks noChangeAspect="1" noChangeArrowheads="1"/>
          </p:cNvSpPr>
          <p:nvPr/>
        </p:nvSpPr>
        <p:spPr bwMode="auto">
          <a:xfrm>
            <a:off x="539750" y="2060575"/>
            <a:ext cx="8137525" cy="393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0850" indent="-450850" defTabSz="152400" eaLnBrk="0" hangingPunct="0">
              <a:tabLst>
                <a:tab pos="393700" algn="l"/>
              </a:tabLst>
              <a:defRPr sz="2000">
                <a:solidFill>
                  <a:schemeClr val="tx1"/>
                </a:solidFill>
                <a:latin typeface="Prudential" pitchFamily="2" charset="0"/>
                <a:cs typeface="Arial" charset="0"/>
              </a:defRPr>
            </a:lvl1pPr>
            <a:lvl2pPr marL="742950" indent="-285750" defTabSz="152400" eaLnBrk="0" hangingPunct="0">
              <a:tabLst>
                <a:tab pos="393700" algn="l"/>
              </a:tabLst>
              <a:defRPr sz="2000">
                <a:solidFill>
                  <a:schemeClr val="tx1"/>
                </a:solidFill>
                <a:latin typeface="Prudential" pitchFamily="2" charset="0"/>
                <a:cs typeface="Arial" charset="0"/>
              </a:defRPr>
            </a:lvl2pPr>
            <a:lvl3pPr marL="1143000" indent="-228600" defTabSz="152400" eaLnBrk="0" hangingPunct="0">
              <a:tabLst>
                <a:tab pos="393700" algn="l"/>
              </a:tabLst>
              <a:defRPr sz="2000">
                <a:solidFill>
                  <a:schemeClr val="tx1"/>
                </a:solidFill>
                <a:latin typeface="Prudential" pitchFamily="2" charset="0"/>
                <a:cs typeface="Arial" charset="0"/>
              </a:defRPr>
            </a:lvl3pPr>
            <a:lvl4pPr marL="1600200" indent="-228600" defTabSz="152400" eaLnBrk="0" hangingPunct="0">
              <a:tabLst>
                <a:tab pos="393700" algn="l"/>
              </a:tabLst>
              <a:defRPr sz="2000">
                <a:solidFill>
                  <a:schemeClr val="tx1"/>
                </a:solidFill>
                <a:latin typeface="Prudential" pitchFamily="2" charset="0"/>
                <a:cs typeface="Arial" charset="0"/>
              </a:defRPr>
            </a:lvl4pPr>
            <a:lvl5pPr marL="2057400" indent="-228600" defTabSz="152400" eaLnBrk="0" hangingPunct="0">
              <a:tabLst>
                <a:tab pos="393700" algn="l"/>
              </a:tabLst>
              <a:defRPr sz="2000">
                <a:solidFill>
                  <a:schemeClr val="tx1"/>
                </a:solidFill>
                <a:latin typeface="Prudential" pitchFamily="2" charset="0"/>
                <a:cs typeface="Arial" charset="0"/>
              </a:defRPr>
            </a:lvl5pPr>
            <a:lvl6pPr marL="25146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6pPr>
            <a:lvl7pPr marL="29718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7pPr>
            <a:lvl8pPr marL="34290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8pPr>
            <a:lvl9pPr marL="38862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9pPr>
          </a:lstStyle>
          <a:p>
            <a:pPr eaLnBrk="1" hangingPunct="1">
              <a:buFontTx/>
              <a:buChar char="•"/>
            </a:pPr>
            <a:r>
              <a:rPr lang="en-US" altLang="id-ID" sz="2800">
                <a:latin typeface="Maiandra GD" pitchFamily="34" charset="0"/>
              </a:rPr>
              <a:t>Peningkatan Efisiensi</a:t>
            </a:r>
          </a:p>
          <a:p>
            <a:pPr eaLnBrk="1" hangingPunct="1">
              <a:buFontTx/>
              <a:buChar char="•"/>
            </a:pPr>
            <a:r>
              <a:rPr lang="en-US" altLang="id-ID" sz="2800">
                <a:latin typeface="Maiandra GD" pitchFamily="34" charset="0"/>
              </a:rPr>
              <a:t>Peningkatan Efektifitas</a:t>
            </a:r>
          </a:p>
          <a:p>
            <a:pPr eaLnBrk="1" hangingPunct="1">
              <a:buFontTx/>
              <a:buChar char="•"/>
            </a:pPr>
            <a:r>
              <a:rPr lang="en-US" altLang="id-ID" sz="2800">
                <a:latin typeface="Maiandra GD" pitchFamily="34" charset="0"/>
              </a:rPr>
              <a:t>Peningkatan Produktivitas</a:t>
            </a:r>
          </a:p>
          <a:p>
            <a:pPr eaLnBrk="1" hangingPunct="1">
              <a:buFontTx/>
              <a:buChar char="•"/>
            </a:pPr>
            <a:r>
              <a:rPr lang="en-US" altLang="id-ID" sz="2800">
                <a:latin typeface="Maiandra GD" pitchFamily="34" charset="0"/>
              </a:rPr>
              <a:t>Rendahnya Tingkat Perpindahan Karyawan</a:t>
            </a:r>
          </a:p>
          <a:p>
            <a:pPr eaLnBrk="1" hangingPunct="1">
              <a:buFontTx/>
              <a:buChar char="•"/>
            </a:pPr>
            <a:r>
              <a:rPr lang="en-US" altLang="id-ID" sz="2800">
                <a:latin typeface="Maiandra GD" pitchFamily="34" charset="0"/>
              </a:rPr>
              <a:t>Rendahnya Tingkat Absensi</a:t>
            </a:r>
          </a:p>
          <a:p>
            <a:pPr eaLnBrk="1" hangingPunct="1">
              <a:buFontTx/>
              <a:buChar char="•"/>
            </a:pPr>
            <a:r>
              <a:rPr lang="en-US" altLang="id-ID" sz="2800">
                <a:latin typeface="Maiandra GD" pitchFamily="34" charset="0"/>
              </a:rPr>
              <a:t>Tingginya Kepuasan Karyawan</a:t>
            </a:r>
          </a:p>
          <a:p>
            <a:pPr eaLnBrk="1" hangingPunct="1">
              <a:buFontTx/>
              <a:buChar char="•"/>
            </a:pPr>
            <a:r>
              <a:rPr lang="en-US" altLang="id-ID" sz="2800">
                <a:latin typeface="Maiandra GD" pitchFamily="34" charset="0"/>
              </a:rPr>
              <a:t>Tingginya Kualitas Pelayanan</a:t>
            </a:r>
          </a:p>
          <a:p>
            <a:pPr eaLnBrk="1" hangingPunct="1">
              <a:buFontTx/>
              <a:buChar char="•"/>
            </a:pPr>
            <a:r>
              <a:rPr lang="en-US" altLang="id-ID" sz="2800">
                <a:latin typeface="Maiandra GD" pitchFamily="34" charset="0"/>
              </a:rPr>
              <a:t>Rendahnya Komplain Dari Pelanggan</a:t>
            </a:r>
          </a:p>
          <a:p>
            <a:pPr eaLnBrk="1" hangingPunct="1">
              <a:buFontTx/>
              <a:buChar char="•"/>
            </a:pPr>
            <a:r>
              <a:rPr lang="en-US" altLang="id-ID" sz="2800">
                <a:latin typeface="Maiandra GD" pitchFamily="34" charset="0"/>
              </a:rPr>
              <a:t>Meningkatnya Bisnis Perusahaan</a:t>
            </a:r>
          </a:p>
        </p:txBody>
      </p:sp>
      <p:sp>
        <p:nvSpPr>
          <p:cNvPr id="26631" name="Rectangle 7"/>
          <p:cNvSpPr>
            <a:spLocks noGrp="1" noChangeArrowheads="1"/>
          </p:cNvSpPr>
          <p:nvPr>
            <p:ph type="title"/>
          </p:nvPr>
        </p:nvSpPr>
        <p:spPr>
          <a:xfrm>
            <a:off x="390525" y="561975"/>
            <a:ext cx="8362950" cy="1498600"/>
          </a:xfrm>
        </p:spPr>
        <p:txBody>
          <a:bodyPr rtlCol="0">
            <a:normAutofit fontScale="90000"/>
          </a:bodyPr>
          <a:lstStyle/>
          <a:p>
            <a:pPr eaLnBrk="1" fontAlgn="auto" hangingPunct="1">
              <a:spcAft>
                <a:spcPts val="0"/>
              </a:spcAft>
              <a:defRPr/>
            </a:pPr>
            <a:r>
              <a:rPr lang="en-US" dirty="0" err="1" smtClean="0">
                <a:solidFill>
                  <a:srgbClr val="663300"/>
                </a:solidFill>
              </a:rPr>
              <a:t>Tujuan</a:t>
            </a:r>
            <a:r>
              <a:rPr lang="en-US" dirty="0" smtClean="0">
                <a:solidFill>
                  <a:srgbClr val="663300"/>
                </a:solidFill>
              </a:rPr>
              <a:t> </a:t>
            </a:r>
            <a:r>
              <a:rPr lang="en-US" dirty="0" err="1" smtClean="0">
                <a:solidFill>
                  <a:srgbClr val="663300"/>
                </a:solidFill>
              </a:rPr>
              <a:t>Manajemen</a:t>
            </a:r>
            <a:r>
              <a:rPr lang="en-US" dirty="0" smtClean="0">
                <a:solidFill>
                  <a:srgbClr val="663300"/>
                </a:solidFill>
              </a:rPr>
              <a:t> SDM</a:t>
            </a:r>
            <a:r>
              <a:rPr lang="en-US" sz="5000" dirty="0" smtClean="0">
                <a:solidFill>
                  <a:schemeClr val="accent1">
                    <a:tint val="88000"/>
                    <a:satMod val="150000"/>
                  </a:schemeClr>
                </a:solidFill>
              </a:rPr>
              <a:t> </a:t>
            </a:r>
            <a:br>
              <a:rPr lang="en-US" sz="5000" dirty="0" smtClean="0">
                <a:solidFill>
                  <a:schemeClr val="accent1">
                    <a:tint val="88000"/>
                    <a:satMod val="150000"/>
                  </a:schemeClr>
                </a:solidFill>
              </a:rPr>
            </a:br>
            <a:r>
              <a:rPr lang="en-US" sz="1800" dirty="0" smtClean="0">
                <a:solidFill>
                  <a:schemeClr val="accent1">
                    <a:tint val="88000"/>
                    <a:satMod val="150000"/>
                  </a:schemeClr>
                </a:solidFill>
              </a:rPr>
              <a:t>(</a:t>
            </a:r>
            <a:r>
              <a:rPr lang="en-US" sz="1800" dirty="0" err="1" smtClean="0">
                <a:solidFill>
                  <a:schemeClr val="accent1">
                    <a:tint val="88000"/>
                    <a:satMod val="150000"/>
                  </a:schemeClr>
                </a:solidFill>
              </a:rPr>
              <a:t>meningkatkan</a:t>
            </a:r>
            <a:r>
              <a:rPr lang="en-US" sz="1800" dirty="0" smtClean="0">
                <a:solidFill>
                  <a:schemeClr val="accent1">
                    <a:tint val="88000"/>
                    <a:satMod val="150000"/>
                  </a:schemeClr>
                </a:solidFill>
              </a:rPr>
              <a:t> </a:t>
            </a:r>
            <a:r>
              <a:rPr lang="en-US" sz="1800" dirty="0" err="1" smtClean="0">
                <a:solidFill>
                  <a:schemeClr val="accent1">
                    <a:tint val="88000"/>
                    <a:satMod val="150000"/>
                  </a:schemeClr>
                </a:solidFill>
              </a:rPr>
              <a:t>kontribusi</a:t>
            </a:r>
            <a:r>
              <a:rPr lang="en-US" sz="1800" dirty="0" smtClean="0">
                <a:solidFill>
                  <a:schemeClr val="accent1">
                    <a:tint val="88000"/>
                    <a:satMod val="150000"/>
                  </a:schemeClr>
                </a:solidFill>
              </a:rPr>
              <a:t> </a:t>
            </a:r>
            <a:r>
              <a:rPr lang="en-US" sz="1800" dirty="0" err="1" smtClean="0">
                <a:solidFill>
                  <a:schemeClr val="accent1">
                    <a:tint val="88000"/>
                    <a:satMod val="150000"/>
                  </a:schemeClr>
                </a:solidFill>
              </a:rPr>
              <a:t>produktif</a:t>
            </a:r>
            <a:r>
              <a:rPr lang="en-US" sz="1800" dirty="0" smtClean="0">
                <a:solidFill>
                  <a:schemeClr val="accent1">
                    <a:tint val="88000"/>
                    <a:satMod val="150000"/>
                  </a:schemeClr>
                </a:solidFill>
              </a:rPr>
              <a:t> </a:t>
            </a:r>
            <a:r>
              <a:rPr lang="en-US" sz="1800" dirty="0" err="1" smtClean="0">
                <a:solidFill>
                  <a:schemeClr val="accent1">
                    <a:tint val="88000"/>
                    <a:satMod val="150000"/>
                  </a:schemeClr>
                </a:solidFill>
              </a:rPr>
              <a:t>orang-orang</a:t>
            </a:r>
            <a:r>
              <a:rPr lang="en-US" sz="1800" dirty="0" smtClean="0">
                <a:solidFill>
                  <a:schemeClr val="accent1">
                    <a:tint val="88000"/>
                    <a:satMod val="150000"/>
                  </a:schemeClr>
                </a:solidFill>
              </a:rPr>
              <a:t> yang </a:t>
            </a:r>
            <a:r>
              <a:rPr lang="en-US" sz="1800" dirty="0" err="1" smtClean="0">
                <a:solidFill>
                  <a:schemeClr val="accent1">
                    <a:tint val="88000"/>
                    <a:satMod val="150000"/>
                  </a:schemeClr>
                </a:solidFill>
              </a:rPr>
              <a:t>ada</a:t>
            </a:r>
            <a:r>
              <a:rPr lang="en-US" sz="1800" dirty="0" smtClean="0">
                <a:solidFill>
                  <a:schemeClr val="accent1">
                    <a:tint val="88000"/>
                    <a:satMod val="150000"/>
                  </a:schemeClr>
                </a:solidFill>
              </a:rPr>
              <a:t> </a:t>
            </a:r>
            <a:r>
              <a:rPr lang="en-US" sz="1800" dirty="0" err="1" smtClean="0">
                <a:solidFill>
                  <a:schemeClr val="accent1">
                    <a:tint val="88000"/>
                    <a:satMod val="150000"/>
                  </a:schemeClr>
                </a:solidFill>
              </a:rPr>
              <a:t>dalam</a:t>
            </a:r>
            <a:r>
              <a:rPr lang="en-US" sz="1800" dirty="0" smtClean="0">
                <a:solidFill>
                  <a:schemeClr val="accent1">
                    <a:tint val="88000"/>
                    <a:satMod val="150000"/>
                  </a:schemeClr>
                </a:solidFill>
              </a:rPr>
              <a:t> </a:t>
            </a:r>
            <a:br>
              <a:rPr lang="en-US" sz="1800" dirty="0" smtClean="0">
                <a:solidFill>
                  <a:schemeClr val="accent1">
                    <a:tint val="88000"/>
                    <a:satMod val="150000"/>
                  </a:schemeClr>
                </a:solidFill>
              </a:rPr>
            </a:br>
            <a:r>
              <a:rPr lang="en-US" sz="1800" dirty="0" err="1" smtClean="0">
                <a:solidFill>
                  <a:schemeClr val="accent1">
                    <a:tint val="88000"/>
                    <a:satMod val="150000"/>
                  </a:schemeClr>
                </a:solidFill>
              </a:rPr>
              <a:t>perusahaan</a:t>
            </a:r>
            <a:r>
              <a:rPr lang="en-US" sz="1800" dirty="0" smtClean="0">
                <a:solidFill>
                  <a:schemeClr val="accent1">
                    <a:tint val="88000"/>
                    <a:satMod val="150000"/>
                  </a:schemeClr>
                </a:solidFill>
              </a:rPr>
              <a:t> </a:t>
            </a:r>
            <a:r>
              <a:rPr lang="en-US" sz="1800" dirty="0" err="1" smtClean="0">
                <a:solidFill>
                  <a:schemeClr val="accent1">
                    <a:tint val="88000"/>
                    <a:satMod val="150000"/>
                  </a:schemeClr>
                </a:solidFill>
              </a:rPr>
              <a:t>melalui</a:t>
            </a:r>
            <a:r>
              <a:rPr lang="en-US" sz="1800" dirty="0" smtClean="0">
                <a:solidFill>
                  <a:schemeClr val="accent1">
                    <a:tint val="88000"/>
                    <a:satMod val="150000"/>
                  </a:schemeClr>
                </a:solidFill>
              </a:rPr>
              <a:t> </a:t>
            </a:r>
            <a:r>
              <a:rPr lang="en-US" sz="1800" dirty="0" err="1" smtClean="0">
                <a:solidFill>
                  <a:schemeClr val="accent1">
                    <a:tint val="88000"/>
                    <a:satMod val="150000"/>
                  </a:schemeClr>
                </a:solidFill>
              </a:rPr>
              <a:t>sejumlah</a:t>
            </a:r>
            <a:r>
              <a:rPr lang="en-US" sz="1800" dirty="0" smtClean="0">
                <a:solidFill>
                  <a:schemeClr val="accent1">
                    <a:tint val="88000"/>
                    <a:satMod val="150000"/>
                  </a:schemeClr>
                </a:solidFill>
              </a:rPr>
              <a:t> </a:t>
            </a:r>
            <a:r>
              <a:rPr lang="en-US" sz="1800" dirty="0" err="1" smtClean="0">
                <a:solidFill>
                  <a:schemeClr val="accent1">
                    <a:tint val="88000"/>
                    <a:satMod val="150000"/>
                  </a:schemeClr>
                </a:solidFill>
              </a:rPr>
              <a:t>cara</a:t>
            </a:r>
            <a:r>
              <a:rPr lang="en-US" sz="1800" dirty="0" smtClean="0">
                <a:solidFill>
                  <a:schemeClr val="accent1">
                    <a:tint val="88000"/>
                    <a:satMod val="150000"/>
                  </a:schemeClr>
                </a:solidFill>
              </a:rPr>
              <a:t> yang </a:t>
            </a:r>
            <a:r>
              <a:rPr lang="en-US" sz="1800" dirty="0" err="1" smtClean="0">
                <a:solidFill>
                  <a:schemeClr val="accent1">
                    <a:tint val="88000"/>
                    <a:satMod val="150000"/>
                  </a:schemeClr>
                </a:solidFill>
              </a:rPr>
              <a:t>bertanggung</a:t>
            </a:r>
            <a:r>
              <a:rPr lang="en-US" sz="1800" dirty="0" smtClean="0">
                <a:solidFill>
                  <a:schemeClr val="accent1">
                    <a:tint val="88000"/>
                    <a:satMod val="150000"/>
                  </a:schemeClr>
                </a:solidFill>
              </a:rPr>
              <a:t> </a:t>
            </a:r>
            <a:r>
              <a:rPr lang="en-US" sz="1800" dirty="0" err="1" smtClean="0">
                <a:solidFill>
                  <a:schemeClr val="accent1">
                    <a:tint val="88000"/>
                    <a:satMod val="150000"/>
                  </a:schemeClr>
                </a:solidFill>
              </a:rPr>
              <a:t>jawab</a:t>
            </a:r>
            <a:r>
              <a:rPr lang="en-US" sz="1800" dirty="0" smtClean="0">
                <a:solidFill>
                  <a:schemeClr val="accent1">
                    <a:tint val="88000"/>
                    <a:satMod val="150000"/>
                  </a:schemeClr>
                </a:solidFill>
              </a:rPr>
              <a:t> </a:t>
            </a:r>
            <a:r>
              <a:rPr lang="en-US" sz="1800" dirty="0" err="1" smtClean="0">
                <a:solidFill>
                  <a:schemeClr val="accent1">
                    <a:tint val="88000"/>
                    <a:satMod val="150000"/>
                  </a:schemeClr>
                </a:solidFill>
              </a:rPr>
              <a:t>secara</a:t>
            </a:r>
            <a:r>
              <a:rPr lang="en-US" sz="1800" dirty="0" smtClean="0">
                <a:solidFill>
                  <a:schemeClr val="accent1">
                    <a:tint val="88000"/>
                    <a:satMod val="150000"/>
                  </a:schemeClr>
                </a:solidFill>
              </a:rPr>
              <a:t> </a:t>
            </a:r>
            <a:br>
              <a:rPr lang="en-US" sz="1800" dirty="0" smtClean="0">
                <a:solidFill>
                  <a:schemeClr val="accent1">
                    <a:tint val="88000"/>
                    <a:satMod val="150000"/>
                  </a:schemeClr>
                </a:solidFill>
              </a:rPr>
            </a:br>
            <a:r>
              <a:rPr lang="en-US" sz="1800" dirty="0" err="1" smtClean="0">
                <a:solidFill>
                  <a:schemeClr val="accent1">
                    <a:tint val="88000"/>
                    <a:satMod val="150000"/>
                  </a:schemeClr>
                </a:solidFill>
              </a:rPr>
              <a:t>strategis</a:t>
            </a:r>
            <a:r>
              <a:rPr lang="en-US" sz="1800" dirty="0" smtClean="0">
                <a:solidFill>
                  <a:schemeClr val="accent1">
                    <a:tint val="88000"/>
                    <a:satMod val="150000"/>
                  </a:schemeClr>
                </a:solidFill>
              </a:rPr>
              <a:t>, </a:t>
            </a:r>
            <a:r>
              <a:rPr lang="en-US" sz="1800" dirty="0" err="1" smtClean="0">
                <a:solidFill>
                  <a:schemeClr val="accent1">
                    <a:tint val="88000"/>
                    <a:satMod val="150000"/>
                  </a:schemeClr>
                </a:solidFill>
              </a:rPr>
              <a:t>etis</a:t>
            </a:r>
            <a:r>
              <a:rPr lang="en-US" sz="1800" dirty="0" smtClean="0">
                <a:solidFill>
                  <a:schemeClr val="accent1">
                    <a:tint val="88000"/>
                    <a:satMod val="150000"/>
                  </a:schemeClr>
                </a:solidFill>
              </a:rPr>
              <a:t>, </a:t>
            </a:r>
            <a:r>
              <a:rPr lang="en-US" sz="1800" dirty="0" err="1" smtClean="0">
                <a:solidFill>
                  <a:schemeClr val="accent1">
                    <a:tint val="88000"/>
                    <a:satMod val="150000"/>
                  </a:schemeClr>
                </a:solidFill>
              </a:rPr>
              <a:t>dan</a:t>
            </a:r>
            <a:r>
              <a:rPr lang="en-US" sz="1800" dirty="0" smtClean="0">
                <a:solidFill>
                  <a:schemeClr val="accent1">
                    <a:tint val="88000"/>
                    <a:satMod val="150000"/>
                  </a:schemeClr>
                </a:solidFill>
              </a:rPr>
              <a:t> </a:t>
            </a:r>
            <a:r>
              <a:rPr lang="en-US" sz="1800" dirty="0" err="1" smtClean="0">
                <a:solidFill>
                  <a:schemeClr val="accent1">
                    <a:tint val="88000"/>
                    <a:satMod val="150000"/>
                  </a:schemeClr>
                </a:solidFill>
              </a:rPr>
              <a:t>sosial</a:t>
            </a:r>
            <a:r>
              <a:rPr lang="en-US" sz="1800" dirty="0" smtClean="0">
                <a:solidFill>
                  <a:schemeClr val="accent1">
                    <a:tint val="88000"/>
                    <a:satMod val="150000"/>
                  </a:schemeClr>
                </a:solidFill>
              </a:rPr>
              <a:t>)</a:t>
            </a:r>
          </a:p>
        </p:txBody>
      </p:sp>
    </p:spTree>
    <p:extLst>
      <p:ext uri="{BB962C8B-B14F-4D97-AF65-F5344CB8AC3E}">
        <p14:creationId xmlns:p14="http://schemas.microsoft.com/office/powerpoint/2010/main" val="1765755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lin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913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7"/>
          <p:cNvSpPr>
            <a:spLocks noChangeArrowheads="1"/>
          </p:cNvSpPr>
          <p:nvPr/>
        </p:nvSpPr>
        <p:spPr bwMode="auto">
          <a:xfrm>
            <a:off x="0" y="0"/>
            <a:ext cx="9144000" cy="76200"/>
          </a:xfrm>
          <a:prstGeom prst="rect">
            <a:avLst/>
          </a:prstGeom>
          <a:solidFill>
            <a:srgbClr val="034E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endParaRPr lang="id-ID" altLang="id-ID" sz="1800">
              <a:latin typeface="Trebuchet MS" pitchFamily="34" charset="0"/>
            </a:endParaRPr>
          </a:p>
        </p:txBody>
      </p:sp>
      <p:sp>
        <p:nvSpPr>
          <p:cNvPr id="21508" name="Rectangle 8"/>
          <p:cNvSpPr>
            <a:spLocks noChangeArrowheads="1"/>
          </p:cNvSpPr>
          <p:nvPr/>
        </p:nvSpPr>
        <p:spPr bwMode="auto">
          <a:xfrm>
            <a:off x="0" y="76200"/>
            <a:ext cx="9144000" cy="76200"/>
          </a:xfrm>
          <a:prstGeom prst="rect">
            <a:avLst/>
          </a:prstGeom>
          <a:solidFill>
            <a:srgbClr val="33A3D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eaLnBrk="1" hangingPunct="1"/>
            <a:endParaRPr lang="id-ID" altLang="id-ID">
              <a:latin typeface="Trebuchet MS" pitchFamily="34" charset="0"/>
            </a:endParaRPr>
          </a:p>
        </p:txBody>
      </p:sp>
      <p:sp>
        <p:nvSpPr>
          <p:cNvPr id="21509" name="Text Box 11"/>
          <p:cNvSpPr txBox="1">
            <a:spLocks noChangeAspect="1" noChangeArrowheads="1"/>
          </p:cNvSpPr>
          <p:nvPr/>
        </p:nvSpPr>
        <p:spPr bwMode="auto">
          <a:xfrm>
            <a:off x="539750" y="1357313"/>
            <a:ext cx="813752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0850" indent="-450850" defTabSz="152400" eaLnBrk="0" hangingPunct="0">
              <a:tabLst>
                <a:tab pos="393700" algn="l"/>
              </a:tabLst>
              <a:defRPr sz="2000">
                <a:solidFill>
                  <a:schemeClr val="tx1"/>
                </a:solidFill>
                <a:latin typeface="Prudential" pitchFamily="2" charset="0"/>
                <a:cs typeface="Arial" charset="0"/>
              </a:defRPr>
            </a:lvl1pPr>
            <a:lvl2pPr marL="742950" indent="-285750" defTabSz="152400" eaLnBrk="0" hangingPunct="0">
              <a:tabLst>
                <a:tab pos="393700" algn="l"/>
              </a:tabLst>
              <a:defRPr sz="2000">
                <a:solidFill>
                  <a:schemeClr val="tx1"/>
                </a:solidFill>
                <a:latin typeface="Prudential" pitchFamily="2" charset="0"/>
                <a:cs typeface="Arial" charset="0"/>
              </a:defRPr>
            </a:lvl2pPr>
            <a:lvl3pPr marL="1143000" indent="-228600" defTabSz="152400" eaLnBrk="0" hangingPunct="0">
              <a:tabLst>
                <a:tab pos="393700" algn="l"/>
              </a:tabLst>
              <a:defRPr sz="2000">
                <a:solidFill>
                  <a:schemeClr val="tx1"/>
                </a:solidFill>
                <a:latin typeface="Prudential" pitchFamily="2" charset="0"/>
                <a:cs typeface="Arial" charset="0"/>
              </a:defRPr>
            </a:lvl3pPr>
            <a:lvl4pPr marL="1600200" indent="-228600" defTabSz="152400" eaLnBrk="0" hangingPunct="0">
              <a:tabLst>
                <a:tab pos="393700" algn="l"/>
              </a:tabLst>
              <a:defRPr sz="2000">
                <a:solidFill>
                  <a:schemeClr val="tx1"/>
                </a:solidFill>
                <a:latin typeface="Prudential" pitchFamily="2" charset="0"/>
                <a:cs typeface="Arial" charset="0"/>
              </a:defRPr>
            </a:lvl4pPr>
            <a:lvl5pPr marL="2057400" indent="-228600" defTabSz="152400" eaLnBrk="0" hangingPunct="0">
              <a:tabLst>
                <a:tab pos="393700" algn="l"/>
              </a:tabLst>
              <a:defRPr sz="2000">
                <a:solidFill>
                  <a:schemeClr val="tx1"/>
                </a:solidFill>
                <a:latin typeface="Prudential" pitchFamily="2" charset="0"/>
                <a:cs typeface="Arial" charset="0"/>
              </a:defRPr>
            </a:lvl5pPr>
            <a:lvl6pPr marL="25146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6pPr>
            <a:lvl7pPr marL="29718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7pPr>
            <a:lvl8pPr marL="34290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8pPr>
            <a:lvl9pPr marL="38862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9pPr>
          </a:lstStyle>
          <a:p>
            <a:pPr eaLnBrk="1" hangingPunct="1"/>
            <a:r>
              <a:rPr lang="en-US" altLang="id-ID" sz="2600" b="1">
                <a:solidFill>
                  <a:srgbClr val="663300"/>
                </a:solidFill>
                <a:latin typeface="Maiandra GD" pitchFamily="34" charset="0"/>
              </a:rPr>
              <a:t>Fungsi Manajerial :</a:t>
            </a:r>
          </a:p>
          <a:p>
            <a:pPr eaLnBrk="1" hangingPunct="1">
              <a:buFontTx/>
              <a:buChar char="•"/>
            </a:pPr>
            <a:r>
              <a:rPr lang="en-US" altLang="id-ID" sz="2400" i="1">
                <a:latin typeface="Maiandra GD" pitchFamily="34" charset="0"/>
              </a:rPr>
              <a:t>Planning </a:t>
            </a:r>
            <a:r>
              <a:rPr lang="en-US" altLang="id-ID" sz="2400">
                <a:latin typeface="Maiandra GD" pitchFamily="34" charset="0"/>
              </a:rPr>
              <a:t>(perencanaan)</a:t>
            </a:r>
          </a:p>
          <a:p>
            <a:pPr eaLnBrk="1" hangingPunct="1">
              <a:buFontTx/>
              <a:buChar char="•"/>
            </a:pPr>
            <a:r>
              <a:rPr lang="en-US" altLang="id-ID" sz="2400" i="1">
                <a:latin typeface="Maiandra GD" pitchFamily="34" charset="0"/>
              </a:rPr>
              <a:t>Organizing </a:t>
            </a:r>
            <a:r>
              <a:rPr lang="en-US" altLang="id-ID" sz="2400">
                <a:latin typeface="Maiandra GD" pitchFamily="34" charset="0"/>
              </a:rPr>
              <a:t>(pengorganisasian)</a:t>
            </a:r>
          </a:p>
          <a:p>
            <a:pPr eaLnBrk="1" hangingPunct="1">
              <a:buFontTx/>
              <a:buChar char="•"/>
            </a:pPr>
            <a:r>
              <a:rPr lang="en-US" altLang="id-ID" sz="2400" i="1">
                <a:latin typeface="Maiandra GD" pitchFamily="34" charset="0"/>
              </a:rPr>
              <a:t>Directing </a:t>
            </a:r>
            <a:r>
              <a:rPr lang="en-US" altLang="id-ID" sz="2400">
                <a:latin typeface="Maiandra GD" pitchFamily="34" charset="0"/>
              </a:rPr>
              <a:t>(pengarahan)</a:t>
            </a:r>
          </a:p>
          <a:p>
            <a:pPr eaLnBrk="1" hangingPunct="1">
              <a:buFontTx/>
              <a:buChar char="•"/>
            </a:pPr>
            <a:r>
              <a:rPr lang="en-US" altLang="id-ID" sz="2400" i="1">
                <a:latin typeface="Maiandra GD" pitchFamily="34" charset="0"/>
              </a:rPr>
              <a:t>Controlling </a:t>
            </a:r>
            <a:r>
              <a:rPr lang="en-US" altLang="id-ID" sz="2400">
                <a:latin typeface="Maiandra GD" pitchFamily="34" charset="0"/>
              </a:rPr>
              <a:t>(pengendalian)</a:t>
            </a:r>
            <a:endParaRPr lang="en-US" altLang="id-ID" sz="2400" i="1">
              <a:latin typeface="Maiandra GD" pitchFamily="34" charset="0"/>
            </a:endParaRPr>
          </a:p>
          <a:p>
            <a:pPr algn="r" eaLnBrk="1" hangingPunct="1"/>
            <a:endParaRPr lang="en-US" altLang="id-ID" sz="1600" b="1">
              <a:solidFill>
                <a:srgbClr val="663300"/>
              </a:solidFill>
              <a:latin typeface="Maiandra GD" pitchFamily="34" charset="0"/>
            </a:endParaRPr>
          </a:p>
          <a:p>
            <a:pPr eaLnBrk="1" hangingPunct="1"/>
            <a:r>
              <a:rPr lang="en-US" altLang="id-ID" sz="2600" b="1">
                <a:solidFill>
                  <a:srgbClr val="663300"/>
                </a:solidFill>
                <a:latin typeface="Maiandra GD" pitchFamily="34" charset="0"/>
              </a:rPr>
              <a:t>Fungsi Operasional</a:t>
            </a:r>
          </a:p>
          <a:p>
            <a:pPr eaLnBrk="1" hangingPunct="1">
              <a:buFontTx/>
              <a:buChar char="•"/>
            </a:pPr>
            <a:r>
              <a:rPr lang="en-US" altLang="id-ID" sz="2400">
                <a:latin typeface="Maiandra GD" pitchFamily="34" charset="0"/>
              </a:rPr>
              <a:t>Pengadaan tenaga kerja (SDM)</a:t>
            </a:r>
          </a:p>
          <a:p>
            <a:pPr eaLnBrk="1" hangingPunct="1">
              <a:buFontTx/>
              <a:buChar char="•"/>
            </a:pPr>
            <a:r>
              <a:rPr lang="en-US" altLang="id-ID" sz="2400">
                <a:latin typeface="Maiandra GD" pitchFamily="34" charset="0"/>
              </a:rPr>
              <a:t>Pengembangan</a:t>
            </a:r>
          </a:p>
          <a:p>
            <a:pPr eaLnBrk="1" hangingPunct="1">
              <a:buFontTx/>
              <a:buChar char="•"/>
            </a:pPr>
            <a:r>
              <a:rPr lang="en-US" altLang="id-ID" sz="2400">
                <a:latin typeface="Maiandra GD" pitchFamily="34" charset="0"/>
              </a:rPr>
              <a:t>Kompensasi</a:t>
            </a:r>
          </a:p>
          <a:p>
            <a:pPr eaLnBrk="1" hangingPunct="1">
              <a:buFontTx/>
              <a:buChar char="•"/>
            </a:pPr>
            <a:r>
              <a:rPr lang="en-US" altLang="id-ID" sz="2400">
                <a:latin typeface="Maiandra GD" pitchFamily="34" charset="0"/>
              </a:rPr>
              <a:t>Pengintegrasian</a:t>
            </a:r>
          </a:p>
          <a:p>
            <a:pPr eaLnBrk="1" hangingPunct="1">
              <a:buFontTx/>
              <a:buChar char="•"/>
            </a:pPr>
            <a:r>
              <a:rPr lang="en-US" altLang="id-ID" sz="2400">
                <a:latin typeface="Maiandra GD" pitchFamily="34" charset="0"/>
              </a:rPr>
              <a:t>Pemeliharaan</a:t>
            </a:r>
          </a:p>
          <a:p>
            <a:pPr eaLnBrk="1" hangingPunct="1">
              <a:buFontTx/>
              <a:buChar char="•"/>
            </a:pPr>
            <a:r>
              <a:rPr lang="en-US" altLang="id-ID" sz="2400">
                <a:latin typeface="Maiandra GD" pitchFamily="34" charset="0"/>
              </a:rPr>
              <a:t>Pemutusan hubungan kerja</a:t>
            </a:r>
          </a:p>
        </p:txBody>
      </p:sp>
      <p:sp>
        <p:nvSpPr>
          <p:cNvPr id="21510" name="Rectangle 7"/>
          <p:cNvSpPr>
            <a:spLocks noGrp="1" noChangeArrowheads="1"/>
          </p:cNvSpPr>
          <p:nvPr>
            <p:ph type="title"/>
          </p:nvPr>
        </p:nvSpPr>
        <p:spPr>
          <a:xfrm>
            <a:off x="314325" y="731838"/>
            <a:ext cx="8362950" cy="868362"/>
          </a:xfrm>
        </p:spPr>
        <p:txBody>
          <a:bodyPr/>
          <a:lstStyle/>
          <a:p>
            <a:pPr eaLnBrk="1" hangingPunct="1"/>
            <a:r>
              <a:rPr lang="en-US" altLang="id-ID" sz="3700" dirty="0" err="1" smtClean="0">
                <a:solidFill>
                  <a:srgbClr val="663300"/>
                </a:solidFill>
              </a:rPr>
              <a:t>Fungsi</a:t>
            </a:r>
            <a:r>
              <a:rPr lang="en-US" altLang="id-ID" sz="3700" dirty="0" smtClean="0">
                <a:solidFill>
                  <a:srgbClr val="663300"/>
                </a:solidFill>
              </a:rPr>
              <a:t> </a:t>
            </a:r>
            <a:r>
              <a:rPr lang="en-US" altLang="id-ID" sz="3700" dirty="0" err="1" smtClean="0">
                <a:solidFill>
                  <a:srgbClr val="663300"/>
                </a:solidFill>
              </a:rPr>
              <a:t>Manajemen</a:t>
            </a:r>
            <a:r>
              <a:rPr lang="en-US" altLang="id-ID" sz="3700" dirty="0" smtClean="0">
                <a:solidFill>
                  <a:srgbClr val="663300"/>
                </a:solidFill>
              </a:rPr>
              <a:t> SDM</a:t>
            </a:r>
          </a:p>
        </p:txBody>
      </p:sp>
    </p:spTree>
    <p:extLst>
      <p:ext uri="{BB962C8B-B14F-4D97-AF65-F5344CB8AC3E}">
        <p14:creationId xmlns:p14="http://schemas.microsoft.com/office/powerpoint/2010/main" val="4237446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lin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913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7"/>
          <p:cNvSpPr>
            <a:spLocks noChangeArrowheads="1"/>
          </p:cNvSpPr>
          <p:nvPr/>
        </p:nvSpPr>
        <p:spPr bwMode="auto">
          <a:xfrm>
            <a:off x="0" y="0"/>
            <a:ext cx="9144000" cy="76200"/>
          </a:xfrm>
          <a:prstGeom prst="rect">
            <a:avLst/>
          </a:prstGeom>
          <a:solidFill>
            <a:srgbClr val="034E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endParaRPr lang="id-ID" altLang="id-ID" sz="1800">
              <a:latin typeface="Trebuchet MS" pitchFamily="34" charset="0"/>
            </a:endParaRPr>
          </a:p>
        </p:txBody>
      </p:sp>
      <p:sp>
        <p:nvSpPr>
          <p:cNvPr id="22532" name="Rectangle 8"/>
          <p:cNvSpPr>
            <a:spLocks noChangeArrowheads="1"/>
          </p:cNvSpPr>
          <p:nvPr/>
        </p:nvSpPr>
        <p:spPr bwMode="auto">
          <a:xfrm>
            <a:off x="0" y="76200"/>
            <a:ext cx="9144000" cy="76200"/>
          </a:xfrm>
          <a:prstGeom prst="rect">
            <a:avLst/>
          </a:prstGeom>
          <a:solidFill>
            <a:srgbClr val="33A3D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eaLnBrk="1" hangingPunct="1"/>
            <a:endParaRPr lang="id-ID" altLang="id-ID">
              <a:latin typeface="Trebuchet MS" pitchFamily="34" charset="0"/>
            </a:endParaRPr>
          </a:p>
        </p:txBody>
      </p:sp>
      <p:sp>
        <p:nvSpPr>
          <p:cNvPr id="22533" name="Text Box 11"/>
          <p:cNvSpPr txBox="1">
            <a:spLocks noChangeAspect="1" noChangeArrowheads="1"/>
          </p:cNvSpPr>
          <p:nvPr/>
        </p:nvSpPr>
        <p:spPr bwMode="auto">
          <a:xfrm>
            <a:off x="539750" y="1484313"/>
            <a:ext cx="8137525"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0850" indent="-450850" defTabSz="152400" eaLnBrk="0" hangingPunct="0">
              <a:tabLst>
                <a:tab pos="393700" algn="l"/>
              </a:tabLst>
              <a:defRPr sz="2000">
                <a:solidFill>
                  <a:schemeClr val="tx1"/>
                </a:solidFill>
                <a:latin typeface="Prudential" pitchFamily="2" charset="0"/>
                <a:cs typeface="Arial" charset="0"/>
              </a:defRPr>
            </a:lvl1pPr>
            <a:lvl2pPr marL="742950" indent="-285750" defTabSz="152400" eaLnBrk="0" hangingPunct="0">
              <a:tabLst>
                <a:tab pos="393700" algn="l"/>
              </a:tabLst>
              <a:defRPr sz="2000">
                <a:solidFill>
                  <a:schemeClr val="tx1"/>
                </a:solidFill>
                <a:latin typeface="Prudential" pitchFamily="2" charset="0"/>
                <a:cs typeface="Arial" charset="0"/>
              </a:defRPr>
            </a:lvl2pPr>
            <a:lvl3pPr marL="1143000" indent="-228600" defTabSz="152400" eaLnBrk="0" hangingPunct="0">
              <a:tabLst>
                <a:tab pos="393700" algn="l"/>
              </a:tabLst>
              <a:defRPr sz="2000">
                <a:solidFill>
                  <a:schemeClr val="tx1"/>
                </a:solidFill>
                <a:latin typeface="Prudential" pitchFamily="2" charset="0"/>
                <a:cs typeface="Arial" charset="0"/>
              </a:defRPr>
            </a:lvl3pPr>
            <a:lvl4pPr marL="1600200" indent="-228600" defTabSz="152400" eaLnBrk="0" hangingPunct="0">
              <a:tabLst>
                <a:tab pos="393700" algn="l"/>
              </a:tabLst>
              <a:defRPr sz="2000">
                <a:solidFill>
                  <a:schemeClr val="tx1"/>
                </a:solidFill>
                <a:latin typeface="Prudential" pitchFamily="2" charset="0"/>
                <a:cs typeface="Arial" charset="0"/>
              </a:defRPr>
            </a:lvl4pPr>
            <a:lvl5pPr marL="2057400" indent="-228600" defTabSz="152400" eaLnBrk="0" hangingPunct="0">
              <a:tabLst>
                <a:tab pos="393700" algn="l"/>
              </a:tabLst>
              <a:defRPr sz="2000">
                <a:solidFill>
                  <a:schemeClr val="tx1"/>
                </a:solidFill>
                <a:latin typeface="Prudential" pitchFamily="2" charset="0"/>
                <a:cs typeface="Arial" charset="0"/>
              </a:defRPr>
            </a:lvl5pPr>
            <a:lvl6pPr marL="25146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6pPr>
            <a:lvl7pPr marL="29718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7pPr>
            <a:lvl8pPr marL="34290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8pPr>
            <a:lvl9pPr marL="38862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9pPr>
          </a:lstStyle>
          <a:p>
            <a:pPr eaLnBrk="1" hangingPunct="1">
              <a:buFontTx/>
              <a:buChar char="•"/>
            </a:pPr>
            <a:r>
              <a:rPr lang="en-US" altLang="id-ID" sz="2600">
                <a:latin typeface="Maiandra GD" pitchFamily="34" charset="0"/>
              </a:rPr>
              <a:t>Melakukan analisis jabatan (menetapkan   	karakteristik pekerjaan masing-masing 	SDM)</a:t>
            </a:r>
          </a:p>
          <a:p>
            <a:pPr eaLnBrk="1" hangingPunct="1">
              <a:buFontTx/>
              <a:buChar char="•"/>
            </a:pPr>
            <a:r>
              <a:rPr lang="en-US" altLang="id-ID" sz="2600">
                <a:latin typeface="Maiandra GD" pitchFamily="34" charset="0"/>
              </a:rPr>
              <a:t>Merencanakan kebutuhan tenaga kerja dan 	merekrut calon pekerja</a:t>
            </a:r>
          </a:p>
          <a:p>
            <a:pPr eaLnBrk="1" hangingPunct="1">
              <a:buFontTx/>
              <a:buChar char="•"/>
            </a:pPr>
            <a:r>
              <a:rPr lang="en-US" altLang="id-ID" sz="2600">
                <a:latin typeface="Maiandra GD" pitchFamily="34" charset="0"/>
              </a:rPr>
              <a:t>Menyeleksi calon pekerja</a:t>
            </a:r>
          </a:p>
          <a:p>
            <a:pPr eaLnBrk="1" hangingPunct="1">
              <a:buFontTx/>
              <a:buChar char="•"/>
            </a:pPr>
            <a:r>
              <a:rPr lang="en-US" altLang="id-ID" sz="2600">
                <a:latin typeface="Maiandra GD" pitchFamily="34" charset="0"/>
              </a:rPr>
              <a:t>Melakukan penempatan dan orientasi karyawan 	baru</a:t>
            </a:r>
          </a:p>
          <a:p>
            <a:pPr eaLnBrk="1" hangingPunct="1">
              <a:buFontTx/>
              <a:buChar char="•"/>
            </a:pPr>
            <a:r>
              <a:rPr lang="en-US" altLang="id-ID" sz="2600">
                <a:latin typeface="Maiandra GD" pitchFamily="34" charset="0"/>
              </a:rPr>
              <a:t>Menetapkan upah, gaji, dan cara memberikan 	kompensasi</a:t>
            </a:r>
          </a:p>
          <a:p>
            <a:pPr eaLnBrk="1" hangingPunct="1">
              <a:buFontTx/>
              <a:buChar char="•"/>
            </a:pPr>
            <a:r>
              <a:rPr lang="en-US" altLang="id-ID" sz="2600">
                <a:latin typeface="Maiandra GD" pitchFamily="34" charset="0"/>
              </a:rPr>
              <a:t>Memberikan insentif dan kesejahteraan</a:t>
            </a:r>
          </a:p>
          <a:p>
            <a:pPr eaLnBrk="1" hangingPunct="1">
              <a:buFontTx/>
              <a:buChar char="•"/>
            </a:pPr>
            <a:r>
              <a:rPr lang="en-US" altLang="id-ID" sz="2600">
                <a:latin typeface="Maiandra GD" pitchFamily="34" charset="0"/>
              </a:rPr>
              <a:t>Melakukan evaluasi kinerja</a:t>
            </a:r>
          </a:p>
        </p:txBody>
      </p:sp>
      <p:sp>
        <p:nvSpPr>
          <p:cNvPr id="22534" name="Rectangle 7"/>
          <p:cNvSpPr>
            <a:spLocks noGrp="1" noChangeArrowheads="1"/>
          </p:cNvSpPr>
          <p:nvPr>
            <p:ph type="title"/>
          </p:nvPr>
        </p:nvSpPr>
        <p:spPr>
          <a:xfrm>
            <a:off x="323850" y="274638"/>
            <a:ext cx="8362950" cy="993775"/>
          </a:xfrm>
        </p:spPr>
        <p:txBody>
          <a:bodyPr/>
          <a:lstStyle/>
          <a:p>
            <a:pPr eaLnBrk="1" hangingPunct="1"/>
            <a:r>
              <a:rPr lang="en-US" altLang="id-ID" sz="3700" smtClean="0">
                <a:solidFill>
                  <a:srgbClr val="663300"/>
                </a:solidFill>
              </a:rPr>
              <a:t>Peran Manajemen SDM</a:t>
            </a:r>
          </a:p>
        </p:txBody>
      </p:sp>
    </p:spTree>
    <p:extLst>
      <p:ext uri="{BB962C8B-B14F-4D97-AF65-F5344CB8AC3E}">
        <p14:creationId xmlns:p14="http://schemas.microsoft.com/office/powerpoint/2010/main" val="1260485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lin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913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7"/>
          <p:cNvSpPr>
            <a:spLocks noChangeArrowheads="1"/>
          </p:cNvSpPr>
          <p:nvPr/>
        </p:nvSpPr>
        <p:spPr bwMode="auto">
          <a:xfrm>
            <a:off x="0" y="0"/>
            <a:ext cx="9144000" cy="76200"/>
          </a:xfrm>
          <a:prstGeom prst="rect">
            <a:avLst/>
          </a:prstGeom>
          <a:solidFill>
            <a:srgbClr val="034E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endParaRPr lang="id-ID" altLang="id-ID" sz="1800">
              <a:latin typeface="Trebuchet MS" pitchFamily="34" charset="0"/>
            </a:endParaRPr>
          </a:p>
        </p:txBody>
      </p:sp>
      <p:sp>
        <p:nvSpPr>
          <p:cNvPr id="23556" name="Rectangle 8"/>
          <p:cNvSpPr>
            <a:spLocks noChangeArrowheads="1"/>
          </p:cNvSpPr>
          <p:nvPr/>
        </p:nvSpPr>
        <p:spPr bwMode="auto">
          <a:xfrm>
            <a:off x="0" y="76200"/>
            <a:ext cx="9144000" cy="76200"/>
          </a:xfrm>
          <a:prstGeom prst="rect">
            <a:avLst/>
          </a:prstGeom>
          <a:solidFill>
            <a:srgbClr val="33A3D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eaLnBrk="1" hangingPunct="1"/>
            <a:endParaRPr lang="id-ID" altLang="id-ID">
              <a:latin typeface="Trebuchet MS" pitchFamily="34" charset="0"/>
            </a:endParaRPr>
          </a:p>
        </p:txBody>
      </p:sp>
      <p:sp>
        <p:nvSpPr>
          <p:cNvPr id="23557" name="Text Box 11"/>
          <p:cNvSpPr txBox="1">
            <a:spLocks noChangeAspect="1" noChangeArrowheads="1"/>
          </p:cNvSpPr>
          <p:nvPr/>
        </p:nvSpPr>
        <p:spPr bwMode="auto">
          <a:xfrm>
            <a:off x="539750" y="1196975"/>
            <a:ext cx="813752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0850" indent="-450850" defTabSz="152400" eaLnBrk="0" hangingPunct="0">
              <a:tabLst>
                <a:tab pos="393700" algn="l"/>
              </a:tabLst>
              <a:defRPr sz="2000">
                <a:solidFill>
                  <a:schemeClr val="tx1"/>
                </a:solidFill>
                <a:latin typeface="Prudential" pitchFamily="2" charset="0"/>
                <a:cs typeface="Arial" charset="0"/>
              </a:defRPr>
            </a:lvl1pPr>
            <a:lvl2pPr marL="742950" indent="-285750" defTabSz="152400" eaLnBrk="0" hangingPunct="0">
              <a:tabLst>
                <a:tab pos="393700" algn="l"/>
              </a:tabLst>
              <a:defRPr sz="2000">
                <a:solidFill>
                  <a:schemeClr val="tx1"/>
                </a:solidFill>
                <a:latin typeface="Prudential" pitchFamily="2" charset="0"/>
                <a:cs typeface="Arial" charset="0"/>
              </a:defRPr>
            </a:lvl2pPr>
            <a:lvl3pPr marL="1143000" indent="-228600" defTabSz="152400" eaLnBrk="0" hangingPunct="0">
              <a:tabLst>
                <a:tab pos="393700" algn="l"/>
              </a:tabLst>
              <a:defRPr sz="2000">
                <a:solidFill>
                  <a:schemeClr val="tx1"/>
                </a:solidFill>
                <a:latin typeface="Prudential" pitchFamily="2" charset="0"/>
                <a:cs typeface="Arial" charset="0"/>
              </a:defRPr>
            </a:lvl3pPr>
            <a:lvl4pPr marL="1600200" indent="-228600" defTabSz="152400" eaLnBrk="0" hangingPunct="0">
              <a:tabLst>
                <a:tab pos="393700" algn="l"/>
              </a:tabLst>
              <a:defRPr sz="2000">
                <a:solidFill>
                  <a:schemeClr val="tx1"/>
                </a:solidFill>
                <a:latin typeface="Prudential" pitchFamily="2" charset="0"/>
                <a:cs typeface="Arial" charset="0"/>
              </a:defRPr>
            </a:lvl4pPr>
            <a:lvl5pPr marL="2057400" indent="-228600" defTabSz="152400" eaLnBrk="0" hangingPunct="0">
              <a:tabLst>
                <a:tab pos="393700" algn="l"/>
              </a:tabLst>
              <a:defRPr sz="2000">
                <a:solidFill>
                  <a:schemeClr val="tx1"/>
                </a:solidFill>
                <a:latin typeface="Prudential" pitchFamily="2" charset="0"/>
                <a:cs typeface="Arial" charset="0"/>
              </a:defRPr>
            </a:lvl5pPr>
            <a:lvl6pPr marL="25146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6pPr>
            <a:lvl7pPr marL="29718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7pPr>
            <a:lvl8pPr marL="34290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8pPr>
            <a:lvl9pPr marL="38862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9pPr>
          </a:lstStyle>
          <a:p>
            <a:pPr eaLnBrk="1" hangingPunct="1">
              <a:buFontTx/>
              <a:buChar char="•"/>
            </a:pPr>
            <a:r>
              <a:rPr lang="en-US" altLang="id-ID" sz="2800">
                <a:latin typeface="Maiandra GD" pitchFamily="34" charset="0"/>
              </a:rPr>
              <a:t>Mengkomunikasikan, memberikan 	penyuluhan, dan menegakkan disiplin 	kerja</a:t>
            </a:r>
          </a:p>
          <a:p>
            <a:pPr eaLnBrk="1" hangingPunct="1">
              <a:buFontTx/>
              <a:buChar char="•"/>
            </a:pPr>
            <a:r>
              <a:rPr lang="en-US" altLang="id-ID" sz="2800">
                <a:latin typeface="Maiandra GD" pitchFamily="34" charset="0"/>
              </a:rPr>
              <a:t>Memberikan pendidikan, pelatihan, dan 	pengembangan</a:t>
            </a:r>
          </a:p>
          <a:p>
            <a:pPr eaLnBrk="1" hangingPunct="1">
              <a:buFontTx/>
              <a:buChar char="•"/>
            </a:pPr>
            <a:r>
              <a:rPr lang="en-US" altLang="id-ID" sz="2800">
                <a:latin typeface="Maiandra GD" pitchFamily="34" charset="0"/>
              </a:rPr>
              <a:t>Membangun komitmen kerja</a:t>
            </a:r>
          </a:p>
          <a:p>
            <a:pPr eaLnBrk="1" hangingPunct="1">
              <a:buFontTx/>
              <a:buChar char="•"/>
            </a:pPr>
            <a:r>
              <a:rPr lang="en-US" altLang="id-ID" sz="2800">
                <a:latin typeface="Maiandra GD" pitchFamily="34" charset="0"/>
              </a:rPr>
              <a:t>Memberikan keselamatan kerja</a:t>
            </a:r>
          </a:p>
          <a:p>
            <a:pPr eaLnBrk="1" hangingPunct="1">
              <a:buFontTx/>
              <a:buChar char="•"/>
            </a:pPr>
            <a:r>
              <a:rPr lang="en-US" altLang="id-ID" sz="2800">
                <a:latin typeface="Maiandra GD" pitchFamily="34" charset="0"/>
              </a:rPr>
              <a:t>Memberikan jaminan kesehatan</a:t>
            </a:r>
          </a:p>
          <a:p>
            <a:pPr eaLnBrk="1" hangingPunct="1">
              <a:buFontTx/>
              <a:buChar char="•"/>
            </a:pPr>
            <a:r>
              <a:rPr lang="en-US" altLang="id-ID" sz="2800">
                <a:latin typeface="Maiandra GD" pitchFamily="34" charset="0"/>
              </a:rPr>
              <a:t>Menyelesaikan perselisihan perburuhan</a:t>
            </a:r>
          </a:p>
          <a:p>
            <a:pPr eaLnBrk="1" hangingPunct="1">
              <a:buFontTx/>
              <a:buChar char="•"/>
            </a:pPr>
            <a:r>
              <a:rPr lang="en-US" altLang="id-ID" sz="2800">
                <a:latin typeface="Maiandra GD" pitchFamily="34" charset="0"/>
              </a:rPr>
              <a:t>Menyelesaikan keluhan dan </a:t>
            </a:r>
            <a:r>
              <a:rPr lang="en-US" altLang="id-ID" sz="2800" i="1">
                <a:latin typeface="Maiandra GD" pitchFamily="34" charset="0"/>
              </a:rPr>
              <a:t>relationship </a:t>
            </a:r>
            <a:r>
              <a:rPr lang="en-US" altLang="id-ID" sz="2800">
                <a:latin typeface="Maiandra GD" pitchFamily="34" charset="0"/>
              </a:rPr>
              <a:t> 	karyawan</a:t>
            </a:r>
          </a:p>
        </p:txBody>
      </p:sp>
      <p:sp>
        <p:nvSpPr>
          <p:cNvPr id="23558" name="Rectangle 7"/>
          <p:cNvSpPr>
            <a:spLocks noGrp="1" noChangeArrowheads="1"/>
          </p:cNvSpPr>
          <p:nvPr>
            <p:ph type="title"/>
          </p:nvPr>
        </p:nvSpPr>
        <p:spPr>
          <a:xfrm>
            <a:off x="0" y="635000"/>
            <a:ext cx="8362950" cy="561975"/>
          </a:xfrm>
        </p:spPr>
        <p:txBody>
          <a:bodyPr/>
          <a:lstStyle/>
          <a:p>
            <a:pPr eaLnBrk="1" hangingPunct="1"/>
            <a:r>
              <a:rPr lang="en-US" altLang="id-ID" sz="2400" dirty="0" err="1" smtClean="0">
                <a:solidFill>
                  <a:srgbClr val="663300"/>
                </a:solidFill>
              </a:rPr>
              <a:t>Peran</a:t>
            </a:r>
            <a:r>
              <a:rPr lang="en-US" altLang="id-ID" sz="2400" dirty="0" smtClean="0">
                <a:solidFill>
                  <a:srgbClr val="663300"/>
                </a:solidFill>
              </a:rPr>
              <a:t> </a:t>
            </a:r>
            <a:r>
              <a:rPr lang="en-US" altLang="id-ID" sz="2400" dirty="0" err="1" smtClean="0">
                <a:solidFill>
                  <a:srgbClr val="663300"/>
                </a:solidFill>
              </a:rPr>
              <a:t>Manajemen</a:t>
            </a:r>
            <a:r>
              <a:rPr lang="en-US" altLang="id-ID" sz="2400" dirty="0" smtClean="0">
                <a:solidFill>
                  <a:srgbClr val="663300"/>
                </a:solidFill>
              </a:rPr>
              <a:t> SDM</a:t>
            </a:r>
          </a:p>
        </p:txBody>
      </p:sp>
    </p:spTree>
    <p:extLst>
      <p:ext uri="{BB962C8B-B14F-4D97-AF65-F5344CB8AC3E}">
        <p14:creationId xmlns:p14="http://schemas.microsoft.com/office/powerpoint/2010/main" val="34922474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lin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913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7"/>
          <p:cNvSpPr>
            <a:spLocks noChangeArrowheads="1"/>
          </p:cNvSpPr>
          <p:nvPr/>
        </p:nvSpPr>
        <p:spPr bwMode="auto">
          <a:xfrm>
            <a:off x="0" y="0"/>
            <a:ext cx="9144000" cy="76200"/>
          </a:xfrm>
          <a:prstGeom prst="rect">
            <a:avLst/>
          </a:prstGeom>
          <a:solidFill>
            <a:srgbClr val="034E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endParaRPr lang="id-ID" altLang="id-ID" sz="1800">
              <a:latin typeface="Trebuchet MS" pitchFamily="34" charset="0"/>
            </a:endParaRPr>
          </a:p>
        </p:txBody>
      </p:sp>
      <p:sp>
        <p:nvSpPr>
          <p:cNvPr id="24580" name="Rectangle 8"/>
          <p:cNvSpPr>
            <a:spLocks noChangeArrowheads="1"/>
          </p:cNvSpPr>
          <p:nvPr/>
        </p:nvSpPr>
        <p:spPr bwMode="auto">
          <a:xfrm>
            <a:off x="0" y="76200"/>
            <a:ext cx="9144000" cy="76200"/>
          </a:xfrm>
          <a:prstGeom prst="rect">
            <a:avLst/>
          </a:prstGeom>
          <a:solidFill>
            <a:srgbClr val="33A3D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eaLnBrk="1" hangingPunct="1"/>
            <a:endParaRPr lang="id-ID" altLang="id-ID">
              <a:latin typeface="Trebuchet MS" pitchFamily="34" charset="0"/>
            </a:endParaRPr>
          </a:p>
        </p:txBody>
      </p:sp>
      <p:sp>
        <p:nvSpPr>
          <p:cNvPr id="24581" name="Text Box 11"/>
          <p:cNvSpPr txBox="1">
            <a:spLocks noChangeAspect="1" noChangeArrowheads="1"/>
          </p:cNvSpPr>
          <p:nvPr/>
        </p:nvSpPr>
        <p:spPr bwMode="auto">
          <a:xfrm>
            <a:off x="539750" y="1196975"/>
            <a:ext cx="8137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0850" indent="-450850" defTabSz="152400" eaLnBrk="0" hangingPunct="0">
              <a:tabLst>
                <a:tab pos="393700" algn="l"/>
              </a:tabLst>
              <a:defRPr sz="2000">
                <a:solidFill>
                  <a:schemeClr val="tx1"/>
                </a:solidFill>
                <a:latin typeface="Prudential" pitchFamily="2" charset="0"/>
                <a:cs typeface="Arial" charset="0"/>
              </a:defRPr>
            </a:lvl1pPr>
            <a:lvl2pPr marL="742950" indent="-285750" defTabSz="152400" eaLnBrk="0" hangingPunct="0">
              <a:tabLst>
                <a:tab pos="393700" algn="l"/>
              </a:tabLst>
              <a:defRPr sz="2000">
                <a:solidFill>
                  <a:schemeClr val="tx1"/>
                </a:solidFill>
                <a:latin typeface="Prudential" pitchFamily="2" charset="0"/>
                <a:cs typeface="Arial" charset="0"/>
              </a:defRPr>
            </a:lvl2pPr>
            <a:lvl3pPr marL="1143000" indent="-228600" defTabSz="152400" eaLnBrk="0" hangingPunct="0">
              <a:tabLst>
                <a:tab pos="393700" algn="l"/>
              </a:tabLst>
              <a:defRPr sz="2000">
                <a:solidFill>
                  <a:schemeClr val="tx1"/>
                </a:solidFill>
                <a:latin typeface="Prudential" pitchFamily="2" charset="0"/>
                <a:cs typeface="Arial" charset="0"/>
              </a:defRPr>
            </a:lvl3pPr>
            <a:lvl4pPr marL="1600200" indent="-228600" defTabSz="152400" eaLnBrk="0" hangingPunct="0">
              <a:tabLst>
                <a:tab pos="393700" algn="l"/>
              </a:tabLst>
              <a:defRPr sz="2000">
                <a:solidFill>
                  <a:schemeClr val="tx1"/>
                </a:solidFill>
                <a:latin typeface="Prudential" pitchFamily="2" charset="0"/>
                <a:cs typeface="Arial" charset="0"/>
              </a:defRPr>
            </a:lvl4pPr>
            <a:lvl5pPr marL="2057400" indent="-228600" defTabSz="152400" eaLnBrk="0" hangingPunct="0">
              <a:tabLst>
                <a:tab pos="393700" algn="l"/>
              </a:tabLst>
              <a:defRPr sz="2000">
                <a:solidFill>
                  <a:schemeClr val="tx1"/>
                </a:solidFill>
                <a:latin typeface="Prudential" pitchFamily="2" charset="0"/>
                <a:cs typeface="Arial" charset="0"/>
              </a:defRPr>
            </a:lvl5pPr>
            <a:lvl6pPr marL="25146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6pPr>
            <a:lvl7pPr marL="29718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7pPr>
            <a:lvl8pPr marL="34290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8pPr>
            <a:lvl9pPr marL="38862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9pPr>
          </a:lstStyle>
          <a:p>
            <a:pPr eaLnBrk="1" hangingPunct="1"/>
            <a:endParaRPr lang="id-ID" altLang="id-ID" sz="2800"/>
          </a:p>
        </p:txBody>
      </p:sp>
      <p:sp>
        <p:nvSpPr>
          <p:cNvPr id="24582" name="Rectangle 7"/>
          <p:cNvSpPr>
            <a:spLocks noGrp="1" noChangeArrowheads="1"/>
          </p:cNvSpPr>
          <p:nvPr>
            <p:ph type="title"/>
          </p:nvPr>
        </p:nvSpPr>
        <p:spPr>
          <a:xfrm>
            <a:off x="539750" y="274638"/>
            <a:ext cx="8147050" cy="922337"/>
          </a:xfrm>
        </p:spPr>
        <p:txBody>
          <a:bodyPr/>
          <a:lstStyle/>
          <a:p>
            <a:pPr eaLnBrk="1" hangingPunct="1"/>
            <a:r>
              <a:rPr lang="en-US" altLang="id-ID" sz="3700" smtClean="0">
                <a:solidFill>
                  <a:srgbClr val="663300"/>
                </a:solidFill>
              </a:rPr>
              <a:t>Pendekatan Manajemen SDM</a:t>
            </a:r>
          </a:p>
        </p:txBody>
      </p:sp>
      <p:sp>
        <p:nvSpPr>
          <p:cNvPr id="24583" name="Rectangle 8"/>
          <p:cNvSpPr>
            <a:spLocks noGrp="1" noChangeArrowheads="1"/>
          </p:cNvSpPr>
          <p:nvPr>
            <p:ph idx="1"/>
          </p:nvPr>
        </p:nvSpPr>
        <p:spPr>
          <a:xfrm>
            <a:off x="539750" y="1773238"/>
            <a:ext cx="8147050" cy="4679950"/>
          </a:xfrm>
        </p:spPr>
        <p:txBody>
          <a:bodyPr/>
          <a:lstStyle/>
          <a:p>
            <a:pPr eaLnBrk="1" hangingPunct="1">
              <a:lnSpc>
                <a:spcPct val="80000"/>
              </a:lnSpc>
            </a:pPr>
            <a:r>
              <a:rPr lang="en-US" altLang="id-ID" smtClean="0">
                <a:latin typeface="Maiandra GD" pitchFamily="34" charset="0"/>
              </a:rPr>
              <a:t>Pendekatan </a:t>
            </a:r>
            <a:r>
              <a:rPr lang="en-US" altLang="id-ID" b="1" i="1" smtClean="0">
                <a:solidFill>
                  <a:srgbClr val="663300"/>
                </a:solidFill>
                <a:latin typeface="Maiandra GD" pitchFamily="34" charset="0"/>
              </a:rPr>
              <a:t>Strategis</a:t>
            </a:r>
            <a:r>
              <a:rPr lang="en-US" altLang="id-ID" smtClean="0">
                <a:latin typeface="Maiandra GD" pitchFamily="34" charset="0"/>
              </a:rPr>
              <a:t> : MSDM harus memberikan andil atas keberhasilan strategis perusahaan</a:t>
            </a:r>
          </a:p>
          <a:p>
            <a:pPr eaLnBrk="1" hangingPunct="1">
              <a:lnSpc>
                <a:spcPct val="80000"/>
              </a:lnSpc>
              <a:buFontTx/>
              <a:buNone/>
            </a:pPr>
            <a:endParaRPr lang="en-US" altLang="id-ID" sz="2000" smtClean="0">
              <a:latin typeface="Maiandra GD" pitchFamily="34" charset="0"/>
            </a:endParaRPr>
          </a:p>
          <a:p>
            <a:pPr eaLnBrk="1" hangingPunct="1">
              <a:lnSpc>
                <a:spcPct val="80000"/>
              </a:lnSpc>
            </a:pPr>
            <a:r>
              <a:rPr lang="en-US" altLang="id-ID" smtClean="0">
                <a:latin typeface="Maiandra GD" pitchFamily="34" charset="0"/>
              </a:rPr>
              <a:t>Pendekatan </a:t>
            </a:r>
            <a:r>
              <a:rPr lang="en-US" altLang="id-ID" b="1" i="1" smtClean="0">
                <a:solidFill>
                  <a:srgbClr val="663300"/>
                </a:solidFill>
                <a:latin typeface="Maiandra GD" pitchFamily="34" charset="0"/>
              </a:rPr>
              <a:t>SDM</a:t>
            </a:r>
            <a:r>
              <a:rPr lang="en-US" altLang="id-ID" smtClean="0">
                <a:latin typeface="Maiandra GD" pitchFamily="34" charset="0"/>
              </a:rPr>
              <a:t> : MSDM merupakan manajemen manusia. Jadi pentingnya dan martabat manusia tidak boleh diabaikan</a:t>
            </a:r>
          </a:p>
        </p:txBody>
      </p:sp>
    </p:spTree>
    <p:extLst>
      <p:ext uri="{BB962C8B-B14F-4D97-AF65-F5344CB8AC3E}">
        <p14:creationId xmlns:p14="http://schemas.microsoft.com/office/powerpoint/2010/main" val="3532218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effectLst>
                  <a:outerShdw blurRad="38100" dist="38100" dir="2700000" algn="tl">
                    <a:srgbClr val="000000">
                      <a:alpha val="43137"/>
                    </a:srgbClr>
                  </a:outerShdw>
                </a:effectLst>
              </a:rPr>
              <a:t>VISI DAN MISI UNIVERSITAS ESA UNGGUL</a:t>
            </a:r>
            <a:endParaRPr lang="en-US" sz="2800" b="1" dirty="0">
              <a:effectLst>
                <a:outerShdw blurRad="38100" dist="38100" dir="2700000" algn="tl">
                  <a:srgbClr val="000000">
                    <a:alpha val="43137"/>
                  </a:srgbClr>
                </a:outerShdw>
              </a:effectLst>
            </a:endParaRPr>
          </a:p>
        </p:txBody>
      </p:sp>
      <p:pic>
        <p:nvPicPr>
          <p:cNvPr id="4" name="Content Placeholder 7"/>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457201" y="1600200"/>
            <a:ext cx="8229600" cy="4663440"/>
          </a:xfrm>
        </p:spPr>
      </p:pic>
      <p:sp>
        <p:nvSpPr>
          <p:cNvPr id="5" name="Date Placeholder 4"/>
          <p:cNvSpPr>
            <a:spLocks noGrp="1"/>
          </p:cNvSpPr>
          <p:nvPr>
            <p:ph type="dt" sz="half" idx="10"/>
          </p:nvPr>
        </p:nvSpPr>
        <p:spPr/>
        <p:txBody>
          <a:bodyPr/>
          <a:lstStyle/>
          <a:p>
            <a:r>
              <a:rPr lang="id-ID" smtClean="0"/>
              <a:t>FEB 305 - Manajemen SDM </a:t>
            </a:r>
            <a:endParaRPr lang="en-US"/>
          </a:p>
        </p:txBody>
      </p:sp>
      <p:sp>
        <p:nvSpPr>
          <p:cNvPr id="6" name="Footer Placeholder 5"/>
          <p:cNvSpPr>
            <a:spLocks noGrp="1"/>
          </p:cNvSpPr>
          <p:nvPr>
            <p:ph type="ftr" sz="quarter" idx="11"/>
          </p:nvPr>
        </p:nvSpPr>
        <p:spPr/>
        <p:txBody>
          <a:bodyPr/>
          <a:lstStyle/>
          <a:p>
            <a:r>
              <a:rPr lang="en-US" smtClean="0"/>
              <a:t>6097 - Rina Anindita</a:t>
            </a:r>
            <a:endParaRPr lang="en-US"/>
          </a:p>
        </p:txBody>
      </p:sp>
      <p:sp>
        <p:nvSpPr>
          <p:cNvPr id="7" name="Slide Number Placeholder 6"/>
          <p:cNvSpPr>
            <a:spLocks noGrp="1"/>
          </p:cNvSpPr>
          <p:nvPr>
            <p:ph type="sldNum" sz="quarter" idx="12"/>
          </p:nvPr>
        </p:nvSpPr>
        <p:spPr/>
        <p:txBody>
          <a:bodyPr/>
          <a:lstStyle/>
          <a:p>
            <a:fld id="{0A156141-EE72-4F1F-A749-B7E82EFB5B5F}" type="slidenum">
              <a:rPr lang="en-US" smtClean="0"/>
              <a:t>2</a:t>
            </a:fld>
            <a:endParaRPr lang="en-US"/>
          </a:p>
        </p:txBody>
      </p:sp>
    </p:spTree>
    <p:extLst>
      <p:ext uri="{BB962C8B-B14F-4D97-AF65-F5344CB8AC3E}">
        <p14:creationId xmlns:p14="http://schemas.microsoft.com/office/powerpoint/2010/main" val="423733871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lin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913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7"/>
          <p:cNvSpPr>
            <a:spLocks noChangeArrowheads="1"/>
          </p:cNvSpPr>
          <p:nvPr/>
        </p:nvSpPr>
        <p:spPr bwMode="auto">
          <a:xfrm>
            <a:off x="0" y="0"/>
            <a:ext cx="9144000" cy="76200"/>
          </a:xfrm>
          <a:prstGeom prst="rect">
            <a:avLst/>
          </a:prstGeom>
          <a:solidFill>
            <a:srgbClr val="034E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endParaRPr lang="id-ID" altLang="id-ID" sz="1800">
              <a:latin typeface="Trebuchet MS" pitchFamily="34" charset="0"/>
            </a:endParaRPr>
          </a:p>
        </p:txBody>
      </p:sp>
      <p:sp>
        <p:nvSpPr>
          <p:cNvPr id="25604" name="Rectangle 8"/>
          <p:cNvSpPr>
            <a:spLocks noChangeArrowheads="1"/>
          </p:cNvSpPr>
          <p:nvPr/>
        </p:nvSpPr>
        <p:spPr bwMode="auto">
          <a:xfrm>
            <a:off x="0" y="76200"/>
            <a:ext cx="9144000" cy="76200"/>
          </a:xfrm>
          <a:prstGeom prst="rect">
            <a:avLst/>
          </a:prstGeom>
          <a:solidFill>
            <a:srgbClr val="33A3D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eaLnBrk="1" hangingPunct="1"/>
            <a:endParaRPr lang="id-ID" altLang="id-ID">
              <a:latin typeface="Trebuchet MS" pitchFamily="34" charset="0"/>
            </a:endParaRPr>
          </a:p>
        </p:txBody>
      </p:sp>
      <p:sp>
        <p:nvSpPr>
          <p:cNvPr id="25605" name="Text Box 11"/>
          <p:cNvSpPr txBox="1">
            <a:spLocks noChangeAspect="1" noChangeArrowheads="1"/>
          </p:cNvSpPr>
          <p:nvPr/>
        </p:nvSpPr>
        <p:spPr bwMode="auto">
          <a:xfrm>
            <a:off x="539750" y="1196975"/>
            <a:ext cx="8137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0850" indent="-450850" defTabSz="152400" eaLnBrk="0" hangingPunct="0">
              <a:tabLst>
                <a:tab pos="393700" algn="l"/>
              </a:tabLst>
              <a:defRPr sz="2000">
                <a:solidFill>
                  <a:schemeClr val="tx1"/>
                </a:solidFill>
                <a:latin typeface="Prudential" pitchFamily="2" charset="0"/>
                <a:cs typeface="Arial" charset="0"/>
              </a:defRPr>
            </a:lvl1pPr>
            <a:lvl2pPr marL="742950" indent="-285750" defTabSz="152400" eaLnBrk="0" hangingPunct="0">
              <a:tabLst>
                <a:tab pos="393700" algn="l"/>
              </a:tabLst>
              <a:defRPr sz="2000">
                <a:solidFill>
                  <a:schemeClr val="tx1"/>
                </a:solidFill>
                <a:latin typeface="Prudential" pitchFamily="2" charset="0"/>
                <a:cs typeface="Arial" charset="0"/>
              </a:defRPr>
            </a:lvl2pPr>
            <a:lvl3pPr marL="1143000" indent="-228600" defTabSz="152400" eaLnBrk="0" hangingPunct="0">
              <a:tabLst>
                <a:tab pos="393700" algn="l"/>
              </a:tabLst>
              <a:defRPr sz="2000">
                <a:solidFill>
                  <a:schemeClr val="tx1"/>
                </a:solidFill>
                <a:latin typeface="Prudential" pitchFamily="2" charset="0"/>
                <a:cs typeface="Arial" charset="0"/>
              </a:defRPr>
            </a:lvl3pPr>
            <a:lvl4pPr marL="1600200" indent="-228600" defTabSz="152400" eaLnBrk="0" hangingPunct="0">
              <a:tabLst>
                <a:tab pos="393700" algn="l"/>
              </a:tabLst>
              <a:defRPr sz="2000">
                <a:solidFill>
                  <a:schemeClr val="tx1"/>
                </a:solidFill>
                <a:latin typeface="Prudential" pitchFamily="2" charset="0"/>
                <a:cs typeface="Arial" charset="0"/>
              </a:defRPr>
            </a:lvl4pPr>
            <a:lvl5pPr marL="2057400" indent="-228600" defTabSz="152400" eaLnBrk="0" hangingPunct="0">
              <a:tabLst>
                <a:tab pos="393700" algn="l"/>
              </a:tabLst>
              <a:defRPr sz="2000">
                <a:solidFill>
                  <a:schemeClr val="tx1"/>
                </a:solidFill>
                <a:latin typeface="Prudential" pitchFamily="2" charset="0"/>
                <a:cs typeface="Arial" charset="0"/>
              </a:defRPr>
            </a:lvl5pPr>
            <a:lvl6pPr marL="25146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6pPr>
            <a:lvl7pPr marL="29718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7pPr>
            <a:lvl8pPr marL="34290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8pPr>
            <a:lvl9pPr marL="38862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9pPr>
          </a:lstStyle>
          <a:p>
            <a:pPr eaLnBrk="1" hangingPunct="1"/>
            <a:endParaRPr lang="id-ID" altLang="id-ID" sz="2800"/>
          </a:p>
        </p:txBody>
      </p:sp>
      <p:sp>
        <p:nvSpPr>
          <p:cNvPr id="25606" name="Rectangle 7"/>
          <p:cNvSpPr>
            <a:spLocks noGrp="1" noChangeArrowheads="1"/>
          </p:cNvSpPr>
          <p:nvPr>
            <p:ph type="title"/>
          </p:nvPr>
        </p:nvSpPr>
        <p:spPr>
          <a:xfrm>
            <a:off x="498475" y="919137"/>
            <a:ext cx="8147050" cy="561975"/>
          </a:xfrm>
        </p:spPr>
        <p:txBody>
          <a:bodyPr/>
          <a:lstStyle/>
          <a:p>
            <a:pPr eaLnBrk="1" hangingPunct="1"/>
            <a:r>
              <a:rPr lang="en-US" altLang="id-ID" sz="2400" dirty="0" err="1" smtClean="0">
                <a:solidFill>
                  <a:srgbClr val="663300"/>
                </a:solidFill>
              </a:rPr>
              <a:t>Pendekatan</a:t>
            </a:r>
            <a:r>
              <a:rPr lang="en-US" altLang="id-ID" sz="2400" dirty="0" smtClean="0">
                <a:solidFill>
                  <a:srgbClr val="663300"/>
                </a:solidFill>
              </a:rPr>
              <a:t> </a:t>
            </a:r>
            <a:r>
              <a:rPr lang="en-US" altLang="id-ID" sz="2400" dirty="0" err="1" smtClean="0">
                <a:solidFill>
                  <a:srgbClr val="663300"/>
                </a:solidFill>
              </a:rPr>
              <a:t>Manajemen</a:t>
            </a:r>
            <a:r>
              <a:rPr lang="en-US" altLang="id-ID" sz="2400" dirty="0" smtClean="0">
                <a:solidFill>
                  <a:srgbClr val="663300"/>
                </a:solidFill>
              </a:rPr>
              <a:t> SDM</a:t>
            </a:r>
          </a:p>
        </p:txBody>
      </p:sp>
      <p:sp>
        <p:nvSpPr>
          <p:cNvPr id="25607" name="Rectangle 8"/>
          <p:cNvSpPr>
            <a:spLocks noGrp="1" noChangeArrowheads="1"/>
          </p:cNvSpPr>
          <p:nvPr>
            <p:ph idx="1"/>
          </p:nvPr>
        </p:nvSpPr>
        <p:spPr>
          <a:xfrm>
            <a:off x="539750" y="1341438"/>
            <a:ext cx="8147050" cy="5111750"/>
          </a:xfrm>
        </p:spPr>
        <p:txBody>
          <a:bodyPr/>
          <a:lstStyle/>
          <a:p>
            <a:pPr eaLnBrk="1" hangingPunct="1">
              <a:lnSpc>
                <a:spcPct val="80000"/>
              </a:lnSpc>
              <a:buFontTx/>
              <a:buNone/>
            </a:pPr>
            <a:endParaRPr lang="en-US" altLang="id-ID" sz="1200" smtClean="0">
              <a:latin typeface="Prudential" pitchFamily="2" charset="0"/>
            </a:endParaRPr>
          </a:p>
          <a:p>
            <a:pPr eaLnBrk="1" hangingPunct="1">
              <a:lnSpc>
                <a:spcPct val="80000"/>
              </a:lnSpc>
            </a:pPr>
            <a:r>
              <a:rPr lang="en-US" altLang="id-ID" sz="2600" smtClean="0">
                <a:latin typeface="Maiandra GD" pitchFamily="34" charset="0"/>
              </a:rPr>
              <a:t>Pendekatan </a:t>
            </a:r>
            <a:r>
              <a:rPr lang="en-US" altLang="id-ID" sz="2600" b="1" i="1" smtClean="0">
                <a:solidFill>
                  <a:srgbClr val="663300"/>
                </a:solidFill>
                <a:latin typeface="Maiandra GD" pitchFamily="34" charset="0"/>
              </a:rPr>
              <a:t>Manajemen</a:t>
            </a:r>
            <a:r>
              <a:rPr lang="en-US" altLang="id-ID" sz="2600" smtClean="0">
                <a:latin typeface="Maiandra GD" pitchFamily="34" charset="0"/>
              </a:rPr>
              <a:t> : MSDM merupakan tanggung jawab setiap manajer</a:t>
            </a:r>
          </a:p>
          <a:p>
            <a:pPr eaLnBrk="1" hangingPunct="1">
              <a:lnSpc>
                <a:spcPct val="80000"/>
              </a:lnSpc>
              <a:buFontTx/>
              <a:buNone/>
            </a:pPr>
            <a:endParaRPr lang="en-US" altLang="id-ID" sz="2600" smtClean="0">
              <a:latin typeface="Maiandra GD" pitchFamily="34" charset="0"/>
            </a:endParaRPr>
          </a:p>
          <a:p>
            <a:pPr eaLnBrk="1" hangingPunct="1">
              <a:lnSpc>
                <a:spcPct val="80000"/>
              </a:lnSpc>
            </a:pPr>
            <a:r>
              <a:rPr lang="en-US" altLang="id-ID" sz="2600" smtClean="0">
                <a:latin typeface="Maiandra GD" pitchFamily="34" charset="0"/>
              </a:rPr>
              <a:t>Pendekatan </a:t>
            </a:r>
            <a:r>
              <a:rPr lang="en-US" altLang="id-ID" sz="2600" b="1" i="1" smtClean="0">
                <a:solidFill>
                  <a:srgbClr val="663300"/>
                </a:solidFill>
                <a:latin typeface="Maiandra GD" pitchFamily="34" charset="0"/>
              </a:rPr>
              <a:t>Sistem</a:t>
            </a:r>
            <a:r>
              <a:rPr lang="en-US" altLang="id-ID" sz="2600" smtClean="0">
                <a:latin typeface="Maiandra GD" pitchFamily="34" charset="0"/>
              </a:rPr>
              <a:t> : pendekatan SDM berlangsung di dalam sistem yang besar, yaitu perusahaan, o.k.i upaya MSDM harus mengevaluasi andil karyawan yang diberikan terhadap produktivitas perusahaan</a:t>
            </a:r>
          </a:p>
          <a:p>
            <a:pPr eaLnBrk="1" hangingPunct="1">
              <a:lnSpc>
                <a:spcPct val="80000"/>
              </a:lnSpc>
              <a:buFontTx/>
              <a:buNone/>
            </a:pPr>
            <a:endParaRPr lang="en-US" altLang="id-ID" sz="2600" smtClean="0">
              <a:latin typeface="Maiandra GD" pitchFamily="34" charset="0"/>
            </a:endParaRPr>
          </a:p>
          <a:p>
            <a:pPr eaLnBrk="1" hangingPunct="1">
              <a:lnSpc>
                <a:spcPct val="80000"/>
              </a:lnSpc>
            </a:pPr>
            <a:r>
              <a:rPr lang="en-US" altLang="id-ID" sz="2600" smtClean="0">
                <a:latin typeface="Maiandra GD" pitchFamily="34" charset="0"/>
              </a:rPr>
              <a:t>Pendekatan </a:t>
            </a:r>
            <a:r>
              <a:rPr lang="en-US" altLang="id-ID" sz="2600" b="1" i="1" smtClean="0">
                <a:solidFill>
                  <a:srgbClr val="663300"/>
                </a:solidFill>
                <a:latin typeface="Maiandra GD" pitchFamily="34" charset="0"/>
              </a:rPr>
              <a:t>Proaktif</a:t>
            </a:r>
            <a:r>
              <a:rPr lang="en-US" altLang="id-ID" sz="2600" smtClean="0">
                <a:latin typeface="Maiandra GD" pitchFamily="34" charset="0"/>
              </a:rPr>
              <a:t> : MSDM dapat meningkatkan andilnya atas karyawan dan organisasi dengan mengantisipasi berbagai masalah sebelum masalah itu muncul</a:t>
            </a:r>
          </a:p>
        </p:txBody>
      </p:sp>
    </p:spTree>
    <p:extLst>
      <p:ext uri="{BB962C8B-B14F-4D97-AF65-F5344CB8AC3E}">
        <p14:creationId xmlns:p14="http://schemas.microsoft.com/office/powerpoint/2010/main" val="3661784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lin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913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7"/>
          <p:cNvSpPr>
            <a:spLocks noChangeArrowheads="1"/>
          </p:cNvSpPr>
          <p:nvPr/>
        </p:nvSpPr>
        <p:spPr bwMode="auto">
          <a:xfrm>
            <a:off x="0" y="0"/>
            <a:ext cx="9144000" cy="76200"/>
          </a:xfrm>
          <a:prstGeom prst="rect">
            <a:avLst/>
          </a:prstGeom>
          <a:solidFill>
            <a:srgbClr val="034E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endParaRPr lang="id-ID" altLang="id-ID" sz="1800">
              <a:latin typeface="Trebuchet MS" pitchFamily="34" charset="0"/>
            </a:endParaRPr>
          </a:p>
        </p:txBody>
      </p:sp>
      <p:sp>
        <p:nvSpPr>
          <p:cNvPr id="26628" name="Rectangle 8"/>
          <p:cNvSpPr>
            <a:spLocks noChangeArrowheads="1"/>
          </p:cNvSpPr>
          <p:nvPr/>
        </p:nvSpPr>
        <p:spPr bwMode="auto">
          <a:xfrm>
            <a:off x="0" y="76200"/>
            <a:ext cx="9144000" cy="76200"/>
          </a:xfrm>
          <a:prstGeom prst="rect">
            <a:avLst/>
          </a:prstGeom>
          <a:solidFill>
            <a:srgbClr val="33A3D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eaLnBrk="1" hangingPunct="1"/>
            <a:endParaRPr lang="id-ID" altLang="id-ID">
              <a:latin typeface="Trebuchet MS" pitchFamily="34" charset="0"/>
            </a:endParaRPr>
          </a:p>
        </p:txBody>
      </p:sp>
      <p:sp>
        <p:nvSpPr>
          <p:cNvPr id="26629" name="Text Box 11"/>
          <p:cNvSpPr txBox="1">
            <a:spLocks noChangeAspect="1" noChangeArrowheads="1"/>
          </p:cNvSpPr>
          <p:nvPr/>
        </p:nvSpPr>
        <p:spPr bwMode="auto">
          <a:xfrm>
            <a:off x="539750" y="1196975"/>
            <a:ext cx="8137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0850" indent="-450850" defTabSz="152400" eaLnBrk="0" hangingPunct="0">
              <a:tabLst>
                <a:tab pos="393700" algn="l"/>
              </a:tabLst>
              <a:defRPr sz="2000">
                <a:solidFill>
                  <a:schemeClr val="tx1"/>
                </a:solidFill>
                <a:latin typeface="Prudential" pitchFamily="2" charset="0"/>
                <a:cs typeface="Arial" charset="0"/>
              </a:defRPr>
            </a:lvl1pPr>
            <a:lvl2pPr marL="742950" indent="-285750" defTabSz="152400" eaLnBrk="0" hangingPunct="0">
              <a:tabLst>
                <a:tab pos="393700" algn="l"/>
              </a:tabLst>
              <a:defRPr sz="2000">
                <a:solidFill>
                  <a:schemeClr val="tx1"/>
                </a:solidFill>
                <a:latin typeface="Prudential" pitchFamily="2" charset="0"/>
                <a:cs typeface="Arial" charset="0"/>
              </a:defRPr>
            </a:lvl2pPr>
            <a:lvl3pPr marL="1143000" indent="-228600" defTabSz="152400" eaLnBrk="0" hangingPunct="0">
              <a:tabLst>
                <a:tab pos="393700" algn="l"/>
              </a:tabLst>
              <a:defRPr sz="2000">
                <a:solidFill>
                  <a:schemeClr val="tx1"/>
                </a:solidFill>
                <a:latin typeface="Prudential" pitchFamily="2" charset="0"/>
                <a:cs typeface="Arial" charset="0"/>
              </a:defRPr>
            </a:lvl3pPr>
            <a:lvl4pPr marL="1600200" indent="-228600" defTabSz="152400" eaLnBrk="0" hangingPunct="0">
              <a:tabLst>
                <a:tab pos="393700" algn="l"/>
              </a:tabLst>
              <a:defRPr sz="2000">
                <a:solidFill>
                  <a:schemeClr val="tx1"/>
                </a:solidFill>
                <a:latin typeface="Prudential" pitchFamily="2" charset="0"/>
                <a:cs typeface="Arial" charset="0"/>
              </a:defRPr>
            </a:lvl4pPr>
            <a:lvl5pPr marL="2057400" indent="-228600" defTabSz="152400" eaLnBrk="0" hangingPunct="0">
              <a:tabLst>
                <a:tab pos="393700" algn="l"/>
              </a:tabLst>
              <a:defRPr sz="2000">
                <a:solidFill>
                  <a:schemeClr val="tx1"/>
                </a:solidFill>
                <a:latin typeface="Prudential" pitchFamily="2" charset="0"/>
                <a:cs typeface="Arial" charset="0"/>
              </a:defRPr>
            </a:lvl5pPr>
            <a:lvl6pPr marL="25146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6pPr>
            <a:lvl7pPr marL="29718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7pPr>
            <a:lvl8pPr marL="34290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8pPr>
            <a:lvl9pPr marL="38862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9pPr>
          </a:lstStyle>
          <a:p>
            <a:pPr eaLnBrk="1" hangingPunct="1"/>
            <a:endParaRPr lang="id-ID" altLang="id-ID" sz="2800"/>
          </a:p>
        </p:txBody>
      </p:sp>
      <p:sp>
        <p:nvSpPr>
          <p:cNvPr id="26630" name="Rectangle 7"/>
          <p:cNvSpPr>
            <a:spLocks noGrp="1" noChangeArrowheads="1"/>
          </p:cNvSpPr>
          <p:nvPr>
            <p:ph type="title"/>
          </p:nvPr>
        </p:nvSpPr>
        <p:spPr>
          <a:xfrm>
            <a:off x="539750" y="274638"/>
            <a:ext cx="8147050" cy="922337"/>
          </a:xfrm>
        </p:spPr>
        <p:txBody>
          <a:bodyPr/>
          <a:lstStyle/>
          <a:p>
            <a:pPr eaLnBrk="1" hangingPunct="1"/>
            <a:r>
              <a:rPr lang="en-US" altLang="id-ID" sz="3700" smtClean="0">
                <a:solidFill>
                  <a:srgbClr val="663300"/>
                </a:solidFill>
              </a:rPr>
              <a:t>Konsep Manajemen SDM</a:t>
            </a:r>
          </a:p>
        </p:txBody>
      </p:sp>
      <p:sp>
        <p:nvSpPr>
          <p:cNvPr id="26631" name="Rectangle 8"/>
          <p:cNvSpPr>
            <a:spLocks noGrp="1" noChangeArrowheads="1"/>
          </p:cNvSpPr>
          <p:nvPr>
            <p:ph idx="1"/>
          </p:nvPr>
        </p:nvSpPr>
        <p:spPr>
          <a:xfrm>
            <a:off x="539750" y="1557338"/>
            <a:ext cx="8147050" cy="4895850"/>
          </a:xfrm>
        </p:spPr>
        <p:txBody>
          <a:bodyPr/>
          <a:lstStyle/>
          <a:p>
            <a:pPr eaLnBrk="1" hangingPunct="1">
              <a:lnSpc>
                <a:spcPct val="80000"/>
              </a:lnSpc>
              <a:buFontTx/>
              <a:buAutoNum type="arabicPeriod"/>
            </a:pPr>
            <a:r>
              <a:rPr lang="en-US" altLang="id-ID" sz="3000" b="1" smtClean="0">
                <a:solidFill>
                  <a:srgbClr val="663300"/>
                </a:solidFill>
                <a:latin typeface="Maiandra GD" pitchFamily="34" charset="0"/>
              </a:rPr>
              <a:t>Penerapan Fungsi MSDM Secara Makro dan Mikro</a:t>
            </a:r>
          </a:p>
          <a:p>
            <a:pPr eaLnBrk="1" hangingPunct="1">
              <a:lnSpc>
                <a:spcPct val="80000"/>
              </a:lnSpc>
              <a:buFontTx/>
              <a:buNone/>
            </a:pPr>
            <a:endParaRPr lang="en-US" altLang="id-ID" sz="1600" b="1" smtClean="0">
              <a:solidFill>
                <a:srgbClr val="663300"/>
              </a:solidFill>
              <a:latin typeface="Maiandra GD" pitchFamily="34" charset="0"/>
            </a:endParaRPr>
          </a:p>
          <a:p>
            <a:pPr eaLnBrk="1" hangingPunct="1">
              <a:lnSpc>
                <a:spcPct val="80000"/>
              </a:lnSpc>
              <a:buFontTx/>
              <a:buNone/>
            </a:pPr>
            <a:r>
              <a:rPr lang="en-US" altLang="id-ID" sz="3000" smtClean="0">
                <a:latin typeface="Maiandra GD" pitchFamily="34" charset="0"/>
              </a:rPr>
              <a:t>	- Secara </a:t>
            </a:r>
            <a:r>
              <a:rPr lang="en-US" altLang="id-ID" sz="3000" b="1" i="1" smtClean="0">
                <a:solidFill>
                  <a:srgbClr val="663300"/>
                </a:solidFill>
                <a:latin typeface="Maiandra GD" pitchFamily="34" charset="0"/>
              </a:rPr>
              <a:t>makro</a:t>
            </a:r>
            <a:r>
              <a:rPr lang="en-US" altLang="id-ID" sz="3000" smtClean="0">
                <a:latin typeface="Maiandra GD" pitchFamily="34" charset="0"/>
              </a:rPr>
              <a:t> : fungsi-fungsi pokok manajemen umum, seperti fungsi manajerial. Dilakukan oleh badan-badan pemerintah yang diserahi tugas dalam pengelolaan SDM, seperti Dept.Tenaga Kerja</a:t>
            </a:r>
          </a:p>
          <a:p>
            <a:pPr eaLnBrk="1" hangingPunct="1">
              <a:lnSpc>
                <a:spcPct val="80000"/>
              </a:lnSpc>
              <a:buFontTx/>
              <a:buNone/>
            </a:pPr>
            <a:endParaRPr lang="en-US" altLang="id-ID" sz="1600" smtClean="0">
              <a:latin typeface="Maiandra GD" pitchFamily="34" charset="0"/>
            </a:endParaRPr>
          </a:p>
          <a:p>
            <a:pPr eaLnBrk="1" hangingPunct="1">
              <a:lnSpc>
                <a:spcPct val="80000"/>
              </a:lnSpc>
              <a:buFontTx/>
              <a:buNone/>
            </a:pPr>
            <a:r>
              <a:rPr lang="en-US" altLang="id-ID" sz="3000" smtClean="0">
                <a:latin typeface="Maiandra GD" pitchFamily="34" charset="0"/>
              </a:rPr>
              <a:t>	- Secara </a:t>
            </a:r>
            <a:r>
              <a:rPr lang="en-US" altLang="id-ID" sz="3000" b="1" i="1" smtClean="0">
                <a:solidFill>
                  <a:srgbClr val="663300"/>
                </a:solidFill>
                <a:latin typeface="Maiandra GD" pitchFamily="34" charset="0"/>
              </a:rPr>
              <a:t>mikro</a:t>
            </a:r>
            <a:r>
              <a:rPr lang="en-US" altLang="id-ID" sz="3000" b="1" smtClean="0">
                <a:solidFill>
                  <a:srgbClr val="663300"/>
                </a:solidFill>
                <a:latin typeface="Maiandra GD" pitchFamily="34" charset="0"/>
              </a:rPr>
              <a:t> </a:t>
            </a:r>
            <a:r>
              <a:rPr lang="en-US" altLang="id-ID" sz="3000" smtClean="0">
                <a:latin typeface="Maiandra GD" pitchFamily="34" charset="0"/>
              </a:rPr>
              <a:t>: fungsi-fungsi MSDM secara fungsi operasional berbagai masalah sebelum masalah itu muncul</a:t>
            </a:r>
          </a:p>
        </p:txBody>
      </p:sp>
    </p:spTree>
    <p:extLst>
      <p:ext uri="{BB962C8B-B14F-4D97-AF65-F5344CB8AC3E}">
        <p14:creationId xmlns:p14="http://schemas.microsoft.com/office/powerpoint/2010/main" val="832795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lin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913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7"/>
          <p:cNvSpPr>
            <a:spLocks noChangeArrowheads="1"/>
          </p:cNvSpPr>
          <p:nvPr/>
        </p:nvSpPr>
        <p:spPr bwMode="auto">
          <a:xfrm>
            <a:off x="0" y="0"/>
            <a:ext cx="9144000" cy="76200"/>
          </a:xfrm>
          <a:prstGeom prst="rect">
            <a:avLst/>
          </a:prstGeom>
          <a:solidFill>
            <a:srgbClr val="034E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endParaRPr lang="id-ID" altLang="id-ID" sz="1800">
              <a:latin typeface="Trebuchet MS" pitchFamily="34" charset="0"/>
            </a:endParaRPr>
          </a:p>
        </p:txBody>
      </p:sp>
      <p:sp>
        <p:nvSpPr>
          <p:cNvPr id="27652" name="Rectangle 8"/>
          <p:cNvSpPr>
            <a:spLocks noChangeArrowheads="1"/>
          </p:cNvSpPr>
          <p:nvPr/>
        </p:nvSpPr>
        <p:spPr bwMode="auto">
          <a:xfrm>
            <a:off x="0" y="76200"/>
            <a:ext cx="9144000" cy="76200"/>
          </a:xfrm>
          <a:prstGeom prst="rect">
            <a:avLst/>
          </a:prstGeom>
          <a:solidFill>
            <a:srgbClr val="33A3D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eaLnBrk="1" hangingPunct="1"/>
            <a:endParaRPr lang="id-ID" altLang="id-ID">
              <a:latin typeface="Trebuchet MS" pitchFamily="34" charset="0"/>
            </a:endParaRPr>
          </a:p>
        </p:txBody>
      </p:sp>
      <p:sp>
        <p:nvSpPr>
          <p:cNvPr id="27653" name="Rectangle 7"/>
          <p:cNvSpPr>
            <a:spLocks noGrp="1" noChangeArrowheads="1"/>
          </p:cNvSpPr>
          <p:nvPr>
            <p:ph type="title"/>
          </p:nvPr>
        </p:nvSpPr>
        <p:spPr>
          <a:xfrm>
            <a:off x="539750" y="274638"/>
            <a:ext cx="8147050" cy="490537"/>
          </a:xfrm>
        </p:spPr>
        <p:txBody>
          <a:bodyPr/>
          <a:lstStyle/>
          <a:p>
            <a:pPr eaLnBrk="1" hangingPunct="1"/>
            <a:r>
              <a:rPr lang="en-US" altLang="id-ID" sz="2400" smtClean="0">
                <a:solidFill>
                  <a:srgbClr val="663300"/>
                </a:solidFill>
              </a:rPr>
              <a:t>Konsep Manajemen SDM</a:t>
            </a:r>
          </a:p>
        </p:txBody>
      </p:sp>
      <p:sp>
        <p:nvSpPr>
          <p:cNvPr id="27654" name="Rectangle 8"/>
          <p:cNvSpPr>
            <a:spLocks noGrp="1" noChangeArrowheads="1"/>
          </p:cNvSpPr>
          <p:nvPr>
            <p:ph idx="1"/>
          </p:nvPr>
        </p:nvSpPr>
        <p:spPr>
          <a:xfrm>
            <a:off x="539750" y="1557338"/>
            <a:ext cx="8147050" cy="4157662"/>
          </a:xfrm>
        </p:spPr>
        <p:txBody>
          <a:bodyPr/>
          <a:lstStyle/>
          <a:p>
            <a:pPr eaLnBrk="1" hangingPunct="1">
              <a:lnSpc>
                <a:spcPct val="70000"/>
              </a:lnSpc>
              <a:buFontTx/>
              <a:buNone/>
            </a:pPr>
            <a:r>
              <a:rPr lang="en-US" altLang="id-ID" smtClean="0">
                <a:latin typeface="Maiandra GD" pitchFamily="34" charset="0"/>
              </a:rPr>
              <a:t>SDM yang sudah terikat pada suatu organisasi (formal, perusahaan,industri) berdasarkan suatu kontrak kerja, atau telah berhubungan kerja dengan suatu organisasi berdasarkan suatu kerjasama, disebut SDM pada </a:t>
            </a:r>
            <a:r>
              <a:rPr lang="en-US" altLang="id-ID" i="1" smtClean="0">
                <a:solidFill>
                  <a:srgbClr val="663300"/>
                </a:solidFill>
                <a:latin typeface="Maiandra GD" pitchFamily="34" charset="0"/>
              </a:rPr>
              <a:t>status mikro</a:t>
            </a:r>
          </a:p>
          <a:p>
            <a:pPr eaLnBrk="1" hangingPunct="1">
              <a:lnSpc>
                <a:spcPct val="70000"/>
              </a:lnSpc>
              <a:buFontTx/>
              <a:buNone/>
            </a:pPr>
            <a:endParaRPr lang="en-US" altLang="id-ID" i="1" smtClean="0">
              <a:solidFill>
                <a:srgbClr val="663300"/>
              </a:solidFill>
              <a:latin typeface="Maiandra GD" pitchFamily="34" charset="0"/>
            </a:endParaRPr>
          </a:p>
          <a:p>
            <a:pPr eaLnBrk="1" hangingPunct="1">
              <a:lnSpc>
                <a:spcPct val="70000"/>
              </a:lnSpc>
              <a:buFontTx/>
              <a:buNone/>
            </a:pPr>
            <a:r>
              <a:rPr lang="en-US" altLang="id-ID" smtClean="0">
                <a:latin typeface="Maiandra GD" pitchFamily="34" charset="0"/>
              </a:rPr>
              <a:t>SDM yang masih bebas atau belum terikat kontrak kerja atau kerjasama dengan suatu organisasi, disebut SDM pada </a:t>
            </a:r>
            <a:r>
              <a:rPr lang="en-US" altLang="id-ID" i="1" smtClean="0">
                <a:solidFill>
                  <a:srgbClr val="663300"/>
                </a:solidFill>
                <a:latin typeface="Maiandra GD" pitchFamily="34" charset="0"/>
              </a:rPr>
              <a:t>status makro</a:t>
            </a:r>
          </a:p>
        </p:txBody>
      </p:sp>
    </p:spTree>
    <p:extLst>
      <p:ext uri="{BB962C8B-B14F-4D97-AF65-F5344CB8AC3E}">
        <p14:creationId xmlns:p14="http://schemas.microsoft.com/office/powerpoint/2010/main" val="39493118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lin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913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7"/>
          <p:cNvSpPr>
            <a:spLocks noChangeArrowheads="1"/>
          </p:cNvSpPr>
          <p:nvPr/>
        </p:nvSpPr>
        <p:spPr bwMode="auto">
          <a:xfrm>
            <a:off x="0" y="0"/>
            <a:ext cx="9144000" cy="76200"/>
          </a:xfrm>
          <a:prstGeom prst="rect">
            <a:avLst/>
          </a:prstGeom>
          <a:solidFill>
            <a:srgbClr val="034E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endParaRPr lang="id-ID" altLang="id-ID" sz="1800">
              <a:latin typeface="Trebuchet MS" pitchFamily="34" charset="0"/>
            </a:endParaRPr>
          </a:p>
        </p:txBody>
      </p:sp>
      <p:sp>
        <p:nvSpPr>
          <p:cNvPr id="28676" name="Rectangle 8"/>
          <p:cNvSpPr>
            <a:spLocks noChangeArrowheads="1"/>
          </p:cNvSpPr>
          <p:nvPr/>
        </p:nvSpPr>
        <p:spPr bwMode="auto">
          <a:xfrm>
            <a:off x="0" y="76200"/>
            <a:ext cx="9144000" cy="76200"/>
          </a:xfrm>
          <a:prstGeom prst="rect">
            <a:avLst/>
          </a:prstGeom>
          <a:solidFill>
            <a:srgbClr val="33A3D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eaLnBrk="1" hangingPunct="1"/>
            <a:endParaRPr lang="id-ID" altLang="id-ID">
              <a:latin typeface="Trebuchet MS" pitchFamily="34" charset="0"/>
            </a:endParaRPr>
          </a:p>
        </p:txBody>
      </p:sp>
      <p:sp>
        <p:nvSpPr>
          <p:cNvPr id="28677" name="Text Box 11"/>
          <p:cNvSpPr txBox="1">
            <a:spLocks noChangeAspect="1" noChangeArrowheads="1"/>
          </p:cNvSpPr>
          <p:nvPr/>
        </p:nvSpPr>
        <p:spPr bwMode="auto">
          <a:xfrm>
            <a:off x="539750" y="1196975"/>
            <a:ext cx="8137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0850" indent="-450850" defTabSz="152400" eaLnBrk="0" hangingPunct="0">
              <a:tabLst>
                <a:tab pos="393700" algn="l"/>
              </a:tabLst>
              <a:defRPr sz="2000">
                <a:solidFill>
                  <a:schemeClr val="tx1"/>
                </a:solidFill>
                <a:latin typeface="Prudential" pitchFamily="2" charset="0"/>
                <a:cs typeface="Arial" charset="0"/>
              </a:defRPr>
            </a:lvl1pPr>
            <a:lvl2pPr marL="742950" indent="-285750" defTabSz="152400" eaLnBrk="0" hangingPunct="0">
              <a:tabLst>
                <a:tab pos="393700" algn="l"/>
              </a:tabLst>
              <a:defRPr sz="2000">
                <a:solidFill>
                  <a:schemeClr val="tx1"/>
                </a:solidFill>
                <a:latin typeface="Prudential" pitchFamily="2" charset="0"/>
                <a:cs typeface="Arial" charset="0"/>
              </a:defRPr>
            </a:lvl2pPr>
            <a:lvl3pPr marL="1143000" indent="-228600" defTabSz="152400" eaLnBrk="0" hangingPunct="0">
              <a:tabLst>
                <a:tab pos="393700" algn="l"/>
              </a:tabLst>
              <a:defRPr sz="2000">
                <a:solidFill>
                  <a:schemeClr val="tx1"/>
                </a:solidFill>
                <a:latin typeface="Prudential" pitchFamily="2" charset="0"/>
                <a:cs typeface="Arial" charset="0"/>
              </a:defRPr>
            </a:lvl3pPr>
            <a:lvl4pPr marL="1600200" indent="-228600" defTabSz="152400" eaLnBrk="0" hangingPunct="0">
              <a:tabLst>
                <a:tab pos="393700" algn="l"/>
              </a:tabLst>
              <a:defRPr sz="2000">
                <a:solidFill>
                  <a:schemeClr val="tx1"/>
                </a:solidFill>
                <a:latin typeface="Prudential" pitchFamily="2" charset="0"/>
                <a:cs typeface="Arial" charset="0"/>
              </a:defRPr>
            </a:lvl4pPr>
            <a:lvl5pPr marL="2057400" indent="-228600" defTabSz="152400" eaLnBrk="0" hangingPunct="0">
              <a:tabLst>
                <a:tab pos="393700" algn="l"/>
              </a:tabLst>
              <a:defRPr sz="2000">
                <a:solidFill>
                  <a:schemeClr val="tx1"/>
                </a:solidFill>
                <a:latin typeface="Prudential" pitchFamily="2" charset="0"/>
                <a:cs typeface="Arial" charset="0"/>
              </a:defRPr>
            </a:lvl5pPr>
            <a:lvl6pPr marL="25146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6pPr>
            <a:lvl7pPr marL="29718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7pPr>
            <a:lvl8pPr marL="34290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8pPr>
            <a:lvl9pPr marL="38862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9pPr>
          </a:lstStyle>
          <a:p>
            <a:pPr eaLnBrk="1" hangingPunct="1"/>
            <a:endParaRPr lang="id-ID" altLang="id-ID" sz="2800"/>
          </a:p>
        </p:txBody>
      </p:sp>
      <p:sp>
        <p:nvSpPr>
          <p:cNvPr id="28678" name="Rectangle 7"/>
          <p:cNvSpPr>
            <a:spLocks noGrp="1" noChangeArrowheads="1"/>
          </p:cNvSpPr>
          <p:nvPr>
            <p:ph type="title"/>
          </p:nvPr>
        </p:nvSpPr>
        <p:spPr>
          <a:xfrm>
            <a:off x="498475" y="637612"/>
            <a:ext cx="8147050" cy="490537"/>
          </a:xfrm>
        </p:spPr>
        <p:txBody>
          <a:bodyPr/>
          <a:lstStyle/>
          <a:p>
            <a:pPr eaLnBrk="1" hangingPunct="1"/>
            <a:r>
              <a:rPr lang="en-US" altLang="id-ID" sz="2400" dirty="0" err="1" smtClean="0">
                <a:solidFill>
                  <a:srgbClr val="663300"/>
                </a:solidFill>
              </a:rPr>
              <a:t>Konsep</a:t>
            </a:r>
            <a:r>
              <a:rPr lang="en-US" altLang="id-ID" sz="2400" dirty="0" smtClean="0">
                <a:solidFill>
                  <a:srgbClr val="663300"/>
                </a:solidFill>
              </a:rPr>
              <a:t> </a:t>
            </a:r>
            <a:r>
              <a:rPr lang="en-US" altLang="id-ID" sz="2400" dirty="0" err="1" smtClean="0">
                <a:solidFill>
                  <a:srgbClr val="663300"/>
                </a:solidFill>
              </a:rPr>
              <a:t>Manajemen</a:t>
            </a:r>
            <a:r>
              <a:rPr lang="en-US" altLang="id-ID" sz="2400" dirty="0" smtClean="0">
                <a:solidFill>
                  <a:srgbClr val="663300"/>
                </a:solidFill>
              </a:rPr>
              <a:t> SDM</a:t>
            </a:r>
          </a:p>
        </p:txBody>
      </p:sp>
      <p:sp>
        <p:nvSpPr>
          <p:cNvPr id="28679" name="Rectangle 8"/>
          <p:cNvSpPr>
            <a:spLocks noGrp="1" noChangeArrowheads="1"/>
          </p:cNvSpPr>
          <p:nvPr>
            <p:ph idx="1"/>
          </p:nvPr>
        </p:nvSpPr>
        <p:spPr>
          <a:xfrm>
            <a:off x="539750" y="1196975"/>
            <a:ext cx="8147050" cy="5256213"/>
          </a:xfrm>
        </p:spPr>
        <p:txBody>
          <a:bodyPr/>
          <a:lstStyle/>
          <a:p>
            <a:pPr eaLnBrk="1" hangingPunct="1">
              <a:lnSpc>
                <a:spcPct val="80000"/>
              </a:lnSpc>
              <a:buFontTx/>
              <a:buAutoNum type="arabicPeriod" startAt="2"/>
            </a:pPr>
            <a:r>
              <a:rPr lang="en-US" altLang="id-ID" sz="2600" b="1" smtClean="0">
                <a:solidFill>
                  <a:srgbClr val="663300"/>
                </a:solidFill>
                <a:latin typeface="Maiandra GD" pitchFamily="34" charset="0"/>
              </a:rPr>
              <a:t>Prinsip-prinsip MSDM yang perlu diperhatikan :</a:t>
            </a:r>
          </a:p>
          <a:p>
            <a:pPr eaLnBrk="1" hangingPunct="1">
              <a:lnSpc>
                <a:spcPct val="80000"/>
              </a:lnSpc>
              <a:buFontTx/>
              <a:buNone/>
            </a:pPr>
            <a:r>
              <a:rPr lang="en-US" altLang="id-ID" smtClean="0">
                <a:latin typeface="Maiandra GD" pitchFamily="34" charset="0"/>
              </a:rPr>
              <a:t>	- </a:t>
            </a:r>
            <a:r>
              <a:rPr lang="en-US" altLang="id-ID" sz="2600" smtClean="0">
                <a:latin typeface="Maiandra GD" pitchFamily="34" charset="0"/>
              </a:rPr>
              <a:t>Prinsip kemanusiaan</a:t>
            </a:r>
          </a:p>
          <a:p>
            <a:pPr eaLnBrk="1" hangingPunct="1">
              <a:lnSpc>
                <a:spcPct val="80000"/>
              </a:lnSpc>
              <a:buFontTx/>
              <a:buNone/>
            </a:pPr>
            <a:r>
              <a:rPr lang="en-US" altLang="id-ID" sz="2600" smtClean="0">
                <a:latin typeface="Maiandra GD" pitchFamily="34" charset="0"/>
              </a:rPr>
              <a:t>	- Prinsip demokrasi</a:t>
            </a:r>
          </a:p>
          <a:p>
            <a:pPr eaLnBrk="1" hangingPunct="1">
              <a:lnSpc>
                <a:spcPct val="80000"/>
              </a:lnSpc>
              <a:buFontTx/>
              <a:buNone/>
            </a:pPr>
            <a:r>
              <a:rPr lang="en-US" altLang="id-ID" sz="2600" smtClean="0">
                <a:latin typeface="Maiandra GD" pitchFamily="34" charset="0"/>
              </a:rPr>
              <a:t>	- Prinsip </a:t>
            </a:r>
            <a:r>
              <a:rPr lang="en-US" altLang="id-ID" sz="2600" i="1" smtClean="0">
                <a:latin typeface="Maiandra GD" pitchFamily="34" charset="0"/>
              </a:rPr>
              <a:t>The Right Man is The Right Place</a:t>
            </a:r>
            <a:endParaRPr lang="en-US" altLang="id-ID" sz="2600" smtClean="0">
              <a:latin typeface="Maiandra GD" pitchFamily="34" charset="0"/>
            </a:endParaRPr>
          </a:p>
          <a:p>
            <a:pPr eaLnBrk="1" hangingPunct="1">
              <a:lnSpc>
                <a:spcPct val="80000"/>
              </a:lnSpc>
              <a:buFontTx/>
              <a:buNone/>
            </a:pPr>
            <a:r>
              <a:rPr lang="en-US" altLang="id-ID" sz="2600" smtClean="0">
                <a:latin typeface="Maiandra GD" pitchFamily="34" charset="0"/>
              </a:rPr>
              <a:t>	- Prinsip </a:t>
            </a:r>
            <a:r>
              <a:rPr lang="en-US" altLang="id-ID" sz="2600" i="1" smtClean="0">
                <a:latin typeface="Maiandra GD" pitchFamily="34" charset="0"/>
              </a:rPr>
              <a:t>Equal Pay for Equal Work</a:t>
            </a:r>
            <a:endParaRPr lang="en-US" altLang="id-ID" sz="2600" smtClean="0">
              <a:latin typeface="Maiandra GD" pitchFamily="34" charset="0"/>
            </a:endParaRPr>
          </a:p>
          <a:p>
            <a:pPr eaLnBrk="1" hangingPunct="1">
              <a:lnSpc>
                <a:spcPct val="80000"/>
              </a:lnSpc>
              <a:buFontTx/>
              <a:buNone/>
            </a:pPr>
            <a:r>
              <a:rPr lang="en-US" altLang="id-ID" sz="2600" smtClean="0">
                <a:latin typeface="Maiandra GD" pitchFamily="34" charset="0"/>
              </a:rPr>
              <a:t>	- Prinsip kesatuan arah</a:t>
            </a:r>
          </a:p>
          <a:p>
            <a:pPr eaLnBrk="1" hangingPunct="1">
              <a:lnSpc>
                <a:spcPct val="80000"/>
              </a:lnSpc>
              <a:buFontTx/>
              <a:buNone/>
            </a:pPr>
            <a:r>
              <a:rPr lang="en-US" altLang="id-ID" sz="2600" smtClean="0">
                <a:latin typeface="Maiandra GD" pitchFamily="34" charset="0"/>
              </a:rPr>
              <a:t>	- Prinsip kesatuan komando</a:t>
            </a:r>
          </a:p>
          <a:p>
            <a:pPr eaLnBrk="1" hangingPunct="1">
              <a:lnSpc>
                <a:spcPct val="80000"/>
              </a:lnSpc>
              <a:buFontTx/>
              <a:buNone/>
            </a:pPr>
            <a:r>
              <a:rPr lang="en-US" altLang="id-ID" sz="2600" smtClean="0">
                <a:latin typeface="Maiandra GD" pitchFamily="34" charset="0"/>
              </a:rPr>
              <a:t>	- Prinsip efisiensi</a:t>
            </a:r>
          </a:p>
          <a:p>
            <a:pPr eaLnBrk="1" hangingPunct="1">
              <a:lnSpc>
                <a:spcPct val="80000"/>
              </a:lnSpc>
              <a:buFontTx/>
              <a:buNone/>
            </a:pPr>
            <a:r>
              <a:rPr lang="en-US" altLang="id-ID" sz="2600" smtClean="0">
                <a:latin typeface="Maiandra GD" pitchFamily="34" charset="0"/>
              </a:rPr>
              <a:t>	- Prinsip efektivitas</a:t>
            </a:r>
          </a:p>
          <a:p>
            <a:pPr eaLnBrk="1" hangingPunct="1">
              <a:lnSpc>
                <a:spcPct val="80000"/>
              </a:lnSpc>
              <a:buFontTx/>
              <a:buNone/>
            </a:pPr>
            <a:r>
              <a:rPr lang="en-US" altLang="id-ID" sz="2600" smtClean="0">
                <a:latin typeface="Maiandra GD" pitchFamily="34" charset="0"/>
              </a:rPr>
              <a:t>	- Prinsip produktivitas kerja</a:t>
            </a:r>
          </a:p>
          <a:p>
            <a:pPr eaLnBrk="1" hangingPunct="1">
              <a:lnSpc>
                <a:spcPct val="80000"/>
              </a:lnSpc>
              <a:buFontTx/>
              <a:buNone/>
            </a:pPr>
            <a:r>
              <a:rPr lang="en-US" altLang="id-ID" sz="2600" smtClean="0">
                <a:latin typeface="Maiandra GD" pitchFamily="34" charset="0"/>
              </a:rPr>
              <a:t>	- Prinsip disiplin</a:t>
            </a:r>
          </a:p>
          <a:p>
            <a:pPr eaLnBrk="1" hangingPunct="1">
              <a:lnSpc>
                <a:spcPct val="80000"/>
              </a:lnSpc>
              <a:buFontTx/>
              <a:buNone/>
            </a:pPr>
            <a:r>
              <a:rPr lang="en-US" altLang="id-ID" sz="2600" smtClean="0">
                <a:latin typeface="Maiandra GD" pitchFamily="34" charset="0"/>
              </a:rPr>
              <a:t>	- Prinsip wewenang dan tanggung jawab</a:t>
            </a:r>
          </a:p>
        </p:txBody>
      </p:sp>
    </p:spTree>
    <p:extLst>
      <p:ext uri="{BB962C8B-B14F-4D97-AF65-F5344CB8AC3E}">
        <p14:creationId xmlns:p14="http://schemas.microsoft.com/office/powerpoint/2010/main" val="23398136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lin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913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7"/>
          <p:cNvSpPr>
            <a:spLocks noChangeArrowheads="1"/>
          </p:cNvSpPr>
          <p:nvPr/>
        </p:nvSpPr>
        <p:spPr bwMode="auto">
          <a:xfrm>
            <a:off x="0" y="0"/>
            <a:ext cx="9144000" cy="76200"/>
          </a:xfrm>
          <a:prstGeom prst="rect">
            <a:avLst/>
          </a:prstGeom>
          <a:solidFill>
            <a:srgbClr val="034E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endParaRPr lang="id-ID" altLang="id-ID" sz="1800">
              <a:latin typeface="Trebuchet MS" pitchFamily="34" charset="0"/>
            </a:endParaRPr>
          </a:p>
        </p:txBody>
      </p:sp>
      <p:sp>
        <p:nvSpPr>
          <p:cNvPr id="29700" name="Rectangle 8"/>
          <p:cNvSpPr>
            <a:spLocks noChangeArrowheads="1"/>
          </p:cNvSpPr>
          <p:nvPr/>
        </p:nvSpPr>
        <p:spPr bwMode="auto">
          <a:xfrm>
            <a:off x="0" y="76200"/>
            <a:ext cx="9144000" cy="76200"/>
          </a:xfrm>
          <a:prstGeom prst="rect">
            <a:avLst/>
          </a:prstGeom>
          <a:solidFill>
            <a:srgbClr val="33A3D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eaLnBrk="1" hangingPunct="1"/>
            <a:endParaRPr lang="id-ID" altLang="id-ID">
              <a:latin typeface="Trebuchet MS" pitchFamily="34" charset="0"/>
            </a:endParaRPr>
          </a:p>
        </p:txBody>
      </p:sp>
      <p:sp>
        <p:nvSpPr>
          <p:cNvPr id="29701" name="Text Box 11"/>
          <p:cNvSpPr txBox="1">
            <a:spLocks noChangeAspect="1" noChangeArrowheads="1"/>
          </p:cNvSpPr>
          <p:nvPr/>
        </p:nvSpPr>
        <p:spPr bwMode="auto">
          <a:xfrm>
            <a:off x="539750" y="1196975"/>
            <a:ext cx="8137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0850" indent="-450850" defTabSz="152400" eaLnBrk="0" hangingPunct="0">
              <a:tabLst>
                <a:tab pos="393700" algn="l"/>
              </a:tabLst>
              <a:defRPr sz="2000">
                <a:solidFill>
                  <a:schemeClr val="tx1"/>
                </a:solidFill>
                <a:latin typeface="Prudential" pitchFamily="2" charset="0"/>
                <a:cs typeface="Arial" charset="0"/>
              </a:defRPr>
            </a:lvl1pPr>
            <a:lvl2pPr marL="742950" indent="-285750" defTabSz="152400" eaLnBrk="0" hangingPunct="0">
              <a:tabLst>
                <a:tab pos="393700" algn="l"/>
              </a:tabLst>
              <a:defRPr sz="2000">
                <a:solidFill>
                  <a:schemeClr val="tx1"/>
                </a:solidFill>
                <a:latin typeface="Prudential" pitchFamily="2" charset="0"/>
                <a:cs typeface="Arial" charset="0"/>
              </a:defRPr>
            </a:lvl2pPr>
            <a:lvl3pPr marL="1143000" indent="-228600" defTabSz="152400" eaLnBrk="0" hangingPunct="0">
              <a:tabLst>
                <a:tab pos="393700" algn="l"/>
              </a:tabLst>
              <a:defRPr sz="2000">
                <a:solidFill>
                  <a:schemeClr val="tx1"/>
                </a:solidFill>
                <a:latin typeface="Prudential" pitchFamily="2" charset="0"/>
                <a:cs typeface="Arial" charset="0"/>
              </a:defRPr>
            </a:lvl3pPr>
            <a:lvl4pPr marL="1600200" indent="-228600" defTabSz="152400" eaLnBrk="0" hangingPunct="0">
              <a:tabLst>
                <a:tab pos="393700" algn="l"/>
              </a:tabLst>
              <a:defRPr sz="2000">
                <a:solidFill>
                  <a:schemeClr val="tx1"/>
                </a:solidFill>
                <a:latin typeface="Prudential" pitchFamily="2" charset="0"/>
                <a:cs typeface="Arial" charset="0"/>
              </a:defRPr>
            </a:lvl4pPr>
            <a:lvl5pPr marL="2057400" indent="-228600" defTabSz="152400" eaLnBrk="0" hangingPunct="0">
              <a:tabLst>
                <a:tab pos="393700" algn="l"/>
              </a:tabLst>
              <a:defRPr sz="2000">
                <a:solidFill>
                  <a:schemeClr val="tx1"/>
                </a:solidFill>
                <a:latin typeface="Prudential" pitchFamily="2" charset="0"/>
                <a:cs typeface="Arial" charset="0"/>
              </a:defRPr>
            </a:lvl5pPr>
            <a:lvl6pPr marL="25146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6pPr>
            <a:lvl7pPr marL="29718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7pPr>
            <a:lvl8pPr marL="34290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8pPr>
            <a:lvl9pPr marL="38862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9pPr>
          </a:lstStyle>
          <a:p>
            <a:pPr eaLnBrk="1" hangingPunct="1"/>
            <a:endParaRPr lang="id-ID" altLang="id-ID" sz="2800"/>
          </a:p>
        </p:txBody>
      </p:sp>
      <p:sp>
        <p:nvSpPr>
          <p:cNvPr id="29702" name="Rectangle 7"/>
          <p:cNvSpPr>
            <a:spLocks noGrp="1" noChangeArrowheads="1"/>
          </p:cNvSpPr>
          <p:nvPr>
            <p:ph type="title"/>
          </p:nvPr>
        </p:nvSpPr>
        <p:spPr>
          <a:xfrm>
            <a:off x="539750" y="274638"/>
            <a:ext cx="8147050" cy="922337"/>
          </a:xfrm>
        </p:spPr>
        <p:txBody>
          <a:bodyPr/>
          <a:lstStyle/>
          <a:p>
            <a:pPr eaLnBrk="1" hangingPunct="1"/>
            <a:r>
              <a:rPr lang="en-US" altLang="id-ID" sz="3700" smtClean="0">
                <a:solidFill>
                  <a:srgbClr val="663300"/>
                </a:solidFill>
              </a:rPr>
              <a:t>Praktik Manajemen SDM</a:t>
            </a:r>
          </a:p>
        </p:txBody>
      </p:sp>
      <p:sp>
        <p:nvSpPr>
          <p:cNvPr id="29703" name="Rectangle 8"/>
          <p:cNvSpPr>
            <a:spLocks noGrp="1" noChangeArrowheads="1"/>
          </p:cNvSpPr>
          <p:nvPr>
            <p:ph idx="1"/>
          </p:nvPr>
        </p:nvSpPr>
        <p:spPr>
          <a:xfrm>
            <a:off x="539750" y="1341438"/>
            <a:ext cx="8147050" cy="5111750"/>
          </a:xfrm>
        </p:spPr>
        <p:txBody>
          <a:bodyPr/>
          <a:lstStyle/>
          <a:p>
            <a:pPr eaLnBrk="1" hangingPunct="1">
              <a:lnSpc>
                <a:spcPct val="80000"/>
              </a:lnSpc>
              <a:buFontTx/>
              <a:buNone/>
            </a:pPr>
            <a:r>
              <a:rPr lang="en-US" altLang="id-ID" sz="2000" smtClean="0">
                <a:latin typeface="Maiandra GD" pitchFamily="34" charset="0"/>
              </a:rPr>
              <a:t>Sebagai ilustrasi, berikut ini adalah kegiatan-kegiatan MSDM yang secara khusus diberlakukan di lingkungan pegawai negeri sipil :</a:t>
            </a:r>
          </a:p>
          <a:p>
            <a:pPr eaLnBrk="1" hangingPunct="1">
              <a:lnSpc>
                <a:spcPct val="80000"/>
              </a:lnSpc>
              <a:buFontTx/>
              <a:buNone/>
            </a:pPr>
            <a:endParaRPr lang="en-US" altLang="id-ID" sz="2000" smtClean="0">
              <a:latin typeface="Maiandra GD" pitchFamily="34" charset="0"/>
            </a:endParaRPr>
          </a:p>
          <a:p>
            <a:pPr eaLnBrk="1" hangingPunct="1">
              <a:lnSpc>
                <a:spcPct val="80000"/>
              </a:lnSpc>
              <a:buFontTx/>
              <a:buAutoNum type="arabicPeriod"/>
            </a:pPr>
            <a:r>
              <a:rPr lang="en-US" altLang="id-ID" sz="2200" b="1" i="1" smtClean="0">
                <a:solidFill>
                  <a:srgbClr val="663300"/>
                </a:solidFill>
                <a:latin typeface="Maiandra GD" pitchFamily="34" charset="0"/>
              </a:rPr>
              <a:t>Program UMUM</a:t>
            </a:r>
            <a:r>
              <a:rPr lang="en-US" altLang="id-ID" sz="2200" i="1" smtClean="0">
                <a:solidFill>
                  <a:srgbClr val="663300"/>
                </a:solidFill>
                <a:latin typeface="Maiandra GD" pitchFamily="34" charset="0"/>
              </a:rPr>
              <a:t> :</a:t>
            </a:r>
            <a:endParaRPr lang="en-US" altLang="id-ID" sz="1000" i="1" smtClean="0">
              <a:solidFill>
                <a:srgbClr val="663300"/>
              </a:solidFill>
              <a:latin typeface="Maiandra GD" pitchFamily="34" charset="0"/>
            </a:endParaRPr>
          </a:p>
          <a:p>
            <a:pPr eaLnBrk="1" hangingPunct="1">
              <a:lnSpc>
                <a:spcPct val="80000"/>
              </a:lnSpc>
              <a:buFontTx/>
              <a:buNone/>
            </a:pPr>
            <a:r>
              <a:rPr lang="en-US" altLang="id-ID" sz="2200" smtClean="0">
                <a:latin typeface="Maiandra GD" pitchFamily="34" charset="0"/>
              </a:rPr>
              <a:t>	</a:t>
            </a:r>
            <a:r>
              <a:rPr lang="en-US" altLang="id-ID" sz="2000" smtClean="0">
                <a:latin typeface="Maiandra GD" pitchFamily="34" charset="0"/>
              </a:rPr>
              <a:t>Penyusunan formasi, Pengadaan pegawai, Pengangkatan pertama, Penilaian pelaksanaan pekerjaan, Penyusunan Daftar Usulan Kegiatan, Pendidikan dan pelatihan, Kenaikan gaji, Kenaikan pangkat, Tunjangan-tunjangan, Mutasi jabatan, Mutasi kerja, Pemberian cuti, Pemberian penghargaan, Pembinaan kesejahteraan, Tabungan asuransi pensiun, Pemberhentian, Pensiun</a:t>
            </a:r>
          </a:p>
          <a:p>
            <a:pPr eaLnBrk="1" hangingPunct="1">
              <a:lnSpc>
                <a:spcPct val="80000"/>
              </a:lnSpc>
              <a:buFontTx/>
              <a:buNone/>
            </a:pPr>
            <a:endParaRPr lang="en-US" altLang="id-ID" sz="1000" smtClean="0">
              <a:latin typeface="Maiandra GD" pitchFamily="34" charset="0"/>
            </a:endParaRPr>
          </a:p>
          <a:p>
            <a:pPr eaLnBrk="1" hangingPunct="1">
              <a:lnSpc>
                <a:spcPct val="80000"/>
              </a:lnSpc>
              <a:buFontTx/>
              <a:buAutoNum type="arabicPeriod" startAt="2"/>
            </a:pPr>
            <a:r>
              <a:rPr lang="en-US" altLang="id-ID" sz="2200" b="1" i="1" smtClean="0">
                <a:solidFill>
                  <a:srgbClr val="663300"/>
                </a:solidFill>
                <a:latin typeface="Maiandra GD" pitchFamily="34" charset="0"/>
              </a:rPr>
              <a:t>Program KHUSUS</a:t>
            </a:r>
            <a:r>
              <a:rPr lang="en-US" altLang="id-ID" sz="2200" i="1" smtClean="0">
                <a:solidFill>
                  <a:srgbClr val="663300"/>
                </a:solidFill>
                <a:latin typeface="Maiandra GD" pitchFamily="34" charset="0"/>
              </a:rPr>
              <a:t> :</a:t>
            </a:r>
            <a:endParaRPr lang="en-US" altLang="id-ID" sz="1000" i="1" smtClean="0">
              <a:solidFill>
                <a:srgbClr val="663300"/>
              </a:solidFill>
              <a:latin typeface="Maiandra GD" pitchFamily="34" charset="0"/>
            </a:endParaRPr>
          </a:p>
          <a:p>
            <a:pPr eaLnBrk="1" hangingPunct="1">
              <a:lnSpc>
                <a:spcPct val="80000"/>
              </a:lnSpc>
              <a:buFontTx/>
              <a:buNone/>
            </a:pPr>
            <a:r>
              <a:rPr lang="en-US" altLang="id-ID" sz="2400" smtClean="0">
                <a:latin typeface="Maiandra GD" pitchFamily="34" charset="0"/>
              </a:rPr>
              <a:t>	</a:t>
            </a:r>
            <a:r>
              <a:rPr lang="en-US" altLang="id-ID" sz="2000" smtClean="0">
                <a:latin typeface="Maiandra GD" pitchFamily="34" charset="0"/>
              </a:rPr>
              <a:t>Pembinaan tenaga kerja, Penyelesaian kasus perorangan, Penggantian surat yang hilang, Peninjauan masa kerja, Penyelesaian masalah kepegawaian, Pengurusan NIP atau Kartu pegawai, Pengurusan kartu istri atau kartu suami, Pengurusan asuransi kesehatan, Pengurusan tabungan asuransi pensiun</a:t>
            </a:r>
            <a:r>
              <a:rPr lang="en-US" altLang="id-ID" sz="2400" b="1" smtClean="0">
                <a:latin typeface="Maiandra GD" pitchFamily="34" charset="0"/>
              </a:rPr>
              <a:t> </a:t>
            </a:r>
            <a:endParaRPr lang="en-US" altLang="id-ID" sz="2000" smtClean="0">
              <a:latin typeface="Maiandra GD" pitchFamily="34" charset="0"/>
            </a:endParaRPr>
          </a:p>
        </p:txBody>
      </p:sp>
    </p:spTree>
    <p:extLst>
      <p:ext uri="{BB962C8B-B14F-4D97-AF65-F5344CB8AC3E}">
        <p14:creationId xmlns:p14="http://schemas.microsoft.com/office/powerpoint/2010/main" val="9484025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descr="lin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913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7"/>
          <p:cNvSpPr>
            <a:spLocks noChangeArrowheads="1"/>
          </p:cNvSpPr>
          <p:nvPr/>
        </p:nvSpPr>
        <p:spPr bwMode="auto">
          <a:xfrm>
            <a:off x="0" y="0"/>
            <a:ext cx="9144000" cy="76200"/>
          </a:xfrm>
          <a:prstGeom prst="rect">
            <a:avLst/>
          </a:prstGeom>
          <a:solidFill>
            <a:srgbClr val="034E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endParaRPr lang="id-ID" altLang="id-ID" sz="1800">
              <a:latin typeface="Trebuchet MS" pitchFamily="34" charset="0"/>
            </a:endParaRPr>
          </a:p>
        </p:txBody>
      </p:sp>
      <p:sp>
        <p:nvSpPr>
          <p:cNvPr id="30724" name="Rectangle 8"/>
          <p:cNvSpPr>
            <a:spLocks noChangeArrowheads="1"/>
          </p:cNvSpPr>
          <p:nvPr/>
        </p:nvSpPr>
        <p:spPr bwMode="auto">
          <a:xfrm>
            <a:off x="0" y="76200"/>
            <a:ext cx="9144000" cy="76200"/>
          </a:xfrm>
          <a:prstGeom prst="rect">
            <a:avLst/>
          </a:prstGeom>
          <a:solidFill>
            <a:srgbClr val="33A3D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eaLnBrk="1" hangingPunct="1"/>
            <a:endParaRPr lang="id-ID" altLang="id-ID">
              <a:latin typeface="Trebuchet MS" pitchFamily="34" charset="0"/>
            </a:endParaRPr>
          </a:p>
        </p:txBody>
      </p:sp>
      <p:sp>
        <p:nvSpPr>
          <p:cNvPr id="30725" name="Text Box 11"/>
          <p:cNvSpPr txBox="1">
            <a:spLocks noChangeAspect="1" noChangeArrowheads="1"/>
          </p:cNvSpPr>
          <p:nvPr/>
        </p:nvSpPr>
        <p:spPr bwMode="auto">
          <a:xfrm>
            <a:off x="539750" y="1196975"/>
            <a:ext cx="8137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0850" indent="-450850" defTabSz="152400" eaLnBrk="0" hangingPunct="0">
              <a:tabLst>
                <a:tab pos="393700" algn="l"/>
              </a:tabLst>
              <a:defRPr sz="2000">
                <a:solidFill>
                  <a:schemeClr val="tx1"/>
                </a:solidFill>
                <a:latin typeface="Prudential" pitchFamily="2" charset="0"/>
                <a:cs typeface="Arial" charset="0"/>
              </a:defRPr>
            </a:lvl1pPr>
            <a:lvl2pPr marL="742950" indent="-285750" defTabSz="152400" eaLnBrk="0" hangingPunct="0">
              <a:tabLst>
                <a:tab pos="393700" algn="l"/>
              </a:tabLst>
              <a:defRPr sz="2000">
                <a:solidFill>
                  <a:schemeClr val="tx1"/>
                </a:solidFill>
                <a:latin typeface="Prudential" pitchFamily="2" charset="0"/>
                <a:cs typeface="Arial" charset="0"/>
              </a:defRPr>
            </a:lvl2pPr>
            <a:lvl3pPr marL="1143000" indent="-228600" defTabSz="152400" eaLnBrk="0" hangingPunct="0">
              <a:tabLst>
                <a:tab pos="393700" algn="l"/>
              </a:tabLst>
              <a:defRPr sz="2000">
                <a:solidFill>
                  <a:schemeClr val="tx1"/>
                </a:solidFill>
                <a:latin typeface="Prudential" pitchFamily="2" charset="0"/>
                <a:cs typeface="Arial" charset="0"/>
              </a:defRPr>
            </a:lvl3pPr>
            <a:lvl4pPr marL="1600200" indent="-228600" defTabSz="152400" eaLnBrk="0" hangingPunct="0">
              <a:tabLst>
                <a:tab pos="393700" algn="l"/>
              </a:tabLst>
              <a:defRPr sz="2000">
                <a:solidFill>
                  <a:schemeClr val="tx1"/>
                </a:solidFill>
                <a:latin typeface="Prudential" pitchFamily="2" charset="0"/>
                <a:cs typeface="Arial" charset="0"/>
              </a:defRPr>
            </a:lvl4pPr>
            <a:lvl5pPr marL="2057400" indent="-228600" defTabSz="152400" eaLnBrk="0" hangingPunct="0">
              <a:tabLst>
                <a:tab pos="393700" algn="l"/>
              </a:tabLst>
              <a:defRPr sz="2000">
                <a:solidFill>
                  <a:schemeClr val="tx1"/>
                </a:solidFill>
                <a:latin typeface="Prudential" pitchFamily="2" charset="0"/>
                <a:cs typeface="Arial" charset="0"/>
              </a:defRPr>
            </a:lvl5pPr>
            <a:lvl6pPr marL="25146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6pPr>
            <a:lvl7pPr marL="29718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7pPr>
            <a:lvl8pPr marL="34290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8pPr>
            <a:lvl9pPr marL="38862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9pPr>
          </a:lstStyle>
          <a:p>
            <a:pPr eaLnBrk="1" hangingPunct="1"/>
            <a:endParaRPr lang="id-ID" altLang="id-ID" sz="2800"/>
          </a:p>
        </p:txBody>
      </p:sp>
      <p:sp>
        <p:nvSpPr>
          <p:cNvPr id="30726" name="Rectangle 7"/>
          <p:cNvSpPr>
            <a:spLocks noGrp="1" noChangeArrowheads="1"/>
          </p:cNvSpPr>
          <p:nvPr>
            <p:ph type="title"/>
          </p:nvPr>
        </p:nvSpPr>
        <p:spPr>
          <a:xfrm>
            <a:off x="539750" y="274638"/>
            <a:ext cx="8147050" cy="922337"/>
          </a:xfrm>
        </p:spPr>
        <p:txBody>
          <a:bodyPr/>
          <a:lstStyle/>
          <a:p>
            <a:pPr eaLnBrk="1" hangingPunct="1"/>
            <a:r>
              <a:rPr lang="en-US" altLang="id-ID" sz="3700" smtClean="0">
                <a:solidFill>
                  <a:srgbClr val="663300"/>
                </a:solidFill>
              </a:rPr>
              <a:t>Tantangan Manajemen SDM</a:t>
            </a:r>
          </a:p>
        </p:txBody>
      </p:sp>
      <p:sp>
        <p:nvSpPr>
          <p:cNvPr id="30727" name="Rectangle 8"/>
          <p:cNvSpPr>
            <a:spLocks noGrp="1" noChangeArrowheads="1"/>
          </p:cNvSpPr>
          <p:nvPr>
            <p:ph idx="1"/>
          </p:nvPr>
        </p:nvSpPr>
        <p:spPr>
          <a:xfrm>
            <a:off x="539750" y="1628775"/>
            <a:ext cx="8147050" cy="4824413"/>
          </a:xfrm>
        </p:spPr>
        <p:txBody>
          <a:bodyPr/>
          <a:lstStyle/>
          <a:p>
            <a:pPr eaLnBrk="1" hangingPunct="1">
              <a:lnSpc>
                <a:spcPct val="80000"/>
              </a:lnSpc>
              <a:buFontTx/>
              <a:buAutoNum type="arabicPeriod"/>
            </a:pPr>
            <a:r>
              <a:rPr lang="en-US" altLang="id-ID" sz="2600" b="1" smtClean="0">
                <a:solidFill>
                  <a:srgbClr val="663300"/>
                </a:solidFill>
                <a:latin typeface="Maiandra GD" pitchFamily="34" charset="0"/>
              </a:rPr>
              <a:t>Tantangan EKSTERNAL</a:t>
            </a:r>
            <a:r>
              <a:rPr lang="en-US" altLang="id-ID" sz="2600" smtClean="0">
                <a:solidFill>
                  <a:srgbClr val="663300"/>
                </a:solidFill>
                <a:latin typeface="Maiandra GD" pitchFamily="34" charset="0"/>
              </a:rPr>
              <a:t> :</a:t>
            </a:r>
          </a:p>
          <a:p>
            <a:pPr eaLnBrk="1" hangingPunct="1">
              <a:lnSpc>
                <a:spcPct val="80000"/>
              </a:lnSpc>
              <a:buFontTx/>
              <a:buNone/>
            </a:pPr>
            <a:r>
              <a:rPr lang="en-US" altLang="id-ID" sz="2000" smtClean="0">
                <a:latin typeface="Maiandra GD" pitchFamily="34" charset="0"/>
              </a:rPr>
              <a:t>	</a:t>
            </a:r>
            <a:r>
              <a:rPr lang="en-US" altLang="id-ID" sz="2400" smtClean="0">
                <a:latin typeface="Maiandra GD" pitchFamily="34" charset="0"/>
              </a:rPr>
              <a:t>(a) Perubahan teknologi ; (b) Peraturan Pemerintah ; (c) Faktor sosial budaya ; (d) Pasar tenaga kerja ; (e) Faktor politik ; (f) Kondisi perekonomian ; (g) Faktor geografi ; (h) Faktor demografi ; (i) Kegiatan mitra ; (j) Kegiatan pesaing</a:t>
            </a:r>
          </a:p>
          <a:p>
            <a:pPr eaLnBrk="1" hangingPunct="1">
              <a:lnSpc>
                <a:spcPct val="80000"/>
              </a:lnSpc>
              <a:buFontTx/>
              <a:buNone/>
            </a:pPr>
            <a:endParaRPr lang="en-US" altLang="id-ID" sz="2400" smtClean="0">
              <a:latin typeface="Maiandra GD" pitchFamily="34" charset="0"/>
            </a:endParaRPr>
          </a:p>
          <a:p>
            <a:pPr eaLnBrk="1" hangingPunct="1">
              <a:lnSpc>
                <a:spcPct val="80000"/>
              </a:lnSpc>
              <a:buFontTx/>
              <a:buAutoNum type="arabicPeriod" startAt="2"/>
            </a:pPr>
            <a:r>
              <a:rPr lang="en-US" altLang="id-ID" sz="2600" b="1" smtClean="0">
                <a:solidFill>
                  <a:srgbClr val="663300"/>
                </a:solidFill>
                <a:latin typeface="Maiandra GD" pitchFamily="34" charset="0"/>
              </a:rPr>
              <a:t>Tantangan INTERNAL</a:t>
            </a:r>
            <a:r>
              <a:rPr lang="en-US" altLang="id-ID" sz="2600" smtClean="0">
                <a:solidFill>
                  <a:srgbClr val="663300"/>
                </a:solidFill>
                <a:latin typeface="Maiandra GD" pitchFamily="34" charset="0"/>
              </a:rPr>
              <a:t> :</a:t>
            </a:r>
          </a:p>
          <a:p>
            <a:pPr eaLnBrk="1" hangingPunct="1">
              <a:lnSpc>
                <a:spcPct val="80000"/>
              </a:lnSpc>
              <a:buFontTx/>
              <a:buNone/>
            </a:pPr>
            <a:r>
              <a:rPr lang="en-US" altLang="id-ID" sz="2000" smtClean="0">
                <a:latin typeface="Maiandra GD" pitchFamily="34" charset="0"/>
              </a:rPr>
              <a:t>	</a:t>
            </a:r>
            <a:r>
              <a:rPr lang="en-US" altLang="id-ID" sz="2400" smtClean="0">
                <a:latin typeface="Maiandra GD" pitchFamily="34" charset="0"/>
              </a:rPr>
              <a:t>Muncul karena adanya SDM yang mengejar pertimbangan/ </a:t>
            </a:r>
            <a:r>
              <a:rPr lang="en-US" altLang="id-ID" sz="2400" i="1" smtClean="0">
                <a:latin typeface="Maiandra GD" pitchFamily="34" charset="0"/>
              </a:rPr>
              <a:t>trade off, </a:t>
            </a:r>
            <a:r>
              <a:rPr lang="en-US" altLang="id-ID" sz="2400" smtClean="0">
                <a:latin typeface="Maiandra GD" pitchFamily="34" charset="0"/>
              </a:rPr>
              <a:t>diantaranya finansial, penjualan, keuangan, service, produksi, dll. Selain itu dihadapkan pula pada Serikat Pekerja, sistem informasi yang semakin terbuka, dan budaya organisasi</a:t>
            </a:r>
          </a:p>
        </p:txBody>
      </p:sp>
    </p:spTree>
    <p:extLst>
      <p:ext uri="{BB962C8B-B14F-4D97-AF65-F5344CB8AC3E}">
        <p14:creationId xmlns:p14="http://schemas.microsoft.com/office/powerpoint/2010/main" val="16551617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80988" y="433388"/>
            <a:ext cx="8405812" cy="411162"/>
          </a:xfrm>
        </p:spPr>
        <p:txBody>
          <a:bodyPr rtlCol="0">
            <a:normAutofit fontScale="90000"/>
          </a:bodyPr>
          <a:lstStyle/>
          <a:p>
            <a:pPr eaLnBrk="1" fontAlgn="auto" hangingPunct="1">
              <a:spcAft>
                <a:spcPts val="0"/>
              </a:spcAft>
              <a:defRPr/>
            </a:pPr>
            <a:r>
              <a:rPr lang="en-US" sz="2800" dirty="0" err="1">
                <a:solidFill>
                  <a:srgbClr val="FF0000"/>
                </a:solidFill>
              </a:rPr>
              <a:t>Proses</a:t>
            </a:r>
            <a:r>
              <a:rPr lang="en-US" sz="2800" dirty="0">
                <a:solidFill>
                  <a:srgbClr val="FF0000"/>
                </a:solidFill>
              </a:rPr>
              <a:t> </a:t>
            </a:r>
            <a:r>
              <a:rPr lang="en-US" sz="2800" dirty="0" err="1">
                <a:solidFill>
                  <a:srgbClr val="FF0000"/>
                </a:solidFill>
              </a:rPr>
              <a:t>Manajemen</a:t>
            </a:r>
            <a:r>
              <a:rPr lang="en-US" sz="2800" dirty="0">
                <a:solidFill>
                  <a:srgbClr val="FF0000"/>
                </a:solidFill>
              </a:rPr>
              <a:t> SDM</a:t>
            </a:r>
          </a:p>
        </p:txBody>
      </p:sp>
      <p:sp>
        <p:nvSpPr>
          <p:cNvPr id="31747" name="Rectangle 3"/>
          <p:cNvSpPr>
            <a:spLocks noChangeArrowheads="1"/>
          </p:cNvSpPr>
          <p:nvPr/>
        </p:nvSpPr>
        <p:spPr bwMode="auto">
          <a:xfrm>
            <a:off x="2743200" y="844550"/>
            <a:ext cx="3149600" cy="368300"/>
          </a:xfrm>
          <a:prstGeom prst="rect">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r>
              <a:rPr lang="en-US" altLang="id-ID" b="1">
                <a:latin typeface="Comix" pitchFamily="2" charset="0"/>
              </a:rPr>
              <a:t>Sekumpulan Orang</a:t>
            </a:r>
          </a:p>
        </p:txBody>
      </p:sp>
      <p:sp>
        <p:nvSpPr>
          <p:cNvPr id="31748" name="Rectangle 4"/>
          <p:cNvSpPr>
            <a:spLocks noChangeArrowheads="1"/>
          </p:cNvSpPr>
          <p:nvPr/>
        </p:nvSpPr>
        <p:spPr bwMode="auto">
          <a:xfrm>
            <a:off x="3251200" y="1530350"/>
            <a:ext cx="2133600" cy="368300"/>
          </a:xfrm>
          <a:prstGeom prst="rect">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r>
              <a:rPr lang="en-US" altLang="id-ID" b="1">
                <a:latin typeface="Comix" pitchFamily="2" charset="0"/>
              </a:rPr>
              <a:t>Organisasi</a:t>
            </a:r>
          </a:p>
        </p:txBody>
      </p:sp>
      <p:sp>
        <p:nvSpPr>
          <p:cNvPr id="31749" name="Rectangle 5"/>
          <p:cNvSpPr>
            <a:spLocks noChangeArrowheads="1"/>
          </p:cNvSpPr>
          <p:nvPr/>
        </p:nvSpPr>
        <p:spPr bwMode="auto">
          <a:xfrm>
            <a:off x="6299200" y="1530350"/>
            <a:ext cx="1930400" cy="368300"/>
          </a:xfrm>
          <a:prstGeom prst="rect">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r>
              <a:rPr lang="en-US" altLang="id-ID" b="1">
                <a:latin typeface="Comix" pitchFamily="2" charset="0"/>
              </a:rPr>
              <a:t>Tujuan</a:t>
            </a:r>
          </a:p>
        </p:txBody>
      </p:sp>
      <p:sp>
        <p:nvSpPr>
          <p:cNvPr id="31750" name="Rectangle 6"/>
          <p:cNvSpPr>
            <a:spLocks noChangeArrowheads="1"/>
          </p:cNvSpPr>
          <p:nvPr/>
        </p:nvSpPr>
        <p:spPr bwMode="auto">
          <a:xfrm>
            <a:off x="2884488" y="3048000"/>
            <a:ext cx="2946400" cy="914400"/>
          </a:xfrm>
          <a:prstGeom prst="rect">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r>
              <a:rPr lang="en-US" altLang="id-ID" b="1">
                <a:latin typeface="Comix" pitchFamily="2" charset="0"/>
              </a:rPr>
              <a:t>Job Analysis</a:t>
            </a:r>
          </a:p>
          <a:p>
            <a:pPr algn="ctr" eaLnBrk="1" hangingPunct="1">
              <a:buFontTx/>
              <a:buChar char="-"/>
            </a:pPr>
            <a:r>
              <a:rPr lang="en-US" altLang="id-ID">
                <a:latin typeface="Comix" pitchFamily="2" charset="0"/>
              </a:rPr>
              <a:t>Job Description</a:t>
            </a:r>
          </a:p>
          <a:p>
            <a:pPr algn="ctr" eaLnBrk="1" hangingPunct="1">
              <a:buFontTx/>
              <a:buChar char="-"/>
            </a:pPr>
            <a:r>
              <a:rPr lang="en-US" altLang="id-ID">
                <a:latin typeface="Comix" pitchFamily="2" charset="0"/>
              </a:rPr>
              <a:t>- Job Specification</a:t>
            </a:r>
          </a:p>
        </p:txBody>
      </p:sp>
      <p:sp>
        <p:nvSpPr>
          <p:cNvPr id="31751" name="Rectangle 7"/>
          <p:cNvSpPr>
            <a:spLocks noChangeArrowheads="1"/>
          </p:cNvSpPr>
          <p:nvPr/>
        </p:nvSpPr>
        <p:spPr bwMode="auto">
          <a:xfrm>
            <a:off x="211138" y="2954338"/>
            <a:ext cx="2024062" cy="474662"/>
          </a:xfrm>
          <a:prstGeom prst="rect">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r>
              <a:rPr lang="en-US" altLang="id-ID" b="1">
                <a:latin typeface="Comix" pitchFamily="2" charset="0"/>
              </a:rPr>
              <a:t>Job Evaluation</a:t>
            </a:r>
          </a:p>
        </p:txBody>
      </p:sp>
      <p:sp>
        <p:nvSpPr>
          <p:cNvPr id="31752" name="Rectangle 8"/>
          <p:cNvSpPr>
            <a:spLocks noChangeArrowheads="1"/>
          </p:cNvSpPr>
          <p:nvPr/>
        </p:nvSpPr>
        <p:spPr bwMode="auto">
          <a:xfrm>
            <a:off x="6400800" y="2954338"/>
            <a:ext cx="2438400" cy="527050"/>
          </a:xfrm>
          <a:prstGeom prst="rect">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r>
              <a:rPr lang="en-US" altLang="id-ID" b="1">
                <a:latin typeface="Comix" pitchFamily="2" charset="0"/>
              </a:rPr>
              <a:t>Perencanaan SDM</a:t>
            </a:r>
          </a:p>
        </p:txBody>
      </p:sp>
      <p:sp>
        <p:nvSpPr>
          <p:cNvPr id="31753" name="Rectangle 9"/>
          <p:cNvSpPr>
            <a:spLocks noChangeArrowheads="1"/>
          </p:cNvSpPr>
          <p:nvPr/>
        </p:nvSpPr>
        <p:spPr bwMode="auto">
          <a:xfrm>
            <a:off x="6400800" y="3744913"/>
            <a:ext cx="2438400" cy="317500"/>
          </a:xfrm>
          <a:prstGeom prst="rect">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r>
              <a:rPr lang="en-US" altLang="id-ID" b="1">
                <a:latin typeface="Comix" pitchFamily="2" charset="0"/>
              </a:rPr>
              <a:t>Rekrutmen</a:t>
            </a:r>
          </a:p>
        </p:txBody>
      </p:sp>
      <p:sp>
        <p:nvSpPr>
          <p:cNvPr id="31754" name="Rectangle 10"/>
          <p:cNvSpPr>
            <a:spLocks noChangeArrowheads="1"/>
          </p:cNvSpPr>
          <p:nvPr/>
        </p:nvSpPr>
        <p:spPr bwMode="auto">
          <a:xfrm>
            <a:off x="211138" y="3798888"/>
            <a:ext cx="2328862" cy="631825"/>
          </a:xfrm>
          <a:prstGeom prst="rect">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r>
              <a:rPr lang="en-US" altLang="id-ID" b="1">
                <a:latin typeface="Comix" pitchFamily="2" charset="0"/>
              </a:rPr>
              <a:t>Sistem Kompensasi</a:t>
            </a:r>
          </a:p>
        </p:txBody>
      </p:sp>
      <p:sp>
        <p:nvSpPr>
          <p:cNvPr id="31755" name="Line 11"/>
          <p:cNvSpPr>
            <a:spLocks noChangeShapeType="1"/>
          </p:cNvSpPr>
          <p:nvPr/>
        </p:nvSpPr>
        <p:spPr bwMode="auto">
          <a:xfrm>
            <a:off x="4267200" y="1266825"/>
            <a:ext cx="0" cy="263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31756" name="Text Box 12"/>
          <p:cNvSpPr txBox="1">
            <a:spLocks noChangeArrowheads="1"/>
          </p:cNvSpPr>
          <p:nvPr/>
        </p:nvSpPr>
        <p:spPr bwMode="auto">
          <a:xfrm>
            <a:off x="1336675" y="1952625"/>
            <a:ext cx="6048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r>
              <a:rPr lang="en-US" altLang="id-ID">
                <a:latin typeface="Comix" pitchFamily="2" charset="0"/>
              </a:rPr>
              <a:t>Pembagian Tugas &amp; Wewenang Dalam Job</a:t>
            </a:r>
          </a:p>
        </p:txBody>
      </p:sp>
      <p:sp>
        <p:nvSpPr>
          <p:cNvPr id="31757" name="Line 13"/>
          <p:cNvSpPr>
            <a:spLocks noChangeShapeType="1"/>
          </p:cNvSpPr>
          <p:nvPr/>
        </p:nvSpPr>
        <p:spPr bwMode="auto">
          <a:xfrm>
            <a:off x="5486400" y="1687513"/>
            <a:ext cx="812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31758" name="Line 14"/>
          <p:cNvSpPr>
            <a:spLocks noChangeShapeType="1"/>
          </p:cNvSpPr>
          <p:nvPr/>
        </p:nvSpPr>
        <p:spPr bwMode="auto">
          <a:xfrm>
            <a:off x="5994400" y="1055688"/>
            <a:ext cx="142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1759" name="Line 15"/>
          <p:cNvSpPr>
            <a:spLocks noChangeShapeType="1"/>
          </p:cNvSpPr>
          <p:nvPr/>
        </p:nvSpPr>
        <p:spPr bwMode="auto">
          <a:xfrm>
            <a:off x="7416800" y="1055688"/>
            <a:ext cx="0" cy="4746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31760" name="AutoShape 16"/>
          <p:cNvSpPr>
            <a:spLocks noChangeArrowheads="1"/>
          </p:cNvSpPr>
          <p:nvPr/>
        </p:nvSpPr>
        <p:spPr bwMode="auto">
          <a:xfrm>
            <a:off x="3581400" y="2362200"/>
            <a:ext cx="1423988" cy="474663"/>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eaLnBrk="1" hangingPunct="1"/>
            <a:endParaRPr lang="id-ID" altLang="id-ID"/>
          </a:p>
        </p:txBody>
      </p:sp>
      <p:sp>
        <p:nvSpPr>
          <p:cNvPr id="31761" name="Rectangle 17"/>
          <p:cNvSpPr>
            <a:spLocks noChangeArrowheads="1"/>
          </p:cNvSpPr>
          <p:nvPr/>
        </p:nvSpPr>
        <p:spPr bwMode="auto">
          <a:xfrm>
            <a:off x="6400800" y="4325938"/>
            <a:ext cx="2438400" cy="474662"/>
          </a:xfrm>
          <a:prstGeom prst="rect">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r>
              <a:rPr lang="en-US" altLang="id-ID" b="1">
                <a:latin typeface="Comix" pitchFamily="2" charset="0"/>
              </a:rPr>
              <a:t>Seleksi &amp;Penempatan</a:t>
            </a:r>
          </a:p>
        </p:txBody>
      </p:sp>
      <p:sp>
        <p:nvSpPr>
          <p:cNvPr id="31762" name="Rectangle 18"/>
          <p:cNvSpPr>
            <a:spLocks noChangeArrowheads="1"/>
          </p:cNvSpPr>
          <p:nvPr/>
        </p:nvSpPr>
        <p:spPr bwMode="auto">
          <a:xfrm>
            <a:off x="6400800" y="5105400"/>
            <a:ext cx="2438400" cy="315913"/>
          </a:xfrm>
          <a:prstGeom prst="rect">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r>
              <a:rPr lang="en-US" altLang="id-ID" b="1">
                <a:latin typeface="Comix" pitchFamily="2" charset="0"/>
              </a:rPr>
              <a:t>Orientasi</a:t>
            </a:r>
          </a:p>
        </p:txBody>
      </p:sp>
      <p:sp>
        <p:nvSpPr>
          <p:cNvPr id="31763" name="Rectangle 19"/>
          <p:cNvSpPr>
            <a:spLocks noChangeArrowheads="1"/>
          </p:cNvSpPr>
          <p:nvPr/>
        </p:nvSpPr>
        <p:spPr bwMode="auto">
          <a:xfrm>
            <a:off x="6400800" y="5791200"/>
            <a:ext cx="2438400" cy="317500"/>
          </a:xfrm>
          <a:prstGeom prst="rect">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r>
              <a:rPr lang="en-US" altLang="id-ID" b="1">
                <a:latin typeface="Comix" pitchFamily="2" charset="0"/>
              </a:rPr>
              <a:t>Pelatihan &amp; Pengemb</a:t>
            </a:r>
          </a:p>
        </p:txBody>
      </p:sp>
      <p:sp>
        <p:nvSpPr>
          <p:cNvPr id="31764" name="Rectangle 20"/>
          <p:cNvSpPr>
            <a:spLocks noChangeArrowheads="1"/>
          </p:cNvSpPr>
          <p:nvPr/>
        </p:nvSpPr>
        <p:spPr bwMode="auto">
          <a:xfrm>
            <a:off x="2954338" y="5105400"/>
            <a:ext cx="2743200" cy="579438"/>
          </a:xfrm>
          <a:prstGeom prst="rect">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r>
              <a:rPr lang="en-US" altLang="id-ID" b="1">
                <a:latin typeface="Comix" pitchFamily="2" charset="0"/>
              </a:rPr>
              <a:t>Penilaian Kinerja</a:t>
            </a:r>
          </a:p>
        </p:txBody>
      </p:sp>
      <p:sp>
        <p:nvSpPr>
          <p:cNvPr id="31765" name="Rectangle 21"/>
          <p:cNvSpPr>
            <a:spLocks noChangeArrowheads="1"/>
          </p:cNvSpPr>
          <p:nvPr/>
        </p:nvSpPr>
        <p:spPr bwMode="auto">
          <a:xfrm>
            <a:off x="2954338" y="6172200"/>
            <a:ext cx="2743200" cy="533400"/>
          </a:xfrm>
          <a:prstGeom prst="rect">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r>
              <a:rPr lang="en-US" altLang="id-ID" b="1">
                <a:latin typeface="Comix" pitchFamily="2" charset="0"/>
              </a:rPr>
              <a:t>Perenc. Karir</a:t>
            </a:r>
          </a:p>
          <a:p>
            <a:pPr algn="ctr" eaLnBrk="1" hangingPunct="1"/>
            <a:r>
              <a:rPr lang="en-US" altLang="id-ID" b="1">
                <a:latin typeface="Comix" pitchFamily="2" charset="0"/>
              </a:rPr>
              <a:t>(promosi, mutasi, demosi</a:t>
            </a:r>
            <a:r>
              <a:rPr lang="en-US" altLang="id-ID" b="1"/>
              <a:t>)</a:t>
            </a:r>
          </a:p>
        </p:txBody>
      </p:sp>
      <p:sp>
        <p:nvSpPr>
          <p:cNvPr id="31766" name="Line 22"/>
          <p:cNvSpPr>
            <a:spLocks noChangeShapeType="1"/>
          </p:cNvSpPr>
          <p:nvPr/>
        </p:nvSpPr>
        <p:spPr bwMode="auto">
          <a:xfrm>
            <a:off x="7518400" y="3481388"/>
            <a:ext cx="0" cy="263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31767" name="Line 23"/>
          <p:cNvSpPr>
            <a:spLocks noChangeShapeType="1"/>
          </p:cNvSpPr>
          <p:nvPr/>
        </p:nvSpPr>
        <p:spPr bwMode="auto">
          <a:xfrm>
            <a:off x="7518400" y="4062413"/>
            <a:ext cx="0" cy="263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31768" name="Line 24"/>
          <p:cNvSpPr>
            <a:spLocks noChangeShapeType="1"/>
          </p:cNvSpPr>
          <p:nvPr/>
        </p:nvSpPr>
        <p:spPr bwMode="auto">
          <a:xfrm>
            <a:off x="7526338" y="4800600"/>
            <a:ext cx="0" cy="263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31769" name="Line 25"/>
          <p:cNvSpPr>
            <a:spLocks noChangeShapeType="1"/>
          </p:cNvSpPr>
          <p:nvPr/>
        </p:nvSpPr>
        <p:spPr bwMode="auto">
          <a:xfrm>
            <a:off x="7526338" y="5486400"/>
            <a:ext cx="0" cy="263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31770" name="Line 26"/>
          <p:cNvSpPr>
            <a:spLocks noChangeShapeType="1"/>
          </p:cNvSpPr>
          <p:nvPr/>
        </p:nvSpPr>
        <p:spPr bwMode="auto">
          <a:xfrm>
            <a:off x="5697538" y="6400800"/>
            <a:ext cx="4222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1771" name="Rectangle 27"/>
          <p:cNvSpPr>
            <a:spLocks noChangeArrowheads="1"/>
          </p:cNvSpPr>
          <p:nvPr/>
        </p:nvSpPr>
        <p:spPr bwMode="auto">
          <a:xfrm>
            <a:off x="280988" y="6172200"/>
            <a:ext cx="2320925" cy="315913"/>
          </a:xfrm>
          <a:prstGeom prst="rect">
            <a:avLst/>
          </a:prstGeom>
          <a:solidFill>
            <a:schemeClr val="accent1"/>
          </a:solidFill>
          <a:ln w="9525">
            <a:solidFill>
              <a:schemeClr val="tx1"/>
            </a:solidFill>
            <a:miter lim="800000"/>
            <a:headEnd/>
            <a:tailEnd/>
          </a:ln>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r>
              <a:rPr lang="en-US" altLang="id-ID" b="1">
                <a:latin typeface="Comix" pitchFamily="2" charset="0"/>
              </a:rPr>
              <a:t>Pemutusan Hub Kerja</a:t>
            </a:r>
          </a:p>
        </p:txBody>
      </p:sp>
      <p:sp>
        <p:nvSpPr>
          <p:cNvPr id="31772" name="Line 28"/>
          <p:cNvSpPr>
            <a:spLocks noChangeShapeType="1"/>
          </p:cNvSpPr>
          <p:nvPr/>
        </p:nvSpPr>
        <p:spPr bwMode="auto">
          <a:xfrm flipH="1">
            <a:off x="1336675" y="5410200"/>
            <a:ext cx="1625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1773" name="Line 29"/>
          <p:cNvSpPr>
            <a:spLocks noChangeShapeType="1"/>
          </p:cNvSpPr>
          <p:nvPr/>
        </p:nvSpPr>
        <p:spPr bwMode="auto">
          <a:xfrm flipH="1" flipV="1">
            <a:off x="1320800" y="4484688"/>
            <a:ext cx="15875" cy="9255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31774" name="Line 30"/>
          <p:cNvSpPr>
            <a:spLocks noChangeShapeType="1"/>
          </p:cNvSpPr>
          <p:nvPr/>
        </p:nvSpPr>
        <p:spPr bwMode="auto">
          <a:xfrm>
            <a:off x="1320800" y="3429000"/>
            <a:ext cx="0" cy="3698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31775" name="Line 31"/>
          <p:cNvSpPr>
            <a:spLocks noChangeShapeType="1"/>
          </p:cNvSpPr>
          <p:nvPr/>
        </p:nvSpPr>
        <p:spPr bwMode="auto">
          <a:xfrm>
            <a:off x="1336675" y="55626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31776" name="Line 32"/>
          <p:cNvSpPr>
            <a:spLocks noChangeShapeType="1"/>
          </p:cNvSpPr>
          <p:nvPr/>
        </p:nvSpPr>
        <p:spPr bwMode="auto">
          <a:xfrm>
            <a:off x="1336675" y="5562600"/>
            <a:ext cx="15938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1777" name="Line 33"/>
          <p:cNvSpPr>
            <a:spLocks noChangeShapeType="1"/>
          </p:cNvSpPr>
          <p:nvPr/>
        </p:nvSpPr>
        <p:spPr bwMode="auto">
          <a:xfrm flipH="1">
            <a:off x="6119813" y="5867400"/>
            <a:ext cx="2809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1778" name="Line 34"/>
          <p:cNvSpPr>
            <a:spLocks noChangeShapeType="1"/>
          </p:cNvSpPr>
          <p:nvPr/>
        </p:nvSpPr>
        <p:spPr bwMode="auto">
          <a:xfrm flipV="1">
            <a:off x="6119813" y="5334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1779" name="Line 35"/>
          <p:cNvSpPr>
            <a:spLocks noChangeShapeType="1"/>
          </p:cNvSpPr>
          <p:nvPr/>
        </p:nvSpPr>
        <p:spPr bwMode="auto">
          <a:xfrm flipH="1">
            <a:off x="5697538" y="5334000"/>
            <a:ext cx="4222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31780" name="Line 36"/>
          <p:cNvSpPr>
            <a:spLocks noChangeShapeType="1"/>
          </p:cNvSpPr>
          <p:nvPr/>
        </p:nvSpPr>
        <p:spPr bwMode="auto">
          <a:xfrm>
            <a:off x="4219575" y="5715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31781" name="Line 37"/>
          <p:cNvSpPr>
            <a:spLocks noChangeShapeType="1"/>
          </p:cNvSpPr>
          <p:nvPr/>
        </p:nvSpPr>
        <p:spPr bwMode="auto">
          <a:xfrm flipV="1">
            <a:off x="6119813" y="601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31782" name="Line 38"/>
          <p:cNvSpPr>
            <a:spLocks noChangeShapeType="1"/>
          </p:cNvSpPr>
          <p:nvPr/>
        </p:nvSpPr>
        <p:spPr bwMode="auto">
          <a:xfrm>
            <a:off x="6119813" y="6019800"/>
            <a:ext cx="2809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31783" name="Line 39"/>
          <p:cNvSpPr>
            <a:spLocks noChangeShapeType="1"/>
          </p:cNvSpPr>
          <p:nvPr/>
        </p:nvSpPr>
        <p:spPr bwMode="auto">
          <a:xfrm flipH="1">
            <a:off x="2251075" y="3200400"/>
            <a:ext cx="6334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31784" name="Line 40"/>
          <p:cNvSpPr>
            <a:spLocks noChangeShapeType="1"/>
          </p:cNvSpPr>
          <p:nvPr/>
        </p:nvSpPr>
        <p:spPr bwMode="auto">
          <a:xfrm>
            <a:off x="5838825" y="3200400"/>
            <a:ext cx="5619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Tree>
    <p:extLst>
      <p:ext uri="{BB962C8B-B14F-4D97-AF65-F5344CB8AC3E}">
        <p14:creationId xmlns:p14="http://schemas.microsoft.com/office/powerpoint/2010/main" val="37107018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229600" cy="5715000"/>
          </a:xfrm>
        </p:spPr>
        <p:txBody>
          <a:bodyPr>
            <a:normAutofit/>
          </a:bodyPr>
          <a:lstStyle/>
          <a:p>
            <a:pPr>
              <a:lnSpc>
                <a:spcPct val="150000"/>
              </a:lnSpc>
            </a:pP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SEKIAN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DAN</a:t>
            </a:r>
            <a:b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6000" b="1" spc="1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TERIMA KASIH</a:t>
            </a:r>
            <a:endParaRPr lang="en-US" sz="6000" b="1" spc="1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Date Placeholder 3"/>
          <p:cNvSpPr>
            <a:spLocks noGrp="1"/>
          </p:cNvSpPr>
          <p:nvPr>
            <p:ph type="dt" sz="half" idx="10"/>
          </p:nvPr>
        </p:nvSpPr>
        <p:spPr/>
        <p:txBody>
          <a:bodyPr/>
          <a:lstStyle/>
          <a:p>
            <a:r>
              <a:rPr lang="id-ID" smtClean="0"/>
              <a:t>FEB 305 - Manajemen SDM </a:t>
            </a:r>
            <a:endParaRPr lang="en-US"/>
          </a:p>
        </p:txBody>
      </p:sp>
      <p:sp>
        <p:nvSpPr>
          <p:cNvPr id="5" name="Footer Placeholder 4"/>
          <p:cNvSpPr>
            <a:spLocks noGrp="1"/>
          </p:cNvSpPr>
          <p:nvPr>
            <p:ph type="ftr" sz="quarter" idx="11"/>
          </p:nvPr>
        </p:nvSpPr>
        <p:spPr/>
        <p:txBody>
          <a:bodyPr/>
          <a:lstStyle/>
          <a:p>
            <a:r>
              <a:rPr lang="en-US" smtClean="0"/>
              <a:t>6097 - Rina Anindita</a:t>
            </a:r>
            <a:endParaRPr lang="en-US"/>
          </a:p>
        </p:txBody>
      </p:sp>
      <p:sp>
        <p:nvSpPr>
          <p:cNvPr id="6" name="Slide Number Placeholder 5"/>
          <p:cNvSpPr>
            <a:spLocks noGrp="1"/>
          </p:cNvSpPr>
          <p:nvPr>
            <p:ph type="sldNum" sz="quarter" idx="12"/>
          </p:nvPr>
        </p:nvSpPr>
        <p:spPr/>
        <p:txBody>
          <a:bodyPr/>
          <a:lstStyle/>
          <a:p>
            <a:fld id="{0A156141-EE72-4F1F-A749-B7E82EFB5B5F}" type="slidenum">
              <a:rPr lang="en-US" smtClean="0"/>
              <a:t>27</a:t>
            </a:fld>
            <a:endParaRPr lang="en-US"/>
          </a:p>
        </p:txBody>
      </p:sp>
    </p:spTree>
    <p:extLst>
      <p:ext uri="{BB962C8B-B14F-4D97-AF65-F5344CB8AC3E}">
        <p14:creationId xmlns:p14="http://schemas.microsoft.com/office/powerpoint/2010/main" val="3858992936"/>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lin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913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7"/>
          <p:cNvSpPr>
            <a:spLocks noChangeArrowheads="1"/>
          </p:cNvSpPr>
          <p:nvPr/>
        </p:nvSpPr>
        <p:spPr bwMode="auto">
          <a:xfrm>
            <a:off x="0" y="0"/>
            <a:ext cx="9144000" cy="76200"/>
          </a:xfrm>
          <a:prstGeom prst="rect">
            <a:avLst/>
          </a:prstGeom>
          <a:solidFill>
            <a:srgbClr val="034E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endParaRPr lang="id-ID" altLang="id-ID" sz="1800">
              <a:latin typeface="Trebuchet MS" pitchFamily="34" charset="0"/>
            </a:endParaRPr>
          </a:p>
        </p:txBody>
      </p:sp>
      <p:sp>
        <p:nvSpPr>
          <p:cNvPr id="8196" name="Rectangle 8"/>
          <p:cNvSpPr>
            <a:spLocks noChangeArrowheads="1"/>
          </p:cNvSpPr>
          <p:nvPr/>
        </p:nvSpPr>
        <p:spPr bwMode="auto">
          <a:xfrm>
            <a:off x="0" y="76200"/>
            <a:ext cx="9144000" cy="76200"/>
          </a:xfrm>
          <a:prstGeom prst="rect">
            <a:avLst/>
          </a:prstGeom>
          <a:solidFill>
            <a:srgbClr val="33A3D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eaLnBrk="1" hangingPunct="1"/>
            <a:endParaRPr lang="id-ID" altLang="id-ID">
              <a:latin typeface="Trebuchet MS" pitchFamily="34" charset="0"/>
            </a:endParaRPr>
          </a:p>
        </p:txBody>
      </p:sp>
      <p:sp>
        <p:nvSpPr>
          <p:cNvPr id="8197" name="Text Box 11"/>
          <p:cNvSpPr txBox="1">
            <a:spLocks noChangeAspect="1" noChangeArrowheads="1"/>
          </p:cNvSpPr>
          <p:nvPr/>
        </p:nvSpPr>
        <p:spPr bwMode="auto">
          <a:xfrm>
            <a:off x="539750" y="1557338"/>
            <a:ext cx="8137525"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0850"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eaLnBrk="1" hangingPunct="1"/>
            <a:r>
              <a:rPr lang="en-US" altLang="id-ID" sz="3600">
                <a:latin typeface="Maiandra GD" pitchFamily="34" charset="0"/>
              </a:rPr>
              <a:t>MSDM merupakan salah satu bidang dari manajemen umum yang meliputi:</a:t>
            </a:r>
          </a:p>
          <a:p>
            <a:pPr eaLnBrk="1" hangingPunct="1"/>
            <a:r>
              <a:rPr lang="en-US" altLang="id-ID" sz="3600" b="1" i="1">
                <a:solidFill>
                  <a:srgbClr val="663300"/>
                </a:solidFill>
                <a:latin typeface="Maiandra GD" pitchFamily="34" charset="0"/>
              </a:rPr>
              <a:t>Planning</a:t>
            </a:r>
            <a:r>
              <a:rPr lang="en-US" altLang="id-ID" sz="3600" i="1">
                <a:latin typeface="Maiandra GD" pitchFamily="34" charset="0"/>
              </a:rPr>
              <a:t> </a:t>
            </a:r>
            <a:r>
              <a:rPr lang="en-US" altLang="id-ID" sz="3600">
                <a:latin typeface="Maiandra GD" pitchFamily="34" charset="0"/>
              </a:rPr>
              <a:t>(perencanaan)</a:t>
            </a:r>
          </a:p>
          <a:p>
            <a:pPr eaLnBrk="1" hangingPunct="1"/>
            <a:r>
              <a:rPr lang="en-US" altLang="id-ID" sz="3600" b="1" i="1">
                <a:solidFill>
                  <a:srgbClr val="663300"/>
                </a:solidFill>
                <a:latin typeface="Maiandra GD" pitchFamily="34" charset="0"/>
              </a:rPr>
              <a:t>Organizing</a:t>
            </a:r>
            <a:r>
              <a:rPr lang="en-US" altLang="id-ID" sz="3600" i="1">
                <a:latin typeface="Maiandra GD" pitchFamily="34" charset="0"/>
              </a:rPr>
              <a:t> </a:t>
            </a:r>
            <a:r>
              <a:rPr lang="en-US" altLang="id-ID" sz="3600">
                <a:latin typeface="Maiandra GD" pitchFamily="34" charset="0"/>
              </a:rPr>
              <a:t>(pengorganisasian)</a:t>
            </a:r>
          </a:p>
          <a:p>
            <a:pPr eaLnBrk="1" hangingPunct="1"/>
            <a:r>
              <a:rPr lang="en-US" altLang="id-ID" sz="3600" b="1" i="1">
                <a:solidFill>
                  <a:srgbClr val="663300"/>
                </a:solidFill>
                <a:latin typeface="Maiandra GD" pitchFamily="34" charset="0"/>
              </a:rPr>
              <a:t>Directing </a:t>
            </a:r>
            <a:r>
              <a:rPr lang="en-US" altLang="id-ID" sz="3600">
                <a:latin typeface="Maiandra GD" pitchFamily="34" charset="0"/>
              </a:rPr>
              <a:t>(pengarahan)</a:t>
            </a:r>
          </a:p>
          <a:p>
            <a:pPr eaLnBrk="1" hangingPunct="1"/>
            <a:r>
              <a:rPr lang="en-US" altLang="id-ID" sz="3600" b="1" i="1">
                <a:solidFill>
                  <a:srgbClr val="663300"/>
                </a:solidFill>
                <a:latin typeface="Maiandra GD" pitchFamily="34" charset="0"/>
              </a:rPr>
              <a:t>Controlling </a:t>
            </a:r>
            <a:r>
              <a:rPr lang="en-US" altLang="id-ID" sz="3600">
                <a:latin typeface="Maiandra GD" pitchFamily="34" charset="0"/>
              </a:rPr>
              <a:t>(pengendalian)</a:t>
            </a:r>
          </a:p>
        </p:txBody>
      </p:sp>
      <p:sp>
        <p:nvSpPr>
          <p:cNvPr id="8198" name="Rectangle 7"/>
          <p:cNvSpPr>
            <a:spLocks noGrp="1" noChangeArrowheads="1"/>
          </p:cNvSpPr>
          <p:nvPr>
            <p:ph type="title"/>
          </p:nvPr>
        </p:nvSpPr>
        <p:spPr>
          <a:xfrm>
            <a:off x="447675" y="677863"/>
            <a:ext cx="8229600" cy="922337"/>
          </a:xfrm>
        </p:spPr>
        <p:txBody>
          <a:bodyPr/>
          <a:lstStyle/>
          <a:p>
            <a:pPr eaLnBrk="1" hangingPunct="1"/>
            <a:r>
              <a:rPr lang="en-US" altLang="id-ID" dirty="0" err="1" smtClean="0">
                <a:solidFill>
                  <a:srgbClr val="663300"/>
                </a:solidFill>
              </a:rPr>
              <a:t>Pengertian</a:t>
            </a:r>
            <a:r>
              <a:rPr lang="en-US" altLang="id-ID" dirty="0" smtClean="0">
                <a:solidFill>
                  <a:srgbClr val="663300"/>
                </a:solidFill>
              </a:rPr>
              <a:t> </a:t>
            </a:r>
            <a:r>
              <a:rPr lang="en-US" altLang="id-ID" dirty="0" err="1" smtClean="0">
                <a:solidFill>
                  <a:srgbClr val="663300"/>
                </a:solidFill>
              </a:rPr>
              <a:t>Manajemen</a:t>
            </a:r>
            <a:r>
              <a:rPr lang="en-US" altLang="id-ID" dirty="0" smtClean="0">
                <a:solidFill>
                  <a:srgbClr val="663300"/>
                </a:solidFill>
              </a:rPr>
              <a:t> SDM</a:t>
            </a:r>
          </a:p>
        </p:txBody>
      </p:sp>
    </p:spTree>
    <p:extLst>
      <p:ext uri="{BB962C8B-B14F-4D97-AF65-F5344CB8AC3E}">
        <p14:creationId xmlns:p14="http://schemas.microsoft.com/office/powerpoint/2010/main" val="1543021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lin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913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7"/>
          <p:cNvSpPr>
            <a:spLocks noChangeArrowheads="1"/>
          </p:cNvSpPr>
          <p:nvPr/>
        </p:nvSpPr>
        <p:spPr bwMode="auto">
          <a:xfrm>
            <a:off x="0" y="0"/>
            <a:ext cx="9144000" cy="76200"/>
          </a:xfrm>
          <a:prstGeom prst="rect">
            <a:avLst/>
          </a:prstGeom>
          <a:solidFill>
            <a:srgbClr val="034E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endParaRPr lang="id-ID" altLang="id-ID" sz="1800">
              <a:latin typeface="Trebuchet MS" pitchFamily="34" charset="0"/>
            </a:endParaRPr>
          </a:p>
        </p:txBody>
      </p:sp>
      <p:sp>
        <p:nvSpPr>
          <p:cNvPr id="9220" name="Rectangle 8"/>
          <p:cNvSpPr>
            <a:spLocks noChangeArrowheads="1"/>
          </p:cNvSpPr>
          <p:nvPr/>
        </p:nvSpPr>
        <p:spPr bwMode="auto">
          <a:xfrm>
            <a:off x="0" y="457200"/>
            <a:ext cx="9144000" cy="76200"/>
          </a:xfrm>
          <a:prstGeom prst="rect">
            <a:avLst/>
          </a:prstGeom>
          <a:solidFill>
            <a:srgbClr val="33A3D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eaLnBrk="1" hangingPunct="1"/>
            <a:endParaRPr lang="id-ID" altLang="id-ID">
              <a:latin typeface="Trebuchet MS" pitchFamily="34" charset="0"/>
            </a:endParaRPr>
          </a:p>
        </p:txBody>
      </p:sp>
      <p:sp>
        <p:nvSpPr>
          <p:cNvPr id="9221" name="Text Box 11"/>
          <p:cNvSpPr txBox="1">
            <a:spLocks noChangeAspect="1" noChangeArrowheads="1"/>
          </p:cNvSpPr>
          <p:nvPr/>
        </p:nvSpPr>
        <p:spPr bwMode="auto">
          <a:xfrm>
            <a:off x="539750" y="1196975"/>
            <a:ext cx="81375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0850"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eaLnBrk="1" hangingPunct="1"/>
            <a:r>
              <a:rPr lang="en-US" altLang="id-ID" sz="3200">
                <a:latin typeface="Maiandra GD" pitchFamily="34" charset="0"/>
              </a:rPr>
              <a:t>Dalam usaha pencapaian tujuan perusahaan, permasalahan yang dihadapi manajemen bukan hanya pada bahan mentah, alat-alat kerja, mesin produksi, uang, atau lingkungan kerja saja, tetapi juga </a:t>
            </a:r>
            <a:r>
              <a:rPr lang="en-US" altLang="id-ID" sz="3200" b="1">
                <a:solidFill>
                  <a:srgbClr val="663300"/>
                </a:solidFill>
                <a:latin typeface="Maiandra GD" pitchFamily="34" charset="0"/>
              </a:rPr>
              <a:t>KARYAWAN</a:t>
            </a:r>
            <a:r>
              <a:rPr lang="en-US" altLang="id-ID" sz="3200">
                <a:latin typeface="Maiandra GD" pitchFamily="34" charset="0"/>
              </a:rPr>
              <a:t> (sumberdaya </a:t>
            </a:r>
            <a:r>
              <a:rPr lang="en-US" altLang="id-ID" sz="3200" b="1">
                <a:solidFill>
                  <a:srgbClr val="663300"/>
                </a:solidFill>
                <a:latin typeface="Maiandra GD" pitchFamily="34" charset="0"/>
              </a:rPr>
              <a:t>manusia</a:t>
            </a:r>
            <a:r>
              <a:rPr lang="en-US" altLang="id-ID" sz="3200">
                <a:latin typeface="Maiandra GD" pitchFamily="34" charset="0"/>
              </a:rPr>
              <a:t>)</a:t>
            </a:r>
          </a:p>
          <a:p>
            <a:pPr eaLnBrk="1" hangingPunct="1"/>
            <a:endParaRPr lang="en-US" altLang="id-ID" sz="1800">
              <a:latin typeface="Maiandra GD" pitchFamily="34" charset="0"/>
            </a:endParaRPr>
          </a:p>
          <a:p>
            <a:pPr eaLnBrk="1" hangingPunct="1"/>
            <a:r>
              <a:rPr lang="en-US" altLang="id-ID" sz="3200">
                <a:latin typeface="Maiandra GD" pitchFamily="34" charset="0"/>
              </a:rPr>
              <a:t>Pengelolaan sumberdaya manusia inilah yang disebut </a:t>
            </a:r>
            <a:r>
              <a:rPr lang="en-US" altLang="id-ID" sz="3200" b="1" i="1">
                <a:solidFill>
                  <a:srgbClr val="663300"/>
                </a:solidFill>
                <a:latin typeface="Maiandra GD" pitchFamily="34" charset="0"/>
              </a:rPr>
              <a:t>Manajemen Sumberdaya Manusia</a:t>
            </a:r>
          </a:p>
        </p:txBody>
      </p:sp>
      <p:sp>
        <p:nvSpPr>
          <p:cNvPr id="9222" name="Rectangle 7"/>
          <p:cNvSpPr>
            <a:spLocks noGrp="1" noChangeArrowheads="1"/>
          </p:cNvSpPr>
          <p:nvPr>
            <p:ph type="title"/>
          </p:nvPr>
        </p:nvSpPr>
        <p:spPr>
          <a:xfrm>
            <a:off x="228600" y="657123"/>
            <a:ext cx="8229600" cy="561975"/>
          </a:xfrm>
        </p:spPr>
        <p:txBody>
          <a:bodyPr/>
          <a:lstStyle/>
          <a:p>
            <a:pPr eaLnBrk="1" hangingPunct="1"/>
            <a:r>
              <a:rPr lang="en-US" altLang="id-ID" sz="2400" dirty="0" err="1" smtClean="0">
                <a:solidFill>
                  <a:srgbClr val="663300"/>
                </a:solidFill>
              </a:rPr>
              <a:t>Pengertian</a:t>
            </a:r>
            <a:r>
              <a:rPr lang="en-US" altLang="id-ID" sz="2400" dirty="0" smtClean="0">
                <a:solidFill>
                  <a:srgbClr val="663300"/>
                </a:solidFill>
              </a:rPr>
              <a:t> </a:t>
            </a:r>
            <a:r>
              <a:rPr lang="en-US" altLang="id-ID" sz="2400" dirty="0" err="1" smtClean="0">
                <a:solidFill>
                  <a:srgbClr val="663300"/>
                </a:solidFill>
              </a:rPr>
              <a:t>Manajemen</a:t>
            </a:r>
            <a:r>
              <a:rPr lang="en-US" altLang="id-ID" sz="2400" dirty="0" smtClean="0">
                <a:solidFill>
                  <a:srgbClr val="663300"/>
                </a:solidFill>
              </a:rPr>
              <a:t> SDM</a:t>
            </a:r>
          </a:p>
        </p:txBody>
      </p:sp>
    </p:spTree>
    <p:extLst>
      <p:ext uri="{BB962C8B-B14F-4D97-AF65-F5344CB8AC3E}">
        <p14:creationId xmlns:p14="http://schemas.microsoft.com/office/powerpoint/2010/main" val="2844520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lin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913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7"/>
          <p:cNvSpPr>
            <a:spLocks noChangeArrowheads="1"/>
          </p:cNvSpPr>
          <p:nvPr/>
        </p:nvSpPr>
        <p:spPr bwMode="auto">
          <a:xfrm>
            <a:off x="0" y="0"/>
            <a:ext cx="9144000" cy="76200"/>
          </a:xfrm>
          <a:prstGeom prst="rect">
            <a:avLst/>
          </a:prstGeom>
          <a:solidFill>
            <a:srgbClr val="034E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endParaRPr lang="id-ID" altLang="id-ID" sz="1800">
              <a:latin typeface="Trebuchet MS" pitchFamily="34" charset="0"/>
            </a:endParaRPr>
          </a:p>
        </p:txBody>
      </p:sp>
      <p:sp>
        <p:nvSpPr>
          <p:cNvPr id="10244" name="Rectangle 8"/>
          <p:cNvSpPr>
            <a:spLocks noChangeArrowheads="1"/>
          </p:cNvSpPr>
          <p:nvPr/>
        </p:nvSpPr>
        <p:spPr bwMode="auto">
          <a:xfrm>
            <a:off x="0" y="76200"/>
            <a:ext cx="9144000" cy="76200"/>
          </a:xfrm>
          <a:prstGeom prst="rect">
            <a:avLst/>
          </a:prstGeom>
          <a:solidFill>
            <a:srgbClr val="33A3D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eaLnBrk="1" hangingPunct="1"/>
            <a:endParaRPr lang="id-ID" altLang="id-ID">
              <a:latin typeface="Trebuchet MS" pitchFamily="34" charset="0"/>
            </a:endParaRPr>
          </a:p>
        </p:txBody>
      </p:sp>
      <p:sp>
        <p:nvSpPr>
          <p:cNvPr id="10245" name="Text Box 11"/>
          <p:cNvSpPr txBox="1">
            <a:spLocks noChangeAspect="1" noChangeArrowheads="1"/>
          </p:cNvSpPr>
          <p:nvPr/>
        </p:nvSpPr>
        <p:spPr bwMode="auto">
          <a:xfrm>
            <a:off x="539750" y="1557338"/>
            <a:ext cx="81375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0850" indent="-450850" defTabSz="520700" eaLnBrk="0" hangingPunct="0">
              <a:tabLst>
                <a:tab pos="338138" algn="l"/>
              </a:tabLst>
              <a:defRPr sz="2000">
                <a:solidFill>
                  <a:schemeClr val="tx1"/>
                </a:solidFill>
                <a:latin typeface="Prudential" pitchFamily="2" charset="0"/>
                <a:cs typeface="Arial" charset="0"/>
              </a:defRPr>
            </a:lvl1pPr>
            <a:lvl2pPr marL="1014413" indent="-381000" defTabSz="520700" eaLnBrk="0" hangingPunct="0">
              <a:tabLst>
                <a:tab pos="338138" algn="l"/>
              </a:tabLst>
              <a:defRPr sz="2000">
                <a:solidFill>
                  <a:schemeClr val="tx1"/>
                </a:solidFill>
                <a:latin typeface="Prudential" pitchFamily="2" charset="0"/>
                <a:cs typeface="Arial" charset="0"/>
              </a:defRPr>
            </a:lvl2pPr>
            <a:lvl3pPr marL="1143000" indent="-228600" defTabSz="520700" eaLnBrk="0" hangingPunct="0">
              <a:tabLst>
                <a:tab pos="338138" algn="l"/>
              </a:tabLst>
              <a:defRPr sz="2000">
                <a:solidFill>
                  <a:schemeClr val="tx1"/>
                </a:solidFill>
                <a:latin typeface="Prudential" pitchFamily="2" charset="0"/>
                <a:cs typeface="Arial" charset="0"/>
              </a:defRPr>
            </a:lvl3pPr>
            <a:lvl4pPr marL="1600200" indent="-228600" defTabSz="520700" eaLnBrk="0" hangingPunct="0">
              <a:tabLst>
                <a:tab pos="338138" algn="l"/>
              </a:tabLst>
              <a:defRPr sz="2000">
                <a:solidFill>
                  <a:schemeClr val="tx1"/>
                </a:solidFill>
                <a:latin typeface="Prudential" pitchFamily="2" charset="0"/>
                <a:cs typeface="Arial" charset="0"/>
              </a:defRPr>
            </a:lvl4pPr>
            <a:lvl5pPr marL="2057400" indent="-228600" defTabSz="520700" eaLnBrk="0" hangingPunct="0">
              <a:tabLst>
                <a:tab pos="338138" algn="l"/>
              </a:tabLst>
              <a:defRPr sz="2000">
                <a:solidFill>
                  <a:schemeClr val="tx1"/>
                </a:solidFill>
                <a:latin typeface="Prudential" pitchFamily="2" charset="0"/>
                <a:cs typeface="Arial" charset="0"/>
              </a:defRPr>
            </a:lvl5pPr>
            <a:lvl6pPr marL="2514600" indent="-228600" defTabSz="520700" eaLnBrk="0" fontAlgn="base" hangingPunct="0">
              <a:spcBef>
                <a:spcPct val="0"/>
              </a:spcBef>
              <a:spcAft>
                <a:spcPct val="0"/>
              </a:spcAft>
              <a:tabLst>
                <a:tab pos="338138" algn="l"/>
              </a:tabLst>
              <a:defRPr sz="2000">
                <a:solidFill>
                  <a:schemeClr val="tx1"/>
                </a:solidFill>
                <a:latin typeface="Prudential" pitchFamily="2" charset="0"/>
                <a:cs typeface="Arial" charset="0"/>
              </a:defRPr>
            </a:lvl6pPr>
            <a:lvl7pPr marL="2971800" indent="-228600" defTabSz="520700" eaLnBrk="0" fontAlgn="base" hangingPunct="0">
              <a:spcBef>
                <a:spcPct val="0"/>
              </a:spcBef>
              <a:spcAft>
                <a:spcPct val="0"/>
              </a:spcAft>
              <a:tabLst>
                <a:tab pos="338138" algn="l"/>
              </a:tabLst>
              <a:defRPr sz="2000">
                <a:solidFill>
                  <a:schemeClr val="tx1"/>
                </a:solidFill>
                <a:latin typeface="Prudential" pitchFamily="2" charset="0"/>
                <a:cs typeface="Arial" charset="0"/>
              </a:defRPr>
            </a:lvl7pPr>
            <a:lvl8pPr marL="3429000" indent="-228600" defTabSz="520700" eaLnBrk="0" fontAlgn="base" hangingPunct="0">
              <a:spcBef>
                <a:spcPct val="0"/>
              </a:spcBef>
              <a:spcAft>
                <a:spcPct val="0"/>
              </a:spcAft>
              <a:tabLst>
                <a:tab pos="338138" algn="l"/>
              </a:tabLst>
              <a:defRPr sz="2000">
                <a:solidFill>
                  <a:schemeClr val="tx1"/>
                </a:solidFill>
                <a:latin typeface="Prudential" pitchFamily="2" charset="0"/>
                <a:cs typeface="Arial" charset="0"/>
              </a:defRPr>
            </a:lvl8pPr>
            <a:lvl9pPr marL="3886200" indent="-228600" defTabSz="520700" eaLnBrk="0" fontAlgn="base" hangingPunct="0">
              <a:spcBef>
                <a:spcPct val="0"/>
              </a:spcBef>
              <a:spcAft>
                <a:spcPct val="0"/>
              </a:spcAft>
              <a:tabLst>
                <a:tab pos="338138" algn="l"/>
              </a:tabLst>
              <a:defRPr sz="2000">
                <a:solidFill>
                  <a:schemeClr val="tx1"/>
                </a:solidFill>
                <a:latin typeface="Prudential" pitchFamily="2" charset="0"/>
                <a:cs typeface="Arial" charset="0"/>
              </a:defRPr>
            </a:lvl9pPr>
          </a:lstStyle>
          <a:p>
            <a:pPr eaLnBrk="1" hangingPunct="1"/>
            <a:r>
              <a:rPr lang="en-US" altLang="id-ID" sz="3200">
                <a:latin typeface="Maiandra GD" pitchFamily="34" charset="0"/>
              </a:rPr>
              <a:t>Saat ini sangat disadari bahwa </a:t>
            </a:r>
            <a:r>
              <a:rPr lang="en-US" altLang="id-ID" sz="3200" b="1">
                <a:solidFill>
                  <a:srgbClr val="663300"/>
                </a:solidFill>
                <a:latin typeface="Maiandra GD" pitchFamily="34" charset="0"/>
              </a:rPr>
              <a:t>SDM </a:t>
            </a:r>
            <a:r>
              <a:rPr lang="en-US" altLang="id-ID" sz="3200">
                <a:latin typeface="Maiandra GD" pitchFamily="34" charset="0"/>
              </a:rPr>
              <a:t>merupakan masalah perusahaan yang </a:t>
            </a:r>
            <a:r>
              <a:rPr lang="en-US" altLang="id-ID" sz="3200" b="1" i="1">
                <a:solidFill>
                  <a:srgbClr val="663300"/>
                </a:solidFill>
                <a:latin typeface="Maiandra GD" pitchFamily="34" charset="0"/>
              </a:rPr>
              <a:t>paling penting</a:t>
            </a:r>
            <a:r>
              <a:rPr lang="en-US" altLang="id-ID" sz="3200">
                <a:latin typeface="Maiandra GD" pitchFamily="34" charset="0"/>
              </a:rPr>
              <a:t>, karena :</a:t>
            </a:r>
          </a:p>
          <a:p>
            <a:pPr lvl="1" eaLnBrk="1" hangingPunct="1">
              <a:buSzPct val="75000"/>
              <a:buFontTx/>
              <a:buAutoNum type="arabicPeriod"/>
            </a:pPr>
            <a:r>
              <a:rPr lang="en-US" altLang="id-ID" sz="3200">
                <a:latin typeface="Maiandra GD" pitchFamily="34" charset="0"/>
              </a:rPr>
              <a:t>SDM menyebabkan sumber daya yang 	lain (bahan mentah, alat-alat kerja, 	mesin produksi, uang dan lingkungan 	kerja) dalam perusahaan,dapat 	berfungsi/ dijalankan</a:t>
            </a:r>
          </a:p>
        </p:txBody>
      </p:sp>
      <p:sp>
        <p:nvSpPr>
          <p:cNvPr id="10246" name="Rectangle 7"/>
          <p:cNvSpPr>
            <a:spLocks noGrp="1" noChangeArrowheads="1"/>
          </p:cNvSpPr>
          <p:nvPr>
            <p:ph type="title"/>
          </p:nvPr>
        </p:nvSpPr>
        <p:spPr>
          <a:xfrm>
            <a:off x="457200" y="274638"/>
            <a:ext cx="8229600" cy="922337"/>
          </a:xfrm>
        </p:spPr>
        <p:txBody>
          <a:bodyPr/>
          <a:lstStyle/>
          <a:p>
            <a:pPr eaLnBrk="1" hangingPunct="1"/>
            <a:r>
              <a:rPr lang="en-US" altLang="id-ID" smtClean="0">
                <a:solidFill>
                  <a:srgbClr val="663300"/>
                </a:solidFill>
              </a:rPr>
              <a:t>Mengapa SDM Harus Dikelola</a:t>
            </a:r>
          </a:p>
        </p:txBody>
      </p:sp>
    </p:spTree>
    <p:extLst>
      <p:ext uri="{BB962C8B-B14F-4D97-AF65-F5344CB8AC3E}">
        <p14:creationId xmlns:p14="http://schemas.microsoft.com/office/powerpoint/2010/main" val="1703698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descr="lin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913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7"/>
          <p:cNvSpPr>
            <a:spLocks noChangeArrowheads="1"/>
          </p:cNvSpPr>
          <p:nvPr/>
        </p:nvSpPr>
        <p:spPr bwMode="auto">
          <a:xfrm>
            <a:off x="0" y="0"/>
            <a:ext cx="9144000" cy="76200"/>
          </a:xfrm>
          <a:prstGeom prst="rect">
            <a:avLst/>
          </a:prstGeom>
          <a:solidFill>
            <a:srgbClr val="034E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endParaRPr lang="id-ID" altLang="id-ID" sz="1800">
              <a:latin typeface="Trebuchet MS" pitchFamily="34" charset="0"/>
            </a:endParaRPr>
          </a:p>
        </p:txBody>
      </p:sp>
      <p:sp>
        <p:nvSpPr>
          <p:cNvPr id="11268" name="Rectangle 8"/>
          <p:cNvSpPr>
            <a:spLocks noChangeArrowheads="1"/>
          </p:cNvSpPr>
          <p:nvPr/>
        </p:nvSpPr>
        <p:spPr bwMode="auto">
          <a:xfrm>
            <a:off x="0" y="76200"/>
            <a:ext cx="9144000" cy="76200"/>
          </a:xfrm>
          <a:prstGeom prst="rect">
            <a:avLst/>
          </a:prstGeom>
          <a:solidFill>
            <a:srgbClr val="33A3D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eaLnBrk="1" hangingPunct="1"/>
            <a:endParaRPr lang="id-ID" altLang="id-ID">
              <a:latin typeface="Trebuchet MS" pitchFamily="34" charset="0"/>
            </a:endParaRPr>
          </a:p>
        </p:txBody>
      </p:sp>
      <p:sp>
        <p:nvSpPr>
          <p:cNvPr id="11269" name="Text Box 11"/>
          <p:cNvSpPr txBox="1">
            <a:spLocks noChangeAspect="1" noChangeArrowheads="1"/>
          </p:cNvSpPr>
          <p:nvPr/>
        </p:nvSpPr>
        <p:spPr bwMode="auto">
          <a:xfrm>
            <a:off x="539750" y="1196975"/>
            <a:ext cx="8137525"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0850" indent="-450850" defTabSz="152400" eaLnBrk="0" hangingPunct="0">
              <a:tabLst>
                <a:tab pos="393700" algn="l"/>
              </a:tabLst>
              <a:defRPr sz="2000">
                <a:solidFill>
                  <a:schemeClr val="tx1"/>
                </a:solidFill>
                <a:latin typeface="Prudential" pitchFamily="2" charset="0"/>
                <a:cs typeface="Arial" charset="0"/>
              </a:defRPr>
            </a:lvl1pPr>
            <a:lvl2pPr marL="742950" indent="-285750" defTabSz="152400" eaLnBrk="0" hangingPunct="0">
              <a:tabLst>
                <a:tab pos="393700" algn="l"/>
              </a:tabLst>
              <a:defRPr sz="2000">
                <a:solidFill>
                  <a:schemeClr val="tx1"/>
                </a:solidFill>
                <a:latin typeface="Prudential" pitchFamily="2" charset="0"/>
                <a:cs typeface="Arial" charset="0"/>
              </a:defRPr>
            </a:lvl2pPr>
            <a:lvl3pPr marL="1143000" indent="-228600" defTabSz="152400" eaLnBrk="0" hangingPunct="0">
              <a:tabLst>
                <a:tab pos="393700" algn="l"/>
              </a:tabLst>
              <a:defRPr sz="2000">
                <a:solidFill>
                  <a:schemeClr val="tx1"/>
                </a:solidFill>
                <a:latin typeface="Prudential" pitchFamily="2" charset="0"/>
                <a:cs typeface="Arial" charset="0"/>
              </a:defRPr>
            </a:lvl3pPr>
            <a:lvl4pPr marL="1600200" indent="-228600" defTabSz="152400" eaLnBrk="0" hangingPunct="0">
              <a:tabLst>
                <a:tab pos="393700" algn="l"/>
              </a:tabLst>
              <a:defRPr sz="2000">
                <a:solidFill>
                  <a:schemeClr val="tx1"/>
                </a:solidFill>
                <a:latin typeface="Prudential" pitchFamily="2" charset="0"/>
                <a:cs typeface="Arial" charset="0"/>
              </a:defRPr>
            </a:lvl4pPr>
            <a:lvl5pPr marL="2057400" indent="-228600" defTabSz="152400" eaLnBrk="0" hangingPunct="0">
              <a:tabLst>
                <a:tab pos="393700" algn="l"/>
              </a:tabLst>
              <a:defRPr sz="2000">
                <a:solidFill>
                  <a:schemeClr val="tx1"/>
                </a:solidFill>
                <a:latin typeface="Prudential" pitchFamily="2" charset="0"/>
                <a:cs typeface="Arial" charset="0"/>
              </a:defRPr>
            </a:lvl5pPr>
            <a:lvl6pPr marL="25146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6pPr>
            <a:lvl7pPr marL="29718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7pPr>
            <a:lvl8pPr marL="34290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8pPr>
            <a:lvl9pPr marL="38862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9pPr>
          </a:lstStyle>
          <a:p>
            <a:pPr eaLnBrk="1" hangingPunct="1">
              <a:buSzPct val="75000"/>
              <a:buFontTx/>
              <a:buAutoNum type="arabicPeriod" startAt="2"/>
            </a:pPr>
            <a:r>
              <a:rPr lang="en-US" altLang="id-ID" sz="3200">
                <a:latin typeface="Maiandra GD" pitchFamily="34" charset="0"/>
              </a:rPr>
              <a:t>SDM dapat menciptakan efisiensi,    	efektivitas, dan produktivitas 	perusahaan</a:t>
            </a:r>
          </a:p>
          <a:p>
            <a:pPr eaLnBrk="1" hangingPunct="1">
              <a:buSzPct val="75000"/>
              <a:buFontTx/>
              <a:buAutoNum type="arabicPeriod" startAt="2"/>
            </a:pPr>
            <a:endParaRPr lang="en-US" altLang="id-ID" sz="1400">
              <a:latin typeface="Maiandra GD" pitchFamily="34" charset="0"/>
            </a:endParaRPr>
          </a:p>
          <a:p>
            <a:pPr eaLnBrk="1" hangingPunct="1">
              <a:buSzPct val="75000"/>
              <a:buFontTx/>
              <a:buAutoNum type="arabicPeriod" startAt="2"/>
            </a:pPr>
            <a:r>
              <a:rPr lang="en-US" altLang="id-ID" sz="3200">
                <a:latin typeface="Maiandra GD" pitchFamily="34" charset="0"/>
              </a:rPr>
              <a:t>Melalui MSDM yang efektif, 	mengharuskan manajer atau 	pimpinan menemukan cara terbaik 	dalam mendayagunakan orang-orang 	yang ada dalam lingkungan 	perusahaannya, agar tujuan-tujuan 	yang diinginkan dapat tercapai</a:t>
            </a:r>
          </a:p>
        </p:txBody>
      </p:sp>
      <p:sp>
        <p:nvSpPr>
          <p:cNvPr id="11270" name="Rectangle 7"/>
          <p:cNvSpPr>
            <a:spLocks noGrp="1" noChangeArrowheads="1"/>
          </p:cNvSpPr>
          <p:nvPr>
            <p:ph type="title"/>
          </p:nvPr>
        </p:nvSpPr>
        <p:spPr>
          <a:xfrm>
            <a:off x="304800" y="659581"/>
            <a:ext cx="8229600" cy="561975"/>
          </a:xfrm>
        </p:spPr>
        <p:txBody>
          <a:bodyPr/>
          <a:lstStyle/>
          <a:p>
            <a:pPr eaLnBrk="1" hangingPunct="1"/>
            <a:r>
              <a:rPr lang="en-US" altLang="id-ID" sz="2400" dirty="0" err="1" smtClean="0">
                <a:solidFill>
                  <a:srgbClr val="663300"/>
                </a:solidFill>
              </a:rPr>
              <a:t>Mengapa</a:t>
            </a:r>
            <a:r>
              <a:rPr lang="en-US" altLang="id-ID" sz="2400" dirty="0" smtClean="0">
                <a:solidFill>
                  <a:srgbClr val="663300"/>
                </a:solidFill>
              </a:rPr>
              <a:t> SDM </a:t>
            </a:r>
            <a:r>
              <a:rPr lang="en-US" altLang="id-ID" sz="2400" dirty="0" err="1" smtClean="0">
                <a:solidFill>
                  <a:srgbClr val="663300"/>
                </a:solidFill>
              </a:rPr>
              <a:t>Harus</a:t>
            </a:r>
            <a:r>
              <a:rPr lang="en-US" altLang="id-ID" sz="2400" dirty="0" smtClean="0">
                <a:solidFill>
                  <a:srgbClr val="663300"/>
                </a:solidFill>
              </a:rPr>
              <a:t> </a:t>
            </a:r>
            <a:r>
              <a:rPr lang="en-US" altLang="id-ID" sz="2400" dirty="0" err="1" smtClean="0">
                <a:solidFill>
                  <a:srgbClr val="663300"/>
                </a:solidFill>
              </a:rPr>
              <a:t>Dikelola</a:t>
            </a:r>
            <a:endParaRPr lang="en-US" altLang="id-ID" sz="2400" dirty="0" smtClean="0">
              <a:solidFill>
                <a:srgbClr val="663300"/>
              </a:solidFill>
            </a:endParaRPr>
          </a:p>
        </p:txBody>
      </p:sp>
    </p:spTree>
    <p:extLst>
      <p:ext uri="{BB962C8B-B14F-4D97-AF65-F5344CB8AC3E}">
        <p14:creationId xmlns:p14="http://schemas.microsoft.com/office/powerpoint/2010/main" val="1779852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lin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913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7"/>
          <p:cNvSpPr>
            <a:spLocks noChangeArrowheads="1"/>
          </p:cNvSpPr>
          <p:nvPr/>
        </p:nvSpPr>
        <p:spPr bwMode="auto">
          <a:xfrm>
            <a:off x="0" y="0"/>
            <a:ext cx="9144000" cy="76200"/>
          </a:xfrm>
          <a:prstGeom prst="rect">
            <a:avLst/>
          </a:prstGeom>
          <a:solidFill>
            <a:srgbClr val="034E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endParaRPr lang="id-ID" altLang="id-ID" sz="1800">
              <a:latin typeface="Trebuchet MS" pitchFamily="34" charset="0"/>
            </a:endParaRPr>
          </a:p>
        </p:txBody>
      </p:sp>
      <p:sp>
        <p:nvSpPr>
          <p:cNvPr id="12292" name="Rectangle 8"/>
          <p:cNvSpPr>
            <a:spLocks noChangeArrowheads="1"/>
          </p:cNvSpPr>
          <p:nvPr/>
        </p:nvSpPr>
        <p:spPr bwMode="auto">
          <a:xfrm>
            <a:off x="0" y="76200"/>
            <a:ext cx="9144000" cy="76200"/>
          </a:xfrm>
          <a:prstGeom prst="rect">
            <a:avLst/>
          </a:prstGeom>
          <a:solidFill>
            <a:srgbClr val="33A3D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eaLnBrk="1" hangingPunct="1"/>
            <a:endParaRPr lang="id-ID" altLang="id-ID">
              <a:latin typeface="Trebuchet MS" pitchFamily="34" charset="0"/>
            </a:endParaRPr>
          </a:p>
        </p:txBody>
      </p:sp>
      <p:sp>
        <p:nvSpPr>
          <p:cNvPr id="12293" name="Text Box 11"/>
          <p:cNvSpPr txBox="1">
            <a:spLocks noChangeAspect="1" noChangeArrowheads="1"/>
          </p:cNvSpPr>
          <p:nvPr/>
        </p:nvSpPr>
        <p:spPr bwMode="auto">
          <a:xfrm>
            <a:off x="539750" y="1628775"/>
            <a:ext cx="8137525"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0850" indent="-450850" defTabSz="152400" eaLnBrk="0" hangingPunct="0">
              <a:tabLst>
                <a:tab pos="393700" algn="l"/>
              </a:tabLst>
              <a:defRPr sz="2000">
                <a:solidFill>
                  <a:schemeClr val="tx1"/>
                </a:solidFill>
                <a:latin typeface="Prudential" pitchFamily="2" charset="0"/>
                <a:cs typeface="Arial" charset="0"/>
              </a:defRPr>
            </a:lvl1pPr>
            <a:lvl2pPr marL="742950" indent="-285750" defTabSz="152400" eaLnBrk="0" hangingPunct="0">
              <a:tabLst>
                <a:tab pos="393700" algn="l"/>
              </a:tabLst>
              <a:defRPr sz="2000">
                <a:solidFill>
                  <a:schemeClr val="tx1"/>
                </a:solidFill>
                <a:latin typeface="Prudential" pitchFamily="2" charset="0"/>
                <a:cs typeface="Arial" charset="0"/>
              </a:defRPr>
            </a:lvl2pPr>
            <a:lvl3pPr marL="1143000" indent="-228600" defTabSz="152400" eaLnBrk="0" hangingPunct="0">
              <a:tabLst>
                <a:tab pos="393700" algn="l"/>
              </a:tabLst>
              <a:defRPr sz="2000">
                <a:solidFill>
                  <a:schemeClr val="tx1"/>
                </a:solidFill>
                <a:latin typeface="Prudential" pitchFamily="2" charset="0"/>
                <a:cs typeface="Arial" charset="0"/>
              </a:defRPr>
            </a:lvl3pPr>
            <a:lvl4pPr marL="1600200" indent="-228600" defTabSz="152400" eaLnBrk="0" hangingPunct="0">
              <a:tabLst>
                <a:tab pos="393700" algn="l"/>
              </a:tabLst>
              <a:defRPr sz="2000">
                <a:solidFill>
                  <a:schemeClr val="tx1"/>
                </a:solidFill>
                <a:latin typeface="Prudential" pitchFamily="2" charset="0"/>
                <a:cs typeface="Arial" charset="0"/>
              </a:defRPr>
            </a:lvl4pPr>
            <a:lvl5pPr marL="2057400" indent="-228600" defTabSz="152400" eaLnBrk="0" hangingPunct="0">
              <a:tabLst>
                <a:tab pos="393700" algn="l"/>
              </a:tabLst>
              <a:defRPr sz="2000">
                <a:solidFill>
                  <a:schemeClr val="tx1"/>
                </a:solidFill>
                <a:latin typeface="Prudential" pitchFamily="2" charset="0"/>
                <a:cs typeface="Arial" charset="0"/>
              </a:defRPr>
            </a:lvl5pPr>
            <a:lvl6pPr marL="25146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6pPr>
            <a:lvl7pPr marL="29718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7pPr>
            <a:lvl8pPr marL="34290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8pPr>
            <a:lvl9pPr marL="38862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9pPr>
          </a:lstStyle>
          <a:p>
            <a:pPr eaLnBrk="1" hangingPunct="1"/>
            <a:r>
              <a:rPr lang="en-US" altLang="id-ID" sz="2500" b="1">
                <a:solidFill>
                  <a:srgbClr val="990000"/>
                </a:solidFill>
                <a:latin typeface="Maiandra GD" pitchFamily="34" charset="0"/>
              </a:rPr>
              <a:t>PERENCANAAN</a:t>
            </a:r>
            <a:r>
              <a:rPr lang="en-US" altLang="id-ID" sz="2500" b="1">
                <a:latin typeface="Maiandra GD" pitchFamily="34" charset="0"/>
              </a:rPr>
              <a:t> :</a:t>
            </a:r>
          </a:p>
          <a:p>
            <a:pPr eaLnBrk="1" hangingPunct="1"/>
            <a:r>
              <a:rPr lang="en-US" altLang="id-ID" sz="2400">
                <a:latin typeface="Maiandra GD" pitchFamily="34" charset="0"/>
              </a:rPr>
              <a:t>Menentukan tujuan standar</a:t>
            </a:r>
          </a:p>
          <a:p>
            <a:pPr eaLnBrk="1" hangingPunct="1"/>
            <a:r>
              <a:rPr lang="en-US" altLang="id-ID" sz="2400">
                <a:latin typeface="Maiandra GD" pitchFamily="34" charset="0"/>
              </a:rPr>
              <a:t>Menetapkan sistem dan prosedur</a:t>
            </a:r>
          </a:p>
          <a:p>
            <a:pPr eaLnBrk="1" hangingPunct="1"/>
            <a:r>
              <a:rPr lang="en-US" altLang="id-ID" sz="2400">
                <a:latin typeface="Maiandra GD" pitchFamily="34" charset="0"/>
              </a:rPr>
              <a:t>Menetapkan rencana atau proyeksi untuk masa depan</a:t>
            </a:r>
          </a:p>
          <a:p>
            <a:pPr eaLnBrk="1" hangingPunct="1"/>
            <a:endParaRPr lang="en-US" altLang="id-ID" sz="2400">
              <a:latin typeface="Maiandra GD" pitchFamily="34" charset="0"/>
            </a:endParaRPr>
          </a:p>
          <a:p>
            <a:pPr eaLnBrk="1" hangingPunct="1"/>
            <a:r>
              <a:rPr lang="en-US" altLang="id-ID" sz="2500" b="1">
                <a:solidFill>
                  <a:srgbClr val="990000"/>
                </a:solidFill>
                <a:latin typeface="Maiandra GD" pitchFamily="34" charset="0"/>
              </a:rPr>
              <a:t>PENGORGANISASIAN :</a:t>
            </a:r>
          </a:p>
          <a:p>
            <a:pPr eaLnBrk="1" hangingPunct="1"/>
            <a:r>
              <a:rPr lang="en-US" altLang="id-ID" sz="2400">
                <a:latin typeface="Maiandra GD" pitchFamily="34" charset="0"/>
              </a:rPr>
              <a:t>Memberikan tugas khusus kepada setiap SDM</a:t>
            </a:r>
          </a:p>
          <a:p>
            <a:pPr eaLnBrk="1" hangingPunct="1"/>
            <a:r>
              <a:rPr lang="en-US" altLang="id-ID" sz="2400">
                <a:latin typeface="Maiandra GD" pitchFamily="34" charset="0"/>
              </a:rPr>
              <a:t>Membangun divisi/departemen</a:t>
            </a:r>
          </a:p>
          <a:p>
            <a:pPr eaLnBrk="1" hangingPunct="1"/>
            <a:r>
              <a:rPr lang="en-US" altLang="id-ID" sz="2400">
                <a:latin typeface="Maiandra GD" pitchFamily="34" charset="0"/>
              </a:rPr>
              <a:t>Mendelegasikan wewenang kepada SDM</a:t>
            </a:r>
          </a:p>
          <a:p>
            <a:pPr eaLnBrk="1" hangingPunct="1"/>
            <a:r>
              <a:rPr lang="en-US" altLang="id-ID" sz="2400">
                <a:latin typeface="Maiandra GD" pitchFamily="34" charset="0"/>
              </a:rPr>
              <a:t>Menetapkan analisis pekerjaan atau analisis jabatan</a:t>
            </a:r>
          </a:p>
          <a:p>
            <a:pPr eaLnBrk="1" hangingPunct="1"/>
            <a:r>
              <a:rPr lang="en-US" altLang="id-ID" sz="2400">
                <a:latin typeface="Maiandra GD" pitchFamily="34" charset="0"/>
              </a:rPr>
              <a:t>Membangun komunikasi</a:t>
            </a:r>
          </a:p>
          <a:p>
            <a:pPr eaLnBrk="1" hangingPunct="1"/>
            <a:r>
              <a:rPr lang="en-US" altLang="id-ID" sz="2400">
                <a:latin typeface="Maiandra GD" pitchFamily="34" charset="0"/>
              </a:rPr>
              <a:t>Mengkoordinasikan kerja antara atasan dengan bawahan</a:t>
            </a:r>
          </a:p>
        </p:txBody>
      </p:sp>
      <p:sp>
        <p:nvSpPr>
          <p:cNvPr id="17415" name="Rectangle 7"/>
          <p:cNvSpPr>
            <a:spLocks noGrp="1" noChangeArrowheads="1"/>
          </p:cNvSpPr>
          <p:nvPr>
            <p:ph type="title"/>
          </p:nvPr>
        </p:nvSpPr>
        <p:spPr>
          <a:xfrm>
            <a:off x="457200" y="706438"/>
            <a:ext cx="8220075" cy="922337"/>
          </a:xfrm>
        </p:spPr>
        <p:txBody>
          <a:bodyPr rtlCol="0">
            <a:normAutofit fontScale="90000"/>
          </a:bodyPr>
          <a:lstStyle/>
          <a:p>
            <a:pPr eaLnBrk="1" fontAlgn="auto" hangingPunct="1">
              <a:spcAft>
                <a:spcPts val="0"/>
              </a:spcAft>
              <a:defRPr/>
            </a:pPr>
            <a:r>
              <a:rPr lang="en-US" sz="3300" dirty="0" err="1" smtClean="0">
                <a:solidFill>
                  <a:srgbClr val="663300"/>
                </a:solidFill>
              </a:rPr>
              <a:t>Kegiatan</a:t>
            </a:r>
            <a:r>
              <a:rPr lang="en-US" sz="3300" dirty="0" smtClean="0">
                <a:solidFill>
                  <a:srgbClr val="663300"/>
                </a:solidFill>
              </a:rPr>
              <a:t> MSDM Yang </a:t>
            </a:r>
            <a:r>
              <a:rPr lang="en-US" sz="3300" dirty="0" err="1" smtClean="0">
                <a:solidFill>
                  <a:srgbClr val="663300"/>
                </a:solidFill>
              </a:rPr>
              <a:t>Spesifik</a:t>
            </a:r>
            <a:r>
              <a:rPr lang="en-US" sz="3300" dirty="0" smtClean="0">
                <a:solidFill>
                  <a:srgbClr val="663300"/>
                </a:solidFill>
              </a:rPr>
              <a:t> Dari </a:t>
            </a:r>
            <a:r>
              <a:rPr lang="en-US" sz="3300" dirty="0" err="1" smtClean="0">
                <a:solidFill>
                  <a:srgbClr val="663300"/>
                </a:solidFill>
              </a:rPr>
              <a:t>Masing-masing</a:t>
            </a:r>
            <a:r>
              <a:rPr lang="en-US" sz="3300" dirty="0" smtClean="0">
                <a:solidFill>
                  <a:srgbClr val="663300"/>
                </a:solidFill>
              </a:rPr>
              <a:t> </a:t>
            </a:r>
            <a:r>
              <a:rPr lang="en-US" sz="3300" dirty="0" err="1" smtClean="0">
                <a:solidFill>
                  <a:srgbClr val="663300"/>
                </a:solidFill>
              </a:rPr>
              <a:t>Fungsi</a:t>
            </a:r>
            <a:r>
              <a:rPr lang="en-US" sz="3300" dirty="0" smtClean="0">
                <a:solidFill>
                  <a:srgbClr val="663300"/>
                </a:solidFill>
              </a:rPr>
              <a:t> </a:t>
            </a:r>
            <a:r>
              <a:rPr lang="en-US" sz="3300" dirty="0" err="1" smtClean="0">
                <a:solidFill>
                  <a:srgbClr val="663300"/>
                </a:solidFill>
              </a:rPr>
              <a:t>Manejemen</a:t>
            </a:r>
            <a:endParaRPr lang="en-US" sz="3300" dirty="0" smtClean="0">
              <a:solidFill>
                <a:srgbClr val="663300"/>
              </a:solidFill>
            </a:endParaRPr>
          </a:p>
        </p:txBody>
      </p:sp>
    </p:spTree>
    <p:extLst>
      <p:ext uri="{BB962C8B-B14F-4D97-AF65-F5344CB8AC3E}">
        <p14:creationId xmlns:p14="http://schemas.microsoft.com/office/powerpoint/2010/main" val="3696592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lin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913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7"/>
          <p:cNvSpPr>
            <a:spLocks noChangeArrowheads="1"/>
          </p:cNvSpPr>
          <p:nvPr/>
        </p:nvSpPr>
        <p:spPr bwMode="auto">
          <a:xfrm>
            <a:off x="0" y="0"/>
            <a:ext cx="9144000" cy="76200"/>
          </a:xfrm>
          <a:prstGeom prst="rect">
            <a:avLst/>
          </a:prstGeom>
          <a:solidFill>
            <a:srgbClr val="034E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endParaRPr lang="id-ID" altLang="id-ID" sz="1800">
              <a:latin typeface="Trebuchet MS" pitchFamily="34" charset="0"/>
            </a:endParaRPr>
          </a:p>
        </p:txBody>
      </p:sp>
      <p:sp>
        <p:nvSpPr>
          <p:cNvPr id="13316" name="Rectangle 8"/>
          <p:cNvSpPr>
            <a:spLocks noChangeArrowheads="1"/>
          </p:cNvSpPr>
          <p:nvPr/>
        </p:nvSpPr>
        <p:spPr bwMode="auto">
          <a:xfrm>
            <a:off x="0" y="76200"/>
            <a:ext cx="9144000" cy="76200"/>
          </a:xfrm>
          <a:prstGeom prst="rect">
            <a:avLst/>
          </a:prstGeom>
          <a:solidFill>
            <a:srgbClr val="33A3D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eaLnBrk="1" hangingPunct="1"/>
            <a:endParaRPr lang="id-ID" altLang="id-ID">
              <a:latin typeface="Trebuchet MS" pitchFamily="34" charset="0"/>
            </a:endParaRPr>
          </a:p>
        </p:txBody>
      </p:sp>
      <p:sp>
        <p:nvSpPr>
          <p:cNvPr id="13317" name="Text Box 11"/>
          <p:cNvSpPr txBox="1">
            <a:spLocks noChangeAspect="1" noChangeArrowheads="1"/>
          </p:cNvSpPr>
          <p:nvPr/>
        </p:nvSpPr>
        <p:spPr bwMode="auto">
          <a:xfrm>
            <a:off x="503237" y="1752600"/>
            <a:ext cx="8137525"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0850" indent="-450850" defTabSz="152400" eaLnBrk="0" hangingPunct="0">
              <a:tabLst>
                <a:tab pos="393700" algn="l"/>
              </a:tabLst>
              <a:defRPr sz="2000">
                <a:solidFill>
                  <a:schemeClr val="tx1"/>
                </a:solidFill>
                <a:latin typeface="Prudential" pitchFamily="2" charset="0"/>
                <a:cs typeface="Arial" charset="0"/>
              </a:defRPr>
            </a:lvl1pPr>
            <a:lvl2pPr marL="742950" indent="-285750" defTabSz="152400" eaLnBrk="0" hangingPunct="0">
              <a:tabLst>
                <a:tab pos="393700" algn="l"/>
              </a:tabLst>
              <a:defRPr sz="2000">
                <a:solidFill>
                  <a:schemeClr val="tx1"/>
                </a:solidFill>
                <a:latin typeface="Prudential" pitchFamily="2" charset="0"/>
                <a:cs typeface="Arial" charset="0"/>
              </a:defRPr>
            </a:lvl2pPr>
            <a:lvl3pPr marL="1143000" indent="-228600" defTabSz="152400" eaLnBrk="0" hangingPunct="0">
              <a:tabLst>
                <a:tab pos="393700" algn="l"/>
              </a:tabLst>
              <a:defRPr sz="2000">
                <a:solidFill>
                  <a:schemeClr val="tx1"/>
                </a:solidFill>
                <a:latin typeface="Prudential" pitchFamily="2" charset="0"/>
                <a:cs typeface="Arial" charset="0"/>
              </a:defRPr>
            </a:lvl3pPr>
            <a:lvl4pPr marL="1600200" indent="-228600" defTabSz="152400" eaLnBrk="0" hangingPunct="0">
              <a:tabLst>
                <a:tab pos="393700" algn="l"/>
              </a:tabLst>
              <a:defRPr sz="2000">
                <a:solidFill>
                  <a:schemeClr val="tx1"/>
                </a:solidFill>
                <a:latin typeface="Prudential" pitchFamily="2" charset="0"/>
                <a:cs typeface="Arial" charset="0"/>
              </a:defRPr>
            </a:lvl4pPr>
            <a:lvl5pPr marL="2057400" indent="-228600" defTabSz="152400" eaLnBrk="0" hangingPunct="0">
              <a:tabLst>
                <a:tab pos="393700" algn="l"/>
              </a:tabLst>
              <a:defRPr sz="2000">
                <a:solidFill>
                  <a:schemeClr val="tx1"/>
                </a:solidFill>
                <a:latin typeface="Prudential" pitchFamily="2" charset="0"/>
                <a:cs typeface="Arial" charset="0"/>
              </a:defRPr>
            </a:lvl5pPr>
            <a:lvl6pPr marL="25146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6pPr>
            <a:lvl7pPr marL="29718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7pPr>
            <a:lvl8pPr marL="34290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8pPr>
            <a:lvl9pPr marL="38862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9pPr>
          </a:lstStyle>
          <a:p>
            <a:pPr eaLnBrk="1" hangingPunct="1"/>
            <a:r>
              <a:rPr lang="en-US" altLang="id-ID" sz="2500" b="1" dirty="0">
                <a:solidFill>
                  <a:srgbClr val="990000"/>
                </a:solidFill>
                <a:latin typeface="Maiandra GD" pitchFamily="34" charset="0"/>
              </a:rPr>
              <a:t>MANAJEMEN STAF :</a:t>
            </a:r>
          </a:p>
          <a:p>
            <a:pPr eaLnBrk="1" hangingPunct="1"/>
            <a:r>
              <a:rPr lang="en-US" altLang="id-ID" sz="2400" dirty="0" err="1">
                <a:latin typeface="Maiandra GD" pitchFamily="34" charset="0"/>
              </a:rPr>
              <a:t>Menetapkan</a:t>
            </a:r>
            <a:r>
              <a:rPr lang="en-US" altLang="id-ID" sz="2400" dirty="0">
                <a:latin typeface="Maiandra GD" pitchFamily="34" charset="0"/>
              </a:rPr>
              <a:t> </a:t>
            </a:r>
            <a:r>
              <a:rPr lang="en-US" altLang="id-ID" sz="2400" dirty="0" err="1">
                <a:latin typeface="Maiandra GD" pitchFamily="34" charset="0"/>
              </a:rPr>
              <a:t>jenis</a:t>
            </a:r>
            <a:r>
              <a:rPr lang="en-US" altLang="id-ID" sz="2400" dirty="0">
                <a:latin typeface="Maiandra GD" pitchFamily="34" charset="0"/>
              </a:rPr>
              <a:t> </a:t>
            </a:r>
            <a:r>
              <a:rPr lang="en-US" altLang="id-ID" sz="2400" dirty="0" err="1">
                <a:latin typeface="Maiandra GD" pitchFamily="34" charset="0"/>
              </a:rPr>
              <a:t>atau</a:t>
            </a:r>
            <a:r>
              <a:rPr lang="en-US" altLang="id-ID" sz="2400" dirty="0">
                <a:latin typeface="Maiandra GD" pitchFamily="34" charset="0"/>
              </a:rPr>
              <a:t> </a:t>
            </a:r>
            <a:r>
              <a:rPr lang="en-US" altLang="id-ID" sz="2400" dirty="0" err="1">
                <a:latin typeface="Maiandra GD" pitchFamily="34" charset="0"/>
              </a:rPr>
              <a:t>tipe</a:t>
            </a:r>
            <a:r>
              <a:rPr lang="en-US" altLang="id-ID" sz="2400" dirty="0">
                <a:latin typeface="Maiandra GD" pitchFamily="34" charset="0"/>
              </a:rPr>
              <a:t> SDM yang </a:t>
            </a:r>
            <a:r>
              <a:rPr lang="en-US" altLang="id-ID" sz="2400" dirty="0" err="1">
                <a:latin typeface="Maiandra GD" pitchFamily="34" charset="0"/>
              </a:rPr>
              <a:t>akan</a:t>
            </a:r>
            <a:r>
              <a:rPr lang="en-US" altLang="id-ID" sz="2400" dirty="0">
                <a:latin typeface="Maiandra GD" pitchFamily="34" charset="0"/>
              </a:rPr>
              <a:t> </a:t>
            </a:r>
            <a:r>
              <a:rPr lang="en-US" altLang="id-ID" sz="2400" dirty="0" err="1">
                <a:latin typeface="Maiandra GD" pitchFamily="34" charset="0"/>
              </a:rPr>
              <a:t>dipekerjakan</a:t>
            </a:r>
            <a:endParaRPr lang="en-US" altLang="id-ID" sz="2400" dirty="0">
              <a:latin typeface="Maiandra GD" pitchFamily="34" charset="0"/>
            </a:endParaRPr>
          </a:p>
          <a:p>
            <a:pPr eaLnBrk="1" hangingPunct="1"/>
            <a:r>
              <a:rPr lang="en-US" altLang="id-ID" sz="2400" dirty="0" err="1">
                <a:latin typeface="Maiandra GD" pitchFamily="34" charset="0"/>
              </a:rPr>
              <a:t>Merekrut</a:t>
            </a:r>
            <a:r>
              <a:rPr lang="en-US" altLang="id-ID" sz="2400" dirty="0">
                <a:latin typeface="Maiandra GD" pitchFamily="34" charset="0"/>
              </a:rPr>
              <a:t> </a:t>
            </a:r>
            <a:r>
              <a:rPr lang="en-US" altLang="id-ID" sz="2400" dirty="0" err="1">
                <a:latin typeface="Maiandra GD" pitchFamily="34" charset="0"/>
              </a:rPr>
              <a:t>calon</a:t>
            </a:r>
            <a:r>
              <a:rPr lang="en-US" altLang="id-ID" sz="2400" dirty="0">
                <a:latin typeface="Maiandra GD" pitchFamily="34" charset="0"/>
              </a:rPr>
              <a:t> </a:t>
            </a:r>
            <a:r>
              <a:rPr lang="en-US" altLang="id-ID" sz="2400" dirty="0" err="1">
                <a:latin typeface="Maiandra GD" pitchFamily="34" charset="0"/>
              </a:rPr>
              <a:t>karyawan</a:t>
            </a:r>
            <a:endParaRPr lang="en-US" altLang="id-ID" sz="2400" dirty="0">
              <a:latin typeface="Maiandra GD" pitchFamily="34" charset="0"/>
            </a:endParaRPr>
          </a:p>
          <a:p>
            <a:pPr eaLnBrk="1" hangingPunct="1"/>
            <a:r>
              <a:rPr lang="en-US" altLang="id-ID" sz="2400" dirty="0" err="1">
                <a:latin typeface="Maiandra GD" pitchFamily="34" charset="0"/>
              </a:rPr>
              <a:t>Mengevaluasi</a:t>
            </a:r>
            <a:r>
              <a:rPr lang="en-US" altLang="id-ID" sz="2400" dirty="0">
                <a:latin typeface="Maiandra GD" pitchFamily="34" charset="0"/>
              </a:rPr>
              <a:t> </a:t>
            </a:r>
            <a:r>
              <a:rPr lang="en-US" altLang="id-ID" sz="2400" dirty="0" err="1">
                <a:latin typeface="Maiandra GD" pitchFamily="34" charset="0"/>
              </a:rPr>
              <a:t>kinerja</a:t>
            </a:r>
            <a:endParaRPr lang="en-US" altLang="id-ID" sz="2400" dirty="0">
              <a:latin typeface="Maiandra GD" pitchFamily="34" charset="0"/>
            </a:endParaRPr>
          </a:p>
          <a:p>
            <a:pPr eaLnBrk="1" hangingPunct="1"/>
            <a:r>
              <a:rPr lang="en-US" altLang="id-ID" sz="2400" dirty="0" err="1">
                <a:latin typeface="Maiandra GD" pitchFamily="34" charset="0"/>
              </a:rPr>
              <a:t>Mengembangkan</a:t>
            </a:r>
            <a:r>
              <a:rPr lang="en-US" altLang="id-ID" sz="2400" dirty="0">
                <a:latin typeface="Maiandra GD" pitchFamily="34" charset="0"/>
              </a:rPr>
              <a:t> </a:t>
            </a:r>
            <a:r>
              <a:rPr lang="en-US" altLang="id-ID" sz="2400" dirty="0" err="1">
                <a:latin typeface="Maiandra GD" pitchFamily="34" charset="0"/>
              </a:rPr>
              <a:t>karyawan</a:t>
            </a:r>
            <a:r>
              <a:rPr lang="en-US" altLang="id-ID" sz="2400" dirty="0">
                <a:latin typeface="Maiandra GD" pitchFamily="34" charset="0"/>
              </a:rPr>
              <a:t>, </a:t>
            </a:r>
            <a:r>
              <a:rPr lang="en-US" altLang="id-ID" sz="2400" dirty="0" err="1">
                <a:latin typeface="Maiandra GD" pitchFamily="34" charset="0"/>
              </a:rPr>
              <a:t>melatih</a:t>
            </a:r>
            <a:r>
              <a:rPr lang="en-US" altLang="id-ID" sz="2400" dirty="0">
                <a:latin typeface="Maiandra GD" pitchFamily="34" charset="0"/>
              </a:rPr>
              <a:t>, </a:t>
            </a:r>
            <a:r>
              <a:rPr lang="en-US" altLang="id-ID" sz="2400" dirty="0" err="1">
                <a:latin typeface="Maiandra GD" pitchFamily="34" charset="0"/>
              </a:rPr>
              <a:t>dan</a:t>
            </a:r>
            <a:r>
              <a:rPr lang="en-US" altLang="id-ID" sz="2400" dirty="0">
                <a:latin typeface="Maiandra GD" pitchFamily="34" charset="0"/>
              </a:rPr>
              <a:t> </a:t>
            </a:r>
            <a:r>
              <a:rPr lang="en-US" altLang="id-ID" sz="2400" dirty="0" err="1">
                <a:latin typeface="Maiandra GD" pitchFamily="34" charset="0"/>
              </a:rPr>
              <a:t>mendidik</a:t>
            </a:r>
            <a:r>
              <a:rPr lang="en-US" altLang="id-ID" sz="2400" dirty="0">
                <a:latin typeface="Maiandra GD" pitchFamily="34" charset="0"/>
              </a:rPr>
              <a:t> </a:t>
            </a:r>
            <a:r>
              <a:rPr lang="en-US" altLang="id-ID" sz="2400" dirty="0" err="1">
                <a:latin typeface="Maiandra GD" pitchFamily="34" charset="0"/>
              </a:rPr>
              <a:t>karyawan</a:t>
            </a:r>
            <a:endParaRPr lang="en-US" altLang="id-ID" sz="2400" dirty="0">
              <a:latin typeface="Maiandra GD" pitchFamily="34" charset="0"/>
            </a:endParaRPr>
          </a:p>
          <a:p>
            <a:pPr eaLnBrk="1" hangingPunct="1"/>
            <a:endParaRPr lang="en-US" altLang="id-ID" sz="2400" dirty="0">
              <a:latin typeface="Maiandra GD" pitchFamily="34" charset="0"/>
            </a:endParaRPr>
          </a:p>
          <a:p>
            <a:pPr eaLnBrk="1" hangingPunct="1"/>
            <a:r>
              <a:rPr lang="en-US" altLang="id-ID" sz="2500" b="1" dirty="0">
                <a:solidFill>
                  <a:srgbClr val="990000"/>
                </a:solidFill>
                <a:latin typeface="Maiandra GD" pitchFamily="34" charset="0"/>
              </a:rPr>
              <a:t>KEPEMIMPINAN :</a:t>
            </a:r>
          </a:p>
          <a:p>
            <a:pPr eaLnBrk="1" hangingPunct="1"/>
            <a:r>
              <a:rPr lang="en-US" altLang="id-ID" sz="2400" dirty="0" err="1">
                <a:latin typeface="Maiandra GD" pitchFamily="34" charset="0"/>
              </a:rPr>
              <a:t>Mengupayakan</a:t>
            </a:r>
            <a:r>
              <a:rPr lang="en-US" altLang="id-ID" sz="2400" dirty="0">
                <a:latin typeface="Maiandra GD" pitchFamily="34" charset="0"/>
              </a:rPr>
              <a:t> agar orang lain </a:t>
            </a:r>
            <a:r>
              <a:rPr lang="en-US" altLang="id-ID" sz="2400" dirty="0" err="1">
                <a:latin typeface="Maiandra GD" pitchFamily="34" charset="0"/>
              </a:rPr>
              <a:t>dapat</a:t>
            </a:r>
            <a:r>
              <a:rPr lang="en-US" altLang="id-ID" sz="2400" dirty="0">
                <a:latin typeface="Maiandra GD" pitchFamily="34" charset="0"/>
              </a:rPr>
              <a:t> </a:t>
            </a:r>
            <a:r>
              <a:rPr lang="en-US" altLang="id-ID" sz="2400" dirty="0" err="1">
                <a:latin typeface="Maiandra GD" pitchFamily="34" charset="0"/>
              </a:rPr>
              <a:t>menyelesaikan</a:t>
            </a:r>
            <a:r>
              <a:rPr lang="en-US" altLang="id-ID" sz="2400" dirty="0">
                <a:latin typeface="Maiandra GD" pitchFamily="34" charset="0"/>
              </a:rPr>
              <a:t> </a:t>
            </a:r>
            <a:r>
              <a:rPr lang="en-US" altLang="id-ID" sz="2400" dirty="0" err="1">
                <a:latin typeface="Maiandra GD" pitchFamily="34" charset="0"/>
              </a:rPr>
              <a:t>pekerjaan</a:t>
            </a:r>
            <a:r>
              <a:rPr lang="en-US" altLang="id-ID" sz="2400" dirty="0">
                <a:latin typeface="Maiandra GD" pitchFamily="34" charset="0"/>
              </a:rPr>
              <a:t> yang </a:t>
            </a:r>
            <a:r>
              <a:rPr lang="en-US" altLang="id-ID" sz="2400" dirty="0" err="1">
                <a:latin typeface="Maiandra GD" pitchFamily="34" charset="0"/>
              </a:rPr>
              <a:t>menjadi</a:t>
            </a:r>
            <a:r>
              <a:rPr lang="en-US" altLang="id-ID" sz="2400" dirty="0">
                <a:latin typeface="Maiandra GD" pitchFamily="34" charset="0"/>
              </a:rPr>
              <a:t> </a:t>
            </a:r>
            <a:r>
              <a:rPr lang="en-US" altLang="id-ID" sz="2400" dirty="0" err="1">
                <a:latin typeface="Maiandra GD" pitchFamily="34" charset="0"/>
              </a:rPr>
              <a:t>tanggung</a:t>
            </a:r>
            <a:r>
              <a:rPr lang="en-US" altLang="id-ID" sz="2400" dirty="0">
                <a:latin typeface="Maiandra GD" pitchFamily="34" charset="0"/>
              </a:rPr>
              <a:t> </a:t>
            </a:r>
            <a:r>
              <a:rPr lang="en-US" altLang="id-ID" sz="2400" dirty="0" err="1">
                <a:latin typeface="Maiandra GD" pitchFamily="34" charset="0"/>
              </a:rPr>
              <a:t>jawabnya</a:t>
            </a:r>
            <a:endParaRPr lang="en-US" altLang="id-ID" sz="2400" dirty="0">
              <a:latin typeface="Maiandra GD" pitchFamily="34" charset="0"/>
            </a:endParaRPr>
          </a:p>
          <a:p>
            <a:pPr eaLnBrk="1" hangingPunct="1"/>
            <a:r>
              <a:rPr lang="en-US" altLang="id-ID" sz="2400" dirty="0" err="1">
                <a:latin typeface="Maiandra GD" pitchFamily="34" charset="0"/>
              </a:rPr>
              <a:t>Meningkatkan</a:t>
            </a:r>
            <a:r>
              <a:rPr lang="en-US" altLang="id-ID" sz="2400" dirty="0">
                <a:latin typeface="Maiandra GD" pitchFamily="34" charset="0"/>
              </a:rPr>
              <a:t> </a:t>
            </a:r>
            <a:r>
              <a:rPr lang="en-US" altLang="id-ID" sz="2400" dirty="0" err="1">
                <a:latin typeface="Maiandra GD" pitchFamily="34" charset="0"/>
              </a:rPr>
              <a:t>semangat</a:t>
            </a:r>
            <a:r>
              <a:rPr lang="en-US" altLang="id-ID" sz="2400" dirty="0">
                <a:latin typeface="Maiandra GD" pitchFamily="34" charset="0"/>
              </a:rPr>
              <a:t> </a:t>
            </a:r>
            <a:r>
              <a:rPr lang="en-US" altLang="id-ID" sz="2400" dirty="0" err="1">
                <a:latin typeface="Maiandra GD" pitchFamily="34" charset="0"/>
              </a:rPr>
              <a:t>kerja</a:t>
            </a:r>
            <a:endParaRPr lang="en-US" altLang="id-ID" sz="2400" dirty="0">
              <a:latin typeface="Maiandra GD" pitchFamily="34" charset="0"/>
            </a:endParaRPr>
          </a:p>
          <a:p>
            <a:pPr eaLnBrk="1" hangingPunct="1"/>
            <a:r>
              <a:rPr lang="en-US" altLang="id-ID" sz="2400" dirty="0" err="1">
                <a:latin typeface="Maiandra GD" pitchFamily="34" charset="0"/>
              </a:rPr>
              <a:t>Memotivasi</a:t>
            </a:r>
            <a:r>
              <a:rPr lang="en-US" altLang="id-ID" sz="2400" dirty="0">
                <a:latin typeface="Maiandra GD" pitchFamily="34" charset="0"/>
              </a:rPr>
              <a:t> </a:t>
            </a:r>
            <a:r>
              <a:rPr lang="en-US" altLang="id-ID" sz="2400" dirty="0" err="1">
                <a:latin typeface="Maiandra GD" pitchFamily="34" charset="0"/>
              </a:rPr>
              <a:t>kerja</a:t>
            </a:r>
            <a:r>
              <a:rPr lang="en-US" altLang="id-ID" sz="2400" dirty="0">
                <a:latin typeface="Maiandra GD" pitchFamily="34" charset="0"/>
              </a:rPr>
              <a:t> </a:t>
            </a:r>
            <a:r>
              <a:rPr lang="en-US" altLang="id-ID" sz="2400" dirty="0" err="1">
                <a:latin typeface="Maiandra GD" pitchFamily="34" charset="0"/>
              </a:rPr>
              <a:t>karyawan</a:t>
            </a:r>
            <a:endParaRPr lang="en-US" altLang="id-ID" sz="2400" dirty="0">
              <a:latin typeface="Maiandra GD" pitchFamily="34" charset="0"/>
            </a:endParaRPr>
          </a:p>
        </p:txBody>
      </p:sp>
      <p:sp>
        <p:nvSpPr>
          <p:cNvPr id="13318" name="Rectangle 7"/>
          <p:cNvSpPr>
            <a:spLocks noGrp="1" noChangeArrowheads="1"/>
          </p:cNvSpPr>
          <p:nvPr>
            <p:ph type="title"/>
          </p:nvPr>
        </p:nvSpPr>
        <p:spPr>
          <a:xfrm>
            <a:off x="228600" y="685800"/>
            <a:ext cx="8220075" cy="922337"/>
          </a:xfrm>
        </p:spPr>
        <p:txBody>
          <a:bodyPr/>
          <a:lstStyle/>
          <a:p>
            <a:pPr eaLnBrk="1" hangingPunct="1"/>
            <a:r>
              <a:rPr lang="en-US" altLang="id-ID" sz="2400" dirty="0" err="1" smtClean="0">
                <a:solidFill>
                  <a:srgbClr val="663300"/>
                </a:solidFill>
              </a:rPr>
              <a:t>Kegiatan</a:t>
            </a:r>
            <a:r>
              <a:rPr lang="en-US" altLang="id-ID" sz="2400" dirty="0" smtClean="0">
                <a:solidFill>
                  <a:srgbClr val="663300"/>
                </a:solidFill>
              </a:rPr>
              <a:t> MSDM Yang </a:t>
            </a:r>
            <a:r>
              <a:rPr lang="en-US" altLang="id-ID" sz="2400" dirty="0" err="1" smtClean="0">
                <a:solidFill>
                  <a:srgbClr val="663300"/>
                </a:solidFill>
              </a:rPr>
              <a:t>Spesifik</a:t>
            </a:r>
            <a:r>
              <a:rPr lang="en-US" altLang="id-ID" sz="2400" dirty="0" smtClean="0">
                <a:solidFill>
                  <a:srgbClr val="663300"/>
                </a:solidFill>
              </a:rPr>
              <a:t> </a:t>
            </a:r>
            <a:r>
              <a:rPr lang="id-ID" altLang="id-ID" sz="2400" dirty="0" smtClean="0">
                <a:solidFill>
                  <a:srgbClr val="663300"/>
                </a:solidFill>
              </a:rPr>
              <a:t/>
            </a:r>
            <a:br>
              <a:rPr lang="id-ID" altLang="id-ID" sz="2400" dirty="0" smtClean="0">
                <a:solidFill>
                  <a:srgbClr val="663300"/>
                </a:solidFill>
              </a:rPr>
            </a:br>
            <a:r>
              <a:rPr lang="en-US" altLang="id-ID" sz="2400" dirty="0" smtClean="0">
                <a:solidFill>
                  <a:srgbClr val="663300"/>
                </a:solidFill>
              </a:rPr>
              <a:t>Dari </a:t>
            </a:r>
            <a:r>
              <a:rPr lang="en-US" altLang="id-ID" sz="2400" dirty="0" err="1" smtClean="0">
                <a:solidFill>
                  <a:srgbClr val="663300"/>
                </a:solidFill>
              </a:rPr>
              <a:t>Masing-masing</a:t>
            </a:r>
            <a:r>
              <a:rPr lang="en-US" altLang="id-ID" sz="2400" dirty="0" smtClean="0">
                <a:solidFill>
                  <a:srgbClr val="663300"/>
                </a:solidFill>
              </a:rPr>
              <a:t> </a:t>
            </a:r>
            <a:r>
              <a:rPr lang="en-US" altLang="id-ID" sz="2400" dirty="0" err="1" smtClean="0">
                <a:solidFill>
                  <a:srgbClr val="663300"/>
                </a:solidFill>
              </a:rPr>
              <a:t>Fungsi</a:t>
            </a:r>
            <a:r>
              <a:rPr lang="en-US" altLang="id-ID" sz="2400" dirty="0" smtClean="0">
                <a:solidFill>
                  <a:srgbClr val="663300"/>
                </a:solidFill>
              </a:rPr>
              <a:t> </a:t>
            </a:r>
            <a:r>
              <a:rPr lang="en-US" altLang="id-ID" sz="2400" dirty="0" err="1" smtClean="0">
                <a:solidFill>
                  <a:srgbClr val="663300"/>
                </a:solidFill>
              </a:rPr>
              <a:t>Manejemen</a:t>
            </a:r>
            <a:endParaRPr lang="en-US" altLang="id-ID" sz="2400" dirty="0" smtClean="0">
              <a:solidFill>
                <a:srgbClr val="663300"/>
              </a:solidFill>
            </a:endParaRPr>
          </a:p>
        </p:txBody>
      </p:sp>
    </p:spTree>
    <p:extLst>
      <p:ext uri="{BB962C8B-B14F-4D97-AF65-F5344CB8AC3E}">
        <p14:creationId xmlns:p14="http://schemas.microsoft.com/office/powerpoint/2010/main" val="2205916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line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5913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7"/>
          <p:cNvSpPr>
            <a:spLocks noChangeArrowheads="1"/>
          </p:cNvSpPr>
          <p:nvPr/>
        </p:nvSpPr>
        <p:spPr bwMode="auto">
          <a:xfrm>
            <a:off x="0" y="0"/>
            <a:ext cx="9144000" cy="76200"/>
          </a:xfrm>
          <a:prstGeom prst="rect">
            <a:avLst/>
          </a:prstGeom>
          <a:solidFill>
            <a:srgbClr val="034E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algn="ctr" eaLnBrk="1" hangingPunct="1"/>
            <a:endParaRPr lang="id-ID" altLang="id-ID" sz="1800">
              <a:latin typeface="Trebuchet MS" pitchFamily="34" charset="0"/>
            </a:endParaRPr>
          </a:p>
        </p:txBody>
      </p:sp>
      <p:sp>
        <p:nvSpPr>
          <p:cNvPr id="14340" name="Rectangle 8"/>
          <p:cNvSpPr>
            <a:spLocks noChangeArrowheads="1"/>
          </p:cNvSpPr>
          <p:nvPr/>
        </p:nvSpPr>
        <p:spPr bwMode="auto">
          <a:xfrm>
            <a:off x="0" y="76200"/>
            <a:ext cx="9144000" cy="76200"/>
          </a:xfrm>
          <a:prstGeom prst="rect">
            <a:avLst/>
          </a:prstGeom>
          <a:solidFill>
            <a:srgbClr val="33A3D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chemeClr val="tx1"/>
                </a:solidFill>
                <a:latin typeface="Prudential" pitchFamily="2" charset="0"/>
                <a:cs typeface="Arial" charset="0"/>
              </a:defRPr>
            </a:lvl1pPr>
            <a:lvl2pPr marL="742950" indent="-285750" eaLnBrk="0" hangingPunct="0">
              <a:defRPr sz="2000">
                <a:solidFill>
                  <a:schemeClr val="tx1"/>
                </a:solidFill>
                <a:latin typeface="Prudential" pitchFamily="2" charset="0"/>
                <a:cs typeface="Arial" charset="0"/>
              </a:defRPr>
            </a:lvl2pPr>
            <a:lvl3pPr marL="1143000" indent="-228600" eaLnBrk="0" hangingPunct="0">
              <a:defRPr sz="2000">
                <a:solidFill>
                  <a:schemeClr val="tx1"/>
                </a:solidFill>
                <a:latin typeface="Prudential" pitchFamily="2" charset="0"/>
                <a:cs typeface="Arial" charset="0"/>
              </a:defRPr>
            </a:lvl3pPr>
            <a:lvl4pPr marL="1600200" indent="-228600" eaLnBrk="0" hangingPunct="0">
              <a:defRPr sz="2000">
                <a:solidFill>
                  <a:schemeClr val="tx1"/>
                </a:solidFill>
                <a:latin typeface="Prudential" pitchFamily="2" charset="0"/>
                <a:cs typeface="Arial" charset="0"/>
              </a:defRPr>
            </a:lvl4pPr>
            <a:lvl5pPr marL="2057400" indent="-228600" eaLnBrk="0" hangingPunct="0">
              <a:defRPr sz="2000">
                <a:solidFill>
                  <a:schemeClr val="tx1"/>
                </a:solidFill>
                <a:latin typeface="Prudential" pitchFamily="2" charset="0"/>
                <a:cs typeface="Arial" charset="0"/>
              </a:defRPr>
            </a:lvl5pPr>
            <a:lvl6pPr marL="2514600" indent="-228600" eaLnBrk="0" fontAlgn="base" hangingPunct="0">
              <a:spcBef>
                <a:spcPct val="0"/>
              </a:spcBef>
              <a:spcAft>
                <a:spcPct val="0"/>
              </a:spcAft>
              <a:defRPr sz="2000">
                <a:solidFill>
                  <a:schemeClr val="tx1"/>
                </a:solidFill>
                <a:latin typeface="Prudential" pitchFamily="2" charset="0"/>
                <a:cs typeface="Arial" charset="0"/>
              </a:defRPr>
            </a:lvl6pPr>
            <a:lvl7pPr marL="2971800" indent="-228600" eaLnBrk="0" fontAlgn="base" hangingPunct="0">
              <a:spcBef>
                <a:spcPct val="0"/>
              </a:spcBef>
              <a:spcAft>
                <a:spcPct val="0"/>
              </a:spcAft>
              <a:defRPr sz="2000">
                <a:solidFill>
                  <a:schemeClr val="tx1"/>
                </a:solidFill>
                <a:latin typeface="Prudential" pitchFamily="2" charset="0"/>
                <a:cs typeface="Arial" charset="0"/>
              </a:defRPr>
            </a:lvl7pPr>
            <a:lvl8pPr marL="3429000" indent="-228600" eaLnBrk="0" fontAlgn="base" hangingPunct="0">
              <a:spcBef>
                <a:spcPct val="0"/>
              </a:spcBef>
              <a:spcAft>
                <a:spcPct val="0"/>
              </a:spcAft>
              <a:defRPr sz="2000">
                <a:solidFill>
                  <a:schemeClr val="tx1"/>
                </a:solidFill>
                <a:latin typeface="Prudential" pitchFamily="2" charset="0"/>
                <a:cs typeface="Arial" charset="0"/>
              </a:defRPr>
            </a:lvl8pPr>
            <a:lvl9pPr marL="3886200" indent="-228600" eaLnBrk="0" fontAlgn="base" hangingPunct="0">
              <a:spcBef>
                <a:spcPct val="0"/>
              </a:spcBef>
              <a:spcAft>
                <a:spcPct val="0"/>
              </a:spcAft>
              <a:defRPr sz="2000">
                <a:solidFill>
                  <a:schemeClr val="tx1"/>
                </a:solidFill>
                <a:latin typeface="Prudential" pitchFamily="2" charset="0"/>
                <a:cs typeface="Arial" charset="0"/>
              </a:defRPr>
            </a:lvl9pPr>
          </a:lstStyle>
          <a:p>
            <a:pPr eaLnBrk="1" hangingPunct="1"/>
            <a:endParaRPr lang="id-ID" altLang="id-ID">
              <a:latin typeface="Trebuchet MS" pitchFamily="34" charset="0"/>
            </a:endParaRPr>
          </a:p>
        </p:txBody>
      </p:sp>
      <p:sp>
        <p:nvSpPr>
          <p:cNvPr id="14341" name="Text Box 11"/>
          <p:cNvSpPr txBox="1">
            <a:spLocks noChangeAspect="1" noChangeArrowheads="1"/>
          </p:cNvSpPr>
          <p:nvPr/>
        </p:nvSpPr>
        <p:spPr bwMode="auto">
          <a:xfrm>
            <a:off x="539750" y="1628775"/>
            <a:ext cx="8137525"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0850" indent="-450850" defTabSz="152400" eaLnBrk="0" hangingPunct="0">
              <a:tabLst>
                <a:tab pos="393700" algn="l"/>
              </a:tabLst>
              <a:defRPr sz="2000">
                <a:solidFill>
                  <a:schemeClr val="tx1"/>
                </a:solidFill>
                <a:latin typeface="Prudential" pitchFamily="2" charset="0"/>
                <a:cs typeface="Arial" charset="0"/>
              </a:defRPr>
            </a:lvl1pPr>
            <a:lvl2pPr marL="742950" indent="-285750" defTabSz="152400" eaLnBrk="0" hangingPunct="0">
              <a:tabLst>
                <a:tab pos="393700" algn="l"/>
              </a:tabLst>
              <a:defRPr sz="2000">
                <a:solidFill>
                  <a:schemeClr val="tx1"/>
                </a:solidFill>
                <a:latin typeface="Prudential" pitchFamily="2" charset="0"/>
                <a:cs typeface="Arial" charset="0"/>
              </a:defRPr>
            </a:lvl2pPr>
            <a:lvl3pPr marL="1143000" indent="-228600" defTabSz="152400" eaLnBrk="0" hangingPunct="0">
              <a:tabLst>
                <a:tab pos="393700" algn="l"/>
              </a:tabLst>
              <a:defRPr sz="2000">
                <a:solidFill>
                  <a:schemeClr val="tx1"/>
                </a:solidFill>
                <a:latin typeface="Prudential" pitchFamily="2" charset="0"/>
                <a:cs typeface="Arial" charset="0"/>
              </a:defRPr>
            </a:lvl3pPr>
            <a:lvl4pPr marL="1600200" indent="-228600" defTabSz="152400" eaLnBrk="0" hangingPunct="0">
              <a:tabLst>
                <a:tab pos="393700" algn="l"/>
              </a:tabLst>
              <a:defRPr sz="2000">
                <a:solidFill>
                  <a:schemeClr val="tx1"/>
                </a:solidFill>
                <a:latin typeface="Prudential" pitchFamily="2" charset="0"/>
                <a:cs typeface="Arial" charset="0"/>
              </a:defRPr>
            </a:lvl4pPr>
            <a:lvl5pPr marL="2057400" indent="-228600" defTabSz="152400" eaLnBrk="0" hangingPunct="0">
              <a:tabLst>
                <a:tab pos="393700" algn="l"/>
              </a:tabLst>
              <a:defRPr sz="2000">
                <a:solidFill>
                  <a:schemeClr val="tx1"/>
                </a:solidFill>
                <a:latin typeface="Prudential" pitchFamily="2" charset="0"/>
                <a:cs typeface="Arial" charset="0"/>
              </a:defRPr>
            </a:lvl5pPr>
            <a:lvl6pPr marL="25146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6pPr>
            <a:lvl7pPr marL="29718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7pPr>
            <a:lvl8pPr marL="34290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8pPr>
            <a:lvl9pPr marL="3886200" indent="-228600" defTabSz="152400" eaLnBrk="0" fontAlgn="base" hangingPunct="0">
              <a:spcBef>
                <a:spcPct val="0"/>
              </a:spcBef>
              <a:spcAft>
                <a:spcPct val="0"/>
              </a:spcAft>
              <a:tabLst>
                <a:tab pos="393700" algn="l"/>
              </a:tabLst>
              <a:defRPr sz="2000">
                <a:solidFill>
                  <a:schemeClr val="tx1"/>
                </a:solidFill>
                <a:latin typeface="Prudential" pitchFamily="2" charset="0"/>
                <a:cs typeface="Arial" charset="0"/>
              </a:defRPr>
            </a:lvl9pPr>
          </a:lstStyle>
          <a:p>
            <a:pPr eaLnBrk="1" hangingPunct="1"/>
            <a:r>
              <a:rPr lang="en-US" altLang="id-ID" sz="2500" b="1">
                <a:solidFill>
                  <a:srgbClr val="990000"/>
                </a:solidFill>
                <a:latin typeface="Maiandra GD" pitchFamily="34" charset="0"/>
              </a:rPr>
              <a:t>PENGENDALIAN :</a:t>
            </a:r>
          </a:p>
          <a:p>
            <a:pPr eaLnBrk="1" hangingPunct="1"/>
            <a:r>
              <a:rPr lang="en-US" altLang="id-ID" sz="2400">
                <a:latin typeface="Maiandra GD" pitchFamily="34" charset="0"/>
              </a:rPr>
              <a:t>Menetapkan standar pencapaian hasil (target) kerja</a:t>
            </a:r>
          </a:p>
          <a:p>
            <a:pPr eaLnBrk="1" hangingPunct="1"/>
            <a:r>
              <a:rPr lang="en-US" altLang="id-ID" sz="2400">
                <a:latin typeface="Maiandra GD" pitchFamily="34" charset="0"/>
              </a:rPr>
              <a:t>Menetapkan standar mutu</a:t>
            </a:r>
          </a:p>
          <a:p>
            <a:pPr eaLnBrk="1" hangingPunct="1"/>
            <a:r>
              <a:rPr lang="en-US" altLang="id-ID" sz="2400">
                <a:latin typeface="Maiandra GD" pitchFamily="34" charset="0"/>
              </a:rPr>
              <a:t>Melakukan </a:t>
            </a:r>
            <a:r>
              <a:rPr lang="en-US" altLang="id-ID" sz="2400" i="1">
                <a:latin typeface="Maiandra GD" pitchFamily="34" charset="0"/>
              </a:rPr>
              <a:t>review</a:t>
            </a:r>
            <a:r>
              <a:rPr lang="en-US" altLang="id-ID" sz="2400">
                <a:latin typeface="Maiandra GD" pitchFamily="34" charset="0"/>
              </a:rPr>
              <a:t> atas hasil kerja</a:t>
            </a:r>
          </a:p>
          <a:p>
            <a:pPr eaLnBrk="1" hangingPunct="1"/>
            <a:r>
              <a:rPr lang="en-US" altLang="id-ID" sz="2400">
                <a:latin typeface="Maiandra GD" pitchFamily="34" charset="0"/>
              </a:rPr>
              <a:t>Melakukan tindakan perbaikan sesuai kebutuhan</a:t>
            </a:r>
          </a:p>
          <a:p>
            <a:pPr eaLnBrk="1" hangingPunct="1"/>
            <a:endParaRPr lang="en-US" altLang="id-ID" sz="2400">
              <a:latin typeface="Maiandra GD" pitchFamily="34" charset="0"/>
            </a:endParaRPr>
          </a:p>
          <a:p>
            <a:pPr eaLnBrk="1" hangingPunct="1"/>
            <a:r>
              <a:rPr lang="en-US" altLang="id-ID" sz="2500" b="1">
                <a:solidFill>
                  <a:srgbClr val="990000"/>
                </a:solidFill>
                <a:latin typeface="Maiandra GD" pitchFamily="34" charset="0"/>
              </a:rPr>
              <a:t>PENGAWASAN :</a:t>
            </a:r>
          </a:p>
          <a:p>
            <a:pPr eaLnBrk="1" hangingPunct="1"/>
            <a:r>
              <a:rPr lang="en-US" altLang="id-ID" sz="2400">
                <a:latin typeface="Maiandra GD" pitchFamily="34" charset="0"/>
              </a:rPr>
              <a:t>Melakukan audit terhadap kemungkinan adanya ketidakcocokan dalam pelaksanaan ataupun sistem prosedur yang berlaku, sehingga menimbulkan risiko yang tidak baik bagi perusahaan di masa depan</a:t>
            </a:r>
          </a:p>
        </p:txBody>
      </p:sp>
      <p:sp>
        <p:nvSpPr>
          <p:cNvPr id="14342" name="Rectangle 7"/>
          <p:cNvSpPr>
            <a:spLocks noGrp="1" noChangeArrowheads="1"/>
          </p:cNvSpPr>
          <p:nvPr>
            <p:ph type="title"/>
          </p:nvPr>
        </p:nvSpPr>
        <p:spPr>
          <a:xfrm>
            <a:off x="466725" y="274638"/>
            <a:ext cx="8220075" cy="922337"/>
          </a:xfrm>
        </p:spPr>
        <p:txBody>
          <a:bodyPr/>
          <a:lstStyle/>
          <a:p>
            <a:pPr eaLnBrk="1" hangingPunct="1"/>
            <a:r>
              <a:rPr lang="en-US" altLang="id-ID" sz="2400" smtClean="0">
                <a:solidFill>
                  <a:srgbClr val="663300"/>
                </a:solidFill>
              </a:rPr>
              <a:t>Kegiatan MSDM Yang Spesifik Dari Masing-masing Fungsi Manejemen</a:t>
            </a:r>
          </a:p>
        </p:txBody>
      </p:sp>
    </p:spTree>
    <p:extLst>
      <p:ext uri="{BB962C8B-B14F-4D97-AF65-F5344CB8AC3E}">
        <p14:creationId xmlns:p14="http://schemas.microsoft.com/office/powerpoint/2010/main" val="17854465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915</Words>
  <Application>Microsoft Office PowerPoint</Application>
  <PresentationFormat>On-screen Show (4:3)</PresentationFormat>
  <Paragraphs>210</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KONSEP DASAR MANAJEMEN  SUMBER DAYA MANUSIA</vt:lpstr>
      <vt:lpstr>VISI DAN MISI UNIVERSITAS ESA UNGGUL</vt:lpstr>
      <vt:lpstr>Pengertian Manajemen SDM</vt:lpstr>
      <vt:lpstr>Pengertian Manajemen SDM</vt:lpstr>
      <vt:lpstr>Mengapa SDM Harus Dikelola</vt:lpstr>
      <vt:lpstr>Mengapa SDM Harus Dikelola</vt:lpstr>
      <vt:lpstr>Kegiatan MSDM Yang Spesifik Dari Masing-masing Fungsi Manejemen</vt:lpstr>
      <vt:lpstr>Kegiatan MSDM Yang Spesifik  Dari Masing-masing Fungsi Manejemen</vt:lpstr>
      <vt:lpstr>Kegiatan MSDM Yang Spesifik Dari Masing-masing Fungsi Manejemen</vt:lpstr>
      <vt:lpstr>Istilah-istilah Yang Digunakan</vt:lpstr>
      <vt:lpstr>Personalia, HRD, HRM</vt:lpstr>
      <vt:lpstr>Personalia, </vt:lpstr>
      <vt:lpstr>Personalia, HRD, HRM</vt:lpstr>
      <vt:lpstr>Personalia, HRD, HRM</vt:lpstr>
      <vt:lpstr>Tujuan Manajemen SDM  (meningkatkan kontribusi produktif orang-orang yang ada dalam  perusahaan melalui sejumlah cara yang bertanggung jawab secara  strategis, etis, dan sosial)</vt:lpstr>
      <vt:lpstr>Fungsi Manajemen SDM</vt:lpstr>
      <vt:lpstr>Peran Manajemen SDM</vt:lpstr>
      <vt:lpstr>Peran Manajemen SDM</vt:lpstr>
      <vt:lpstr>Pendekatan Manajemen SDM</vt:lpstr>
      <vt:lpstr>Pendekatan Manajemen SDM</vt:lpstr>
      <vt:lpstr>Konsep Manajemen SDM</vt:lpstr>
      <vt:lpstr>Konsep Manajemen SDM</vt:lpstr>
      <vt:lpstr>Konsep Manajemen SDM</vt:lpstr>
      <vt:lpstr>Praktik Manajemen SDM</vt:lpstr>
      <vt:lpstr>Tantangan Manajemen SDM</vt:lpstr>
      <vt:lpstr>Proses Manajemen SDM</vt:lpstr>
      <vt:lpstr>SEKIAN DAN 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toshiba</cp:lastModifiedBy>
  <cp:revision>24</cp:revision>
  <dcterms:created xsi:type="dcterms:W3CDTF">2017-09-09T11:34:57Z</dcterms:created>
  <dcterms:modified xsi:type="dcterms:W3CDTF">2018-03-15T15:24:17Z</dcterms:modified>
</cp:coreProperties>
</file>