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0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5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607C524-2B1F-4065-AE52-6E32D1887A5A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543B-6DF0-4D8E-ACB9-FD7020C16DF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55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C524-2B1F-4065-AE52-6E32D1887A5A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543B-6DF0-4D8E-ACB9-FD7020C16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76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C524-2B1F-4065-AE52-6E32D1887A5A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543B-6DF0-4D8E-ACB9-FD7020C16DF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159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219200"/>
            <a:ext cx="4267200" cy="5029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2672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553200"/>
            <a:ext cx="68580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Principles of Human Anatomy and Physiology, 11e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24800" y="6553200"/>
            <a:ext cx="1219200" cy="304800"/>
          </a:xfrm>
        </p:spPr>
        <p:txBody>
          <a:bodyPr/>
          <a:lstStyle>
            <a:lvl1pPr>
              <a:defRPr/>
            </a:lvl1pPr>
          </a:lstStyle>
          <a:p>
            <a:fld id="{22F308D8-3D87-48AA-B4BC-4F7DDB0617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80208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C524-2B1F-4065-AE52-6E32D1887A5A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543B-6DF0-4D8E-ACB9-FD7020C16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5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C524-2B1F-4065-AE52-6E32D1887A5A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543B-6DF0-4D8E-ACB9-FD7020C16DF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997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C524-2B1F-4065-AE52-6E32D1887A5A}" type="datetimeFigureOut">
              <a:rPr lang="en-US" smtClean="0"/>
              <a:t>1/23/19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543B-6DF0-4D8E-ACB9-FD7020C16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65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C524-2B1F-4065-AE52-6E32D1887A5A}" type="datetimeFigureOut">
              <a:rPr lang="en-US" smtClean="0"/>
              <a:t>1/23/19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543B-6DF0-4D8E-ACB9-FD7020C16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89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C524-2B1F-4065-AE52-6E32D1887A5A}" type="datetimeFigureOut">
              <a:rPr lang="en-US" smtClean="0"/>
              <a:t>1/23/19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543B-6DF0-4D8E-ACB9-FD7020C16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08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C524-2B1F-4065-AE52-6E32D1887A5A}" type="datetimeFigureOut">
              <a:rPr lang="en-US" smtClean="0"/>
              <a:t>1/23/19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543B-6DF0-4D8E-ACB9-FD7020C16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33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C524-2B1F-4065-AE52-6E32D1887A5A}" type="datetimeFigureOut">
              <a:rPr lang="en-US" smtClean="0"/>
              <a:t>1/23/19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543B-6DF0-4D8E-ACB9-FD7020C16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19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C524-2B1F-4065-AE52-6E32D1887A5A}" type="datetimeFigureOut">
              <a:rPr lang="en-US" smtClean="0"/>
              <a:t>1/23/19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543B-6DF0-4D8E-ACB9-FD7020C16DF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07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607C524-2B1F-4065-AE52-6E32D1887A5A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CF6543B-6DF0-4D8E-ACB9-FD7020C16DF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40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 err="1"/>
              <a:t>Integrasi</a:t>
            </a:r>
            <a:r>
              <a:rPr lang="en-ID" dirty="0"/>
              <a:t> </a:t>
            </a:r>
            <a:r>
              <a:rPr lang="en-ID" dirty="0" err="1"/>
              <a:t>sel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91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71971"/>
          <a:stretch/>
        </p:blipFill>
        <p:spPr>
          <a:xfrm>
            <a:off x="0" y="341375"/>
            <a:ext cx="5176216" cy="238894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01521" y="3552663"/>
            <a:ext cx="7156629" cy="298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11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14" y="1081826"/>
            <a:ext cx="8389317" cy="472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22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41338" y="260350"/>
            <a:ext cx="82073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chemeClr val="folHlink"/>
                </a:solidFill>
                <a:latin typeface="Arial Narrow" panose="020B0606020202030204" pitchFamily="34" charset="0"/>
              </a:rPr>
              <a:t>A Functional Classification of Cell Junction (Alberts, </a:t>
            </a:r>
            <a:r>
              <a:rPr lang="en-US" altLang="ja-JP" sz="2400" i="1">
                <a:solidFill>
                  <a:schemeClr val="folHlink"/>
                </a:solidFill>
                <a:latin typeface="Arial Narrow" panose="020B0606020202030204" pitchFamily="34" charset="0"/>
              </a:rPr>
              <a:t>et al.</a:t>
            </a:r>
            <a:r>
              <a:rPr lang="en-US" altLang="ja-JP" sz="2400">
                <a:solidFill>
                  <a:schemeClr val="folHlink"/>
                </a:solidFill>
                <a:latin typeface="Arial Narrow" panose="020B0606020202030204" pitchFamily="34" charset="0"/>
              </a:rPr>
              <a:t> 1989)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55650" y="981075"/>
            <a:ext cx="7777163" cy="7078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>
                <a:solidFill>
                  <a:schemeClr val="bg1"/>
                </a:solidFill>
                <a:latin typeface="Arial Narrow" panose="020B0606020202030204" pitchFamily="34" charset="0"/>
              </a:rPr>
              <a:t>1. Occluding Junctions (tight junctions) </a:t>
            </a:r>
            <a:r>
              <a:rPr lang="en-US" altLang="ja-JP" sz="2000" dirty="0">
                <a:solidFill>
                  <a:srgbClr val="FFFF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</a:t>
            </a:r>
            <a:r>
              <a:rPr lang="en-US" altLang="ja-JP" sz="2000" dirty="0" err="1">
                <a:solidFill>
                  <a:srgbClr val="FFFF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perlekatan</a:t>
            </a:r>
            <a:r>
              <a:rPr lang="en-US" altLang="ja-JP" sz="2000" dirty="0">
                <a:solidFill>
                  <a:srgbClr val="FFFF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2000" dirty="0" err="1">
                <a:solidFill>
                  <a:srgbClr val="FFFF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antar</a:t>
            </a:r>
            <a:r>
              <a:rPr lang="en-US" altLang="ja-JP" sz="2000" dirty="0">
                <a:solidFill>
                  <a:srgbClr val="FFFF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membrane </a:t>
            </a:r>
            <a:r>
              <a:rPr lang="en-US" altLang="ja-JP" sz="2000" dirty="0" err="1">
                <a:solidFill>
                  <a:srgbClr val="FFFF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untuk</a:t>
            </a:r>
            <a:r>
              <a:rPr lang="en-US" altLang="ja-JP" sz="2000" dirty="0">
                <a:solidFill>
                  <a:srgbClr val="FFFF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2000" dirty="0" err="1">
                <a:solidFill>
                  <a:srgbClr val="FFFF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mencegah</a:t>
            </a:r>
            <a:r>
              <a:rPr lang="en-US" altLang="ja-JP" sz="2000" dirty="0">
                <a:solidFill>
                  <a:srgbClr val="FFFF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2000" dirty="0" err="1">
                <a:solidFill>
                  <a:srgbClr val="FFFF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lewatnya</a:t>
            </a:r>
            <a:r>
              <a:rPr lang="en-US" altLang="ja-JP" sz="2000" dirty="0">
                <a:solidFill>
                  <a:srgbClr val="FFFF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2000" dirty="0" err="1">
                <a:solidFill>
                  <a:srgbClr val="FFFF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molekul</a:t>
            </a:r>
            <a:endParaRPr lang="en-US" altLang="ja-JP" sz="20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755650" y="1919156"/>
            <a:ext cx="7777163" cy="273921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001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573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145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717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ja-JP" sz="2000" dirty="0">
                <a:solidFill>
                  <a:schemeClr val="bg1"/>
                </a:solidFill>
                <a:latin typeface="Arial Narrow" panose="020B0606020202030204" pitchFamily="34" charset="0"/>
              </a:rPr>
              <a:t>2. Anchoring Junctions </a:t>
            </a:r>
            <a:r>
              <a:rPr lang="en-US" altLang="ja-JP" sz="2000" dirty="0">
                <a:solidFill>
                  <a:srgbClr val="FFFF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</a:t>
            </a:r>
            <a:r>
              <a:rPr lang="id-ID" sz="2000" dirty="0">
                <a:solidFill>
                  <a:srgbClr val="FFFF00"/>
                </a:solidFill>
                <a:latin typeface="Arial Narrow" panose="020B0606020202030204" pitchFamily="34" charset="0"/>
              </a:rPr>
              <a:t>menghubungkan sitoskeleton suatu sel ke sitoskeleton sel tetangganya atau ke matriks ekstraseluler.</a:t>
            </a:r>
            <a:endParaRPr lang="en-US" altLang="ja-JP" sz="2000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ja-JP" sz="2000" dirty="0">
                <a:solidFill>
                  <a:schemeClr val="bg1"/>
                </a:solidFill>
                <a:latin typeface="Arial Narrow" panose="020B0606020202030204" pitchFamily="34" charset="0"/>
              </a:rPr>
              <a:t>	a. </a:t>
            </a:r>
            <a:r>
              <a:rPr lang="en-US" altLang="ja-JP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actin filament attachment sites</a:t>
            </a:r>
            <a:r>
              <a:rPr lang="en-US" altLang="ja-JP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(</a:t>
            </a:r>
            <a:r>
              <a:rPr lang="en-US" altLang="ja-JP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adheren</a:t>
            </a:r>
            <a:r>
              <a:rPr lang="en-US" altLang="ja-JP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junctions)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ja-JP" sz="2000" dirty="0">
                <a:solidFill>
                  <a:schemeClr val="bg1"/>
                </a:solidFill>
                <a:latin typeface="Arial Narrow" panose="020B0606020202030204" pitchFamily="34" charset="0"/>
              </a:rPr>
              <a:t>		</a:t>
            </a:r>
            <a:r>
              <a:rPr lang="en-US" altLang="ja-JP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i</a:t>
            </a:r>
            <a:r>
              <a:rPr lang="en-US" altLang="ja-JP" sz="2000" dirty="0">
                <a:solidFill>
                  <a:schemeClr val="bg1"/>
                </a:solidFill>
                <a:latin typeface="Arial Narrow" panose="020B0606020202030204" pitchFamily="34" charset="0"/>
              </a:rPr>
              <a:t>. cell-cell (e.g. adhesion belts)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ja-JP" sz="2000" dirty="0">
                <a:solidFill>
                  <a:schemeClr val="bg1"/>
                </a:solidFill>
                <a:latin typeface="Arial Narrow" panose="020B0606020202030204" pitchFamily="34" charset="0"/>
              </a:rPr>
              <a:t>		ii. Cell-matrix (e.g. focal contacts)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ja-JP" sz="2000" dirty="0">
                <a:solidFill>
                  <a:schemeClr val="bg1"/>
                </a:solidFill>
                <a:latin typeface="Arial Narrow" panose="020B0606020202030204" pitchFamily="34" charset="0"/>
              </a:rPr>
              <a:t>	b. </a:t>
            </a:r>
            <a:r>
              <a:rPr lang="en-US" altLang="ja-JP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intermediate filament attachment sites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ja-JP" sz="2000" dirty="0">
                <a:solidFill>
                  <a:schemeClr val="bg1"/>
                </a:solidFill>
                <a:latin typeface="Arial Narrow" panose="020B0606020202030204" pitchFamily="34" charset="0"/>
              </a:rPr>
              <a:t>		</a:t>
            </a:r>
            <a:r>
              <a:rPr lang="en-US" altLang="ja-JP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i</a:t>
            </a:r>
            <a:r>
              <a:rPr lang="en-US" altLang="ja-JP" sz="2000" dirty="0">
                <a:solidFill>
                  <a:schemeClr val="bg1"/>
                </a:solidFill>
                <a:latin typeface="Arial Narrow" panose="020B0606020202030204" pitchFamily="34" charset="0"/>
              </a:rPr>
              <a:t>. cell-cell (desmosomes)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ja-JP" sz="2000" dirty="0">
                <a:solidFill>
                  <a:schemeClr val="bg1"/>
                </a:solidFill>
                <a:latin typeface="Arial Narrow" panose="020B0606020202030204" pitchFamily="34" charset="0"/>
              </a:rPr>
              <a:t>		ii. Cell-matrix (</a:t>
            </a:r>
            <a:r>
              <a:rPr lang="en-US" altLang="ja-JP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hemidesmosomes</a:t>
            </a:r>
            <a:r>
              <a:rPr lang="en-US" altLang="ja-JP" sz="2000" dirty="0">
                <a:solidFill>
                  <a:schemeClr val="bg1"/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755650" y="4941888"/>
            <a:ext cx="7777163" cy="141577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63538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363538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363538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363538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363538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ja-JP" sz="2000" dirty="0">
                <a:solidFill>
                  <a:schemeClr val="bg1"/>
                </a:solidFill>
                <a:latin typeface="Arial Narrow" panose="020B0606020202030204" pitchFamily="34" charset="0"/>
              </a:rPr>
              <a:t>3. Communicating Junctions </a:t>
            </a:r>
            <a:r>
              <a:rPr lang="en-US" altLang="ja-JP" sz="2000" dirty="0">
                <a:solidFill>
                  <a:srgbClr val="FFFF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</a:t>
            </a:r>
            <a:r>
              <a:rPr lang="en-US" altLang="ja-JP" sz="2000" dirty="0" err="1">
                <a:solidFill>
                  <a:srgbClr val="FFFF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menghubungkan</a:t>
            </a:r>
            <a:r>
              <a:rPr lang="en-US" altLang="ja-JP" sz="2000" dirty="0">
                <a:solidFill>
                  <a:srgbClr val="FFFF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2 </a:t>
            </a:r>
            <a:r>
              <a:rPr lang="en-US" altLang="ja-JP" sz="2000" dirty="0" err="1">
                <a:solidFill>
                  <a:srgbClr val="FFFF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sel</a:t>
            </a:r>
            <a:r>
              <a:rPr lang="en-US" altLang="ja-JP" sz="2000" dirty="0">
                <a:solidFill>
                  <a:srgbClr val="FFFF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2000" dirty="0" err="1">
                <a:solidFill>
                  <a:srgbClr val="FFFF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untuk</a:t>
            </a:r>
            <a:r>
              <a:rPr lang="en-US" altLang="ja-JP" sz="2000" dirty="0">
                <a:solidFill>
                  <a:srgbClr val="FFFF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2000" dirty="0" err="1">
                <a:solidFill>
                  <a:srgbClr val="FFFF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jalur</a:t>
            </a:r>
            <a:r>
              <a:rPr lang="en-US" altLang="ja-JP" sz="2000" dirty="0">
                <a:solidFill>
                  <a:srgbClr val="FFFF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2000" dirty="0" err="1">
                <a:solidFill>
                  <a:srgbClr val="FFFF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komunikasi</a:t>
            </a:r>
            <a:r>
              <a:rPr lang="en-US" altLang="ja-JP" sz="2000" dirty="0">
                <a:solidFill>
                  <a:srgbClr val="FFFF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2000" dirty="0" err="1">
                <a:solidFill>
                  <a:srgbClr val="FFFF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sel</a:t>
            </a:r>
            <a:endParaRPr lang="en-US" altLang="ja-JP" sz="2000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ja-JP" sz="2000" dirty="0">
                <a:solidFill>
                  <a:schemeClr val="bg1"/>
                </a:solidFill>
                <a:latin typeface="Arial Narrow" panose="020B0606020202030204" pitchFamily="34" charset="0"/>
              </a:rPr>
              <a:t>	a. </a:t>
            </a:r>
            <a:r>
              <a:rPr lang="en-US" altLang="ja-JP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gap junctions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ja-JP" sz="2000" dirty="0">
                <a:solidFill>
                  <a:schemeClr val="bg1"/>
                </a:solidFill>
                <a:latin typeface="Arial Narrow" panose="020B0606020202030204" pitchFamily="34" charset="0"/>
              </a:rPr>
              <a:t>	b. </a:t>
            </a:r>
            <a:r>
              <a:rPr lang="en-US" altLang="ja-JP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chemical synapses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ja-JP" sz="2000" dirty="0">
                <a:solidFill>
                  <a:schemeClr val="bg1"/>
                </a:solidFill>
                <a:latin typeface="Arial Narrow" panose="020B0606020202030204" pitchFamily="34" charset="0"/>
              </a:rPr>
              <a:t>	c. </a:t>
            </a:r>
            <a:r>
              <a:rPr lang="en-US" altLang="ja-JP" sz="2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plasmodesmata</a:t>
            </a:r>
            <a:r>
              <a:rPr lang="en-US" altLang="ja-JP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 (plants only)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8748713" y="6524625"/>
            <a:ext cx="3952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b="1">
                <a:latin typeface="Arial Narrow" panose="020B060602020203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72452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4" grpId="0" animBg="1"/>
      <p:bldP spid="225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7" y="888642"/>
            <a:ext cx="9105708" cy="503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39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613" y="738124"/>
            <a:ext cx="6825803" cy="550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43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Principles of Human Anatomy and Physiology, 11e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ABA7E0-6099-422F-B3BB-17E7A85DC882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Tight Junctions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13645"/>
            <a:ext cx="4191000" cy="4782355"/>
          </a:xfrm>
        </p:spPr>
        <p:txBody>
          <a:bodyPr>
            <a:normAutofit fontScale="92500" lnSpcReduction="10000"/>
          </a:bodyPr>
          <a:lstStyle/>
          <a:p>
            <a:endParaRPr lang="en-US" altLang="en-US" sz="2000" b="1" dirty="0"/>
          </a:p>
          <a:p>
            <a:r>
              <a:rPr lang="en-ID" altLang="en-US" b="1" dirty="0" err="1">
                <a:latin typeface="Arial Narrow" panose="020B0606020202030204" pitchFamily="34" charset="0"/>
              </a:rPr>
              <a:t>Membran</a:t>
            </a:r>
            <a:r>
              <a:rPr lang="en-ID" altLang="en-US" b="1" dirty="0">
                <a:latin typeface="Arial Narrow" panose="020B0606020202030204" pitchFamily="34" charset="0"/>
              </a:rPr>
              <a:t> plasma </a:t>
            </a:r>
            <a:r>
              <a:rPr lang="en-ID" altLang="en-US" b="1" dirty="0" err="1">
                <a:latin typeface="Arial Narrow" panose="020B0606020202030204" pitchFamily="34" charset="0"/>
              </a:rPr>
              <a:t>menyatu</a:t>
            </a:r>
            <a:r>
              <a:rPr lang="en-ID" altLang="en-US" b="1" dirty="0">
                <a:latin typeface="Arial Narrow" panose="020B0606020202030204" pitchFamily="34" charset="0"/>
              </a:rPr>
              <a:t> </a:t>
            </a:r>
            <a:r>
              <a:rPr lang="en-ID" altLang="en-US" b="1" dirty="0" err="1">
                <a:latin typeface="Arial Narrow" panose="020B0606020202030204" pitchFamily="34" charset="0"/>
              </a:rPr>
              <a:t>dengan</a:t>
            </a:r>
            <a:r>
              <a:rPr lang="en-ID" altLang="en-US" b="1" dirty="0">
                <a:latin typeface="Arial Narrow" panose="020B0606020202030204" pitchFamily="34" charset="0"/>
              </a:rPr>
              <a:t> </a:t>
            </a:r>
            <a:r>
              <a:rPr lang="en-ID" altLang="en-US" b="1" dirty="0" err="1">
                <a:latin typeface="Arial Narrow" panose="020B0606020202030204" pitchFamily="34" charset="0"/>
              </a:rPr>
              <a:t>adanya</a:t>
            </a:r>
            <a:r>
              <a:rPr lang="en-ID" altLang="en-US" b="1" dirty="0">
                <a:latin typeface="Arial Narrow" panose="020B0606020202030204" pitchFamily="34" charset="0"/>
              </a:rPr>
              <a:t> protein</a:t>
            </a:r>
          </a:p>
          <a:p>
            <a:r>
              <a:rPr lang="en-ID" altLang="en-US" b="1" dirty="0" err="1">
                <a:latin typeface="Arial Narrow" panose="020B0606020202030204" pitchFamily="34" charset="0"/>
              </a:rPr>
              <a:t>Fungsi</a:t>
            </a:r>
            <a:r>
              <a:rPr lang="en-ID" altLang="en-US" b="1" dirty="0">
                <a:latin typeface="Arial Narrow" panose="020B0606020202030204" pitchFamily="34" charset="0"/>
              </a:rPr>
              <a:t>:</a:t>
            </a:r>
            <a:endParaRPr lang="en-US" altLang="en-US" b="1" dirty="0">
              <a:latin typeface="Arial Narrow" panose="020B0606020202030204" pitchFamily="34" charset="0"/>
            </a:endParaRPr>
          </a:p>
          <a:p>
            <a:r>
              <a:rPr lang="en-US" altLang="en-US" b="1" dirty="0">
                <a:latin typeface="Arial Narrow" panose="020B0606020202030204" pitchFamily="34" charset="0"/>
              </a:rPr>
              <a:t>- </a:t>
            </a:r>
            <a:r>
              <a:rPr lang="en-US" altLang="en-US" b="1" dirty="0" err="1">
                <a:latin typeface="Arial Narrow" panose="020B0606020202030204" pitchFamily="34" charset="0"/>
              </a:rPr>
              <a:t>melekatkan</a:t>
            </a:r>
            <a:r>
              <a:rPr lang="en-US" altLang="en-US" b="1" dirty="0">
                <a:latin typeface="Arial Narrow" panose="020B0606020202030204" pitchFamily="34" charset="0"/>
              </a:rPr>
              <a:t> </a:t>
            </a:r>
            <a:r>
              <a:rPr lang="en-US" altLang="en-US" b="1" dirty="0" err="1">
                <a:latin typeface="Arial Narrow" panose="020B0606020202030204" pitchFamily="34" charset="0"/>
              </a:rPr>
              <a:t>sel</a:t>
            </a:r>
            <a:endParaRPr lang="en-US" altLang="en-US" b="1" dirty="0">
              <a:latin typeface="Arial Narrow" panose="020B0606020202030204" pitchFamily="34" charset="0"/>
            </a:endParaRPr>
          </a:p>
          <a:p>
            <a:r>
              <a:rPr lang="en-US" altLang="en-US" b="1" dirty="0">
                <a:latin typeface="Arial Narrow" panose="020B0606020202030204" pitchFamily="34" charset="0"/>
              </a:rPr>
              <a:t>- </a:t>
            </a:r>
            <a:r>
              <a:rPr lang="en-US" altLang="en-US" b="1" dirty="0" err="1">
                <a:latin typeface="Arial Narrow" panose="020B0606020202030204" pitchFamily="34" charset="0"/>
              </a:rPr>
              <a:t>menghambat</a:t>
            </a:r>
            <a:r>
              <a:rPr lang="en-US" altLang="en-US" b="1" dirty="0">
                <a:latin typeface="Arial Narrow" panose="020B0606020202030204" pitchFamily="34" charset="0"/>
              </a:rPr>
              <a:t> </a:t>
            </a:r>
            <a:r>
              <a:rPr lang="en-US" altLang="en-US" b="1" dirty="0" err="1">
                <a:latin typeface="Arial Narrow" panose="020B0606020202030204" pitchFamily="34" charset="0"/>
              </a:rPr>
              <a:t>cairan</a:t>
            </a:r>
            <a:r>
              <a:rPr lang="en-US" altLang="en-US" b="1" dirty="0">
                <a:latin typeface="Arial Narrow" panose="020B0606020202030204" pitchFamily="34" charset="0"/>
              </a:rPr>
              <a:t> </a:t>
            </a:r>
            <a:r>
              <a:rPr lang="en-US" altLang="en-US" b="1" dirty="0" err="1">
                <a:latin typeface="Arial Narrow" panose="020B0606020202030204" pitchFamily="34" charset="0"/>
              </a:rPr>
              <a:t>mengalir</a:t>
            </a:r>
            <a:r>
              <a:rPr lang="en-US" altLang="en-US" b="1" dirty="0">
                <a:latin typeface="Arial Narrow" panose="020B0606020202030204" pitchFamily="34" charset="0"/>
              </a:rPr>
              <a:t> </a:t>
            </a:r>
            <a:r>
              <a:rPr lang="en-US" altLang="en-US" b="1" dirty="0" err="1">
                <a:latin typeface="Arial Narrow" panose="020B0606020202030204" pitchFamily="34" charset="0"/>
              </a:rPr>
              <a:t>diantara</a:t>
            </a:r>
            <a:r>
              <a:rPr lang="en-US" altLang="en-US" b="1" dirty="0">
                <a:latin typeface="Arial Narrow" panose="020B0606020202030204" pitchFamily="34" charset="0"/>
              </a:rPr>
              <a:t> </a:t>
            </a:r>
            <a:r>
              <a:rPr lang="en-US" altLang="en-US" b="1" dirty="0" err="1">
                <a:latin typeface="Arial Narrow" panose="020B0606020202030204" pitchFamily="34" charset="0"/>
              </a:rPr>
              <a:t>ruang</a:t>
            </a:r>
            <a:r>
              <a:rPr lang="en-US" altLang="en-US" b="1" dirty="0">
                <a:latin typeface="Arial Narrow" panose="020B0606020202030204" pitchFamily="34" charset="0"/>
              </a:rPr>
              <a:t> </a:t>
            </a:r>
            <a:r>
              <a:rPr lang="en-US" altLang="en-US" b="1" dirty="0" err="1">
                <a:latin typeface="Arial Narrow" panose="020B0606020202030204" pitchFamily="34" charset="0"/>
              </a:rPr>
              <a:t>antar</a:t>
            </a:r>
            <a:r>
              <a:rPr lang="en-US" altLang="en-US" b="1" dirty="0">
                <a:latin typeface="Arial Narrow" panose="020B0606020202030204" pitchFamily="34" charset="0"/>
              </a:rPr>
              <a:t> </a:t>
            </a:r>
            <a:r>
              <a:rPr lang="en-US" altLang="en-US" b="1" dirty="0" err="1">
                <a:latin typeface="Arial Narrow" panose="020B0606020202030204" pitchFamily="34" charset="0"/>
              </a:rPr>
              <a:t>sel</a:t>
            </a:r>
            <a:endParaRPr lang="en-US" altLang="en-US" b="1" dirty="0">
              <a:latin typeface="Arial Narrow" panose="020B0606020202030204" pitchFamily="34" charset="0"/>
            </a:endParaRPr>
          </a:p>
          <a:p>
            <a:r>
              <a:rPr lang="en-ID" altLang="en-US" sz="2000" b="1" dirty="0">
                <a:latin typeface="Arial Narrow" panose="020B0606020202030204" pitchFamily="34" charset="0"/>
              </a:rPr>
              <a:t>- </a:t>
            </a:r>
            <a:r>
              <a:rPr lang="en-US" altLang="en-US" b="1" dirty="0" err="1">
                <a:latin typeface="Arial Narrow" panose="020B0606020202030204" pitchFamily="34" charset="0"/>
              </a:rPr>
              <a:t>memblok</a:t>
            </a:r>
            <a:r>
              <a:rPr lang="en-US" altLang="en-US" b="1" dirty="0">
                <a:latin typeface="Arial Narrow" panose="020B0606020202030204" pitchFamily="34" charset="0"/>
              </a:rPr>
              <a:t> </a:t>
            </a:r>
            <a:r>
              <a:rPr lang="en-US" altLang="en-US" b="1" dirty="0" err="1">
                <a:latin typeface="Arial Narrow" panose="020B0606020202030204" pitchFamily="34" charset="0"/>
              </a:rPr>
              <a:t>gerakan</a:t>
            </a:r>
            <a:r>
              <a:rPr lang="en-US" altLang="en-US" b="1" dirty="0">
                <a:latin typeface="Arial Narrow" panose="020B0606020202030204" pitchFamily="34" charset="0"/>
              </a:rPr>
              <a:t> lateral protein </a:t>
            </a:r>
            <a:r>
              <a:rPr lang="en-US" altLang="en-US" b="1" dirty="0" err="1">
                <a:latin typeface="Arial Narrow" panose="020B0606020202030204" pitchFamily="34" charset="0"/>
              </a:rPr>
              <a:t>dan</a:t>
            </a:r>
            <a:r>
              <a:rPr lang="en-US" altLang="en-US" b="1" dirty="0">
                <a:latin typeface="Arial Narrow" panose="020B0606020202030204" pitchFamily="34" charset="0"/>
              </a:rPr>
              <a:t> lipid bilayer membrane</a:t>
            </a:r>
          </a:p>
          <a:p>
            <a:r>
              <a:rPr lang="en-ID" altLang="en-US" sz="2000" b="1" dirty="0">
                <a:latin typeface="Arial Narrow" panose="020B0606020202030204" pitchFamily="34" charset="0"/>
              </a:rPr>
              <a:t>- </a:t>
            </a:r>
            <a:r>
              <a:rPr lang="en-ID" altLang="en-US" sz="2000" b="1" dirty="0" err="1">
                <a:latin typeface="Arial Narrow" panose="020B0606020202030204" pitchFamily="34" charset="0"/>
              </a:rPr>
              <a:t>seleksi</a:t>
            </a:r>
            <a:r>
              <a:rPr lang="en-ID" altLang="en-US" sz="2000" b="1" dirty="0">
                <a:latin typeface="Arial Narrow" panose="020B0606020202030204" pitchFamily="34" charset="0"/>
              </a:rPr>
              <a:t> transport </a:t>
            </a:r>
            <a:r>
              <a:rPr lang="en-ID" altLang="en-US" sz="2000" b="1" dirty="0" err="1">
                <a:latin typeface="Arial Narrow" panose="020B0606020202030204" pitchFamily="34" charset="0"/>
              </a:rPr>
              <a:t>nutrisi</a:t>
            </a:r>
            <a:r>
              <a:rPr lang="en-ID" altLang="en-US" sz="2000" b="1" dirty="0">
                <a:latin typeface="Arial Narrow" panose="020B0606020202030204" pitchFamily="34" charset="0"/>
              </a:rPr>
              <a:t> (</a:t>
            </a:r>
            <a:r>
              <a:rPr lang="en-ID" altLang="en-US" sz="2000" b="1" dirty="0" err="1">
                <a:latin typeface="Arial Narrow" panose="020B0606020202030204" pitchFamily="34" charset="0"/>
              </a:rPr>
              <a:t>pd</a:t>
            </a:r>
            <a:r>
              <a:rPr lang="en-ID" altLang="en-US" sz="2000" b="1" dirty="0">
                <a:latin typeface="Arial Narrow" panose="020B0606020202030204" pitchFamily="34" charset="0"/>
              </a:rPr>
              <a:t> </a:t>
            </a:r>
            <a:r>
              <a:rPr lang="en-ID" altLang="en-US" sz="2000" b="1" dirty="0" err="1">
                <a:latin typeface="Arial Narrow" panose="020B0606020202030204" pitchFamily="34" charset="0"/>
              </a:rPr>
              <a:t>usus</a:t>
            </a:r>
            <a:r>
              <a:rPr lang="en-ID" altLang="en-US" sz="2000" b="1" dirty="0">
                <a:latin typeface="Arial Narrow" panose="020B0606020202030204" pitchFamily="34" charset="0"/>
              </a:rPr>
              <a:t>)</a:t>
            </a:r>
          </a:p>
          <a:p>
            <a:endParaRPr lang="en-ID" altLang="en-US" b="1" dirty="0">
              <a:latin typeface="Arial Narrow" panose="020B0606020202030204" pitchFamily="34" charset="0"/>
            </a:endParaRPr>
          </a:p>
          <a:p>
            <a:r>
              <a:rPr lang="en-ID" altLang="en-US" sz="2000" b="1" dirty="0" err="1">
                <a:latin typeface="Arial Narrow" panose="020B0606020202030204" pitchFamily="34" charset="0"/>
              </a:rPr>
              <a:t>Banyak</a:t>
            </a:r>
            <a:r>
              <a:rPr lang="en-ID" altLang="en-US" sz="2000" b="1" dirty="0">
                <a:latin typeface="Arial Narrow" panose="020B0606020202030204" pitchFamily="34" charset="0"/>
              </a:rPr>
              <a:t> </a:t>
            </a:r>
            <a:r>
              <a:rPr lang="en-ID" altLang="en-US" sz="2000" b="1" dirty="0" err="1">
                <a:latin typeface="Arial Narrow" panose="020B0606020202030204" pitchFamily="34" charset="0"/>
              </a:rPr>
              <a:t>ditemukan</a:t>
            </a:r>
            <a:r>
              <a:rPr lang="en-ID" altLang="en-US" sz="2000" b="1" dirty="0">
                <a:latin typeface="Arial Narrow" panose="020B0606020202030204" pitchFamily="34" charset="0"/>
              </a:rPr>
              <a:t> di gastrointestinal, pancreas </a:t>
            </a:r>
            <a:r>
              <a:rPr lang="en-ID" altLang="en-US" sz="2000" b="1" dirty="0" err="1">
                <a:latin typeface="Arial Narrow" panose="020B0606020202030204" pitchFamily="34" charset="0"/>
              </a:rPr>
              <a:t>dan</a:t>
            </a:r>
            <a:r>
              <a:rPr lang="en-ID" altLang="en-US" sz="2000" b="1" dirty="0">
                <a:latin typeface="Arial Narrow" panose="020B0606020202030204" pitchFamily="34" charset="0"/>
              </a:rPr>
              <a:t> </a:t>
            </a:r>
            <a:r>
              <a:rPr lang="en-ID" altLang="en-US" sz="2000" b="1" dirty="0" err="1">
                <a:latin typeface="Arial Narrow" panose="020B0606020202030204" pitchFamily="34" charset="0"/>
              </a:rPr>
              <a:t>hati</a:t>
            </a:r>
            <a:endParaRPr lang="en-US" altLang="en-US" sz="2000" b="1" dirty="0"/>
          </a:p>
        </p:txBody>
      </p:sp>
      <p:pic>
        <p:nvPicPr>
          <p:cNvPr id="398340" name="Picture 4" descr="w0091-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5" b="53993"/>
          <a:stretch>
            <a:fillRect/>
          </a:stretch>
        </p:blipFill>
        <p:spPr bwMode="auto">
          <a:xfrm>
            <a:off x="300038" y="990600"/>
            <a:ext cx="4195762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2809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Principles of Human Anatomy and Physiology, 11e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4BFE6E-1B1B-4AA1-8CB1-AF47392AF826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Adherens Junctions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495800" cy="4495800"/>
          </a:xfrm>
        </p:spPr>
        <p:txBody>
          <a:bodyPr>
            <a:normAutofit/>
          </a:bodyPr>
          <a:lstStyle/>
          <a:p>
            <a:endParaRPr lang="en-US" altLang="en-US" sz="2000" b="1" dirty="0">
              <a:latin typeface="Arial Narrow" panose="020B0606020202030204" pitchFamily="34" charset="0"/>
            </a:endParaRPr>
          </a:p>
          <a:p>
            <a:pPr marL="128016" lvl="1" indent="0">
              <a:buNone/>
            </a:pPr>
            <a:endParaRPr lang="en-ID" altLang="en-US" sz="2000" b="1" dirty="0">
              <a:latin typeface="Arial Narrow" panose="020B0606020202030204" pitchFamily="34" charset="0"/>
            </a:endParaRPr>
          </a:p>
          <a:p>
            <a:pPr marL="128016" lvl="1" indent="0">
              <a:buNone/>
            </a:pPr>
            <a:r>
              <a:rPr lang="en-ID" altLang="en-US" sz="2000" b="1" dirty="0" err="1">
                <a:latin typeface="Arial Narrow" panose="020B0606020202030204" pitchFamily="34" charset="0"/>
              </a:rPr>
              <a:t>Melekatkan</a:t>
            </a:r>
            <a:r>
              <a:rPr lang="en-ID" altLang="en-US" sz="2000" b="1" dirty="0">
                <a:latin typeface="Arial Narrow" panose="020B0606020202030204" pitchFamily="34" charset="0"/>
              </a:rPr>
              <a:t> </a:t>
            </a:r>
            <a:r>
              <a:rPr lang="en-ID" altLang="en-US" sz="2000" b="1" dirty="0" err="1">
                <a:latin typeface="Arial Narrow" panose="020B0606020202030204" pitchFamily="34" charset="0"/>
              </a:rPr>
              <a:t>sel-sel</a:t>
            </a:r>
            <a:endParaRPr lang="en-ID" altLang="en-US" sz="2000" b="1" dirty="0">
              <a:latin typeface="Arial Narrow" panose="020B0606020202030204" pitchFamily="34" charset="0"/>
            </a:endParaRPr>
          </a:p>
          <a:p>
            <a:pPr marL="128016" lvl="1" indent="0">
              <a:buNone/>
            </a:pPr>
            <a:r>
              <a:rPr lang="en-ID" altLang="en-US" sz="2000" b="1" dirty="0" err="1">
                <a:latin typeface="Arial Narrow" panose="020B0606020202030204" pitchFamily="34" charset="0"/>
              </a:rPr>
              <a:t>Komponen</a:t>
            </a:r>
            <a:r>
              <a:rPr lang="en-ID" altLang="en-US" sz="2000" b="1" dirty="0">
                <a:latin typeface="Arial Narrow" panose="020B0606020202030204" pitchFamily="34" charset="0"/>
              </a:rPr>
              <a:t> structural:</a:t>
            </a:r>
          </a:p>
          <a:p>
            <a:pPr lvl="1">
              <a:buFontTx/>
              <a:buChar char="-"/>
            </a:pPr>
            <a:r>
              <a:rPr lang="en-ID" altLang="en-US" sz="2000" b="1" dirty="0" err="1">
                <a:latin typeface="Arial Narrow" panose="020B0606020202030204" pitchFamily="34" charset="0"/>
              </a:rPr>
              <a:t>Plak</a:t>
            </a:r>
            <a:r>
              <a:rPr lang="en-ID" altLang="en-US" sz="2000" b="1" dirty="0">
                <a:latin typeface="Arial Narrow" panose="020B0606020202030204" pitchFamily="34" charset="0"/>
              </a:rPr>
              <a:t> </a:t>
            </a:r>
            <a:r>
              <a:rPr lang="en-ID" altLang="en-US" sz="2000" b="1" dirty="0">
                <a:latin typeface="Arial Narrow" panose="020B0606020202030204" pitchFamily="34" charset="0"/>
                <a:sym typeface="Wingdings" panose="05000000000000000000" pitchFamily="2" charset="2"/>
              </a:rPr>
              <a:t> </a:t>
            </a:r>
            <a:r>
              <a:rPr lang="en-ID" altLang="en-US" sz="2000" b="1" dirty="0" err="1">
                <a:latin typeface="Arial Narrow" panose="020B0606020202030204" pitchFamily="34" charset="0"/>
                <a:sym typeface="Wingdings" panose="05000000000000000000" pitchFamily="2" charset="2"/>
              </a:rPr>
              <a:t>lapisan</a:t>
            </a:r>
            <a:r>
              <a:rPr lang="en-ID" altLang="en-US" sz="2000" b="1" dirty="0"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ID" altLang="en-US" sz="2000" b="1" dirty="0" err="1">
                <a:latin typeface="Arial Narrow" panose="020B0606020202030204" pitchFamily="34" charset="0"/>
                <a:sym typeface="Wingdings" panose="05000000000000000000" pitchFamily="2" charset="2"/>
              </a:rPr>
              <a:t>padat</a:t>
            </a:r>
            <a:r>
              <a:rPr lang="en-ID" altLang="en-US" sz="2000" b="1" dirty="0">
                <a:latin typeface="Arial Narrow" panose="020B0606020202030204" pitchFamily="34" charset="0"/>
                <a:sym typeface="Wingdings" panose="05000000000000000000" pitchFamily="2" charset="2"/>
              </a:rPr>
              <a:t> protein </a:t>
            </a:r>
            <a:r>
              <a:rPr lang="en-ID" altLang="en-US" sz="2000" b="1" dirty="0" err="1">
                <a:latin typeface="Arial Narrow" panose="020B0606020202030204" pitchFamily="34" charset="0"/>
                <a:sym typeface="Wingdings" panose="05000000000000000000" pitchFamily="2" charset="2"/>
              </a:rPr>
              <a:t>yg</a:t>
            </a:r>
            <a:r>
              <a:rPr lang="en-ID" altLang="en-US" sz="2000" b="1" dirty="0"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ID" altLang="en-US" sz="2000" b="1" dirty="0" err="1">
                <a:latin typeface="Arial Narrow" panose="020B0606020202030204" pitchFamily="34" charset="0"/>
                <a:sym typeface="Wingdings" panose="05000000000000000000" pitchFamily="2" charset="2"/>
              </a:rPr>
              <a:t>ada</a:t>
            </a:r>
            <a:r>
              <a:rPr lang="en-ID" altLang="en-US" sz="2000" b="1" dirty="0">
                <a:latin typeface="Arial Narrow" panose="020B0606020202030204" pitchFamily="34" charset="0"/>
                <a:sym typeface="Wingdings" panose="05000000000000000000" pitchFamily="2" charset="2"/>
              </a:rPr>
              <a:t> di membrane </a:t>
            </a:r>
            <a:r>
              <a:rPr lang="en-ID" altLang="en-US" sz="2000" b="1" dirty="0" err="1">
                <a:latin typeface="Arial Narrow" panose="020B0606020202030204" pitchFamily="34" charset="0"/>
                <a:sym typeface="Wingdings" panose="05000000000000000000" pitchFamily="2" charset="2"/>
              </a:rPr>
              <a:t>sel</a:t>
            </a:r>
            <a:r>
              <a:rPr lang="en-ID" altLang="en-US" sz="2000" b="1" dirty="0"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ID" altLang="en-US" sz="2000" b="1" dirty="0" err="1">
                <a:latin typeface="Arial Narrow" panose="020B0606020202030204" pitchFamily="34" charset="0"/>
                <a:sym typeface="Wingdings" panose="05000000000000000000" pitchFamily="2" charset="2"/>
              </a:rPr>
              <a:t>bagian</a:t>
            </a:r>
            <a:r>
              <a:rPr lang="en-ID" altLang="en-US" sz="2000" b="1" dirty="0"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ID" altLang="en-US" sz="2000" b="1" dirty="0" err="1">
                <a:latin typeface="Arial Narrow" panose="020B0606020202030204" pitchFamily="34" charset="0"/>
                <a:sym typeface="Wingdings" panose="05000000000000000000" pitchFamily="2" charset="2"/>
              </a:rPr>
              <a:t>dalam</a:t>
            </a:r>
            <a:r>
              <a:rPr lang="en-ID" altLang="en-US" sz="2000" b="1" dirty="0"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ID" altLang="en-US" sz="2000" b="1" dirty="0" err="1">
                <a:latin typeface="Arial Narrow" panose="020B0606020202030204" pitchFamily="34" charset="0"/>
                <a:sym typeface="Wingdings" panose="05000000000000000000" pitchFamily="2" charset="2"/>
              </a:rPr>
              <a:t>sel</a:t>
            </a:r>
            <a:endParaRPr lang="en-ID" altLang="en-US" sz="2000" b="1" dirty="0"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r>
              <a:rPr lang="en-ID" altLang="en-US" sz="2000" b="1" dirty="0" err="1">
                <a:latin typeface="Arial Narrow" panose="020B0606020202030204" pitchFamily="34" charset="0"/>
                <a:sym typeface="Wingdings" panose="05000000000000000000" pitchFamily="2" charset="2"/>
              </a:rPr>
              <a:t>Mikrofilamen</a:t>
            </a:r>
            <a:r>
              <a:rPr lang="en-ID" altLang="en-US" sz="2000" b="1" dirty="0"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ID" altLang="en-US" sz="2000" b="1" dirty="0" err="1">
                <a:latin typeface="Arial Narrow" panose="020B0606020202030204" pitchFamily="34" charset="0"/>
                <a:sym typeface="Wingdings" panose="05000000000000000000" pitchFamily="2" charset="2"/>
              </a:rPr>
              <a:t>aktin</a:t>
            </a:r>
            <a:r>
              <a:rPr lang="en-ID" altLang="en-US" sz="2000" b="1" dirty="0">
                <a:latin typeface="Arial Narrow" panose="020B0606020202030204" pitchFamily="34" charset="0"/>
                <a:sym typeface="Wingdings" panose="05000000000000000000" pitchFamily="2" charset="2"/>
              </a:rPr>
              <a:t> (</a:t>
            </a:r>
            <a:r>
              <a:rPr lang="en-ID" altLang="en-US" sz="2000" b="1" dirty="0" err="1">
                <a:latin typeface="Arial Narrow" panose="020B0606020202030204" pitchFamily="34" charset="0"/>
                <a:sym typeface="Wingdings" panose="05000000000000000000" pitchFamily="2" charset="2"/>
              </a:rPr>
              <a:t>tonofilamen</a:t>
            </a:r>
            <a:r>
              <a:rPr lang="en-ID" altLang="en-US" sz="2000" b="1" dirty="0">
                <a:latin typeface="Arial Narrow" panose="020B0606020202030204" pitchFamily="34" charset="0"/>
                <a:sym typeface="Wingdings" panose="05000000000000000000" pitchFamily="2" charset="2"/>
              </a:rPr>
              <a:t>)  </a:t>
            </a:r>
            <a:r>
              <a:rPr lang="en-ID" altLang="en-US" sz="2000" b="1" dirty="0" err="1">
                <a:latin typeface="Arial Narrow" panose="020B0606020202030204" pitchFamily="34" charset="0"/>
                <a:sym typeface="Wingdings" panose="05000000000000000000" pitchFamily="2" charset="2"/>
              </a:rPr>
              <a:t>muncul</a:t>
            </a:r>
            <a:r>
              <a:rPr lang="en-ID" altLang="en-US" sz="2000" b="1" dirty="0"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ID" altLang="en-US" sz="2000" b="1" dirty="0" err="1">
                <a:latin typeface="Arial Narrow" panose="020B0606020202030204" pitchFamily="34" charset="0"/>
                <a:sym typeface="Wingdings" panose="05000000000000000000" pitchFamily="2" charset="2"/>
              </a:rPr>
              <a:t>dari</a:t>
            </a:r>
            <a:r>
              <a:rPr lang="en-ID" altLang="en-US" sz="2000" b="1" dirty="0"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ID" altLang="en-US" sz="2000" b="1" dirty="0" err="1">
                <a:latin typeface="Arial Narrow" panose="020B0606020202030204" pitchFamily="34" charset="0"/>
                <a:sym typeface="Wingdings" panose="05000000000000000000" pitchFamily="2" charset="2"/>
              </a:rPr>
              <a:t>plak</a:t>
            </a:r>
            <a:r>
              <a:rPr lang="en-ID" altLang="en-US" sz="2000" b="1" dirty="0"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ID" altLang="en-US" sz="2000" b="1" dirty="0" err="1">
                <a:latin typeface="Arial Narrow" panose="020B0606020202030204" pitchFamily="34" charset="0"/>
                <a:sym typeface="Wingdings" panose="05000000000000000000" pitchFamily="2" charset="2"/>
              </a:rPr>
              <a:t>ke</a:t>
            </a:r>
            <a:r>
              <a:rPr lang="en-ID" altLang="en-US" sz="2000" b="1" dirty="0"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ID" altLang="en-US" sz="2000" b="1" dirty="0" err="1">
                <a:latin typeface="Arial Narrow" panose="020B0606020202030204" pitchFamily="34" charset="0"/>
                <a:sym typeface="Wingdings" panose="05000000000000000000" pitchFamily="2" charset="2"/>
              </a:rPr>
              <a:t>arah</a:t>
            </a:r>
            <a:r>
              <a:rPr lang="en-ID" altLang="en-US" sz="2000" b="1" dirty="0"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ID" altLang="en-US" sz="2000" b="1" dirty="0" err="1">
                <a:latin typeface="Arial Narrow" panose="020B0606020202030204" pitchFamily="34" charset="0"/>
                <a:sym typeface="Wingdings" panose="05000000000000000000" pitchFamily="2" charset="2"/>
              </a:rPr>
              <a:t>sitoplasma</a:t>
            </a:r>
            <a:endParaRPr lang="en-ID" altLang="en-US" sz="2000" b="1" dirty="0"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r>
              <a:rPr lang="en-ID" altLang="en-US" sz="2000" b="1" dirty="0">
                <a:latin typeface="Arial Narrow" panose="020B0606020202030204" pitchFamily="34" charset="0"/>
                <a:sym typeface="Wingdings" panose="05000000000000000000" pitchFamily="2" charset="2"/>
              </a:rPr>
              <a:t>Protein integral  yang </a:t>
            </a:r>
            <a:r>
              <a:rPr lang="en-ID" altLang="en-US" sz="2000" b="1" dirty="0" err="1">
                <a:latin typeface="Arial Narrow" panose="020B0606020202030204" pitchFamily="34" charset="0"/>
                <a:sym typeface="Wingdings" panose="05000000000000000000" pitchFamily="2" charset="2"/>
              </a:rPr>
              <a:t>menghubungkan</a:t>
            </a:r>
            <a:r>
              <a:rPr lang="en-ID" altLang="en-US" sz="2000" b="1" dirty="0">
                <a:latin typeface="Arial Narrow" panose="020B0606020202030204" pitchFamily="34" charset="0"/>
                <a:sym typeface="Wingdings" panose="05000000000000000000" pitchFamily="2" charset="2"/>
              </a:rPr>
              <a:t> membrane </a:t>
            </a:r>
            <a:r>
              <a:rPr lang="en-ID" altLang="en-US" sz="2000" b="1" dirty="0" err="1">
                <a:latin typeface="Arial Narrow" panose="020B0606020202030204" pitchFamily="34" charset="0"/>
                <a:sym typeface="Wingdings" panose="05000000000000000000" pitchFamily="2" charset="2"/>
              </a:rPr>
              <a:t>sel</a:t>
            </a:r>
            <a:r>
              <a:rPr lang="en-ID" altLang="en-US" sz="2000" b="1" dirty="0"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ID" altLang="en-US" sz="2000" b="1" dirty="0" err="1">
                <a:latin typeface="Arial Narrow" panose="020B0606020202030204" pitchFamily="34" charset="0"/>
                <a:sym typeface="Wingdings" panose="05000000000000000000" pitchFamily="2" charset="2"/>
              </a:rPr>
              <a:t>yg</a:t>
            </a:r>
            <a:r>
              <a:rPr lang="en-ID" altLang="en-US" sz="2000" b="1" dirty="0"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ID" altLang="en-US" sz="2000" b="1" dirty="0" err="1">
                <a:latin typeface="Arial Narrow" panose="020B0606020202030204" pitchFamily="34" charset="0"/>
                <a:sym typeface="Wingdings" panose="05000000000000000000" pitchFamily="2" charset="2"/>
              </a:rPr>
              <a:t>satu</a:t>
            </a:r>
            <a:r>
              <a:rPr lang="en-ID" altLang="en-US" sz="2000" b="1" dirty="0"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ID" altLang="en-US" sz="2000" b="1" dirty="0" err="1">
                <a:latin typeface="Arial Narrow" panose="020B0606020202030204" pitchFamily="34" charset="0"/>
                <a:sym typeface="Wingdings" panose="05000000000000000000" pitchFamily="2" charset="2"/>
              </a:rPr>
              <a:t>dengan</a:t>
            </a:r>
            <a:r>
              <a:rPr lang="en-ID" altLang="en-US" sz="2000" b="1" dirty="0"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ID" altLang="en-US" sz="2000" b="1" dirty="0" err="1">
                <a:latin typeface="Arial Narrow" panose="020B0606020202030204" pitchFamily="34" charset="0"/>
                <a:sym typeface="Wingdings" panose="05000000000000000000" pitchFamily="2" charset="2"/>
              </a:rPr>
              <a:t>yg</a:t>
            </a:r>
            <a:r>
              <a:rPr lang="en-ID" altLang="en-US" sz="2000" b="1" dirty="0">
                <a:latin typeface="Arial Narrow" panose="020B0606020202030204" pitchFamily="34" charset="0"/>
                <a:sym typeface="Wingdings" panose="05000000000000000000" pitchFamily="2" charset="2"/>
              </a:rPr>
              <a:t> lain</a:t>
            </a:r>
          </a:p>
          <a:p>
            <a:pPr marL="128016" lvl="1" indent="0">
              <a:buNone/>
            </a:pPr>
            <a:endParaRPr lang="en-ID" altLang="en-US" sz="2000" b="1" dirty="0"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 marL="128016" lvl="1" indent="0">
              <a:buNone/>
            </a:pPr>
            <a:r>
              <a:rPr lang="en-ID" altLang="en-US" sz="2000" b="1" dirty="0" err="1">
                <a:latin typeface="Arial Narrow" panose="020B0606020202030204" pitchFamily="34" charset="0"/>
                <a:sym typeface="Wingdings" panose="05000000000000000000" pitchFamily="2" charset="2"/>
              </a:rPr>
              <a:t>Banyak</a:t>
            </a:r>
            <a:r>
              <a:rPr lang="en-ID" altLang="en-US" sz="2000" b="1" dirty="0"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ID" altLang="en-US" sz="2000" b="1" dirty="0" err="1">
                <a:latin typeface="Arial Narrow" panose="020B0606020202030204" pitchFamily="34" charset="0"/>
                <a:sym typeface="Wingdings" panose="05000000000000000000" pitchFamily="2" charset="2"/>
              </a:rPr>
              <a:t>ditemukan</a:t>
            </a:r>
            <a:r>
              <a:rPr lang="en-ID" altLang="en-US" sz="2000" b="1" dirty="0"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ID" altLang="en-US" sz="2000" b="1" dirty="0" err="1">
                <a:latin typeface="Arial Narrow" panose="020B0606020202030204" pitchFamily="34" charset="0"/>
                <a:sym typeface="Wingdings" panose="05000000000000000000" pitchFamily="2" charset="2"/>
              </a:rPr>
              <a:t>pada</a:t>
            </a:r>
            <a:r>
              <a:rPr lang="en-ID" altLang="en-US" sz="2000" b="1" dirty="0"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ID" altLang="en-US" sz="2000" b="1" dirty="0" err="1">
                <a:latin typeface="Arial Narrow" panose="020B0606020202030204" pitchFamily="34" charset="0"/>
                <a:sym typeface="Wingdings" panose="05000000000000000000" pitchFamily="2" charset="2"/>
              </a:rPr>
              <a:t>epitel</a:t>
            </a:r>
            <a:endParaRPr lang="en-US" altLang="en-US" sz="2000" b="1" dirty="0">
              <a:latin typeface="Arial Narrow" panose="020B0606020202030204" pitchFamily="34" charset="0"/>
            </a:endParaRPr>
          </a:p>
          <a:p>
            <a:endParaRPr lang="en-US" altLang="en-US" sz="2000" b="1" dirty="0">
              <a:latin typeface="Arial Narrow" panose="020B0606020202030204" pitchFamily="34" charset="0"/>
            </a:endParaRPr>
          </a:p>
        </p:txBody>
      </p:sp>
      <p:pic>
        <p:nvPicPr>
          <p:cNvPr id="400388" name="Picture 4" descr="w0091-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4" t="50000" b="19330"/>
          <a:stretch>
            <a:fillRect/>
          </a:stretch>
        </p:blipFill>
        <p:spPr bwMode="auto">
          <a:xfrm>
            <a:off x="304800" y="1981200"/>
            <a:ext cx="4267200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9598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Principles of Human Anatomy and Physiology, 11e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850D79-2D05-4634-A973-9C1854A15167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Gap Junctions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352800" y="1676400"/>
            <a:ext cx="5334000" cy="4114800"/>
          </a:xfrm>
        </p:spPr>
        <p:txBody>
          <a:bodyPr>
            <a:normAutofit/>
          </a:bodyPr>
          <a:lstStyle/>
          <a:p>
            <a:pPr marL="128016" lvl="1" indent="0">
              <a:buNone/>
            </a:pPr>
            <a:endParaRPr lang="en-ID" altLang="en-US" sz="2000" b="1" dirty="0">
              <a:latin typeface="Arial Narrow" panose="020B0606020202030204" pitchFamily="34" charset="0"/>
            </a:endParaRPr>
          </a:p>
          <a:p>
            <a:pPr marL="128016" lvl="1" indent="0">
              <a:buNone/>
            </a:pPr>
            <a:r>
              <a:rPr lang="en-ID" altLang="en-US" sz="2000" b="1" dirty="0" err="1">
                <a:latin typeface="Arial Narrow" panose="020B0606020202030204" pitchFamily="34" charset="0"/>
              </a:rPr>
              <a:t>Ruang</a:t>
            </a:r>
            <a:r>
              <a:rPr lang="en-ID" altLang="en-US" sz="2000" b="1" dirty="0">
                <a:latin typeface="Arial Narrow" panose="020B0606020202030204" pitchFamily="34" charset="0"/>
              </a:rPr>
              <a:t> (</a:t>
            </a:r>
            <a:r>
              <a:rPr lang="en-ID" altLang="en-US" sz="2000" b="1" dirty="0" err="1">
                <a:latin typeface="Arial Narrow" panose="020B0606020202030204" pitchFamily="34" charset="0"/>
              </a:rPr>
              <a:t>saluran</a:t>
            </a:r>
            <a:r>
              <a:rPr lang="en-ID" altLang="en-US" sz="2000" b="1" dirty="0">
                <a:latin typeface="Arial Narrow" panose="020B0606020202030204" pitchFamily="34" charset="0"/>
              </a:rPr>
              <a:t>) </a:t>
            </a:r>
            <a:r>
              <a:rPr lang="en-ID" altLang="en-US" sz="2000" b="1" dirty="0" err="1">
                <a:latin typeface="Arial Narrow" panose="020B0606020202030204" pitchFamily="34" charset="0"/>
              </a:rPr>
              <a:t>kecil</a:t>
            </a:r>
            <a:r>
              <a:rPr lang="en-ID" altLang="en-US" sz="2000" b="1" dirty="0">
                <a:latin typeface="Arial Narrow" panose="020B0606020202030204" pitchFamily="34" charset="0"/>
              </a:rPr>
              <a:t> </a:t>
            </a:r>
            <a:r>
              <a:rPr lang="en-ID" altLang="en-US" sz="2000" b="1" dirty="0" err="1">
                <a:latin typeface="Arial Narrow" panose="020B0606020202030204" pitchFamily="34" charset="0"/>
              </a:rPr>
              <a:t>antara</a:t>
            </a:r>
            <a:r>
              <a:rPr lang="en-ID" altLang="en-US" sz="2000" b="1" dirty="0">
                <a:latin typeface="Arial Narrow" panose="020B0606020202030204" pitchFamily="34" charset="0"/>
              </a:rPr>
              <a:t> membrane plasma 2 </a:t>
            </a:r>
            <a:r>
              <a:rPr lang="en-ID" altLang="en-US" sz="2000" b="1" dirty="0" err="1">
                <a:latin typeface="Arial Narrow" panose="020B0606020202030204" pitchFamily="34" charset="0"/>
              </a:rPr>
              <a:t>sel</a:t>
            </a:r>
            <a:endParaRPr lang="en-ID" altLang="en-US" sz="2000" b="1" dirty="0">
              <a:latin typeface="Arial Narrow" panose="020B0606020202030204" pitchFamily="34" charset="0"/>
            </a:endParaRPr>
          </a:p>
          <a:p>
            <a:pPr marL="128016" lvl="1" indent="0">
              <a:buNone/>
            </a:pPr>
            <a:endParaRPr lang="en-ID" altLang="en-US" sz="2000" b="1" dirty="0">
              <a:latin typeface="Arial Narrow" panose="020B0606020202030204" pitchFamily="34" charset="0"/>
            </a:endParaRPr>
          </a:p>
          <a:p>
            <a:pPr marL="128016" lvl="1" indent="0">
              <a:buNone/>
            </a:pPr>
            <a:r>
              <a:rPr lang="en-ID" altLang="en-US" sz="2000" b="1" dirty="0" err="1">
                <a:latin typeface="Arial Narrow" panose="020B0606020202030204" pitchFamily="34" charset="0"/>
              </a:rPr>
              <a:t>Terdiri</a:t>
            </a:r>
            <a:r>
              <a:rPr lang="en-ID" altLang="en-US" sz="2000" b="1" dirty="0">
                <a:latin typeface="Arial Narrow" panose="020B0606020202030204" pitchFamily="34" charset="0"/>
              </a:rPr>
              <a:t> </a:t>
            </a:r>
            <a:r>
              <a:rPr lang="en-ID" altLang="en-US" sz="2000" b="1" dirty="0" err="1">
                <a:latin typeface="Arial Narrow" panose="020B0606020202030204" pitchFamily="34" charset="0"/>
              </a:rPr>
              <a:t>dari</a:t>
            </a:r>
            <a:r>
              <a:rPr lang="en-ID" altLang="en-US" sz="2000" b="1" dirty="0">
                <a:latin typeface="Arial Narrow" panose="020B0606020202030204" pitchFamily="34" charset="0"/>
              </a:rPr>
              <a:t> protein </a:t>
            </a:r>
            <a:r>
              <a:rPr lang="en-ID" altLang="en-US" sz="2000" b="1" dirty="0" err="1">
                <a:latin typeface="Arial Narrow" panose="020B0606020202030204" pitchFamily="34" charset="0"/>
              </a:rPr>
              <a:t>kanal</a:t>
            </a:r>
            <a:r>
              <a:rPr lang="en-ID" altLang="en-US" sz="2000" b="1" dirty="0">
                <a:latin typeface="Arial Narrow" panose="020B0606020202030204" pitchFamily="34" charset="0"/>
              </a:rPr>
              <a:t> (connexion) yang </a:t>
            </a:r>
            <a:r>
              <a:rPr lang="en-ID" altLang="en-US" sz="2000" b="1" dirty="0" err="1">
                <a:latin typeface="Arial Narrow" panose="020B0606020202030204" pitchFamily="34" charset="0"/>
              </a:rPr>
              <a:t>membentuk</a:t>
            </a:r>
            <a:r>
              <a:rPr lang="en-ID" altLang="en-US" sz="2000" b="1" dirty="0">
                <a:latin typeface="Arial Narrow" panose="020B0606020202030204" pitchFamily="34" charset="0"/>
              </a:rPr>
              <a:t> </a:t>
            </a:r>
            <a:r>
              <a:rPr lang="en-ID" altLang="en-US" sz="2000" b="1" dirty="0" err="1">
                <a:latin typeface="Arial Narrow" panose="020B0606020202030204" pitchFamily="34" charset="0"/>
              </a:rPr>
              <a:t>saluran</a:t>
            </a:r>
            <a:r>
              <a:rPr lang="en-ID" altLang="en-US" sz="2000" b="1" dirty="0">
                <a:latin typeface="Arial Narrow" panose="020B0606020202030204" pitchFamily="34" charset="0"/>
              </a:rPr>
              <a:t> </a:t>
            </a:r>
            <a:r>
              <a:rPr lang="en-ID" altLang="en-US" sz="2000" b="1" dirty="0" err="1">
                <a:latin typeface="Arial Narrow" panose="020B0606020202030204" pitchFamily="34" charset="0"/>
              </a:rPr>
              <a:t>untuk</a:t>
            </a:r>
            <a:r>
              <a:rPr lang="en-ID" altLang="en-US" sz="2000" b="1" dirty="0">
                <a:latin typeface="Arial Narrow" panose="020B0606020202030204" pitchFamily="34" charset="0"/>
              </a:rPr>
              <a:t> </a:t>
            </a:r>
            <a:r>
              <a:rPr lang="en-ID" altLang="en-US" sz="2000" b="1" dirty="0" err="1">
                <a:latin typeface="Arial Narrow" panose="020B0606020202030204" pitchFamily="34" charset="0"/>
              </a:rPr>
              <a:t>lewatnya</a:t>
            </a:r>
            <a:r>
              <a:rPr lang="en-ID" altLang="en-US" sz="2000" b="1" dirty="0">
                <a:latin typeface="Arial Narrow" panose="020B0606020202030204" pitchFamily="34" charset="0"/>
              </a:rPr>
              <a:t> </a:t>
            </a:r>
            <a:r>
              <a:rPr lang="en-ID" altLang="en-US" sz="2000" b="1" dirty="0" err="1">
                <a:latin typeface="Arial Narrow" panose="020B0606020202030204" pitchFamily="34" charset="0"/>
              </a:rPr>
              <a:t>cairan</a:t>
            </a:r>
            <a:r>
              <a:rPr lang="en-ID" altLang="en-US" sz="2000" b="1" dirty="0">
                <a:latin typeface="Arial Narrow" panose="020B0606020202030204" pitchFamily="34" charset="0"/>
              </a:rPr>
              <a:t>, ion </a:t>
            </a:r>
            <a:r>
              <a:rPr lang="en-ID" altLang="en-US" sz="2000" b="1" dirty="0" err="1">
                <a:latin typeface="Arial Narrow" panose="020B0606020202030204" pitchFamily="34" charset="0"/>
              </a:rPr>
              <a:t>dan</a:t>
            </a:r>
            <a:r>
              <a:rPr lang="en-ID" altLang="en-US" sz="2000" b="1" dirty="0">
                <a:latin typeface="Arial Narrow" panose="020B0606020202030204" pitchFamily="34" charset="0"/>
              </a:rPr>
              <a:t> </a:t>
            </a:r>
            <a:r>
              <a:rPr lang="en-ID" altLang="en-US" sz="2000" b="1" dirty="0" err="1">
                <a:latin typeface="Arial Narrow" panose="020B0606020202030204" pitchFamily="34" charset="0"/>
              </a:rPr>
              <a:t>molekul</a:t>
            </a:r>
            <a:r>
              <a:rPr lang="en-ID" altLang="en-US" sz="2000" b="1" dirty="0">
                <a:latin typeface="Arial Narrow" panose="020B0606020202030204" pitchFamily="34" charset="0"/>
              </a:rPr>
              <a:t> </a:t>
            </a:r>
            <a:r>
              <a:rPr lang="en-ID" altLang="en-US" sz="2000" b="1" dirty="0" err="1">
                <a:latin typeface="Arial Narrow" panose="020B0606020202030204" pitchFamily="34" charset="0"/>
              </a:rPr>
              <a:t>kecil</a:t>
            </a:r>
            <a:endParaRPr lang="en-ID" altLang="en-US" sz="2000" b="1" dirty="0">
              <a:latin typeface="Arial Narrow" panose="020B0606020202030204" pitchFamily="34" charset="0"/>
            </a:endParaRPr>
          </a:p>
          <a:p>
            <a:pPr marL="128016" lvl="1" indent="0">
              <a:buNone/>
            </a:pPr>
            <a:endParaRPr lang="en-ID" altLang="en-US" sz="2000" b="1" dirty="0">
              <a:latin typeface="Arial Narrow" panose="020B0606020202030204" pitchFamily="34" charset="0"/>
            </a:endParaRPr>
          </a:p>
          <a:p>
            <a:pPr marL="128016" lvl="1" indent="0">
              <a:buNone/>
            </a:pPr>
            <a:r>
              <a:rPr lang="en-ID" altLang="en-US" sz="2000" b="1" dirty="0" err="1">
                <a:latin typeface="Arial Narrow" panose="020B0606020202030204" pitchFamily="34" charset="0"/>
              </a:rPr>
              <a:t>Banyak</a:t>
            </a:r>
            <a:r>
              <a:rPr lang="en-ID" altLang="en-US" sz="2000" b="1" dirty="0">
                <a:latin typeface="Arial Narrow" panose="020B0606020202030204" pitchFamily="34" charset="0"/>
              </a:rPr>
              <a:t> </a:t>
            </a:r>
            <a:r>
              <a:rPr lang="en-ID" altLang="en-US" sz="2000" b="1" dirty="0" err="1">
                <a:latin typeface="Arial Narrow" panose="020B0606020202030204" pitchFamily="34" charset="0"/>
              </a:rPr>
              <a:t>terdapat</a:t>
            </a:r>
            <a:r>
              <a:rPr lang="en-ID" altLang="en-US" sz="2000" b="1" dirty="0">
                <a:latin typeface="Arial Narrow" panose="020B0606020202030204" pitchFamily="34" charset="0"/>
              </a:rPr>
              <a:t> </a:t>
            </a:r>
            <a:r>
              <a:rPr lang="en-ID" altLang="en-US" sz="2000" b="1" dirty="0" err="1">
                <a:latin typeface="Arial Narrow" panose="020B0606020202030204" pitchFamily="34" charset="0"/>
              </a:rPr>
              <a:t>pada</a:t>
            </a:r>
            <a:r>
              <a:rPr lang="en-ID" altLang="en-US" sz="2000" b="1" dirty="0">
                <a:latin typeface="Arial Narrow" panose="020B0606020202030204" pitchFamily="34" charset="0"/>
              </a:rPr>
              <a:t> </a:t>
            </a:r>
            <a:r>
              <a:rPr lang="en-ID" altLang="en-US" sz="2000" b="1" dirty="0" err="1">
                <a:latin typeface="Arial Narrow" panose="020B0606020202030204" pitchFamily="34" charset="0"/>
              </a:rPr>
              <a:t>otot</a:t>
            </a:r>
            <a:r>
              <a:rPr lang="en-ID" altLang="en-US" sz="2000" b="1" dirty="0">
                <a:latin typeface="Arial Narrow" panose="020B0606020202030204" pitchFamily="34" charset="0"/>
              </a:rPr>
              <a:t> </a:t>
            </a:r>
            <a:r>
              <a:rPr lang="en-ID" altLang="en-US" sz="2000" b="1" dirty="0" err="1">
                <a:latin typeface="Arial Narrow" panose="020B0606020202030204" pitchFamily="34" charset="0"/>
              </a:rPr>
              <a:t>jantung</a:t>
            </a:r>
            <a:r>
              <a:rPr lang="en-ID" altLang="en-US" sz="2000" b="1" dirty="0">
                <a:latin typeface="Arial Narrow" panose="020B0606020202030204" pitchFamily="34" charset="0"/>
              </a:rPr>
              <a:t> (di </a:t>
            </a:r>
            <a:r>
              <a:rPr lang="en-ID" altLang="en-US" sz="2000" b="1" dirty="0" err="1">
                <a:latin typeface="Arial Narrow" panose="020B0606020202030204" pitchFamily="34" charset="0"/>
              </a:rPr>
              <a:t>diskus</a:t>
            </a:r>
            <a:r>
              <a:rPr lang="en-ID" altLang="en-US" sz="2000" b="1" dirty="0">
                <a:latin typeface="Arial Narrow" panose="020B0606020202030204" pitchFamily="34" charset="0"/>
              </a:rPr>
              <a:t> </a:t>
            </a:r>
            <a:r>
              <a:rPr lang="en-ID" altLang="en-US" sz="2000" b="1" dirty="0" err="1">
                <a:latin typeface="Arial Narrow" panose="020B0606020202030204" pitchFamily="34" charset="0"/>
              </a:rPr>
              <a:t>interkalaris</a:t>
            </a:r>
            <a:r>
              <a:rPr lang="en-ID" altLang="en-US" sz="2000" b="1" dirty="0">
                <a:latin typeface="Arial Narrow" panose="020B0606020202030204" pitchFamily="34" charset="0"/>
              </a:rPr>
              <a:t>) </a:t>
            </a:r>
            <a:r>
              <a:rPr lang="en-ID" altLang="en-US" sz="2000" b="1" dirty="0" err="1">
                <a:latin typeface="Arial Narrow" panose="020B0606020202030204" pitchFamily="34" charset="0"/>
              </a:rPr>
              <a:t>dan</a:t>
            </a:r>
            <a:r>
              <a:rPr lang="en-ID" altLang="en-US" sz="2000" b="1" dirty="0">
                <a:latin typeface="Arial Narrow" panose="020B0606020202030204" pitchFamily="34" charset="0"/>
              </a:rPr>
              <a:t> </a:t>
            </a:r>
            <a:r>
              <a:rPr lang="en-ID" altLang="en-US" sz="2000" b="1" dirty="0" err="1">
                <a:latin typeface="Arial Narrow" panose="020B0606020202030204" pitchFamily="34" charset="0"/>
              </a:rPr>
              <a:t>otot</a:t>
            </a:r>
            <a:r>
              <a:rPr lang="en-ID" altLang="en-US" sz="2000" b="1" dirty="0">
                <a:latin typeface="Arial Narrow" panose="020B0606020202030204" pitchFamily="34" charset="0"/>
              </a:rPr>
              <a:t> polos </a:t>
            </a:r>
            <a:r>
              <a:rPr lang="en-ID" altLang="en-US" sz="2000" b="1" dirty="0" err="1">
                <a:latin typeface="Arial Narrow" panose="020B0606020202030204" pitchFamily="34" charset="0"/>
              </a:rPr>
              <a:t>saluran</a:t>
            </a:r>
            <a:r>
              <a:rPr lang="en-ID" altLang="en-US" sz="2000" b="1" dirty="0">
                <a:latin typeface="Arial Narrow" panose="020B0606020202030204" pitchFamily="34" charset="0"/>
              </a:rPr>
              <a:t> </a:t>
            </a:r>
            <a:r>
              <a:rPr lang="en-ID" altLang="en-US" sz="2000" b="1" dirty="0" err="1">
                <a:latin typeface="Arial Narrow" panose="020B0606020202030204" pitchFamily="34" charset="0"/>
              </a:rPr>
              <a:t>cerna</a:t>
            </a:r>
            <a:endParaRPr lang="en-ID" altLang="en-US" sz="2000" b="1" dirty="0">
              <a:latin typeface="Arial Narrow" panose="020B0606020202030204" pitchFamily="34" charset="0"/>
            </a:endParaRPr>
          </a:p>
          <a:p>
            <a:pPr marL="128016" lvl="1" indent="0">
              <a:buNone/>
            </a:pPr>
            <a:endParaRPr lang="en-ID" altLang="en-US" sz="2000" b="1" dirty="0">
              <a:latin typeface="Arial Narrow" panose="020B0606020202030204" pitchFamily="34" charset="0"/>
            </a:endParaRPr>
          </a:p>
          <a:p>
            <a:pPr marL="128016" lvl="1" indent="0">
              <a:buNone/>
            </a:pPr>
            <a:endParaRPr lang="en-US" altLang="en-US" sz="2000" b="1" dirty="0">
              <a:latin typeface="Arial Narrow" panose="020B0606020202030204" pitchFamily="34" charset="0"/>
            </a:endParaRPr>
          </a:p>
          <a:p>
            <a:endParaRPr lang="en-US" altLang="en-US" sz="2000" b="1" dirty="0">
              <a:latin typeface="Arial Narrow" panose="020B0606020202030204" pitchFamily="34" charset="0"/>
            </a:endParaRPr>
          </a:p>
        </p:txBody>
      </p:sp>
      <p:pic>
        <p:nvPicPr>
          <p:cNvPr id="403460" name="Picture 4" descr="w0091-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5" r="73256" b="55112"/>
          <a:stretch>
            <a:fillRect/>
          </a:stretch>
        </p:blipFill>
        <p:spPr bwMode="auto">
          <a:xfrm>
            <a:off x="115888" y="1676400"/>
            <a:ext cx="3236912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14640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Principles of Human Anatomy and Physiology, 11e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6B46BA-9420-414D-84F7-A5F9EF860339}" type="slidenum">
              <a:rPr lang="en-US" altLang="en-US"/>
              <a:pPr/>
              <a:t>8</a:t>
            </a:fld>
            <a:endParaRPr lang="en-US" altLang="en-US"/>
          </a:p>
        </p:txBody>
      </p:sp>
      <p:pic>
        <p:nvPicPr>
          <p:cNvPr id="401410" name="Picture 2" descr="w0091-n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8" t="57668" r="28477" b="2763"/>
          <a:stretch/>
        </p:blipFill>
        <p:spPr bwMode="auto">
          <a:xfrm>
            <a:off x="381000" y="1905000"/>
            <a:ext cx="3946301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1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Desmosomes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27301" y="1219200"/>
            <a:ext cx="4511899" cy="4876800"/>
          </a:xfrm>
        </p:spPr>
        <p:txBody>
          <a:bodyPr>
            <a:noAutofit/>
          </a:bodyPr>
          <a:lstStyle/>
          <a:p>
            <a:endParaRPr lang="en-ID" altLang="en-US" sz="1800" b="1" dirty="0">
              <a:latin typeface="Arial Narrow" panose="020B0606020202030204" pitchFamily="34" charset="0"/>
            </a:endParaRPr>
          </a:p>
          <a:p>
            <a:r>
              <a:rPr lang="en-ID" altLang="en-US" sz="1800" b="1" dirty="0" err="1">
                <a:latin typeface="Arial Narrow" panose="020B0606020202030204" pitchFamily="34" charset="0"/>
              </a:rPr>
              <a:t>Mencegah</a:t>
            </a:r>
            <a:r>
              <a:rPr lang="en-ID" altLang="en-US" sz="1800" b="1" dirty="0">
                <a:latin typeface="Arial Narrow" panose="020B0606020202030204" pitchFamily="34" charset="0"/>
              </a:rPr>
              <a:t> </a:t>
            </a:r>
            <a:r>
              <a:rPr lang="en-ID" altLang="en-US" sz="1800" b="1" dirty="0" err="1">
                <a:latin typeface="Arial Narrow" panose="020B0606020202030204" pitchFamily="34" charset="0"/>
              </a:rPr>
              <a:t>pemisahan</a:t>
            </a:r>
            <a:r>
              <a:rPr lang="en-ID" altLang="en-US" sz="1800" b="1" dirty="0">
                <a:latin typeface="Arial Narrow" panose="020B0606020202030204" pitchFamily="34" charset="0"/>
              </a:rPr>
              <a:t> </a:t>
            </a:r>
            <a:r>
              <a:rPr lang="en-ID" altLang="en-US" sz="1800" b="1" dirty="0" err="1">
                <a:latin typeface="Arial Narrow" panose="020B0606020202030204" pitchFamily="34" charset="0"/>
              </a:rPr>
              <a:t>dan</a:t>
            </a:r>
            <a:r>
              <a:rPr lang="en-ID" altLang="en-US" sz="1800" b="1" dirty="0">
                <a:latin typeface="Arial Narrow" panose="020B0606020202030204" pitchFamily="34" charset="0"/>
              </a:rPr>
              <a:t> </a:t>
            </a:r>
            <a:r>
              <a:rPr lang="en-ID" altLang="en-US" sz="1800" b="1" dirty="0" err="1">
                <a:latin typeface="Arial Narrow" panose="020B0606020202030204" pitchFamily="34" charset="0"/>
              </a:rPr>
              <a:t>gangguan</a:t>
            </a:r>
            <a:r>
              <a:rPr lang="en-ID" altLang="en-US" sz="1800" b="1" dirty="0">
                <a:latin typeface="Arial Narrow" panose="020B0606020202030204" pitchFamily="34" charset="0"/>
              </a:rPr>
              <a:t> </a:t>
            </a:r>
            <a:r>
              <a:rPr lang="en-ID" altLang="en-US" sz="1800" b="1" dirty="0" err="1">
                <a:latin typeface="Arial Narrow" panose="020B0606020202030204" pitchFamily="34" charset="0"/>
              </a:rPr>
              <a:t>sel</a:t>
            </a:r>
            <a:endParaRPr lang="en-ID" altLang="en-US" sz="1800" b="1" dirty="0">
              <a:latin typeface="Arial Narrow" panose="020B0606020202030204" pitchFamily="34" charset="0"/>
            </a:endParaRPr>
          </a:p>
          <a:p>
            <a:r>
              <a:rPr lang="en-ID" altLang="en-US" sz="1800" b="1" dirty="0" err="1">
                <a:latin typeface="Arial Narrow" panose="020B0606020202030204" pitchFamily="34" charset="0"/>
              </a:rPr>
              <a:t>Strukturnya</a:t>
            </a:r>
            <a:r>
              <a:rPr lang="en-ID" altLang="en-US" sz="1800" b="1" dirty="0">
                <a:latin typeface="Arial Narrow" panose="020B0606020202030204" pitchFamily="34" charset="0"/>
              </a:rPr>
              <a:t> </a:t>
            </a:r>
            <a:r>
              <a:rPr lang="en-ID" altLang="en-US" sz="1800" b="1" dirty="0" err="1">
                <a:latin typeface="Arial Narrow" panose="020B0606020202030204" pitchFamily="34" charset="0"/>
              </a:rPr>
              <a:t>mirip</a:t>
            </a:r>
            <a:r>
              <a:rPr lang="en-ID" altLang="en-US" sz="1800" b="1" dirty="0">
                <a:latin typeface="Arial Narrow" panose="020B0606020202030204" pitchFamily="34" charset="0"/>
              </a:rPr>
              <a:t> adherent junction </a:t>
            </a:r>
            <a:r>
              <a:rPr lang="en-ID" altLang="en-US" sz="1800" b="1" dirty="0" err="1">
                <a:latin typeface="Arial Narrow" panose="020B0606020202030204" pitchFamily="34" charset="0"/>
              </a:rPr>
              <a:t>tetapi</a:t>
            </a:r>
            <a:r>
              <a:rPr lang="en-ID" altLang="en-US" sz="1800" b="1" dirty="0">
                <a:latin typeface="Arial Narrow" panose="020B0606020202030204" pitchFamily="34" charset="0"/>
              </a:rPr>
              <a:t> </a:t>
            </a:r>
            <a:r>
              <a:rPr lang="en-ID" altLang="en-US" sz="1800" b="1" dirty="0" err="1">
                <a:latin typeface="Arial Narrow" panose="020B0606020202030204" pitchFamily="34" charset="0"/>
              </a:rPr>
              <a:t>ada</a:t>
            </a:r>
            <a:r>
              <a:rPr lang="en-ID" altLang="en-US" sz="1800" b="1" dirty="0">
                <a:latin typeface="Arial Narrow" panose="020B0606020202030204" pitchFamily="34" charset="0"/>
              </a:rPr>
              <a:t> filament </a:t>
            </a:r>
            <a:r>
              <a:rPr lang="en-ID" altLang="en-US" sz="1800" b="1" dirty="0" err="1">
                <a:latin typeface="Arial Narrow" panose="020B0606020202030204" pitchFamily="34" charset="0"/>
              </a:rPr>
              <a:t>intermediet</a:t>
            </a:r>
            <a:r>
              <a:rPr lang="en-ID" altLang="en-US" sz="1800" b="1" dirty="0">
                <a:latin typeface="Arial Narrow" panose="020B0606020202030204" pitchFamily="34" charset="0"/>
              </a:rPr>
              <a:t> di </a:t>
            </a:r>
            <a:r>
              <a:rPr lang="en-ID" altLang="en-US" sz="1800" b="1" dirty="0" err="1">
                <a:latin typeface="Arial Narrow" panose="020B0606020202030204" pitchFamily="34" charset="0"/>
              </a:rPr>
              <a:t>intrasel</a:t>
            </a:r>
            <a:endParaRPr lang="en-ID" altLang="en-US" sz="1800" b="1" dirty="0">
              <a:latin typeface="Arial Narrow" panose="020B0606020202030204" pitchFamily="34" charset="0"/>
            </a:endParaRPr>
          </a:p>
          <a:p>
            <a:r>
              <a:rPr lang="id-ID" sz="1800" b="1" dirty="0">
                <a:latin typeface="Arial Narrow" panose="020B0606020202030204" pitchFamily="34" charset="0"/>
              </a:rPr>
              <a:t>Protein pelekatan sel pada desmosom, desmoglein dan desmokolin, merupakan anggota famili cadherin pada molekul-molekul pelekatan sel yang merupakan protein transmembran yang menjembatani ruang antara sel-sel epitel yang berdekatan dengan cara pengikatan homofilik pada domain ekstraseluler ke cadherin desmosom lainnya pada sel yang berdekatan. </a:t>
            </a:r>
          </a:p>
          <a:p>
            <a:r>
              <a:rPr lang="en-ID" altLang="en-US" sz="1800" b="1" dirty="0" err="1">
                <a:latin typeface="Arial Narrow" panose="020B0606020202030204" pitchFamily="34" charset="0"/>
              </a:rPr>
              <a:t>Medukung</a:t>
            </a:r>
            <a:r>
              <a:rPr lang="en-ID" altLang="en-US" sz="1800" b="1" dirty="0">
                <a:latin typeface="Arial Narrow" panose="020B0606020202030204" pitchFamily="34" charset="0"/>
              </a:rPr>
              <a:t> </a:t>
            </a:r>
            <a:r>
              <a:rPr lang="en-ID" altLang="en-US" sz="1800" b="1" dirty="0" err="1">
                <a:latin typeface="Arial Narrow" panose="020B0606020202030204" pitchFamily="34" charset="0"/>
              </a:rPr>
              <a:t>hubungan</a:t>
            </a:r>
            <a:r>
              <a:rPr lang="en-ID" altLang="en-US" sz="1800" b="1" dirty="0">
                <a:latin typeface="Arial Narrow" panose="020B0606020202030204" pitchFamily="34" charset="0"/>
              </a:rPr>
              <a:t> </a:t>
            </a:r>
            <a:r>
              <a:rPr lang="en-ID" altLang="en-US" sz="1800" b="1" dirty="0" err="1">
                <a:latin typeface="Arial Narrow" panose="020B0606020202030204" pitchFamily="34" charset="0"/>
              </a:rPr>
              <a:t>sel</a:t>
            </a:r>
            <a:r>
              <a:rPr lang="en-ID" altLang="en-US" sz="1800" b="1" dirty="0">
                <a:latin typeface="Arial Narrow" panose="020B0606020202030204" pitchFamily="34" charset="0"/>
              </a:rPr>
              <a:t> </a:t>
            </a:r>
            <a:r>
              <a:rPr lang="en-ID" altLang="en-US" sz="1800" b="1" dirty="0" err="1">
                <a:latin typeface="Arial Narrow" panose="020B0606020202030204" pitchFamily="34" charset="0"/>
              </a:rPr>
              <a:t>otot</a:t>
            </a:r>
            <a:r>
              <a:rPr lang="en-ID" altLang="en-US" sz="1800" b="1" dirty="0">
                <a:latin typeface="Arial Narrow" panose="020B0606020202030204" pitchFamily="34" charset="0"/>
              </a:rPr>
              <a:t> </a:t>
            </a:r>
            <a:r>
              <a:rPr lang="en-ID" altLang="en-US" sz="1800" b="1" dirty="0" err="1">
                <a:latin typeface="Arial Narrow" panose="020B0606020202030204" pitchFamily="34" charset="0"/>
              </a:rPr>
              <a:t>jantung</a:t>
            </a:r>
            <a:r>
              <a:rPr lang="en-ID" altLang="en-US" sz="1800" b="1" dirty="0">
                <a:latin typeface="Arial Narrow" panose="020B0606020202030204" pitchFamily="34" charset="0"/>
              </a:rPr>
              <a:t> (</a:t>
            </a:r>
            <a:r>
              <a:rPr lang="en-ID" altLang="en-US" sz="1800" b="1" dirty="0" err="1">
                <a:latin typeface="Arial Narrow" panose="020B0606020202030204" pitchFamily="34" charset="0"/>
              </a:rPr>
              <a:t>pada</a:t>
            </a:r>
            <a:r>
              <a:rPr lang="en-ID" altLang="en-US" sz="1800" b="1" dirty="0">
                <a:latin typeface="Arial Narrow" panose="020B0606020202030204" pitchFamily="34" charset="0"/>
              </a:rPr>
              <a:t> </a:t>
            </a:r>
            <a:r>
              <a:rPr lang="en-ID" altLang="en-US" sz="1800" b="1" dirty="0" err="1">
                <a:latin typeface="Arial Narrow" panose="020B0606020202030204" pitchFamily="34" charset="0"/>
              </a:rPr>
              <a:t>diskus</a:t>
            </a:r>
            <a:r>
              <a:rPr lang="en-ID" altLang="en-US" sz="1800" b="1" dirty="0">
                <a:latin typeface="Arial Narrow" panose="020B0606020202030204" pitchFamily="34" charset="0"/>
              </a:rPr>
              <a:t> </a:t>
            </a:r>
            <a:r>
              <a:rPr lang="en-ID" altLang="en-US" sz="1800" b="1" dirty="0" err="1">
                <a:latin typeface="Arial Narrow" panose="020B0606020202030204" pitchFamily="34" charset="0"/>
              </a:rPr>
              <a:t>interkalaris</a:t>
            </a:r>
            <a:r>
              <a:rPr lang="en-ID" altLang="en-US" sz="1800" b="1" dirty="0">
                <a:latin typeface="Arial Narrow" panose="020B0606020202030204" pitchFamily="34" charset="0"/>
              </a:rPr>
              <a:t>)</a:t>
            </a:r>
          </a:p>
          <a:p>
            <a:endParaRPr lang="en-ID" altLang="en-US" sz="1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82463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Principles of Human Anatomy and Physiology, 11e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3BCAE4-8251-49D0-9B41-D8A8B2216FD9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Hemidesmosomes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7725" y="1778000"/>
            <a:ext cx="4257675" cy="2514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2000" dirty="0"/>
          </a:p>
          <a:p>
            <a:pPr marL="128016" lvl="1" indent="0">
              <a:buNone/>
            </a:pPr>
            <a:endParaRPr lang="en-ID" altLang="en-US" sz="2000" dirty="0"/>
          </a:p>
          <a:p>
            <a:pPr marL="128016" lvl="1" indent="0">
              <a:buNone/>
            </a:pPr>
            <a:r>
              <a:rPr lang="en-ID" altLang="en-US" sz="2000" dirty="0" err="1"/>
              <a:t>Setengah</a:t>
            </a:r>
            <a:r>
              <a:rPr lang="en-ID" altLang="en-US" sz="2000" dirty="0"/>
              <a:t> desmosome</a:t>
            </a:r>
          </a:p>
          <a:p>
            <a:pPr marL="128016" lvl="1" indent="0">
              <a:buNone/>
            </a:pPr>
            <a:endParaRPr lang="en-ID" altLang="en-US" sz="2000" dirty="0"/>
          </a:p>
          <a:p>
            <a:pPr marL="128016" lvl="1" indent="0">
              <a:buNone/>
            </a:pPr>
            <a:r>
              <a:rPr lang="en-ID" altLang="en-US" sz="2000" dirty="0" err="1"/>
              <a:t>Mengubungkan</a:t>
            </a:r>
            <a:r>
              <a:rPr lang="en-ID" altLang="en-US" sz="2000" dirty="0"/>
              <a:t> </a:t>
            </a:r>
            <a:r>
              <a:rPr lang="en-ID" altLang="en-US" sz="2000" dirty="0" err="1"/>
              <a:t>sel</a:t>
            </a:r>
            <a:r>
              <a:rPr lang="en-ID" altLang="en-US" sz="2000" dirty="0"/>
              <a:t> </a:t>
            </a:r>
            <a:r>
              <a:rPr lang="en-ID" altLang="en-US" sz="2000" dirty="0" err="1"/>
              <a:t>dengan</a:t>
            </a:r>
            <a:r>
              <a:rPr lang="en-ID" altLang="en-US" sz="2000" dirty="0"/>
              <a:t> lamina basal</a:t>
            </a:r>
          </a:p>
        </p:txBody>
      </p:sp>
      <p:pic>
        <p:nvPicPr>
          <p:cNvPr id="402436" name="Picture 4" descr="w0091-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30" r="66190" b="5431"/>
          <a:stretch>
            <a:fillRect/>
          </a:stretch>
        </p:blipFill>
        <p:spPr bwMode="auto">
          <a:xfrm>
            <a:off x="381000" y="1719263"/>
            <a:ext cx="4343400" cy="407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257110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109</TotalTime>
  <Words>327</Words>
  <Application>Microsoft Macintosh PowerPoint</Application>
  <PresentationFormat>On-screen Show (4:3)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メイリオ</vt:lpstr>
      <vt:lpstr>MS PGothic</vt:lpstr>
      <vt:lpstr>Arial Narrow</vt:lpstr>
      <vt:lpstr>Tw Cen MT</vt:lpstr>
      <vt:lpstr>Tw Cen MT Condensed</vt:lpstr>
      <vt:lpstr>Wingdings</vt:lpstr>
      <vt:lpstr>Wingdings 3</vt:lpstr>
      <vt:lpstr>Integral</vt:lpstr>
      <vt:lpstr>Integrasi sel</vt:lpstr>
      <vt:lpstr>PowerPoint Presentation</vt:lpstr>
      <vt:lpstr>PowerPoint Presentation</vt:lpstr>
      <vt:lpstr>PowerPoint Presentation</vt:lpstr>
      <vt:lpstr>Tight Junctions</vt:lpstr>
      <vt:lpstr>Adherens Junctions</vt:lpstr>
      <vt:lpstr>Gap Junctions</vt:lpstr>
      <vt:lpstr>Desmosomes</vt:lpstr>
      <vt:lpstr>Hemidesmosomes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Integrasi sel</dc:title>
  <dc:creator>Tyas Putri Utami</dc:creator>
  <cp:lastModifiedBy>afre raya</cp:lastModifiedBy>
  <cp:revision>14</cp:revision>
  <dcterms:created xsi:type="dcterms:W3CDTF">2018-10-18T02:59:36Z</dcterms:created>
  <dcterms:modified xsi:type="dcterms:W3CDTF">2019-01-23T03:24:50Z</dcterms:modified>
</cp:coreProperties>
</file>