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70" r:id="rId2"/>
    <p:sldId id="260"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B3D0E1-243A-45A4-9A7C-EBBF0054D7F4}" type="slidenum">
              <a:rPr lang="id-ID" smtClean="0"/>
              <a:pPr fontAlgn="base">
                <a:spcBef>
                  <a:spcPct val="0"/>
                </a:spcBef>
                <a:spcAft>
                  <a:spcPct val="0"/>
                </a:spcAft>
                <a:defRPr/>
              </a:pPr>
              <a:t>4</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err="1"/>
              <a:t>Etika</a:t>
            </a:r>
            <a:r>
              <a:rPr lang="en-US" sz="3600" dirty="0"/>
              <a:t> </a:t>
            </a:r>
            <a:r>
              <a:rPr lang="en-US" sz="3600" dirty="0" err="1"/>
              <a:t>Bisnis</a:t>
            </a:r>
            <a:r>
              <a:rPr lang="en-US" sz="3600" dirty="0"/>
              <a:t>, </a:t>
            </a:r>
            <a:r>
              <a:rPr lang="en-US" sz="3600" dirty="0" err="1"/>
              <a:t>Pedoman</a:t>
            </a:r>
            <a:r>
              <a:rPr lang="en-US" sz="3600" dirty="0"/>
              <a:t> </a:t>
            </a:r>
            <a:r>
              <a:rPr lang="en-US" sz="3600" dirty="0" err="1"/>
              <a:t>Perilaku</a:t>
            </a:r>
            <a:r>
              <a:rPr lang="en-US" sz="3600" dirty="0"/>
              <a:t> </a:t>
            </a:r>
            <a:r>
              <a:rPr lang="en-US" sz="3600" dirty="0" err="1"/>
              <a:t>dan</a:t>
            </a:r>
            <a:r>
              <a:rPr lang="en-US" sz="3600" dirty="0"/>
              <a:t> </a:t>
            </a:r>
            <a:r>
              <a:rPr lang="en-US" sz="3600" dirty="0" err="1"/>
              <a:t>Manajemen</a:t>
            </a:r>
            <a:r>
              <a:rPr lang="en-US" sz="3600" dirty="0"/>
              <a:t> </a:t>
            </a:r>
            <a:r>
              <a:rPr lang="en-US" sz="3600" dirty="0" err="1"/>
              <a:t>Resiko</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FEB 909 </a:t>
            </a:r>
          </a:p>
          <a:p>
            <a:endParaRPr lang="id-ID" sz="2000" dirty="0" smtClean="0"/>
          </a:p>
          <a:p>
            <a:endParaRPr lang="id-ID" sz="2000" dirty="0"/>
          </a:p>
          <a:p>
            <a:r>
              <a:rPr lang="en-US" sz="2000" dirty="0" smtClean="0"/>
              <a:t>TATA KELOLA PERUSAHAAN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#7</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1920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1066800"/>
            <a:ext cx="6553200" cy="1828800"/>
          </a:xfrm>
        </p:spPr>
        <p:txBody>
          <a:bodyPr/>
          <a:lstStyle/>
          <a:p>
            <a:pPr eaLnBrk="1" hangingPunct="1"/>
            <a:r>
              <a:rPr lang="id-ID" sz="4800" b="1" smtClean="0">
                <a:latin typeface="Comic Sans MS" pitchFamily="66" charset="0"/>
              </a:rPr>
              <a:t>MANAJEMEN RESIKO</a:t>
            </a:r>
          </a:p>
        </p:txBody>
      </p:sp>
    </p:spTree>
    <p:extLst>
      <p:ext uri="{BB962C8B-B14F-4D97-AF65-F5344CB8AC3E}">
        <p14:creationId xmlns:p14="http://schemas.microsoft.com/office/powerpoint/2010/main" val="2006042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PENDAHULUAN</a:t>
            </a:r>
          </a:p>
        </p:txBody>
      </p:sp>
      <p:sp>
        <p:nvSpPr>
          <p:cNvPr id="6147" name="Rectangle 3"/>
          <p:cNvSpPr>
            <a:spLocks noGrp="1" noChangeArrowheads="1"/>
          </p:cNvSpPr>
          <p:nvPr>
            <p:ph idx="1"/>
          </p:nvPr>
        </p:nvSpPr>
        <p:spPr>
          <a:xfrm>
            <a:off x="1981200" y="1600200"/>
            <a:ext cx="6858000" cy="4267200"/>
          </a:xfrm>
        </p:spPr>
        <p:txBody>
          <a:bodyPr rtlCol="0">
            <a:normAutofit lnSpcReduction="10000"/>
          </a:bodyPr>
          <a:lstStyle/>
          <a:p>
            <a:pPr eaLnBrk="1" fontAlgn="auto" hangingPunct="1">
              <a:spcAft>
                <a:spcPts val="0"/>
              </a:spcAft>
              <a:buFont typeface="Arial" pitchFamily="34" charset="0"/>
              <a:buChar char="•"/>
              <a:defRPr/>
            </a:pPr>
            <a:r>
              <a:rPr lang="en-US" sz="2600" dirty="0" err="1" smtClean="0">
                <a:solidFill>
                  <a:srgbClr val="FF0000"/>
                </a:solidFill>
                <a:latin typeface="Comic Sans MS" pitchFamily="66" charset="0"/>
              </a:rPr>
              <a:t>Setiap</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aktivitas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bisnis</a:t>
            </a:r>
            <a:r>
              <a:rPr lang="en-US" sz="2600" dirty="0" smtClean="0">
                <a:solidFill>
                  <a:srgbClr val="FF0000"/>
                </a:solidFill>
                <a:latin typeface="Comic Sans MS" pitchFamily="66" charset="0"/>
              </a:rPr>
              <a:t> yang </a:t>
            </a:r>
            <a:r>
              <a:rPr lang="en-US" sz="2600" dirty="0" err="1" smtClean="0">
                <a:solidFill>
                  <a:srgbClr val="FF0000"/>
                </a:solidFill>
                <a:latin typeface="Comic Sans MS" pitchFamily="66" charset="0"/>
              </a:rPr>
              <a:t>dilakukan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selalu</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bertemu</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dengan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ketidakpastian</a:t>
            </a:r>
            <a:r>
              <a:rPr lang="en-US" sz="2600" dirty="0" smtClean="0">
                <a:solidFill>
                  <a:srgbClr val="FF0000"/>
                </a:solidFill>
                <a:latin typeface="Comic Sans MS" pitchFamily="66" charset="0"/>
              </a:rPr>
              <a:t>.</a:t>
            </a:r>
          </a:p>
          <a:p>
            <a:pPr eaLnBrk="1" fontAlgn="auto" hangingPunct="1">
              <a:spcAft>
                <a:spcPts val="0"/>
              </a:spcAft>
              <a:buFont typeface="Arial" pitchFamily="34" charset="0"/>
              <a:buChar char="•"/>
              <a:defRPr/>
            </a:pPr>
            <a:r>
              <a:rPr lang="en-US" sz="2600" dirty="0" err="1" smtClean="0">
                <a:solidFill>
                  <a:srgbClr val="FF0000"/>
                </a:solidFill>
                <a:latin typeface="Comic Sans MS" pitchFamily="66" charset="0"/>
              </a:rPr>
              <a:t>Ketidakpastian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dalam</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bisnis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menimbulkan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resiko</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dalam</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bisnis</a:t>
            </a:r>
            <a:r>
              <a:rPr lang="en-US" sz="2600" dirty="0" smtClean="0">
                <a:solidFill>
                  <a:srgbClr val="FF0000"/>
                </a:solidFill>
                <a:latin typeface="Comic Sans MS" pitchFamily="66" charset="0"/>
              </a:rPr>
              <a:t>.</a:t>
            </a:r>
          </a:p>
          <a:p>
            <a:pPr eaLnBrk="1" fontAlgn="auto" hangingPunct="1">
              <a:spcAft>
                <a:spcPts val="0"/>
              </a:spcAft>
              <a:buFont typeface="Arial" pitchFamily="34" charset="0"/>
              <a:buChar char="•"/>
              <a:defRPr/>
            </a:pPr>
            <a:r>
              <a:rPr lang="en-US" sz="2600" dirty="0" err="1" smtClean="0">
                <a:solidFill>
                  <a:srgbClr val="FF0000"/>
                </a:solidFill>
                <a:latin typeface="Comic Sans MS" pitchFamily="66" charset="0"/>
              </a:rPr>
              <a:t>Resiko</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memberikan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ancaman</a:t>
            </a:r>
            <a:r>
              <a:rPr lang="en-US" sz="2600" dirty="0" smtClean="0">
                <a:solidFill>
                  <a:srgbClr val="FF0000"/>
                </a:solidFill>
                <a:latin typeface="Comic Sans MS" pitchFamily="66" charset="0"/>
              </a:rPr>
              <a:t> </a:t>
            </a:r>
            <a:endParaRPr lang="id-ID" sz="2600" dirty="0" smtClean="0">
              <a:solidFill>
                <a:srgbClr val="FF0000"/>
              </a:solidFill>
              <a:latin typeface="Comic Sans MS" pitchFamily="66" charset="0"/>
            </a:endParaRPr>
          </a:p>
          <a:p>
            <a:pPr eaLnBrk="1" fontAlgn="auto" hangingPunct="1">
              <a:spcAft>
                <a:spcPts val="0"/>
              </a:spcAft>
              <a:buFont typeface="Arial" pitchFamily="34" charset="0"/>
              <a:buNone/>
              <a:defRPr/>
            </a:pPr>
            <a:r>
              <a:rPr lang="id-ID" sz="2600" dirty="0" smtClean="0">
                <a:solidFill>
                  <a:srgbClr val="FF0000"/>
                </a:solidFill>
                <a:latin typeface="Comic Sans MS" pitchFamily="66" charset="0"/>
              </a:rPr>
              <a:t>    </a:t>
            </a:r>
            <a:r>
              <a:rPr lang="en-US" sz="2600" dirty="0" smtClean="0">
                <a:solidFill>
                  <a:srgbClr val="FF0000"/>
                </a:solidFill>
                <a:latin typeface="Comic Sans MS" pitchFamily="66" charset="0"/>
              </a:rPr>
              <a:t>(</a:t>
            </a:r>
            <a:r>
              <a:rPr lang="en-US" sz="2600" dirty="0" err="1" smtClean="0">
                <a:solidFill>
                  <a:srgbClr val="FF0000"/>
                </a:solidFill>
                <a:latin typeface="Comic Sans MS" pitchFamily="66" charset="0"/>
              </a:rPr>
              <a:t>biaya</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kerugian</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dll</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bagi</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perusahaan</a:t>
            </a:r>
            <a:endParaRPr lang="en-US" sz="2600" dirty="0" smtClean="0">
              <a:solidFill>
                <a:srgbClr val="FF0000"/>
              </a:solidFill>
              <a:latin typeface="Comic Sans MS" pitchFamily="66" charset="0"/>
            </a:endParaRPr>
          </a:p>
          <a:p>
            <a:pPr eaLnBrk="1" fontAlgn="auto" hangingPunct="1">
              <a:spcAft>
                <a:spcPts val="0"/>
              </a:spcAft>
              <a:buFont typeface="Arial" pitchFamily="34" charset="0"/>
              <a:buChar char="•"/>
              <a:defRPr/>
            </a:pPr>
            <a:r>
              <a:rPr lang="en-US" sz="2600" dirty="0" err="1" smtClean="0">
                <a:solidFill>
                  <a:srgbClr val="FF0000"/>
                </a:solidFill>
                <a:latin typeface="Comic Sans MS" pitchFamily="66" charset="0"/>
              </a:rPr>
              <a:t>Setiap</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resiko</a:t>
            </a:r>
            <a:r>
              <a:rPr lang="en-US" sz="2600" dirty="0" smtClean="0">
                <a:solidFill>
                  <a:srgbClr val="FF0000"/>
                </a:solidFill>
                <a:latin typeface="Comic Sans MS" pitchFamily="66" charset="0"/>
              </a:rPr>
              <a:t> yang </a:t>
            </a:r>
            <a:r>
              <a:rPr lang="en-US" sz="2600" dirty="0" err="1" smtClean="0">
                <a:solidFill>
                  <a:srgbClr val="FF0000"/>
                </a:solidFill>
                <a:latin typeface="Comic Sans MS" pitchFamily="66" charset="0"/>
              </a:rPr>
              <a:t>terjadi</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di</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dalam</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aktivitas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bisnis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harus</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senantiasa</a:t>
            </a:r>
            <a:r>
              <a:rPr lang="en-US" sz="2600" dirty="0" smtClean="0">
                <a:solidFill>
                  <a:srgbClr val="FF0000"/>
                </a:solidFill>
                <a:latin typeface="Comic Sans MS" pitchFamily="66" charset="0"/>
              </a:rPr>
              <a:t> </a:t>
            </a:r>
            <a:r>
              <a:rPr lang="en-US" sz="2600" dirty="0" err="1" smtClean="0">
                <a:solidFill>
                  <a:srgbClr val="FF0000"/>
                </a:solidFill>
                <a:latin typeface="Comic Sans MS" pitchFamily="66" charset="0"/>
              </a:rPr>
              <a:t>diminimalisasi</a:t>
            </a:r>
            <a:r>
              <a:rPr lang="en-US" sz="2600" dirty="0" smtClean="0">
                <a:solidFill>
                  <a:srgbClr val="FF0000"/>
                </a:solidFill>
                <a:latin typeface="Comic Sans MS" pitchFamily="66" charset="0"/>
              </a:rPr>
              <a:t> </a:t>
            </a:r>
          </a:p>
        </p:txBody>
      </p:sp>
    </p:spTree>
    <p:extLst>
      <p:ext uri="{BB962C8B-B14F-4D97-AF65-F5344CB8AC3E}">
        <p14:creationId xmlns:p14="http://schemas.microsoft.com/office/powerpoint/2010/main" val="70905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id-ID" smtClean="0"/>
              <a:t>Pengertian Resiko</a:t>
            </a:r>
          </a:p>
        </p:txBody>
      </p:sp>
      <p:sp>
        <p:nvSpPr>
          <p:cNvPr id="3" name="Content Placeholder 2"/>
          <p:cNvSpPr>
            <a:spLocks noGrp="1"/>
          </p:cNvSpPr>
          <p:nvPr>
            <p:ph idx="1"/>
          </p:nvPr>
        </p:nvSpPr>
        <p:spPr>
          <a:xfrm>
            <a:off x="457200" y="1447800"/>
            <a:ext cx="6477000" cy="5105400"/>
          </a:xfrm>
        </p:spPr>
        <p:txBody>
          <a:bodyPr rtlCol="0">
            <a:normAutofit fontScale="77500" lnSpcReduction="20000"/>
          </a:bodyPr>
          <a:lstStyle/>
          <a:p>
            <a:pPr eaLnBrk="1" fontAlgn="auto" hangingPunct="1">
              <a:spcAft>
                <a:spcPts val="0"/>
              </a:spcAft>
              <a:buFont typeface="Arial" pitchFamily="34" charset="0"/>
              <a:buChar char="•"/>
              <a:defRPr/>
            </a:pPr>
            <a:r>
              <a:rPr lang="id-ID" b="1" dirty="0" smtClean="0">
                <a:latin typeface="Comic Sans MS" pitchFamily="66" charset="0"/>
              </a:rPr>
              <a:t>RESIKO</a:t>
            </a:r>
            <a:r>
              <a:rPr lang="id-ID" dirty="0" smtClean="0">
                <a:latin typeface="Comic Sans MS" pitchFamily="66" charset="0"/>
              </a:rPr>
              <a:t> adalah suatu variasi dari hasil-hasil yang dapat terjadi selama periode tertentu . </a:t>
            </a:r>
            <a:r>
              <a:rPr lang="id-ID" dirty="0" smtClean="0">
                <a:solidFill>
                  <a:schemeClr val="accent1">
                    <a:lumMod val="75000"/>
                  </a:schemeClr>
                </a:solidFill>
                <a:latin typeface="Comic Sans MS" pitchFamily="66" charset="0"/>
              </a:rPr>
              <a:t>(Arthur Williams dan Richard M.H.)</a:t>
            </a:r>
          </a:p>
          <a:p>
            <a:pPr eaLnBrk="1" fontAlgn="auto" hangingPunct="1">
              <a:spcAft>
                <a:spcPts val="0"/>
              </a:spcAft>
              <a:buFont typeface="Arial" pitchFamily="34" charset="0"/>
              <a:buChar char="•"/>
              <a:defRPr/>
            </a:pPr>
            <a:r>
              <a:rPr lang="id-ID" b="1" dirty="0" smtClean="0">
                <a:latin typeface="Comic Sans MS" pitchFamily="66" charset="0"/>
              </a:rPr>
              <a:t>Resiko</a:t>
            </a:r>
            <a:r>
              <a:rPr lang="id-ID" dirty="0" smtClean="0">
                <a:latin typeface="Comic Sans MS" pitchFamily="66" charset="0"/>
              </a:rPr>
              <a:t> adalah ketidakpastian yang mungkin melahirkan peristiwa kerugian. </a:t>
            </a:r>
          </a:p>
          <a:p>
            <a:pPr eaLnBrk="1" fontAlgn="auto" hangingPunct="1">
              <a:spcAft>
                <a:spcPts val="0"/>
              </a:spcAft>
              <a:buFont typeface="Arial" pitchFamily="34" charset="0"/>
              <a:buNone/>
              <a:defRPr/>
            </a:pPr>
            <a:r>
              <a:rPr lang="id-ID" dirty="0" smtClean="0">
                <a:latin typeface="Comic Sans MS" pitchFamily="66" charset="0"/>
              </a:rPr>
              <a:t>     </a:t>
            </a:r>
            <a:r>
              <a:rPr lang="id-ID" dirty="0" smtClean="0">
                <a:solidFill>
                  <a:schemeClr val="accent1">
                    <a:lumMod val="75000"/>
                  </a:schemeClr>
                </a:solidFill>
                <a:latin typeface="Comic Sans MS" pitchFamily="66" charset="0"/>
              </a:rPr>
              <a:t>(A.Abbas Salim)</a:t>
            </a:r>
          </a:p>
          <a:p>
            <a:pPr eaLnBrk="1" fontAlgn="auto" hangingPunct="1">
              <a:spcAft>
                <a:spcPts val="0"/>
              </a:spcAft>
              <a:buFont typeface="Arial" pitchFamily="34" charset="0"/>
              <a:buChar char="•"/>
              <a:defRPr/>
            </a:pPr>
            <a:r>
              <a:rPr lang="id-ID" b="1" dirty="0" smtClean="0">
                <a:latin typeface="Comic Sans MS" pitchFamily="66" charset="0"/>
              </a:rPr>
              <a:t>Resiko</a:t>
            </a:r>
            <a:r>
              <a:rPr lang="id-ID" dirty="0" smtClean="0">
                <a:latin typeface="Comic Sans MS" pitchFamily="66" charset="0"/>
              </a:rPr>
              <a:t> adalah ketidakpastian atas terjadinya suatu peristiwa. </a:t>
            </a:r>
            <a:r>
              <a:rPr lang="id-ID" dirty="0" smtClean="0">
                <a:solidFill>
                  <a:schemeClr val="accent1">
                    <a:lumMod val="75000"/>
                  </a:schemeClr>
                </a:solidFill>
                <a:latin typeface="Comic Sans MS" pitchFamily="66" charset="0"/>
              </a:rPr>
              <a:t>(Soekarto)</a:t>
            </a:r>
          </a:p>
          <a:p>
            <a:pPr eaLnBrk="1" fontAlgn="auto" hangingPunct="1">
              <a:spcAft>
                <a:spcPts val="0"/>
              </a:spcAft>
              <a:buFont typeface="Arial" pitchFamily="34" charset="0"/>
              <a:buChar char="•"/>
              <a:defRPr/>
            </a:pPr>
            <a:r>
              <a:rPr lang="id-ID" b="1" dirty="0" smtClean="0">
                <a:latin typeface="Comic Sans MS" pitchFamily="66" charset="0"/>
              </a:rPr>
              <a:t>Resiko</a:t>
            </a:r>
            <a:r>
              <a:rPr lang="id-ID" dirty="0" smtClean="0">
                <a:latin typeface="Comic Sans MS" pitchFamily="66" charset="0"/>
              </a:rPr>
              <a:t> merupakan penyebaran/penyimpangan hasil aktual dari hasil yang diharapkan. </a:t>
            </a:r>
            <a:r>
              <a:rPr lang="id-ID" dirty="0" smtClean="0">
                <a:solidFill>
                  <a:schemeClr val="accent1">
                    <a:lumMod val="75000"/>
                  </a:schemeClr>
                </a:solidFill>
                <a:latin typeface="Comic Sans MS" pitchFamily="66" charset="0"/>
              </a:rPr>
              <a:t>(Herman Darmawi)</a:t>
            </a:r>
          </a:p>
          <a:p>
            <a:pPr eaLnBrk="1" fontAlgn="auto" hangingPunct="1">
              <a:spcAft>
                <a:spcPts val="0"/>
              </a:spcAft>
              <a:buFont typeface="Arial" pitchFamily="34" charset="0"/>
              <a:buChar char="•"/>
              <a:defRPr/>
            </a:pPr>
            <a:endParaRPr lang="id-ID" dirty="0"/>
          </a:p>
        </p:txBody>
      </p:sp>
    </p:spTree>
    <p:extLst>
      <p:ext uri="{BB962C8B-B14F-4D97-AF65-F5344CB8AC3E}">
        <p14:creationId xmlns:p14="http://schemas.microsoft.com/office/powerpoint/2010/main" val="58078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id-ID" sz="3200" b="1" smtClean="0">
                <a:latin typeface="Comic Sans MS" pitchFamily="66" charset="0"/>
              </a:rPr>
              <a:t>Manajemen Resiko</a:t>
            </a:r>
            <a:endParaRPr lang="en-US" sz="3200" b="1" smtClean="0">
              <a:latin typeface="Comic Sans MS" pitchFamily="66" charset="0"/>
            </a:endParaRPr>
          </a:p>
        </p:txBody>
      </p:sp>
      <p:sp>
        <p:nvSpPr>
          <p:cNvPr id="3" name="Content Placeholder 2"/>
          <p:cNvSpPr>
            <a:spLocks noGrp="1"/>
          </p:cNvSpPr>
          <p:nvPr>
            <p:ph idx="1"/>
          </p:nvPr>
        </p:nvSpPr>
        <p:spPr>
          <a:xfrm>
            <a:off x="457200" y="1905000"/>
            <a:ext cx="8229600" cy="3429000"/>
          </a:xfrm>
        </p:spPr>
        <p:txBody>
          <a:bodyPr rtlCol="0">
            <a:normAutofit/>
          </a:bodyPr>
          <a:lstStyle/>
          <a:p>
            <a:pPr eaLnBrk="1" fontAlgn="auto" hangingPunct="1">
              <a:spcAft>
                <a:spcPts val="0"/>
              </a:spcAft>
              <a:buFont typeface="Arial" pitchFamily="34" charset="0"/>
              <a:buNone/>
              <a:defRPr/>
            </a:pPr>
            <a:r>
              <a:rPr lang="id-ID" dirty="0" smtClean="0"/>
              <a:t>    </a:t>
            </a:r>
            <a:r>
              <a:rPr lang="id-ID" sz="2800" dirty="0" smtClean="0">
                <a:solidFill>
                  <a:schemeClr val="accent1">
                    <a:lumMod val="75000"/>
                  </a:schemeClr>
                </a:solidFill>
                <a:latin typeface="Comic Sans MS" pitchFamily="66" charset="0"/>
              </a:rPr>
              <a:t>Manajemen resiko </a:t>
            </a:r>
            <a:r>
              <a:rPr lang="id-ID" sz="2800" dirty="0" smtClean="0">
                <a:latin typeface="Comic Sans MS" pitchFamily="66" charset="0"/>
              </a:rPr>
              <a:t>adalah kegiatan pimpinan puncak mengidentifikasi, mengevaluasi, menangani dan memonitor resiko bisnis yang dihadapi perusahaan mereka dimasa yang akan datang dan manajemen resiko adalah bagian yang tidak dapat dipisahkan dari good corporate governance.</a:t>
            </a:r>
            <a:endParaRPr lang="en-US" sz="2800" dirty="0">
              <a:latin typeface="Comic Sans MS" pitchFamily="66" charset="0"/>
            </a:endParaRPr>
          </a:p>
        </p:txBody>
      </p:sp>
    </p:spTree>
    <p:extLst>
      <p:ext uri="{BB962C8B-B14F-4D97-AF65-F5344CB8AC3E}">
        <p14:creationId xmlns:p14="http://schemas.microsoft.com/office/powerpoint/2010/main" val="2086517479"/>
      </p:ext>
    </p:extLst>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id-ID" b="1" smtClean="0"/>
              <a:t>KETIDAKPASTIAN</a:t>
            </a:r>
          </a:p>
        </p:txBody>
      </p:sp>
      <p:sp>
        <p:nvSpPr>
          <p:cNvPr id="3" name="Content Placeholder 2"/>
          <p:cNvSpPr>
            <a:spLocks noGrp="1"/>
          </p:cNvSpPr>
          <p:nvPr>
            <p:ph idx="1"/>
          </p:nvPr>
        </p:nvSpPr>
        <p:spPr>
          <a:xfrm>
            <a:off x="457200" y="1219200"/>
            <a:ext cx="6629400" cy="5257800"/>
          </a:xfrm>
        </p:spPr>
        <p:txBody>
          <a:bodyPr rtlCol="0">
            <a:noAutofit/>
          </a:bodyPr>
          <a:lstStyle/>
          <a:p>
            <a:pPr eaLnBrk="1" fontAlgn="auto" hangingPunct="1">
              <a:spcAft>
                <a:spcPts val="0"/>
              </a:spcAft>
              <a:buFont typeface="Arial" pitchFamily="34" charset="0"/>
              <a:buNone/>
              <a:defRPr/>
            </a:pPr>
            <a:endParaRPr lang="id-ID" sz="2000" dirty="0" smtClean="0"/>
          </a:p>
          <a:p>
            <a:pPr eaLnBrk="1" fontAlgn="auto" hangingPunct="1">
              <a:spcAft>
                <a:spcPts val="0"/>
              </a:spcAft>
              <a:buFont typeface="Arial" pitchFamily="34" charset="0"/>
              <a:buChar char="•"/>
              <a:defRPr/>
            </a:pPr>
            <a:r>
              <a:rPr lang="id-ID" sz="2000" b="1" dirty="0" smtClean="0">
                <a:solidFill>
                  <a:schemeClr val="accent1">
                    <a:lumMod val="75000"/>
                  </a:schemeClr>
                </a:solidFill>
                <a:latin typeface="Comic Sans MS" pitchFamily="66" charset="0"/>
              </a:rPr>
              <a:t>KETIDAKPASTIAN EKONOMI</a:t>
            </a:r>
            <a:r>
              <a:rPr lang="id-ID" sz="2000" dirty="0" smtClean="0">
                <a:latin typeface="Comic Sans MS" pitchFamily="66" charset="0"/>
              </a:rPr>
              <a:t> </a:t>
            </a:r>
            <a:r>
              <a:rPr lang="id-ID" sz="2000" i="1" dirty="0" smtClean="0">
                <a:latin typeface="Comic Sans MS" pitchFamily="66" charset="0"/>
              </a:rPr>
              <a:t>(economic uncertaity), </a:t>
            </a:r>
            <a:r>
              <a:rPr lang="id-ID" sz="2000" dirty="0" smtClean="0">
                <a:latin typeface="Comic Sans MS" pitchFamily="66" charset="0"/>
              </a:rPr>
              <a:t>yaitu kejadian-kejadian yang timbul sebagai akibat kondisi dan perilaku dari pelaku ekonomi, misalnya perubahan sikap konsumen, perubahan selera konsumen, perubahan harga, perubahan teknologi, penemuan baru, dsb.</a:t>
            </a:r>
          </a:p>
          <a:p>
            <a:pPr eaLnBrk="1" fontAlgn="auto" hangingPunct="1">
              <a:spcAft>
                <a:spcPts val="0"/>
              </a:spcAft>
              <a:buFont typeface="Arial" pitchFamily="34" charset="0"/>
              <a:buNone/>
              <a:defRPr/>
            </a:pPr>
            <a:endParaRPr lang="id-ID" sz="2000" dirty="0" smtClean="0">
              <a:latin typeface="Comic Sans MS" pitchFamily="66" charset="0"/>
            </a:endParaRPr>
          </a:p>
          <a:p>
            <a:pPr eaLnBrk="1" fontAlgn="auto" hangingPunct="1">
              <a:spcAft>
                <a:spcPts val="0"/>
              </a:spcAft>
              <a:buFont typeface="Arial" pitchFamily="34" charset="0"/>
              <a:buChar char="•"/>
              <a:defRPr/>
            </a:pPr>
            <a:r>
              <a:rPr lang="id-ID" sz="2000" b="1" dirty="0" smtClean="0">
                <a:solidFill>
                  <a:schemeClr val="accent1">
                    <a:lumMod val="75000"/>
                  </a:schemeClr>
                </a:solidFill>
                <a:latin typeface="Comic Sans MS" pitchFamily="66" charset="0"/>
              </a:rPr>
              <a:t>KETIDAKPASTIAN ALAM</a:t>
            </a:r>
            <a:r>
              <a:rPr lang="id-ID" sz="2000" b="1" dirty="0" smtClean="0">
                <a:latin typeface="Comic Sans MS" pitchFamily="66" charset="0"/>
              </a:rPr>
              <a:t> </a:t>
            </a:r>
            <a:r>
              <a:rPr lang="id-ID" sz="2000" i="1" dirty="0" smtClean="0">
                <a:latin typeface="Comic Sans MS" pitchFamily="66" charset="0"/>
              </a:rPr>
              <a:t>(uncertainty of nature) </a:t>
            </a:r>
            <a:r>
              <a:rPr lang="id-ID" sz="2000" dirty="0" smtClean="0">
                <a:latin typeface="Comic Sans MS" pitchFamily="66" charset="0"/>
              </a:rPr>
              <a:t>yaitu ketidakpastian yang disebabkan oleh alam, misalnya banjir, gempa bumi, kebakaran, dsb.</a:t>
            </a:r>
          </a:p>
          <a:p>
            <a:pPr eaLnBrk="1" fontAlgn="auto" hangingPunct="1">
              <a:spcAft>
                <a:spcPts val="0"/>
              </a:spcAft>
              <a:buFont typeface="Arial" pitchFamily="34" charset="0"/>
              <a:buNone/>
              <a:defRPr/>
            </a:pPr>
            <a:endParaRPr lang="id-ID" sz="2000" dirty="0" smtClean="0">
              <a:latin typeface="Comic Sans MS" pitchFamily="66" charset="0"/>
            </a:endParaRPr>
          </a:p>
          <a:p>
            <a:pPr eaLnBrk="1" fontAlgn="auto" hangingPunct="1">
              <a:spcAft>
                <a:spcPts val="0"/>
              </a:spcAft>
              <a:buFont typeface="Arial" pitchFamily="34" charset="0"/>
              <a:buChar char="•"/>
              <a:defRPr/>
            </a:pPr>
            <a:r>
              <a:rPr lang="id-ID" sz="2000" b="1" dirty="0" smtClean="0">
                <a:solidFill>
                  <a:schemeClr val="accent1">
                    <a:lumMod val="75000"/>
                  </a:schemeClr>
                </a:solidFill>
                <a:latin typeface="Comic Sans MS" pitchFamily="66" charset="0"/>
              </a:rPr>
              <a:t>KETIDAKPASTIAN KEMANUSIAAN</a:t>
            </a:r>
            <a:r>
              <a:rPr lang="id-ID" sz="2000" b="1" i="1" dirty="0" smtClean="0">
                <a:latin typeface="Comic Sans MS" pitchFamily="66" charset="0"/>
              </a:rPr>
              <a:t> </a:t>
            </a:r>
            <a:r>
              <a:rPr lang="id-ID" sz="2000" i="1" dirty="0" smtClean="0">
                <a:latin typeface="Comic Sans MS" pitchFamily="66" charset="0"/>
              </a:rPr>
              <a:t>(human uncertainty</a:t>
            </a:r>
            <a:r>
              <a:rPr lang="id-ID" sz="2000" dirty="0" smtClean="0">
                <a:latin typeface="Comic Sans MS" pitchFamily="66" charset="0"/>
              </a:rPr>
              <a:t>) yaitu ketidakpastian yang disebabkan oleh perilaku manusia mis.peperangan, pencurian, penggelapan, pembunuhan, dsb.</a:t>
            </a:r>
          </a:p>
          <a:p>
            <a:pPr eaLnBrk="1" fontAlgn="auto" hangingPunct="1">
              <a:spcAft>
                <a:spcPts val="0"/>
              </a:spcAft>
              <a:buFont typeface="Arial" pitchFamily="34" charset="0"/>
              <a:buNone/>
              <a:defRPr/>
            </a:pPr>
            <a:endParaRPr lang="id-ID" sz="2000" dirty="0"/>
          </a:p>
        </p:txBody>
      </p:sp>
    </p:spTree>
    <p:extLst>
      <p:ext uri="{BB962C8B-B14F-4D97-AF65-F5344CB8AC3E}">
        <p14:creationId xmlns:p14="http://schemas.microsoft.com/office/powerpoint/2010/main" val="1456243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609600"/>
            <a:ext cx="8229600" cy="1143000"/>
          </a:xfrm>
        </p:spPr>
        <p:txBody>
          <a:bodyPr/>
          <a:lstStyle/>
          <a:p>
            <a:pPr eaLnBrk="1" hangingPunct="1"/>
            <a:r>
              <a:rPr lang="id-ID" sz="3200" b="1" smtClean="0">
                <a:latin typeface="Comic Sans MS" pitchFamily="66" charset="0"/>
              </a:rPr>
              <a:t>Jenis Resiko Bisnis</a:t>
            </a:r>
            <a:r>
              <a:rPr lang="id-ID" sz="3200" smtClean="0">
                <a:latin typeface="Comic Sans MS" pitchFamily="66" charset="0"/>
              </a:rPr>
              <a:t/>
            </a:r>
            <a:br>
              <a:rPr lang="id-ID" sz="3200" smtClean="0">
                <a:latin typeface="Comic Sans MS" pitchFamily="66" charset="0"/>
              </a:rPr>
            </a:br>
            <a:endParaRPr lang="id-ID" sz="3200" smtClean="0">
              <a:latin typeface="Comic Sans MS" pitchFamily="66" charset="0"/>
            </a:endParaRPr>
          </a:p>
        </p:txBody>
      </p:sp>
      <p:sp>
        <p:nvSpPr>
          <p:cNvPr id="3" name="Content Placeholder 2"/>
          <p:cNvSpPr>
            <a:spLocks noGrp="1"/>
          </p:cNvSpPr>
          <p:nvPr>
            <p:ph idx="1"/>
          </p:nvPr>
        </p:nvSpPr>
        <p:spPr>
          <a:xfrm>
            <a:off x="457200" y="1905000"/>
            <a:ext cx="8229600" cy="2209800"/>
          </a:xfrm>
        </p:spPr>
        <p:txBody>
          <a:bodyPr rtlCol="0">
            <a:noAutofit/>
          </a:bodyPr>
          <a:lstStyle/>
          <a:p>
            <a:pPr marL="514350" indent="-514350" eaLnBrk="1" fontAlgn="auto" hangingPunct="1">
              <a:spcAft>
                <a:spcPts val="0"/>
              </a:spcAft>
              <a:buFont typeface="Arial" pitchFamily="34" charset="0"/>
              <a:buNone/>
              <a:defRPr/>
            </a:pPr>
            <a:r>
              <a:rPr lang="id-ID" dirty="0" smtClean="0">
                <a:latin typeface="Comic Sans MS" pitchFamily="66" charset="0"/>
              </a:rPr>
              <a:t>1.  Resiko citra atau reputasi perusahaan </a:t>
            </a:r>
            <a:endParaRPr lang="id-ID" i="1" dirty="0" smtClean="0">
              <a:latin typeface="Comic Sans MS" pitchFamily="66" charset="0"/>
            </a:endParaRPr>
          </a:p>
          <a:p>
            <a:pPr eaLnBrk="1" fontAlgn="auto" hangingPunct="1">
              <a:spcAft>
                <a:spcPts val="0"/>
              </a:spcAft>
              <a:buFont typeface="Arial" pitchFamily="34" charset="0"/>
              <a:buNone/>
              <a:defRPr/>
            </a:pPr>
            <a:r>
              <a:rPr lang="id-ID" i="1" dirty="0" smtClean="0">
                <a:latin typeface="Comic Sans MS" pitchFamily="66" charset="0"/>
              </a:rPr>
              <a:t>2. </a:t>
            </a:r>
            <a:r>
              <a:rPr lang="id-ID" dirty="0" smtClean="0">
                <a:latin typeface="Comic Sans MS" pitchFamily="66" charset="0"/>
              </a:rPr>
              <a:t>Resiko pasar</a:t>
            </a:r>
          </a:p>
          <a:p>
            <a:pPr eaLnBrk="1" fontAlgn="auto" hangingPunct="1">
              <a:spcAft>
                <a:spcPts val="0"/>
              </a:spcAft>
              <a:buFont typeface="Arial" pitchFamily="34" charset="0"/>
              <a:buNone/>
              <a:defRPr/>
            </a:pPr>
            <a:r>
              <a:rPr lang="id-ID" dirty="0" smtClean="0">
                <a:latin typeface="Comic Sans MS" pitchFamily="66" charset="0"/>
              </a:rPr>
              <a:t>3. Resiko kredit</a:t>
            </a:r>
          </a:p>
          <a:p>
            <a:pPr marL="514350" indent="-514350" eaLnBrk="1" fontAlgn="auto" hangingPunct="1">
              <a:spcAft>
                <a:spcPts val="0"/>
              </a:spcAft>
              <a:buFont typeface="Arial" pitchFamily="34" charset="0"/>
              <a:buNone/>
              <a:defRPr/>
            </a:pPr>
            <a:r>
              <a:rPr lang="id-ID" dirty="0" smtClean="0">
                <a:latin typeface="Comic Sans MS" pitchFamily="66" charset="0"/>
              </a:rPr>
              <a:t>4. Resiko Operasional</a:t>
            </a:r>
          </a:p>
          <a:p>
            <a:pPr marL="514350" indent="-514350" eaLnBrk="1" fontAlgn="auto" hangingPunct="1">
              <a:spcAft>
                <a:spcPts val="0"/>
              </a:spcAft>
              <a:buFont typeface="Arial" pitchFamily="34" charset="0"/>
              <a:buNone/>
              <a:defRPr/>
            </a:pPr>
            <a:endParaRPr lang="id-ID" dirty="0" smtClean="0">
              <a:latin typeface="Comic Sans MS" pitchFamily="66" charset="0"/>
            </a:endParaRPr>
          </a:p>
          <a:p>
            <a:pPr eaLnBrk="1" fontAlgn="auto" hangingPunct="1">
              <a:spcAft>
                <a:spcPts val="0"/>
              </a:spcAft>
              <a:buFont typeface="Arial" pitchFamily="34" charset="0"/>
              <a:buNone/>
              <a:defRPr/>
            </a:pPr>
            <a:endParaRPr lang="id-ID" dirty="0"/>
          </a:p>
        </p:txBody>
      </p:sp>
    </p:spTree>
    <p:extLst>
      <p:ext uri="{BB962C8B-B14F-4D97-AF65-F5344CB8AC3E}">
        <p14:creationId xmlns:p14="http://schemas.microsoft.com/office/powerpoint/2010/main" val="3880543945"/>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457200"/>
            <a:ext cx="8229600" cy="1036638"/>
          </a:xfrm>
        </p:spPr>
        <p:txBody>
          <a:bodyPr>
            <a:normAutofit fontScale="90000"/>
          </a:bodyPr>
          <a:lstStyle/>
          <a:p>
            <a:pPr eaLnBrk="1" hangingPunct="1"/>
            <a:r>
              <a:rPr lang="id-ID" sz="2000" b="1" smtClean="0">
                <a:latin typeface="Comic Sans MS" pitchFamily="66" charset="0"/>
              </a:rPr>
              <a:t>Tabel contoh resiko operasional, penyebab potensial resiko dan potensi kerugian yang dapat diderita perusahaan. </a:t>
            </a:r>
            <a:br>
              <a:rPr lang="id-ID" sz="2000" b="1" smtClean="0">
                <a:latin typeface="Comic Sans MS" pitchFamily="66" charset="0"/>
              </a:rPr>
            </a:br>
            <a:r>
              <a:rPr lang="id-ID" sz="2000" b="1" smtClean="0">
                <a:latin typeface="Comic Sans MS" pitchFamily="66" charset="0"/>
              </a:rPr>
              <a:t> </a:t>
            </a:r>
            <a:r>
              <a:rPr lang="id-ID" sz="2400" b="1" smtClean="0"/>
              <a:t/>
            </a:r>
            <a:br>
              <a:rPr lang="id-ID" sz="2400" b="1" smtClean="0"/>
            </a:br>
            <a:endParaRPr lang="id-ID" sz="2400" b="1" smtClean="0"/>
          </a:p>
        </p:txBody>
      </p:sp>
      <p:pic>
        <p:nvPicPr>
          <p:cNvPr id="16387" name="Picture 2"/>
          <p:cNvPicPr>
            <a:picLocks noGrp="1" noChangeAspect="1" noChangeArrowheads="1"/>
          </p:cNvPicPr>
          <p:nvPr>
            <p:ph idx="1"/>
          </p:nvPr>
        </p:nvPicPr>
        <p:blipFill>
          <a:blip r:embed="rId2"/>
          <a:srcRect l="33490" t="32668" r="30106" b="9085"/>
          <a:stretch>
            <a:fillRect/>
          </a:stretch>
        </p:blipFill>
        <p:spPr>
          <a:xfrm>
            <a:off x="304800" y="1219200"/>
            <a:ext cx="8458200" cy="5334000"/>
          </a:xfrm>
        </p:spPr>
      </p:pic>
      <p:cxnSp>
        <p:nvCxnSpPr>
          <p:cNvPr id="6" name="Straight Connector 5"/>
          <p:cNvCxnSpPr/>
          <p:nvPr/>
        </p:nvCxnSpPr>
        <p:spPr>
          <a:xfrm rot="5400000">
            <a:off x="5449888" y="4000500"/>
            <a:ext cx="49514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19048"/>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rtlCol="0">
            <a:normAutofit fontScale="90000"/>
          </a:bodyPr>
          <a:lstStyle/>
          <a:p>
            <a:pPr eaLnBrk="1" fontAlgn="auto" hangingPunct="1">
              <a:spcAft>
                <a:spcPts val="0"/>
              </a:spcAft>
              <a:defRPr/>
            </a:pPr>
            <a:r>
              <a:rPr lang="id-ID" sz="3200" b="1" dirty="0" smtClean="0">
                <a:latin typeface="Comic Sans MS" pitchFamily="66" charset="0"/>
              </a:rPr>
              <a:t>Potensi kerugian </a:t>
            </a:r>
            <a:r>
              <a:rPr lang="id-ID" sz="3200" dirty="0" smtClean="0">
                <a:latin typeface="Comic Sans MS" pitchFamily="66" charset="0"/>
              </a:rPr>
              <a:t/>
            </a:r>
            <a:br>
              <a:rPr lang="id-ID" sz="3200" dirty="0" smtClean="0">
                <a:latin typeface="Comic Sans MS" pitchFamily="66" charset="0"/>
              </a:rPr>
            </a:br>
            <a:endParaRPr lang="id-ID" sz="3200" dirty="0">
              <a:latin typeface="Comic Sans MS" pitchFamily="66" charset="0"/>
            </a:endParaRPr>
          </a:p>
        </p:txBody>
      </p:sp>
      <p:sp>
        <p:nvSpPr>
          <p:cNvPr id="17411" name="Content Placeholder 2"/>
          <p:cNvSpPr>
            <a:spLocks noGrp="1"/>
          </p:cNvSpPr>
          <p:nvPr>
            <p:ph idx="1"/>
          </p:nvPr>
        </p:nvSpPr>
        <p:spPr>
          <a:xfrm>
            <a:off x="2743200" y="990600"/>
            <a:ext cx="5943600" cy="5867400"/>
          </a:xfrm>
        </p:spPr>
        <p:txBody>
          <a:bodyPr>
            <a:normAutofit lnSpcReduction="10000"/>
          </a:bodyPr>
          <a:lstStyle/>
          <a:p>
            <a:pPr eaLnBrk="1" hangingPunct="1">
              <a:buFont typeface="Arial" charset="0"/>
              <a:buNone/>
            </a:pPr>
            <a:r>
              <a:rPr lang="id-ID" sz="2000" b="1" smtClean="0">
                <a:solidFill>
                  <a:schemeClr val="bg1"/>
                </a:solidFill>
              </a:rPr>
              <a:t>	</a:t>
            </a:r>
            <a:r>
              <a:rPr lang="id-ID" sz="2000" b="1" smtClean="0">
                <a:solidFill>
                  <a:schemeClr val="bg1"/>
                </a:solidFill>
                <a:latin typeface="Comic Sans MS" pitchFamily="66" charset="0"/>
              </a:rPr>
              <a:t>Daftar potensi kerugian sebagai berikut :</a:t>
            </a:r>
          </a:p>
          <a:p>
            <a:pPr eaLnBrk="1" hangingPunct="1">
              <a:buFont typeface="Arial" charset="0"/>
              <a:buNone/>
            </a:pPr>
            <a:endParaRPr lang="id-ID" sz="2000" b="1" smtClean="0">
              <a:solidFill>
                <a:schemeClr val="bg1"/>
              </a:solidFill>
              <a:latin typeface="Comic Sans MS" pitchFamily="66" charset="0"/>
            </a:endParaRPr>
          </a:p>
          <a:p>
            <a:pPr eaLnBrk="1" hangingPunct="1">
              <a:buFont typeface="Arial" charset="0"/>
              <a:buNone/>
            </a:pPr>
            <a:r>
              <a:rPr lang="id-ID" sz="2000" b="1" smtClean="0">
                <a:solidFill>
                  <a:schemeClr val="bg1"/>
                </a:solidFill>
                <a:latin typeface="Comic Sans MS" pitchFamily="66" charset="0"/>
              </a:rPr>
              <a:t>1.  Kerugian harta termasuk sarana produksi, sumber  daya manusia dan sumber pasokan </a:t>
            </a:r>
          </a:p>
          <a:p>
            <a:pPr eaLnBrk="1" hangingPunct="1">
              <a:buFont typeface="Arial" charset="0"/>
              <a:buNone/>
            </a:pPr>
            <a:r>
              <a:rPr lang="id-ID" sz="2000" b="1" smtClean="0">
                <a:solidFill>
                  <a:schemeClr val="bg1"/>
                </a:solidFill>
                <a:latin typeface="Comic Sans MS" pitchFamily="66" charset="0"/>
              </a:rPr>
              <a:t>2.  Penurunan jumlah penghasilan </a:t>
            </a:r>
          </a:p>
          <a:p>
            <a:pPr eaLnBrk="1" hangingPunct="1">
              <a:buFont typeface="Arial" charset="0"/>
              <a:buNone/>
            </a:pPr>
            <a:r>
              <a:rPr lang="id-ID" sz="2000" b="1" smtClean="0">
                <a:solidFill>
                  <a:schemeClr val="bg1"/>
                </a:solidFill>
                <a:latin typeface="Comic Sans MS" pitchFamily="66" charset="0"/>
              </a:rPr>
              <a:t>3.  Peningkatan biaya produksi dan biaya operasional</a:t>
            </a:r>
          </a:p>
          <a:p>
            <a:pPr eaLnBrk="1" hangingPunct="1">
              <a:buFont typeface="Arial" charset="0"/>
              <a:buNone/>
            </a:pPr>
            <a:r>
              <a:rPr lang="id-ID" sz="2000" b="1" smtClean="0">
                <a:solidFill>
                  <a:schemeClr val="bg1"/>
                </a:solidFill>
                <a:latin typeface="Comic Sans MS" pitchFamily="66" charset="0"/>
              </a:rPr>
              <a:t>4.  Kehilangan karyawan teladan </a:t>
            </a:r>
          </a:p>
          <a:p>
            <a:pPr eaLnBrk="1" hangingPunct="1">
              <a:buFont typeface="Arial" charset="0"/>
              <a:buNone/>
            </a:pPr>
            <a:r>
              <a:rPr lang="id-ID" sz="2000" b="1" smtClean="0">
                <a:solidFill>
                  <a:schemeClr val="bg1"/>
                </a:solidFill>
                <a:latin typeface="Comic Sans MS" pitchFamily="66" charset="0"/>
              </a:rPr>
              <a:t>5.  Penurunan kinerja bisnis </a:t>
            </a:r>
          </a:p>
          <a:p>
            <a:pPr eaLnBrk="1" hangingPunct="1">
              <a:buFont typeface="Arial" charset="0"/>
              <a:buNone/>
            </a:pPr>
            <a:r>
              <a:rPr lang="id-ID" sz="2000" b="1" smtClean="0">
                <a:solidFill>
                  <a:schemeClr val="bg1"/>
                </a:solidFill>
                <a:latin typeface="Comic Sans MS" pitchFamily="66" charset="0"/>
              </a:rPr>
              <a:t>6.  Keterlambatan jadwal pelaksanaan kegiatan bisnis</a:t>
            </a:r>
          </a:p>
          <a:p>
            <a:pPr eaLnBrk="1" hangingPunct="1">
              <a:buFont typeface="Arial" charset="0"/>
              <a:buNone/>
            </a:pPr>
            <a:r>
              <a:rPr lang="id-ID" sz="2000" b="1" smtClean="0">
                <a:solidFill>
                  <a:schemeClr val="bg1"/>
                </a:solidFill>
                <a:latin typeface="Comic Sans MS" pitchFamily="66" charset="0"/>
              </a:rPr>
              <a:t>7.  Kerusakaan lingkungan hidup daerah sekitar </a:t>
            </a:r>
          </a:p>
          <a:p>
            <a:pPr eaLnBrk="1" hangingPunct="1">
              <a:buFont typeface="Arial" charset="0"/>
              <a:buNone/>
            </a:pPr>
            <a:r>
              <a:rPr lang="id-ID" sz="2000" b="1" smtClean="0">
                <a:solidFill>
                  <a:schemeClr val="bg1"/>
                </a:solidFill>
                <a:latin typeface="Comic Sans MS" pitchFamily="66" charset="0"/>
              </a:rPr>
              <a:t>8.  Kerugiaan non-harta, seperti citra perusahaan , goodwill, mutu kehidupan</a:t>
            </a:r>
          </a:p>
          <a:p>
            <a:pPr eaLnBrk="1" hangingPunct="1">
              <a:buFont typeface="Arial" charset="0"/>
              <a:buNone/>
            </a:pPr>
            <a:r>
              <a:rPr lang="id-ID" sz="2000" b="1" smtClean="0">
                <a:solidFill>
                  <a:schemeClr val="bg1"/>
                </a:solidFill>
                <a:latin typeface="Comic Sans MS" pitchFamily="66" charset="0"/>
              </a:rPr>
              <a:t>9.  Penurunan mutu tingkah laku atau tindak tanduk organisasi</a:t>
            </a:r>
          </a:p>
          <a:p>
            <a:pPr eaLnBrk="1" hangingPunct="1">
              <a:buFont typeface="Arial" charset="0"/>
              <a:buNone/>
            </a:pPr>
            <a:endParaRPr lang="id-ID" sz="2000" b="1" smtClean="0">
              <a:solidFill>
                <a:schemeClr val="bg1"/>
              </a:solidFill>
            </a:endParaRPr>
          </a:p>
        </p:txBody>
      </p:sp>
    </p:spTree>
    <p:extLst>
      <p:ext uri="{BB962C8B-B14F-4D97-AF65-F5344CB8AC3E}">
        <p14:creationId xmlns:p14="http://schemas.microsoft.com/office/powerpoint/2010/main" val="3590832693"/>
      </p:ext>
    </p:extLst>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066800"/>
          </a:xfrm>
        </p:spPr>
        <p:txBody>
          <a:bodyPr/>
          <a:lstStyle/>
          <a:p>
            <a:pPr eaLnBrk="1" hangingPunct="1"/>
            <a:r>
              <a:rPr lang="id-ID" sz="3200" b="1" smtClean="0">
                <a:latin typeface="Comic Sans MS" pitchFamily="66" charset="0"/>
              </a:rPr>
              <a:t>Proses Manajemen Resiko</a:t>
            </a:r>
            <a:r>
              <a:rPr lang="id-ID" sz="3200" smtClean="0">
                <a:latin typeface="Comic Sans MS" pitchFamily="66" charset="0"/>
              </a:rPr>
              <a:t/>
            </a:r>
            <a:br>
              <a:rPr lang="id-ID" sz="3200" smtClean="0">
                <a:latin typeface="Comic Sans MS" pitchFamily="66" charset="0"/>
              </a:rPr>
            </a:br>
            <a:endParaRPr lang="id-ID" sz="3200" smtClean="0">
              <a:latin typeface="Comic Sans MS" pitchFamily="66" charset="0"/>
            </a:endParaRPr>
          </a:p>
        </p:txBody>
      </p:sp>
      <p:sp>
        <p:nvSpPr>
          <p:cNvPr id="3" name="Content Placeholder 2"/>
          <p:cNvSpPr>
            <a:spLocks noGrp="1"/>
          </p:cNvSpPr>
          <p:nvPr>
            <p:ph idx="1"/>
          </p:nvPr>
        </p:nvSpPr>
        <p:spPr>
          <a:xfrm>
            <a:off x="838200" y="1447800"/>
            <a:ext cx="7848600" cy="3733800"/>
          </a:xfrm>
        </p:spPr>
        <p:txBody>
          <a:bodyPr rtlCol="0">
            <a:normAutofit/>
          </a:bodyPr>
          <a:lstStyle/>
          <a:p>
            <a:pPr eaLnBrk="1" fontAlgn="auto" hangingPunct="1">
              <a:spcAft>
                <a:spcPts val="0"/>
              </a:spcAft>
              <a:buFont typeface="Arial" pitchFamily="34" charset="0"/>
              <a:buNone/>
              <a:defRPr/>
            </a:pPr>
            <a:r>
              <a:rPr lang="id-ID" dirty="0" smtClean="0"/>
              <a:t> </a:t>
            </a:r>
            <a:r>
              <a:rPr lang="id-ID" sz="2400" dirty="0" smtClean="0">
                <a:latin typeface="Comic Sans MS" pitchFamily="66" charset="0"/>
              </a:rPr>
              <a:t>Urutan langkah proses manajemen resiko adalah</a:t>
            </a:r>
          </a:p>
          <a:p>
            <a:pPr eaLnBrk="1" fontAlgn="auto" hangingPunct="1">
              <a:spcAft>
                <a:spcPts val="0"/>
              </a:spcAft>
              <a:buFont typeface="Arial" pitchFamily="34" charset="0"/>
              <a:buNone/>
              <a:defRPr/>
            </a:pPr>
            <a:r>
              <a:rPr lang="id-ID" sz="2400" dirty="0" smtClean="0">
                <a:latin typeface="Comic Sans MS" pitchFamily="66" charset="0"/>
              </a:rPr>
              <a:t> sebagai berikut :</a:t>
            </a:r>
          </a:p>
          <a:p>
            <a:pPr eaLnBrk="1" fontAlgn="auto" hangingPunct="1">
              <a:spcAft>
                <a:spcPts val="0"/>
              </a:spcAft>
              <a:buFont typeface="Arial" pitchFamily="34" charset="0"/>
              <a:buNone/>
              <a:defRPr/>
            </a:pPr>
            <a:endParaRPr lang="id-ID" sz="2400" dirty="0" smtClean="0">
              <a:latin typeface="Comic Sans MS" pitchFamily="66" charset="0"/>
            </a:endParaRP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Mengidentifikasi resiko potensial</a:t>
            </a: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Menganalisis resiko</a:t>
            </a: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Mengaksep resiko</a:t>
            </a: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Menangani resiko</a:t>
            </a:r>
          </a:p>
          <a:p>
            <a:pPr marL="457200" indent="-457200" eaLnBrk="1" fontAlgn="auto" hangingPunct="1">
              <a:spcAft>
                <a:spcPts val="0"/>
              </a:spcAft>
              <a:buFont typeface="Arial" pitchFamily="34" charset="0"/>
              <a:buAutoNum type="arabicPeriod"/>
              <a:defRPr/>
            </a:pPr>
            <a:r>
              <a:rPr lang="id-ID" sz="2400" dirty="0" smtClean="0">
                <a:latin typeface="Comic Sans MS" pitchFamily="66" charset="0"/>
              </a:rPr>
              <a:t> Memonitor perkembangan resiko</a:t>
            </a:r>
          </a:p>
          <a:p>
            <a:pPr marL="514350" indent="-514350" eaLnBrk="1" fontAlgn="auto" hangingPunct="1">
              <a:spcAft>
                <a:spcPts val="0"/>
              </a:spcAft>
              <a:buFont typeface="Arial" pitchFamily="34" charset="0"/>
              <a:buNone/>
              <a:defRPr/>
            </a:pPr>
            <a:endParaRPr lang="id-ID" sz="2400" dirty="0" smtClean="0">
              <a:latin typeface="Comic Sans MS" pitchFamily="66" charset="0"/>
            </a:endParaRPr>
          </a:p>
          <a:p>
            <a:pPr marL="514350" indent="-514350" eaLnBrk="1" fontAlgn="auto" hangingPunct="1">
              <a:spcAft>
                <a:spcPts val="0"/>
              </a:spcAft>
              <a:buFont typeface="Arial" pitchFamily="34" charset="0"/>
              <a:buNone/>
              <a:defRPr/>
            </a:pPr>
            <a:endParaRPr lang="id-ID" sz="2400" dirty="0" smtClean="0">
              <a:latin typeface="Comic Sans MS" pitchFamily="66" charset="0"/>
            </a:endParaRPr>
          </a:p>
          <a:p>
            <a:pPr eaLnBrk="1" fontAlgn="auto" hangingPunct="1">
              <a:spcAft>
                <a:spcPts val="0"/>
              </a:spcAft>
              <a:buFont typeface="Arial" pitchFamily="34" charset="0"/>
              <a:buNone/>
              <a:defRPr/>
            </a:pPr>
            <a:endParaRPr lang="id-ID" dirty="0"/>
          </a:p>
        </p:txBody>
      </p:sp>
    </p:spTree>
    <p:extLst>
      <p:ext uri="{BB962C8B-B14F-4D97-AF65-F5344CB8AC3E}">
        <p14:creationId xmlns:p14="http://schemas.microsoft.com/office/powerpoint/2010/main" val="2949586204"/>
      </p:ext>
    </p:extLst>
  </p:cSld>
  <p:clrMapOvr>
    <a:masterClrMapping/>
  </p:clrMapOvr>
  <p:transition spd="med">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l="25389" t="23570" r="26337" b="33823"/>
          <a:stretch>
            <a:fillRect/>
          </a:stretch>
        </p:blipFill>
        <p:spPr>
          <a:xfrm>
            <a:off x="533400" y="533400"/>
            <a:ext cx="7162800" cy="5867400"/>
          </a:xfrm>
          <a:ln w="57150">
            <a:solidFill>
              <a:srgbClr val="FFC000"/>
            </a:solidFill>
          </a:ln>
        </p:spPr>
      </p:pic>
    </p:spTree>
    <p:extLst>
      <p:ext uri="{BB962C8B-B14F-4D97-AF65-F5344CB8AC3E}">
        <p14:creationId xmlns:p14="http://schemas.microsoft.com/office/powerpoint/2010/main" val="749041346"/>
      </p:ext>
    </p:extLst>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a:t>Diharapkan setelah menyelesaikan materi ini, mahasiswa mampu </a:t>
            </a:r>
            <a:r>
              <a:rPr lang="en-US" dirty="0" err="1"/>
              <a:t>memahami</a:t>
            </a:r>
            <a:r>
              <a:rPr lang="en-US" dirty="0"/>
              <a:t> </a:t>
            </a:r>
            <a:r>
              <a:rPr lang="en-US" dirty="0" err="1"/>
              <a:t>keterkaitan</a:t>
            </a:r>
            <a:r>
              <a:rPr lang="en-US" dirty="0"/>
              <a:t> GCG </a:t>
            </a:r>
            <a:r>
              <a:rPr lang="en-US" dirty="0" err="1"/>
              <a:t>dikaitkan</a:t>
            </a:r>
            <a:r>
              <a:rPr lang="en-US" dirty="0"/>
              <a:t> </a:t>
            </a:r>
            <a:r>
              <a:rPr lang="en-US" dirty="0" err="1"/>
              <a:t>Etika</a:t>
            </a:r>
            <a:r>
              <a:rPr lang="en-US" dirty="0"/>
              <a:t> </a:t>
            </a:r>
            <a:r>
              <a:rPr lang="en-US" dirty="0" err="1"/>
              <a:t>Bisnis</a:t>
            </a:r>
            <a:r>
              <a:rPr lang="en-US" dirty="0"/>
              <a:t>, </a:t>
            </a:r>
            <a:r>
              <a:rPr lang="en-US" dirty="0" err="1"/>
              <a:t>Pedoman</a:t>
            </a:r>
            <a:r>
              <a:rPr lang="en-US" dirty="0"/>
              <a:t> </a:t>
            </a:r>
            <a:r>
              <a:rPr lang="en-US" dirty="0" err="1"/>
              <a:t>Perilaku</a:t>
            </a:r>
            <a:r>
              <a:rPr lang="en-US" dirty="0"/>
              <a:t> </a:t>
            </a:r>
            <a:r>
              <a:rPr lang="en-US" dirty="0" err="1"/>
              <a:t>dan</a:t>
            </a:r>
            <a:r>
              <a:rPr lang="en-US" dirty="0"/>
              <a:t> </a:t>
            </a:r>
            <a:r>
              <a:rPr lang="en-US" dirty="0" err="1"/>
              <a:t>Manajemen</a:t>
            </a:r>
            <a:r>
              <a:rPr lang="en-US" dirty="0"/>
              <a:t> </a:t>
            </a:r>
            <a:r>
              <a:rPr lang="en-US" dirty="0" err="1"/>
              <a:t>Resiko</a:t>
            </a:r>
            <a:endParaRPr lang="en-US" dirty="0"/>
          </a:p>
          <a:p>
            <a:endParaRPr lang="en-US" dirty="0"/>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5899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id-ID" b="1" smtClean="0">
                <a:latin typeface="Comic Sans MS" pitchFamily="66" charset="0"/>
              </a:rPr>
              <a:t>Nilai-Nilai</a:t>
            </a:r>
            <a:r>
              <a:rPr lang="en-US" b="1" smtClean="0">
                <a:latin typeface="Comic Sans MS" pitchFamily="66" charset="0"/>
              </a:rPr>
              <a:t> Etika</a:t>
            </a:r>
            <a:r>
              <a:rPr lang="id-ID" b="1" smtClean="0">
                <a:latin typeface="Comic Sans MS" pitchFamily="66" charset="0"/>
              </a:rPr>
              <a:t> Perusahaan</a:t>
            </a:r>
            <a:endParaRPr lang="en-US" smtClean="0"/>
          </a:p>
        </p:txBody>
      </p:sp>
      <p:sp>
        <p:nvSpPr>
          <p:cNvPr id="3" name="Content Placeholder 2"/>
          <p:cNvSpPr>
            <a:spLocks noGrp="1"/>
          </p:cNvSpPr>
          <p:nvPr>
            <p:ph idx="1"/>
          </p:nvPr>
        </p:nvSpPr>
        <p:spPr>
          <a:xfrm>
            <a:off x="457200" y="1752600"/>
            <a:ext cx="8229600" cy="3657600"/>
          </a:xfrm>
        </p:spPr>
        <p:txBody>
          <a:bodyPr rtlCol="0">
            <a:normAutofit fontScale="92500" lnSpcReduction="10000"/>
          </a:bodyPr>
          <a:lstStyle/>
          <a:p>
            <a:pPr marL="342900" lvl="1" indent="-342900" eaLnBrk="1" fontAlgn="auto" hangingPunct="1">
              <a:spcAft>
                <a:spcPts val="0"/>
              </a:spcAft>
              <a:buFont typeface="Arial" pitchFamily="34" charset="0"/>
              <a:buChar char="•"/>
              <a:defRPr/>
            </a:pPr>
            <a:r>
              <a:rPr lang="id-ID" dirty="0" smtClean="0">
                <a:latin typeface="Comic Sans MS" pitchFamily="66" charset="0"/>
              </a:rPr>
              <a:t>Nilai-nilai perusahaan merupakan landasan moral dalam mencapai visi dan misi perusahaan. </a:t>
            </a:r>
            <a:endParaRPr lang="en-US" dirty="0">
              <a:latin typeface="Comic Sans MS" pitchFamily="66" charset="0"/>
            </a:endParaRPr>
          </a:p>
          <a:p>
            <a:pPr marL="342900" lvl="1" indent="-342900" eaLnBrk="1" fontAlgn="auto" hangingPunct="1">
              <a:spcAft>
                <a:spcPts val="0"/>
              </a:spcAft>
              <a:buFont typeface="Arial" pitchFamily="34" charset="0"/>
              <a:buChar char="•"/>
              <a:defRPr/>
            </a:pPr>
            <a:r>
              <a:rPr lang="id-ID" dirty="0" smtClean="0">
                <a:latin typeface="Comic Sans MS" pitchFamily="66" charset="0"/>
              </a:rPr>
              <a:t>Walaupun nilai-nilai perusahaan pada dasarnya universal, namun dalam merumuskannya perlu disesuaikan dengan sektor usaha serta karakter dan letak geografis dari masing-masing perusahaan</a:t>
            </a:r>
            <a:r>
              <a:rPr lang="en-US" dirty="0" smtClean="0">
                <a:latin typeface="Comic Sans MS" pitchFamily="66" charset="0"/>
              </a:rPr>
              <a:t>.</a:t>
            </a:r>
          </a:p>
          <a:p>
            <a:pPr marL="342900" lvl="1" indent="-342900" eaLnBrk="1" fontAlgn="auto" hangingPunct="1">
              <a:spcAft>
                <a:spcPts val="0"/>
              </a:spcAft>
              <a:buFont typeface="Arial" pitchFamily="34" charset="0"/>
              <a:buChar char="•"/>
              <a:defRPr/>
            </a:pPr>
            <a:r>
              <a:rPr lang="id-ID" dirty="0" smtClean="0">
                <a:latin typeface="Comic Sans MS" pitchFamily="66" charset="0"/>
              </a:rPr>
              <a:t>Nilai-nilai perusahaan yang universal antara lain adalah terpercaya, adil, dan jujur.</a:t>
            </a:r>
            <a:endParaRPr lang="en-US" dirty="0" smtClean="0">
              <a:latin typeface="Comic Sans MS" pitchFamily="66" charset="0"/>
            </a:endParaRPr>
          </a:p>
          <a:p>
            <a:pPr marL="342900" lvl="1" indent="-342900"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3248010757"/>
      </p:ext>
    </p:extLst>
  </p:cSld>
  <p:clrMapOvr>
    <a:masterClrMapping/>
  </p:clrMapOvr>
  <p:transition spd="med">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id-ID" sz="4000" b="1" smtClean="0">
                <a:latin typeface="Comic Sans MS" pitchFamily="66" charset="0"/>
              </a:rPr>
              <a:t> </a:t>
            </a:r>
            <a:r>
              <a:rPr lang="en-US" sz="4000" b="1" smtClean="0">
                <a:latin typeface="Comic Sans MS" pitchFamily="66" charset="0"/>
              </a:rPr>
              <a:t>Etika Bisnis</a:t>
            </a:r>
          </a:p>
        </p:txBody>
      </p:sp>
      <p:sp>
        <p:nvSpPr>
          <p:cNvPr id="4099" name="Content Placeholder 2"/>
          <p:cNvSpPr>
            <a:spLocks noGrp="1"/>
          </p:cNvSpPr>
          <p:nvPr>
            <p:ph idx="1"/>
          </p:nvPr>
        </p:nvSpPr>
        <p:spPr>
          <a:xfrm>
            <a:off x="457200" y="1600200"/>
            <a:ext cx="8229600" cy="4419600"/>
          </a:xfrm>
        </p:spPr>
        <p:txBody>
          <a:bodyPr/>
          <a:lstStyle/>
          <a:p>
            <a:pPr marL="342900" lvl="1" indent="-342900" eaLnBrk="1" hangingPunct="1">
              <a:buFont typeface="Arial" charset="0"/>
              <a:buChar char="•"/>
            </a:pPr>
            <a:r>
              <a:rPr lang="id-ID" sz="2400" smtClean="0">
                <a:latin typeface="Comic Sans MS" pitchFamily="66" charset="0"/>
              </a:rPr>
              <a:t>Etika bisnis  adalah acuan bagi perusahaan dalam melaksanakan kegiatan usaha termasuk dalam berinteraksi dengan pemangku kepentingan.</a:t>
            </a:r>
            <a:endParaRPr lang="en-US" sz="2400" smtClean="0">
              <a:latin typeface="Comic Sans MS" pitchFamily="66" charset="0"/>
            </a:endParaRPr>
          </a:p>
          <a:p>
            <a:pPr marL="342900" lvl="1" indent="-342900" eaLnBrk="1" hangingPunct="1">
              <a:buFont typeface="Arial" charset="0"/>
              <a:buChar char="•"/>
            </a:pPr>
            <a:r>
              <a:rPr lang="id-ID" sz="2400" smtClean="0">
                <a:latin typeface="Comic Sans MS" pitchFamily="66" charset="0"/>
              </a:rPr>
              <a:t>Penerapan nilai-nilai perusahaan dan etika bisnis secara berkesinambungan mendukung terciptanya budaya perusahaan.</a:t>
            </a:r>
            <a:endParaRPr lang="en-US" sz="2400" smtClean="0">
              <a:latin typeface="Comic Sans MS" pitchFamily="66" charset="0"/>
            </a:endParaRPr>
          </a:p>
          <a:p>
            <a:pPr eaLnBrk="1" hangingPunct="1"/>
            <a:r>
              <a:rPr lang="id-ID" sz="2400" smtClean="0">
                <a:latin typeface="Comic Sans MS" pitchFamily="66" charset="0"/>
              </a:rPr>
              <a:t>Setiap perusahaan harus memiliki rumusan etikan bisnis yang disepakati bersama dan dijabarkan lebih lanjut dalam pedoman perilaku.</a:t>
            </a:r>
            <a:endParaRPr lang="en-US" sz="2400" smtClean="0">
              <a:latin typeface="Comic Sans MS" pitchFamily="66" charset="0"/>
            </a:endParaRPr>
          </a:p>
        </p:txBody>
      </p:sp>
    </p:spTree>
    <p:extLst>
      <p:ext uri="{BB962C8B-B14F-4D97-AF65-F5344CB8AC3E}">
        <p14:creationId xmlns:p14="http://schemas.microsoft.com/office/powerpoint/2010/main" val="98402294"/>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029200"/>
          </a:xfrm>
        </p:spPr>
        <p:txBody>
          <a:bodyPr rtlCol="0">
            <a:normAutofit fontScale="92500" lnSpcReduction="20000"/>
          </a:bodyPr>
          <a:lstStyle/>
          <a:p>
            <a:pPr algn="ctr" eaLnBrk="1" fontAlgn="auto" hangingPunct="1">
              <a:spcAft>
                <a:spcPts val="0"/>
              </a:spcAft>
              <a:buFont typeface="Arial" pitchFamily="34" charset="0"/>
              <a:buNone/>
              <a:defRPr/>
            </a:pPr>
            <a:r>
              <a:rPr lang="en-US" dirty="0" smtClean="0"/>
              <a:t>	</a:t>
            </a:r>
            <a:r>
              <a:rPr lang="id-ID" sz="2400" b="1" dirty="0" smtClean="0">
                <a:solidFill>
                  <a:srgbClr val="FFC000"/>
                </a:solidFill>
                <a:latin typeface="Comic Sans MS" pitchFamily="66" charset="0"/>
              </a:rPr>
              <a:t>Dalam </a:t>
            </a:r>
            <a:r>
              <a:rPr lang="id-ID" sz="2400" b="1" dirty="0">
                <a:solidFill>
                  <a:srgbClr val="FFC000"/>
                </a:solidFill>
                <a:latin typeface="Comic Sans MS" pitchFamily="66" charset="0"/>
              </a:rPr>
              <a:t>menciptakan etika bisnis, ada beberapa hal yang perlu diperhatikan, antara lain adalah: </a:t>
            </a:r>
            <a:endParaRPr lang="id-ID" sz="2400" b="1" dirty="0" smtClean="0">
              <a:solidFill>
                <a:srgbClr val="FFC000"/>
              </a:solidFill>
              <a:latin typeface="Comic Sans MS" pitchFamily="66" charset="0"/>
            </a:endParaRPr>
          </a:p>
          <a:p>
            <a:pPr algn="ctr" eaLnBrk="1" fontAlgn="auto" hangingPunct="1">
              <a:spcAft>
                <a:spcPts val="0"/>
              </a:spcAft>
              <a:buFont typeface="Arial" pitchFamily="34" charset="0"/>
              <a:buNone/>
              <a:defRPr/>
            </a:pPr>
            <a:endParaRPr lang="en-US" dirty="0"/>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Pengembangan </a:t>
            </a:r>
            <a:r>
              <a:rPr lang="id-ID" sz="2600" dirty="0">
                <a:latin typeface="Comic Sans MS" pitchFamily="66" charset="0"/>
              </a:rPr>
              <a:t>tanggung jawab </a:t>
            </a:r>
            <a:r>
              <a:rPr lang="id-ID" sz="2600" dirty="0" smtClean="0">
                <a:latin typeface="Comic Sans MS" pitchFamily="66" charset="0"/>
              </a:rPr>
              <a:t>social</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Menciptakan </a:t>
            </a:r>
            <a:r>
              <a:rPr lang="id-ID" sz="2600" dirty="0">
                <a:latin typeface="Comic Sans MS" pitchFamily="66" charset="0"/>
              </a:rPr>
              <a:t>persaingan yang </a:t>
            </a:r>
            <a:r>
              <a:rPr lang="id-ID" sz="2600" dirty="0" smtClean="0">
                <a:latin typeface="Comic Sans MS" pitchFamily="66" charset="0"/>
              </a:rPr>
              <a:t>sehat</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Menerapkan </a:t>
            </a:r>
            <a:r>
              <a:rPr lang="id-ID" sz="2600" dirty="0">
                <a:latin typeface="Comic Sans MS" pitchFamily="66" charset="0"/>
              </a:rPr>
              <a:t>konsep “pembangunan </a:t>
            </a:r>
            <a:r>
              <a:rPr lang="id-ID" sz="2600" dirty="0" smtClean="0">
                <a:latin typeface="Comic Sans MS" pitchFamily="66" charset="0"/>
              </a:rPr>
              <a:t>berkelanjutan”</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Mampu </a:t>
            </a:r>
            <a:r>
              <a:rPr lang="id-ID" sz="2600" dirty="0">
                <a:latin typeface="Comic Sans MS" pitchFamily="66" charset="0"/>
              </a:rPr>
              <a:t>menyatakan yang benar itu </a:t>
            </a:r>
            <a:r>
              <a:rPr lang="id-ID" sz="2600" dirty="0" smtClean="0">
                <a:latin typeface="Comic Sans MS" pitchFamily="66" charset="0"/>
              </a:rPr>
              <a:t>benar</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Menumbuhkan </a:t>
            </a:r>
            <a:r>
              <a:rPr lang="id-ID" sz="2600" dirty="0">
                <a:latin typeface="Comic Sans MS" pitchFamily="66" charset="0"/>
              </a:rPr>
              <a:t>sikap saling percaya antara golongan pengusaha kuat dan golongan pengusaha ke </a:t>
            </a:r>
            <a:r>
              <a:rPr lang="id-ID" sz="2600" dirty="0" smtClean="0">
                <a:latin typeface="Comic Sans MS" pitchFamily="66" charset="0"/>
              </a:rPr>
              <a:t>bawah</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Konsekuen </a:t>
            </a:r>
            <a:r>
              <a:rPr lang="id-ID" sz="2600" dirty="0">
                <a:latin typeface="Comic Sans MS" pitchFamily="66" charset="0"/>
              </a:rPr>
              <a:t>dan konsisten dengan aturan main yang telah disepakati </a:t>
            </a:r>
            <a:r>
              <a:rPr lang="id-ID" sz="2600" dirty="0" smtClean="0">
                <a:latin typeface="Comic Sans MS" pitchFamily="66" charset="0"/>
              </a:rPr>
              <a:t>bersama</a:t>
            </a:r>
            <a:endParaRPr lang="en-US" sz="2600" dirty="0" smtClean="0">
              <a:latin typeface="Comic Sans MS" pitchFamily="66" charset="0"/>
            </a:endParaRPr>
          </a:p>
          <a:p>
            <a:pPr marL="514350" indent="-514350" eaLnBrk="1" fontAlgn="auto" hangingPunct="1">
              <a:spcAft>
                <a:spcPts val="0"/>
              </a:spcAft>
              <a:buFont typeface="Arial" pitchFamily="34" charset="0"/>
              <a:buAutoNum type="arabicPeriod"/>
              <a:defRPr/>
            </a:pPr>
            <a:r>
              <a:rPr lang="id-ID" sz="2600" dirty="0" smtClean="0">
                <a:latin typeface="Comic Sans MS" pitchFamily="66" charset="0"/>
              </a:rPr>
              <a:t>Menumbuhkembangkan </a:t>
            </a:r>
            <a:r>
              <a:rPr lang="id-ID" sz="2600" dirty="0">
                <a:latin typeface="Comic Sans MS" pitchFamily="66" charset="0"/>
              </a:rPr>
              <a:t>kesadaran dan rasa memiliki terhadap apa yang  telah </a:t>
            </a:r>
            <a:r>
              <a:rPr lang="id-ID" sz="2600" dirty="0" smtClean="0">
                <a:latin typeface="Comic Sans MS" pitchFamily="66" charset="0"/>
              </a:rPr>
              <a:t>disepakati</a:t>
            </a:r>
            <a:r>
              <a:rPr lang="en-US" sz="2600" dirty="0" smtClean="0">
                <a:latin typeface="Comic Sans MS" pitchFamily="66" charset="0"/>
              </a:rPr>
              <a:t>  </a:t>
            </a:r>
            <a:endParaRPr lang="en-US" sz="2600" dirty="0">
              <a:latin typeface="Comic Sans MS" pitchFamily="66" charset="0"/>
            </a:endParaRPr>
          </a:p>
        </p:txBody>
      </p:sp>
    </p:spTree>
    <p:extLst>
      <p:ext uri="{BB962C8B-B14F-4D97-AF65-F5344CB8AC3E}">
        <p14:creationId xmlns:p14="http://schemas.microsoft.com/office/powerpoint/2010/main" val="1483547536"/>
      </p:ext>
    </p:extLst>
  </p:cSld>
  <p:clrMapOvr>
    <a:masterClrMapping/>
  </p:clrMapOvr>
  <p:transition spd="med">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id-ID" sz="3200" b="1" smtClean="0">
                <a:latin typeface="Comic Sans MS" pitchFamily="66" charset="0"/>
              </a:rPr>
              <a:t>Tiga </a:t>
            </a:r>
            <a:r>
              <a:rPr lang="en-US" sz="3200" b="1" smtClean="0">
                <a:latin typeface="Comic Sans MS" pitchFamily="66" charset="0"/>
              </a:rPr>
              <a:t>J</a:t>
            </a:r>
            <a:r>
              <a:rPr lang="id-ID" sz="3200" b="1" smtClean="0">
                <a:latin typeface="Comic Sans MS" pitchFamily="66" charset="0"/>
              </a:rPr>
              <a:t>enis </a:t>
            </a:r>
            <a:r>
              <a:rPr lang="en-US" sz="3200" b="1" smtClean="0">
                <a:latin typeface="Comic Sans MS" pitchFamily="66" charset="0"/>
              </a:rPr>
              <a:t>M</a:t>
            </a:r>
            <a:r>
              <a:rPr lang="id-ID" sz="3200" b="1" smtClean="0">
                <a:latin typeface="Comic Sans MS" pitchFamily="66" charset="0"/>
              </a:rPr>
              <a:t>asalah yang </a:t>
            </a:r>
            <a:r>
              <a:rPr lang="en-US" sz="3200" b="1" smtClean="0">
                <a:latin typeface="Comic Sans MS" pitchFamily="66" charset="0"/>
              </a:rPr>
              <a:t>D</a:t>
            </a:r>
            <a:r>
              <a:rPr lang="id-ID" sz="3200" b="1" smtClean="0">
                <a:latin typeface="Comic Sans MS" pitchFamily="66" charset="0"/>
              </a:rPr>
              <a:t>ihadapi </a:t>
            </a:r>
            <a:r>
              <a:rPr lang="en-US" sz="3200" b="1" smtClean="0">
                <a:latin typeface="Comic Sans MS" pitchFamily="66" charset="0"/>
              </a:rPr>
              <a:t/>
            </a:r>
            <a:br>
              <a:rPr lang="en-US" sz="3200" b="1" smtClean="0">
                <a:latin typeface="Comic Sans MS" pitchFamily="66" charset="0"/>
              </a:rPr>
            </a:br>
            <a:r>
              <a:rPr lang="id-ID" sz="3200" b="1" smtClean="0">
                <a:latin typeface="Comic Sans MS" pitchFamily="66" charset="0"/>
              </a:rPr>
              <a:t>dalam Etika</a:t>
            </a:r>
            <a:endParaRPr lang="en-US" sz="3200" b="1" smtClean="0">
              <a:latin typeface="Comic Sans MS" pitchFamily="66" charset="0"/>
            </a:endParaRPr>
          </a:p>
        </p:txBody>
      </p:sp>
      <p:sp>
        <p:nvSpPr>
          <p:cNvPr id="6147" name="Content Placeholder 2"/>
          <p:cNvSpPr>
            <a:spLocks noGrp="1"/>
          </p:cNvSpPr>
          <p:nvPr>
            <p:ph idx="1"/>
          </p:nvPr>
        </p:nvSpPr>
        <p:spPr>
          <a:xfrm>
            <a:off x="457200" y="2286000"/>
            <a:ext cx="8229600" cy="3200400"/>
          </a:xfrm>
        </p:spPr>
        <p:txBody>
          <a:bodyPr/>
          <a:lstStyle/>
          <a:p>
            <a:pPr marL="514350" indent="-514350" eaLnBrk="1" hangingPunct="1">
              <a:lnSpc>
                <a:spcPct val="150000"/>
              </a:lnSpc>
              <a:buFont typeface="Arial" charset="0"/>
              <a:buAutoNum type="arabicPeriod"/>
            </a:pPr>
            <a:r>
              <a:rPr lang="en-US" smtClean="0">
                <a:latin typeface="Comic Sans MS" pitchFamily="66" charset="0"/>
              </a:rPr>
              <a:t>Sistematik</a:t>
            </a:r>
          </a:p>
          <a:p>
            <a:pPr marL="514350" indent="-514350" eaLnBrk="1" hangingPunct="1">
              <a:lnSpc>
                <a:spcPct val="150000"/>
              </a:lnSpc>
              <a:buFont typeface="Arial" charset="0"/>
              <a:buAutoNum type="arabicPeriod"/>
            </a:pPr>
            <a:r>
              <a:rPr lang="en-US" smtClean="0">
                <a:latin typeface="Comic Sans MS" pitchFamily="66" charset="0"/>
              </a:rPr>
              <a:t>Korporasi</a:t>
            </a:r>
          </a:p>
          <a:p>
            <a:pPr marL="514350" indent="-514350" eaLnBrk="1" hangingPunct="1">
              <a:lnSpc>
                <a:spcPct val="150000"/>
              </a:lnSpc>
              <a:buFont typeface="Arial" charset="0"/>
              <a:buAutoNum type="arabicPeriod"/>
            </a:pPr>
            <a:r>
              <a:rPr lang="en-US" smtClean="0">
                <a:latin typeface="Comic Sans MS" pitchFamily="66" charset="0"/>
              </a:rPr>
              <a:t>Individu </a:t>
            </a:r>
          </a:p>
        </p:txBody>
      </p:sp>
    </p:spTree>
    <p:extLst>
      <p:ext uri="{BB962C8B-B14F-4D97-AF65-F5344CB8AC3E}">
        <p14:creationId xmlns:p14="http://schemas.microsoft.com/office/powerpoint/2010/main" val="3840109617"/>
      </p:ext>
    </p:extLst>
  </p:cSld>
  <p:clrMapOvr>
    <a:masterClrMapping/>
  </p:clrMapOvr>
  <p:transition spd="med">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eaLnBrk="1" hangingPunct="1"/>
            <a:r>
              <a:rPr lang="en-US" sz="3200" b="1" smtClean="0">
                <a:latin typeface="Comic Sans MS" pitchFamily="66" charset="0"/>
              </a:rPr>
              <a:t>Pedoman Perilaku</a:t>
            </a:r>
          </a:p>
        </p:txBody>
      </p:sp>
      <p:sp>
        <p:nvSpPr>
          <p:cNvPr id="3" name="Content Placeholder 2"/>
          <p:cNvSpPr>
            <a:spLocks noGrp="1"/>
          </p:cNvSpPr>
          <p:nvPr>
            <p:ph idx="1"/>
          </p:nvPr>
        </p:nvSpPr>
        <p:spPr>
          <a:xfrm>
            <a:off x="457200" y="1295400"/>
            <a:ext cx="8229600" cy="4114800"/>
          </a:xfrm>
        </p:spPr>
        <p:txBody>
          <a:bodyPr rtlCol="0">
            <a:normAutofit fontScale="92500" lnSpcReduction="10000"/>
          </a:bodyPr>
          <a:lstStyle/>
          <a:p>
            <a:pPr eaLnBrk="1" fontAlgn="auto" hangingPunct="1">
              <a:spcAft>
                <a:spcPts val="0"/>
              </a:spcAft>
              <a:buFont typeface="Arial" pitchFamily="34" charset="0"/>
              <a:buChar char="•"/>
              <a:defRPr/>
            </a:pPr>
            <a:r>
              <a:rPr lang="id-ID" sz="2800" b="1" dirty="0">
                <a:solidFill>
                  <a:schemeClr val="accent1">
                    <a:lumMod val="75000"/>
                  </a:schemeClr>
                </a:solidFill>
                <a:latin typeface="Comic Sans MS" pitchFamily="66" charset="0"/>
              </a:rPr>
              <a:t>Pedoman perilaku merupakan penjabaran nilai-nilai perusahaan dan etika bisnis dalam melaksanakan usaha sehingga menjadi panduan bagi organ perusahaan dan semua karyawan </a:t>
            </a:r>
            <a:r>
              <a:rPr lang="id-ID" sz="2800" b="1" dirty="0" smtClean="0">
                <a:solidFill>
                  <a:schemeClr val="accent1">
                    <a:lumMod val="75000"/>
                  </a:schemeClr>
                </a:solidFill>
                <a:latin typeface="Comic Sans MS" pitchFamily="66" charset="0"/>
              </a:rPr>
              <a:t>perusahaan</a:t>
            </a:r>
            <a:endParaRPr lang="en-US" sz="2800" b="1" dirty="0">
              <a:solidFill>
                <a:schemeClr val="accent1">
                  <a:lumMod val="75000"/>
                </a:schemeClr>
              </a:solidFill>
              <a:latin typeface="Comic Sans MS" pitchFamily="66" charset="0"/>
            </a:endParaRPr>
          </a:p>
          <a:p>
            <a:pPr eaLnBrk="1" fontAlgn="auto" hangingPunct="1">
              <a:spcAft>
                <a:spcPts val="0"/>
              </a:spcAft>
              <a:buFont typeface="Arial" pitchFamily="34" charset="0"/>
              <a:buChar char="•"/>
              <a:defRPr/>
            </a:pPr>
            <a:r>
              <a:rPr lang="id-ID" sz="2800" b="1" dirty="0">
                <a:solidFill>
                  <a:schemeClr val="accent1">
                    <a:lumMod val="75000"/>
                  </a:schemeClr>
                </a:solidFill>
                <a:latin typeface="Comic Sans MS" pitchFamily="66" charset="0"/>
              </a:rPr>
              <a:t>Pedoman perilaku mencakup panduan tentang benturan kepentingan, pemberi dan penerima hadiah dan donasi, kepatuhan terhadap peraturan, keberhasilan informasi, dan pelaporan terhadap perilaku yang tidak etis.</a:t>
            </a:r>
            <a:endParaRPr lang="en-US" sz="2800" b="1" dirty="0">
              <a:solidFill>
                <a:schemeClr val="accent1">
                  <a:lumMod val="75000"/>
                </a:schemeClr>
              </a:solidFill>
              <a:latin typeface="Comic Sans MS" pitchFamily="66" charset="0"/>
            </a:endParaRPr>
          </a:p>
        </p:txBody>
      </p:sp>
    </p:spTree>
    <p:extLst>
      <p:ext uri="{BB962C8B-B14F-4D97-AF65-F5344CB8AC3E}">
        <p14:creationId xmlns:p14="http://schemas.microsoft.com/office/powerpoint/2010/main" val="3856981789"/>
      </p:ext>
    </p:extLst>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1401762"/>
          </a:xfrm>
        </p:spPr>
        <p:txBody>
          <a:bodyPr/>
          <a:lstStyle/>
          <a:p>
            <a:pPr eaLnBrk="1" hangingPunct="1"/>
            <a:r>
              <a:rPr lang="en-US" sz="2800" b="1" smtClean="0">
                <a:solidFill>
                  <a:srgbClr val="FF0000"/>
                </a:solidFill>
                <a:latin typeface="Comic Sans MS" pitchFamily="66" charset="0"/>
              </a:rPr>
              <a:t>Beberapa Contoh </a:t>
            </a:r>
            <a:r>
              <a:rPr lang="id-ID" sz="2800" b="1" smtClean="0">
                <a:solidFill>
                  <a:srgbClr val="FF0000"/>
                </a:solidFill>
                <a:latin typeface="Comic Sans MS" pitchFamily="66" charset="0"/>
              </a:rPr>
              <a:t>Pedoman </a:t>
            </a:r>
            <a:r>
              <a:rPr lang="en-US" sz="2800" b="1" smtClean="0">
                <a:solidFill>
                  <a:srgbClr val="FF0000"/>
                </a:solidFill>
                <a:latin typeface="Comic Sans MS" pitchFamily="66" charset="0"/>
              </a:rPr>
              <a:t>P</a:t>
            </a:r>
            <a:r>
              <a:rPr lang="id-ID" sz="2800" b="1" smtClean="0">
                <a:solidFill>
                  <a:srgbClr val="FF0000"/>
                </a:solidFill>
                <a:latin typeface="Comic Sans MS" pitchFamily="66" charset="0"/>
              </a:rPr>
              <a:t>erilaku</a:t>
            </a:r>
            <a:r>
              <a:rPr lang="en-US" sz="2800" b="1" smtClean="0">
                <a:solidFill>
                  <a:srgbClr val="FF0000"/>
                </a:solidFill>
                <a:latin typeface="Comic Sans MS" pitchFamily="66" charset="0"/>
              </a:rPr>
              <a:t> / Pelaksanaan Kode Etik</a:t>
            </a:r>
          </a:p>
        </p:txBody>
      </p:sp>
      <p:sp>
        <p:nvSpPr>
          <p:cNvPr id="3" name="Content Placeholder 2"/>
          <p:cNvSpPr>
            <a:spLocks noGrp="1"/>
          </p:cNvSpPr>
          <p:nvPr>
            <p:ph idx="1"/>
          </p:nvPr>
        </p:nvSpPr>
        <p:spPr>
          <a:xfrm>
            <a:off x="2362200" y="2209800"/>
            <a:ext cx="6324600" cy="3962400"/>
          </a:xfrm>
        </p:spPr>
        <p:txBody>
          <a:bodyPr rtlCol="0">
            <a:normAutofit fontScale="62500" lnSpcReduction="20000"/>
          </a:bodyPr>
          <a:lstStyle/>
          <a:p>
            <a:pPr marL="514350" indent="-514350" eaLnBrk="1" fontAlgn="auto" hangingPunct="1">
              <a:spcAft>
                <a:spcPts val="0"/>
              </a:spcAft>
              <a:buFont typeface="Arial" pitchFamily="34" charset="0"/>
              <a:buAutoNum type="arabicPeriod"/>
              <a:defRPr/>
            </a:pPr>
            <a:r>
              <a:rPr lang="en-US" sz="2800" b="1" dirty="0" err="1" smtClean="0">
                <a:solidFill>
                  <a:schemeClr val="bg1"/>
                </a:solidFill>
                <a:latin typeface="Comic Sans MS" pitchFamily="66" charset="0"/>
              </a:rPr>
              <a:t>Kerahasiaan</a:t>
            </a:r>
            <a:r>
              <a:rPr lang="en-US" sz="2800" b="1" dirty="0" smtClean="0">
                <a:solidFill>
                  <a:schemeClr val="bg1"/>
                </a:solidFill>
                <a:latin typeface="Comic Sans MS" pitchFamily="66" charset="0"/>
              </a:rPr>
              <a:t> </a:t>
            </a:r>
            <a:r>
              <a:rPr lang="en-US" sz="2800" b="1" dirty="0" err="1" smtClean="0">
                <a:solidFill>
                  <a:schemeClr val="bg1"/>
                </a:solidFill>
                <a:latin typeface="Comic Sans MS" pitchFamily="66" charset="0"/>
              </a:rPr>
              <a:t>Informasi</a:t>
            </a:r>
            <a:endParaRPr lang="en-US" sz="2800" b="1" dirty="0" smtClean="0">
              <a:solidFill>
                <a:schemeClr val="bg1"/>
              </a:solidFill>
              <a:latin typeface="Comic Sans MS" pitchFamily="66" charset="0"/>
            </a:endParaRPr>
          </a:p>
          <a:p>
            <a:pPr marL="514350" indent="-514350" eaLnBrk="1" fontAlgn="auto" hangingPunct="1">
              <a:spcAft>
                <a:spcPts val="0"/>
              </a:spcAft>
              <a:buFont typeface="Arial" pitchFamily="34" charset="0"/>
              <a:buNone/>
              <a:defRPr/>
            </a:pPr>
            <a:endParaRPr lang="en-US" sz="2800" dirty="0" smtClean="0">
              <a:latin typeface="Comic Sans MS" pitchFamily="66" charset="0"/>
            </a:endParaRPr>
          </a:p>
          <a:p>
            <a:pPr marL="514350" indent="-514350" eaLnBrk="1" fontAlgn="auto" hangingPunct="1">
              <a:lnSpc>
                <a:spcPct val="170000"/>
              </a:lnSpc>
              <a:spcAft>
                <a:spcPts val="0"/>
              </a:spcAft>
              <a:buFont typeface="Arial" pitchFamily="34" charset="0"/>
              <a:buNone/>
              <a:defRPr/>
            </a:pPr>
            <a:r>
              <a:rPr lang="en-US" sz="2800" dirty="0">
                <a:latin typeface="Comic Sans MS" pitchFamily="66" charset="0"/>
              </a:rPr>
              <a:t>	</a:t>
            </a:r>
            <a:r>
              <a:rPr lang="id-ID" sz="2800" dirty="0">
                <a:latin typeface="Comic Sans MS" pitchFamily="66" charset="0"/>
              </a:rPr>
              <a:t> </a:t>
            </a:r>
            <a:r>
              <a:rPr lang="id-ID" dirty="0" smtClean="0">
                <a:latin typeface="Comic Sans MS" pitchFamily="66" charset="0"/>
              </a:rPr>
              <a:t>Adanya </a:t>
            </a:r>
            <a:r>
              <a:rPr lang="id-ID" dirty="0">
                <a:latin typeface="Comic Sans MS" pitchFamily="66" charset="0"/>
              </a:rPr>
              <a:t>kode etik </a:t>
            </a:r>
            <a:r>
              <a:rPr lang="en-US" dirty="0" err="1" smtClean="0">
                <a:latin typeface="Comic Sans MS" pitchFamily="66" charset="0"/>
              </a:rPr>
              <a:t>melindungi</a:t>
            </a:r>
            <a:r>
              <a:rPr lang="en-US" dirty="0" smtClean="0">
                <a:latin typeface="Comic Sans MS" pitchFamily="66" charset="0"/>
              </a:rPr>
              <a:t> </a:t>
            </a:r>
            <a:r>
              <a:rPr lang="en-US" dirty="0" err="1" smtClean="0">
                <a:latin typeface="Comic Sans MS" pitchFamily="66" charset="0"/>
              </a:rPr>
              <a:t>informasi</a:t>
            </a:r>
            <a:r>
              <a:rPr lang="en-US" dirty="0" smtClean="0">
                <a:latin typeface="Comic Sans MS" pitchFamily="66" charset="0"/>
              </a:rPr>
              <a:t> </a:t>
            </a:r>
            <a:r>
              <a:rPr lang="en-US" dirty="0" err="1" smtClean="0">
                <a:latin typeface="Comic Sans MS" pitchFamily="66" charset="0"/>
              </a:rPr>
              <a:t>rahasia</a:t>
            </a:r>
            <a:r>
              <a:rPr lang="en-US" dirty="0" smtClean="0">
                <a:latin typeface="Comic Sans MS" pitchFamily="66" charset="0"/>
              </a:rPr>
              <a:t> </a:t>
            </a:r>
            <a:r>
              <a:rPr lang="en-US" dirty="0" err="1" smtClean="0">
                <a:latin typeface="Comic Sans MS" pitchFamily="66" charset="0"/>
              </a:rPr>
              <a:t>perusahaan</a:t>
            </a:r>
            <a:r>
              <a:rPr lang="en-US" dirty="0" smtClean="0">
                <a:latin typeface="Comic Sans MS" pitchFamily="66" charset="0"/>
              </a:rPr>
              <a:t> </a:t>
            </a:r>
            <a:r>
              <a:rPr lang="id-ID" dirty="0" smtClean="0">
                <a:latin typeface="Comic Sans MS" pitchFamily="66" charset="0"/>
              </a:rPr>
              <a:t>tersebut </a:t>
            </a:r>
            <a:r>
              <a:rPr lang="id-ID" dirty="0">
                <a:latin typeface="Comic Sans MS" pitchFamily="66" charset="0"/>
              </a:rPr>
              <a:t>diharapkan dapat terjaga hubungan yang baik dengan pemegang saham (</a:t>
            </a:r>
            <a:r>
              <a:rPr lang="id-ID" i="1" dirty="0">
                <a:latin typeface="Comic Sans MS" pitchFamily="66" charset="0"/>
              </a:rPr>
              <a:t>share holder</a:t>
            </a:r>
            <a:r>
              <a:rPr lang="id-ID" dirty="0">
                <a:latin typeface="Comic Sans MS" pitchFamily="66" charset="0"/>
              </a:rPr>
              <a:t>), atas dasar integritas (kejujuran) dan transparansi (keterbukaan), dan menjauhkan diri dari memaparkan informasi rahasia.</a:t>
            </a:r>
            <a:endParaRPr lang="en-US" dirty="0">
              <a:latin typeface="Comic Sans MS" pitchFamily="66" charset="0"/>
            </a:endParaRPr>
          </a:p>
        </p:txBody>
      </p:sp>
    </p:spTree>
    <p:extLst>
      <p:ext uri="{BB962C8B-B14F-4D97-AF65-F5344CB8AC3E}">
        <p14:creationId xmlns:p14="http://schemas.microsoft.com/office/powerpoint/2010/main" val="3119898834"/>
      </p:ext>
    </p:extLst>
  </p:cSld>
  <p:clrMapOvr>
    <a:masterClrMapping/>
  </p:clrMapOvr>
  <p:transition spd="med">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533400"/>
            <a:ext cx="8229600" cy="4572000"/>
          </a:xfrm>
        </p:spPr>
        <p:txBody>
          <a:bodyPr/>
          <a:lstStyle/>
          <a:p>
            <a:pPr eaLnBrk="1" hangingPunct="1">
              <a:buFont typeface="Arial" charset="0"/>
              <a:buNone/>
            </a:pPr>
            <a:r>
              <a:rPr lang="en-US" sz="2800" b="1" smtClean="0">
                <a:solidFill>
                  <a:schemeClr val="bg1"/>
                </a:solidFill>
                <a:latin typeface="Comic Sans MS" pitchFamily="66" charset="0"/>
              </a:rPr>
              <a:t>2. Benturan Kepentingan</a:t>
            </a:r>
          </a:p>
          <a:p>
            <a:pPr eaLnBrk="1" hangingPunct="1">
              <a:buFont typeface="Arial" charset="0"/>
              <a:buNone/>
            </a:pPr>
            <a:endParaRPr lang="en-US" sz="2800" smtClean="0"/>
          </a:p>
          <a:p>
            <a:pPr eaLnBrk="1" hangingPunct="1">
              <a:buFont typeface="Arial" charset="0"/>
              <a:buNone/>
            </a:pPr>
            <a:r>
              <a:rPr lang="en-US" sz="2800" smtClean="0"/>
              <a:t>	</a:t>
            </a:r>
            <a:r>
              <a:rPr lang="en-US" sz="2800" smtClean="0">
                <a:latin typeface="Comic Sans MS" pitchFamily="66" charset="0"/>
              </a:rPr>
              <a:t>B</a:t>
            </a:r>
            <a:r>
              <a:rPr lang="id-ID" sz="2800" smtClean="0">
                <a:latin typeface="Comic Sans MS" pitchFamily="66" charset="0"/>
              </a:rPr>
              <a:t>enturan kepentingan dapat timbul bila karyawan &amp; pimpinan perusahaan memiliki, secara langsung maupun tidak langsung kepentingan pribadi didalam mengambil suatu keputusan, dimana keputusan tersebut seharusnya diambil secara obyektif, bebas dari keragu-raguan dan demi kepentingan terbaik dari perusahaan. </a:t>
            </a:r>
            <a:endParaRPr lang="en-US" sz="2800" smtClean="0">
              <a:latin typeface="Comic Sans MS" pitchFamily="66" charset="0"/>
            </a:endParaRPr>
          </a:p>
        </p:txBody>
      </p:sp>
    </p:spTree>
    <p:extLst>
      <p:ext uri="{BB962C8B-B14F-4D97-AF65-F5344CB8AC3E}">
        <p14:creationId xmlns:p14="http://schemas.microsoft.com/office/powerpoint/2010/main" val="481899823"/>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456</Words>
  <Application>Microsoft Office PowerPoint</Application>
  <PresentationFormat>On-screen Show (4:3)</PresentationFormat>
  <Paragraphs>93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Etika Bisnis, Pedoman Perilaku dan Manajemen Resiko</vt:lpstr>
      <vt:lpstr>KEMAMPUAN AKHIR YANG DIHARAPKAN</vt:lpstr>
      <vt:lpstr>Nilai-Nilai Etika Perusahaan</vt:lpstr>
      <vt:lpstr> Etika Bisnis</vt:lpstr>
      <vt:lpstr>PowerPoint Presentation</vt:lpstr>
      <vt:lpstr>Tiga Jenis Masalah yang Dihadapi  dalam Etika</vt:lpstr>
      <vt:lpstr>Pedoman Perilaku</vt:lpstr>
      <vt:lpstr>Beberapa Contoh Pedoman Perilaku / Pelaksanaan Kode Etik</vt:lpstr>
      <vt:lpstr>PowerPoint Presentation</vt:lpstr>
      <vt:lpstr>MANAJEMEN RESIKO</vt:lpstr>
      <vt:lpstr>PENDAHULUAN</vt:lpstr>
      <vt:lpstr>Pengertian Resiko</vt:lpstr>
      <vt:lpstr>Manajemen Resiko</vt:lpstr>
      <vt:lpstr>KETIDAKPASTIAN</vt:lpstr>
      <vt:lpstr>Jenis Resiko Bisnis </vt:lpstr>
      <vt:lpstr>Tabel contoh resiko operasional, penyebab potensial resiko dan potensi kerugian yang dapat diderita perusahaan.    </vt:lpstr>
      <vt:lpstr>Potensi kerugian  </vt:lpstr>
      <vt:lpstr>Proses Manajemen Resiko </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Staff</cp:lastModifiedBy>
  <cp:revision>18</cp:revision>
  <dcterms:created xsi:type="dcterms:W3CDTF">2017-09-09T11:34:57Z</dcterms:created>
  <dcterms:modified xsi:type="dcterms:W3CDTF">2018-09-12T04:32:25Z</dcterms:modified>
</cp:coreProperties>
</file>