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6" r:id="rId2"/>
    <p:sldId id="335" r:id="rId3"/>
    <p:sldId id="390" r:id="rId4"/>
    <p:sldId id="365" r:id="rId5"/>
    <p:sldId id="408" r:id="rId6"/>
    <p:sldId id="394" r:id="rId7"/>
    <p:sldId id="393" r:id="rId8"/>
    <p:sldId id="391" r:id="rId9"/>
    <p:sldId id="392" r:id="rId10"/>
    <p:sldId id="366" r:id="rId11"/>
    <p:sldId id="367" r:id="rId12"/>
    <p:sldId id="396" r:id="rId13"/>
    <p:sldId id="385" r:id="rId14"/>
    <p:sldId id="386" r:id="rId15"/>
    <p:sldId id="382" r:id="rId16"/>
    <p:sldId id="395" r:id="rId17"/>
    <p:sldId id="383" r:id="rId18"/>
    <p:sldId id="384" r:id="rId19"/>
    <p:sldId id="388" r:id="rId20"/>
    <p:sldId id="389" r:id="rId21"/>
    <p:sldId id="397" r:id="rId22"/>
    <p:sldId id="398" r:id="rId23"/>
    <p:sldId id="399" r:id="rId24"/>
    <p:sldId id="40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0" r:id="rId3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96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F4D0942-FA74-0E47-814F-FE8B0C6B2AC6}" type="datetimeFigureOut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1A1EC8-6F3E-C74D-9E4C-C1058907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0C206AA-0321-8444-8E24-BAFE282B6F58}" type="datetimeFigureOut">
              <a:rPr lang="id-ID"/>
              <a:pPr>
                <a:defRPr/>
              </a:pPr>
              <a:t>9/23/18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BD77979-F70D-5042-8258-07A1DEB617F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9704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F95094-BA3B-0C4D-B3B3-99B3B73D79E5}" type="slidenum">
              <a:rPr lang="id-ID" sz="1200">
                <a:latin typeface="Calibri" charset="0"/>
              </a:rPr>
              <a:pPr eaLnBrk="1" hangingPunct="1"/>
              <a:t>2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3EC8CA-5B39-CD4D-AF43-A88A71989F23}" type="slidenum">
              <a:rPr lang="id-ID" sz="1200">
                <a:latin typeface="Calibri" charset="0"/>
              </a:rPr>
              <a:pPr eaLnBrk="1" hangingPunct="1"/>
              <a:t>12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B90F76-6A43-9C40-8605-CFD46995BBEA}" type="slidenum">
              <a:rPr lang="id-ID" sz="1200">
                <a:latin typeface="Calibri" charset="0"/>
              </a:rPr>
              <a:pPr eaLnBrk="1" hangingPunct="1"/>
              <a:t>13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75CB5D-8A8A-B74E-B726-DEFEF4005ED6}" type="slidenum">
              <a:rPr lang="id-ID" sz="1200">
                <a:latin typeface="Calibri" charset="0"/>
              </a:rPr>
              <a:pPr eaLnBrk="1" hangingPunct="1"/>
              <a:t>14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E32AC2-33B7-F044-B833-3C7C39C19374}" type="slidenum">
              <a:rPr lang="id-ID" sz="1200">
                <a:latin typeface="Calibri" charset="0"/>
              </a:rPr>
              <a:pPr eaLnBrk="1" hangingPunct="1"/>
              <a:t>15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14EF7C-ED7F-AE4F-9360-FEA75464CF3A}" type="slidenum">
              <a:rPr lang="id-ID" sz="1200">
                <a:latin typeface="Calibri" charset="0"/>
              </a:rPr>
              <a:pPr eaLnBrk="1" hangingPunct="1"/>
              <a:t>16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6B0046-946A-F740-8F76-D618680743ED}" type="slidenum">
              <a:rPr lang="id-ID" sz="1200">
                <a:latin typeface="Calibri" charset="0"/>
              </a:rPr>
              <a:pPr eaLnBrk="1" hangingPunct="1"/>
              <a:t>17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F35186-6538-3040-AB2A-345B914A5696}" type="slidenum">
              <a:rPr lang="id-ID" sz="1200">
                <a:latin typeface="Calibri" charset="0"/>
              </a:rPr>
              <a:pPr eaLnBrk="1" hangingPunct="1"/>
              <a:t>18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3D8202-2CA5-094F-A2AF-86504F0E7264}" type="slidenum">
              <a:rPr lang="id-ID" sz="1200">
                <a:latin typeface="Calibri" charset="0"/>
              </a:rPr>
              <a:pPr eaLnBrk="1" hangingPunct="1"/>
              <a:t>19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E1F19D-2B46-1243-B15A-B6FF875BDE2E}" type="slidenum">
              <a:rPr lang="id-ID" sz="1200">
                <a:latin typeface="Calibri" charset="0"/>
              </a:rPr>
              <a:pPr eaLnBrk="1" hangingPunct="1"/>
              <a:t>20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5D4AD9-FA55-2E4D-BF36-61148DFADF51}" type="slidenum">
              <a:rPr lang="id-ID" sz="1200">
                <a:latin typeface="Calibri" charset="0"/>
              </a:rPr>
              <a:pPr eaLnBrk="1" hangingPunct="1"/>
              <a:t>21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B8B408-B765-5B4F-979B-2AFE133389FF}" type="slidenum">
              <a:rPr lang="id-ID" sz="1200">
                <a:latin typeface="Calibri" charset="0"/>
              </a:rPr>
              <a:pPr eaLnBrk="1" hangingPunct="1"/>
              <a:t>3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3B2E65-517F-6646-8317-ECE3A86F07ED}" type="slidenum">
              <a:rPr lang="id-ID" sz="1200">
                <a:latin typeface="Calibri" charset="0"/>
              </a:rPr>
              <a:pPr eaLnBrk="1" hangingPunct="1"/>
              <a:t>22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DFF658-AABB-F841-AE68-9B7D8FFDE919}" type="slidenum">
              <a:rPr lang="id-ID" sz="1200">
                <a:latin typeface="Calibri" charset="0"/>
              </a:rPr>
              <a:pPr eaLnBrk="1" hangingPunct="1"/>
              <a:t>23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24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25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26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27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28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29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30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31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B5DCDE-3575-6B40-81EC-21748BEAE1DD}" type="slidenum">
              <a:rPr lang="id-ID" sz="1200">
                <a:latin typeface="Calibri" charset="0"/>
              </a:rPr>
              <a:pPr eaLnBrk="1" hangingPunct="1"/>
              <a:t>4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EC169F-48B8-0E42-8826-6D6527B4EB03}" type="slidenum">
              <a:rPr lang="id-ID" sz="1200">
                <a:latin typeface="Calibri" charset="0"/>
              </a:rPr>
              <a:pPr eaLnBrk="1" hangingPunct="1"/>
              <a:t>32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1A6B36-99EF-FB40-BE6F-31CB46A77039}" type="slidenum">
              <a:rPr lang="id-ID" sz="1200">
                <a:latin typeface="Calibri" charset="0"/>
              </a:rPr>
              <a:pPr eaLnBrk="1" hangingPunct="1"/>
              <a:t>6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67092-7190-4049-A78D-52F733118975}" type="slidenum">
              <a:rPr lang="id-ID" sz="1200">
                <a:latin typeface="Calibri" charset="0"/>
              </a:rPr>
              <a:pPr eaLnBrk="1" hangingPunct="1"/>
              <a:t>7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A0669B-E056-E746-9A1C-3EE1A9973CA6}" type="slidenum">
              <a:rPr lang="id-ID" sz="1200">
                <a:latin typeface="Calibri" charset="0"/>
              </a:rPr>
              <a:pPr eaLnBrk="1" hangingPunct="1"/>
              <a:t>8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CC4511-AC3E-D742-967E-C3D84F15C91D}" type="slidenum">
              <a:rPr lang="id-ID" sz="1200">
                <a:latin typeface="Calibri" charset="0"/>
              </a:rPr>
              <a:pPr eaLnBrk="1" hangingPunct="1"/>
              <a:t>9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F13F15-5409-2341-B55F-C5A124D6BBC5}" type="slidenum">
              <a:rPr lang="id-ID" sz="1200">
                <a:latin typeface="Calibri" charset="0"/>
              </a:rPr>
              <a:pPr eaLnBrk="1" hangingPunct="1"/>
              <a:t>10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1CE23F-A135-7C49-8CD9-C023A50694BE}" type="slidenum">
              <a:rPr lang="id-ID" sz="1200">
                <a:latin typeface="Calibri" charset="0"/>
              </a:rPr>
              <a:pPr eaLnBrk="1" hangingPunct="1"/>
              <a:t>11</a:t>
            </a:fld>
            <a:endParaRPr lang="id-ID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D1DA-04A6-554B-A23C-D1CE25FE62EE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6043-AAF2-7444-978F-361A8F43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A278-7029-414A-B039-34FD7C8E515F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E045-F6F0-A749-9DB6-4B88B282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4645-D994-5B49-AA1C-F04CA786EA14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471B-C505-4C45-986B-846AAF732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09C2-7860-F347-AD0A-1B4DEF0697DB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7476-0346-7347-BF07-09FD8D699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8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ED2B-4307-1C4B-862A-7D062D93B761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5C99-2C78-8441-A555-C26A8C54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4DD-0161-2D45-964F-A7D3B795EA85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7AB4-E364-7F4F-874F-4D50C6D9A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4010-A580-844D-855A-5FBDAF75CA38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F203-36F8-924E-9DE8-2C53BF4E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846A-E612-9140-A415-F5B8DADC5CFD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7695-6B1E-034B-90D1-139BD0828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5793-CB29-3A42-814A-AC34472F91CF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4F51-81FD-4245-8D97-2C19D8D32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F689-0338-844E-92A5-01EEF96F4A5E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0950-586F-0D45-9951-6E702CEA9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9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C02-E73A-6947-BFA0-2A2053BA5329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4842-96CD-7A4F-9825-EE0697577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6DF3CF6-990F-0449-AE9A-34DE63A74FBE}" type="datetime1">
              <a:rPr lang="en-US"/>
              <a:pPr>
                <a:defRPr/>
              </a:pPr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0B3AE7F-965D-5346-8252-C9D4A21F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943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erubahan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&amp;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/>
          </a:p>
          <a:p>
            <a:pPr algn="ctr" eaLnBrk="1" hangingPunct="1"/>
            <a:r>
              <a:rPr lang="en-US" sz="1800" b="1" dirty="0" err="1">
                <a:solidFill>
                  <a:schemeClr val="bg1"/>
                </a:solidFill>
              </a:rPr>
              <a:t>Rian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Adi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Pamungkas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S.Kep</a:t>
            </a:r>
            <a:r>
              <a:rPr lang="en-US" sz="1800" b="1" dirty="0">
                <a:solidFill>
                  <a:schemeClr val="bg1"/>
                </a:solidFill>
              </a:rPr>
              <a:t>. Ns., MNS 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Prodi </a:t>
            </a:r>
            <a:r>
              <a:rPr lang="en-US" sz="1800" b="1" dirty="0" err="1">
                <a:solidFill>
                  <a:schemeClr val="bg1"/>
                </a:solidFill>
              </a:rPr>
              <a:t>Keperawatan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Fakultas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Ilmu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Kesehatan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/>
              <a:t>Perubahan </a:t>
            </a:r>
            <a:r>
              <a:rPr lang="id-ID" sz="3200" dirty="0"/>
              <a:t>masalah seksualitas yang terjadi pada pria lansia</a:t>
            </a:r>
            <a:r>
              <a:rPr lang="en-US" sz="3200" dirty="0" smtClean="0">
                <a:effectLst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abic Typesetting" charset="0"/>
                <a:cs typeface="Arabic Typesetting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Arabic Typesetting" charset="0"/>
                <a:cs typeface="Arabic Typesetting" charset="0"/>
              </a:rPr>
            </a:br>
            <a:endParaRPr lang="id-ID" sz="3200" dirty="0">
              <a:latin typeface="Arial" charset="0"/>
              <a:cs typeface="Arial" charset="0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4"/>
              </a:buBlip>
              <a:defRPr/>
            </a:pPr>
            <a:r>
              <a:rPr lang="id-ID" sz="2400" dirty="0" smtClean="0"/>
              <a:t>Produksi </a:t>
            </a:r>
            <a:r>
              <a:rPr lang="id-ID" sz="2400" dirty="0"/>
              <a:t>testoteron menurun secara </a:t>
            </a:r>
            <a:r>
              <a:rPr lang="id-ID" sz="2400" dirty="0" smtClean="0"/>
              <a:t>bertahap, </a:t>
            </a:r>
            <a:r>
              <a:rPr lang="id-ID" sz="2400" dirty="0"/>
              <a:t>Testis menjadi lebih kecil dan kurang </a:t>
            </a:r>
            <a:r>
              <a:rPr lang="id-ID" sz="2400" dirty="0" smtClean="0"/>
              <a:t>produktif </a:t>
            </a:r>
            <a:r>
              <a:rPr lang="en-US" sz="2400" dirty="0" smtClean="0">
                <a:sym typeface="Wingdings"/>
              </a:rPr>
              <a:t></a:t>
            </a:r>
            <a:r>
              <a:rPr lang="id-ID" sz="2400" dirty="0" smtClean="0"/>
              <a:t> </a:t>
            </a:r>
            <a:r>
              <a:rPr lang="id-ID" sz="2400" dirty="0"/>
              <a:t>Perubahan ini akan menurunkan proses spermatogenesis, dengan penurunan jumlah sperma tetapi tidak mempengaruhi kemampuan untuk membuahi ovum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charset="0"/>
              <a:buBlip>
                <a:blip r:embed="rId4"/>
              </a:buBlip>
              <a:defRPr/>
            </a:pPr>
            <a:r>
              <a:rPr lang="id-ID" sz="2400" dirty="0"/>
              <a:t>Kelenjar prostat biasanya membesar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>
              <a:buFont typeface="Wingdings" charset="0"/>
              <a:buBlip>
                <a:blip r:embed="rId4"/>
              </a:buBlip>
              <a:defRPr/>
            </a:pPr>
            <a:r>
              <a:rPr lang="id-ID" sz="2400" dirty="0"/>
              <a:t>Respon seksual terutama fase penggairahan, menjadi lambat dan ereksi yang sempurna mungkin juga tertunda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>
              <a:buFont typeface="Wingdings" charset="0"/>
              <a:buBlip>
                <a:blip r:embed="rId4"/>
              </a:buBlip>
              <a:defRPr/>
            </a:pPr>
            <a:r>
              <a:rPr lang="id-ID" sz="2400" dirty="0"/>
              <a:t>Fase orgasme, lebih singkat dengan ejakulasi yang tanpa disadari. Intensitas sensasi orgasme menjadi berkurang dan tekanan ejakulasi serta jumlah cairan sperma berkurang</a:t>
            </a:r>
            <a:r>
              <a:rPr lang="en-US" sz="2400" dirty="0"/>
              <a:t> </a:t>
            </a:r>
            <a:endParaRPr lang="en-US" sz="2400" b="1" dirty="0" smtClean="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buFont typeface="Wingdings" charset="0"/>
              <a:buBlip>
                <a:blip r:embed="rId4"/>
              </a:buBlip>
              <a:defRPr/>
            </a:pPr>
            <a:endParaRPr lang="en-US" sz="2400" b="1" dirty="0" smtClean="0">
              <a:solidFill>
                <a:schemeClr val="tx2"/>
              </a:solidFill>
              <a:latin typeface="Times New Roman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b="1" dirty="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b="1" dirty="0">
                <a:solidFill>
                  <a:srgbClr val="C00000"/>
                </a:solidFill>
                <a:latin typeface="Arabic Typesetting" charset="0"/>
                <a:cs typeface="Arabic Typesetting" charset="0"/>
              </a:rPr>
              <a:t/>
            </a:r>
            <a:br>
              <a:rPr lang="id-ID" sz="3200" b="1" dirty="0">
                <a:solidFill>
                  <a:srgbClr val="C00000"/>
                </a:solidFill>
                <a:latin typeface="Arabic Typesetting" charset="0"/>
                <a:cs typeface="Arabic Typesetting" charset="0"/>
              </a:rPr>
            </a:br>
            <a:r>
              <a:rPr lang="id-ID" sz="3200" dirty="0"/>
              <a:t>P</a:t>
            </a:r>
            <a:r>
              <a:rPr lang="id-ID" sz="3200" dirty="0" smtClean="0"/>
              <a:t>erubahan </a:t>
            </a:r>
            <a:r>
              <a:rPr lang="id-ID" sz="3200" dirty="0"/>
              <a:t>masalah seksualitas yang terjadi pada pria lansia</a:t>
            </a:r>
            <a:r>
              <a:rPr lang="en-US" sz="3200" dirty="0" smtClean="0">
                <a:effectLst/>
              </a:rPr>
              <a:t> </a:t>
            </a:r>
            <a:endParaRPr lang="id-ID" sz="3200" dirty="0">
              <a:latin typeface="Arial" charset="0"/>
              <a:cs typeface="Arial" charset="0"/>
            </a:endParaRP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id-ID" sz="2400" dirty="0"/>
              <a:t>Penurunan tonus otot menyebabkan spasme pada organ genital eksterna yang tidak biasa</a:t>
            </a:r>
            <a:r>
              <a:rPr lang="en-US" sz="2400" dirty="0" smtClean="0">
                <a:effectLst/>
              </a:rPr>
              <a:t> 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id-ID" sz="2400" dirty="0"/>
              <a:t>Kemampuan ereksi kembali setelah ejakulasi semakin panjang, pada umumnya 12 sampai 48 jam setelah ejakulasi</a:t>
            </a:r>
            <a:r>
              <a:rPr lang="en-US" sz="2400" dirty="0" smtClean="0">
                <a:effectLst/>
              </a:rPr>
              <a:t>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685800"/>
          </a:xfrm>
        </p:spPr>
        <p:txBody>
          <a:bodyPr/>
          <a:lstStyle/>
          <a:p>
            <a:pPr algn="l"/>
            <a:r>
              <a:rPr lang="en-US" sz="2400" dirty="0" err="1" smtClean="0">
                <a:latin typeface="Forte" charset="0"/>
              </a:rPr>
              <a:t>Perubahan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seksualitas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pada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wanita</a:t>
            </a:r>
            <a:r>
              <a:rPr lang="en-US" sz="2400" dirty="0" smtClean="0">
                <a:latin typeface="Forte" charset="0"/>
              </a:rPr>
              <a:t> yang </a:t>
            </a:r>
            <a:r>
              <a:rPr lang="en-US" sz="2400" dirty="0" err="1" smtClean="0">
                <a:latin typeface="Forte" charset="0"/>
              </a:rPr>
              <a:t>dikaitkan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dengan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usia</a:t>
            </a:r>
            <a:endParaRPr lang="en-US" sz="2400" dirty="0">
              <a:latin typeface="Forte" charset="0"/>
            </a:endParaRP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lvl="0"/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Sekresi</a:t>
            </a:r>
            <a:r>
              <a:rPr lang="en-US" sz="2400" dirty="0"/>
              <a:t> estrogen </a:t>
            </a:r>
            <a:r>
              <a:rPr lang="en-US" sz="2400" dirty="0" err="1"/>
              <a:t>setelah</a:t>
            </a:r>
            <a:r>
              <a:rPr lang="en-US" sz="2400" dirty="0"/>
              <a:t> menopause </a:t>
            </a:r>
            <a:endParaRPr lang="en-US" sz="2400" dirty="0"/>
          </a:p>
          <a:p>
            <a:pPr lvl="0"/>
            <a:r>
              <a:rPr lang="en-US" sz="2400" dirty="0" err="1" smtClean="0"/>
              <a:t>Hilangnya</a:t>
            </a:r>
            <a:r>
              <a:rPr lang="en-US" sz="2400" dirty="0" smtClean="0"/>
              <a:t> </a:t>
            </a:r>
            <a:r>
              <a:rPr lang="en-US" sz="2400" dirty="0" err="1"/>
              <a:t>kelenturan</a:t>
            </a:r>
            <a:r>
              <a:rPr lang="en-US" sz="2400" dirty="0"/>
              <a:t>/</a:t>
            </a:r>
            <a:r>
              <a:rPr lang="en-US" sz="2400" dirty="0" err="1"/>
              <a:t>elastisitas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payudara</a:t>
            </a:r>
            <a:r>
              <a:rPr lang="en-US" sz="2400" dirty="0"/>
              <a:t> </a:t>
            </a:r>
          </a:p>
          <a:p>
            <a:pPr lvl="0"/>
            <a:r>
              <a:rPr lang="en-US" sz="2400" dirty="0" err="1"/>
              <a:t>Cerviks</a:t>
            </a:r>
            <a:r>
              <a:rPr lang="en-US" sz="2400" dirty="0"/>
              <a:t> yang </a:t>
            </a:r>
            <a:r>
              <a:rPr lang="en-US" sz="2400" dirty="0" err="1"/>
              <a:t>menyusut</a:t>
            </a:r>
            <a:r>
              <a:rPr lang="en-US" sz="2400" dirty="0"/>
              <a:t> </a:t>
            </a:r>
            <a:r>
              <a:rPr lang="en-US" sz="2400" dirty="0" err="1"/>
              <a:t>ukurannya</a:t>
            </a:r>
            <a:r>
              <a:rPr lang="en-US" sz="2400" dirty="0"/>
              <a:t> </a:t>
            </a:r>
          </a:p>
          <a:p>
            <a:pPr lvl="0"/>
            <a:r>
              <a:rPr lang="en-US" sz="2400" dirty="0" err="1"/>
              <a:t>Dinding</a:t>
            </a:r>
            <a:r>
              <a:rPr lang="en-US" sz="2400" dirty="0"/>
              <a:t> vagina </a:t>
            </a:r>
            <a:r>
              <a:rPr lang="en-US" sz="2400" dirty="0" err="1"/>
              <a:t>atropi</a:t>
            </a:r>
            <a:r>
              <a:rPr lang="en-US" sz="2400" dirty="0"/>
              <a:t> </a:t>
            </a:r>
            <a:r>
              <a:rPr lang="en-US" sz="2400" dirty="0" err="1"/>
              <a:t>ukurannya</a:t>
            </a:r>
            <a:r>
              <a:rPr lang="en-US" sz="2400" dirty="0"/>
              <a:t> </a:t>
            </a:r>
            <a:r>
              <a:rPr lang="en-US" sz="2400" dirty="0" err="1"/>
              <a:t>memendek</a:t>
            </a:r>
            <a:r>
              <a:rPr lang="en-US" sz="2400" dirty="0"/>
              <a:t> </a:t>
            </a:r>
          </a:p>
          <a:p>
            <a:pPr lvl="0"/>
            <a:r>
              <a:rPr lang="en-US" sz="2400" dirty="0" err="1"/>
              <a:t>Berkurangnya</a:t>
            </a:r>
            <a:r>
              <a:rPr lang="en-US" sz="2400" dirty="0"/>
              <a:t> </a:t>
            </a:r>
            <a:r>
              <a:rPr lang="en-US" sz="2400" dirty="0" err="1"/>
              <a:t>pelumas</a:t>
            </a:r>
            <a:r>
              <a:rPr lang="en-US" sz="2400" dirty="0"/>
              <a:t> vagina </a:t>
            </a:r>
          </a:p>
          <a:p>
            <a:pPr lvl="0"/>
            <a:r>
              <a:rPr lang="en-US" sz="2400" dirty="0" err="1"/>
              <a:t>Matinya</a:t>
            </a:r>
            <a:r>
              <a:rPr lang="en-US" sz="2400" dirty="0"/>
              <a:t> steroid </a:t>
            </a:r>
            <a:r>
              <a:rPr lang="en-US" sz="2400" dirty="0" err="1"/>
              <a:t>seks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Iangsung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seks</a:t>
            </a:r>
            <a:r>
              <a:rPr lang="en-US" sz="2400" dirty="0"/>
              <a:t> </a:t>
            </a:r>
          </a:p>
          <a:p>
            <a:pPr lvl="0"/>
            <a:r>
              <a:rPr lang="en-US" sz="2400" dirty="0" err="1"/>
              <a:t>Perubahan</a:t>
            </a:r>
            <a:r>
              <a:rPr lang="en-US" sz="2400" dirty="0"/>
              <a:t> “ageing”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penipisan</a:t>
            </a:r>
            <a:r>
              <a:rPr lang="en-US" sz="2400" dirty="0"/>
              <a:t> </a:t>
            </a:r>
            <a:r>
              <a:rPr lang="en-US" sz="2400" dirty="0" err="1"/>
              <a:t>bulu</a:t>
            </a:r>
            <a:r>
              <a:rPr lang="en-US" sz="2400" dirty="0"/>
              <a:t> </a:t>
            </a:r>
            <a:r>
              <a:rPr lang="en-US" sz="2400" dirty="0" err="1"/>
              <a:t>kemaluan</a:t>
            </a:r>
            <a:r>
              <a:rPr lang="en-US" sz="2400" dirty="0"/>
              <a:t>, </a:t>
            </a:r>
            <a:r>
              <a:rPr lang="en-US" sz="2400" dirty="0" err="1"/>
              <a:t>penyusutan</a:t>
            </a:r>
            <a:r>
              <a:rPr lang="en-US" sz="2400" dirty="0"/>
              <a:t> </a:t>
            </a:r>
            <a:r>
              <a:rPr lang="en-US" sz="2400" dirty="0" err="1"/>
              <a:t>bibir</a:t>
            </a:r>
            <a:r>
              <a:rPr lang="en-US" sz="2400" dirty="0"/>
              <a:t> </a:t>
            </a:r>
            <a:r>
              <a:rPr lang="en-US" sz="2400" dirty="0" err="1"/>
              <a:t>kemaluan</a:t>
            </a:r>
            <a:r>
              <a:rPr lang="en-US" sz="2400" dirty="0"/>
              <a:t>, </a:t>
            </a:r>
            <a:r>
              <a:rPr lang="en-US" sz="2400" dirty="0" err="1"/>
              <a:t>penipisan</a:t>
            </a:r>
            <a:r>
              <a:rPr lang="en-US" sz="2400" dirty="0"/>
              <a:t> </a:t>
            </a:r>
            <a:r>
              <a:rPr lang="en-US" sz="2400" dirty="0" err="1"/>
              <a:t>selaput</a:t>
            </a:r>
            <a:r>
              <a:rPr lang="en-US" sz="2400" dirty="0"/>
              <a:t> </a:t>
            </a:r>
            <a:r>
              <a:rPr lang="en-US" sz="2400" dirty="0" err="1"/>
              <a:t>lendir</a:t>
            </a:r>
            <a:r>
              <a:rPr lang="en-US" sz="2400" dirty="0"/>
              <a:t> vagina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utot</a:t>
            </a:r>
            <a:r>
              <a:rPr lang="en-US" sz="2400" dirty="0"/>
              <a:t> </a:t>
            </a:r>
            <a:r>
              <a:rPr lang="en-US" sz="2400" dirty="0" err="1"/>
              <a:t>perineal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r>
              <a:rPr lang="en-US" sz="3200" dirty="0" err="1"/>
              <a:t>P</a:t>
            </a:r>
            <a:r>
              <a:rPr lang="en-US" sz="3200" dirty="0" err="1" smtClean="0"/>
              <a:t>engaruh</a:t>
            </a:r>
            <a:r>
              <a:rPr lang="en-US" sz="3200" dirty="0" smtClean="0"/>
              <a:t> </a:t>
            </a:r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/>
              <a:t>seksual</a:t>
            </a:r>
            <a:r>
              <a:rPr lang="en-US" sz="3200" dirty="0"/>
              <a:t> </a:t>
            </a:r>
            <a:r>
              <a:rPr lang="en-US" sz="3200" dirty="0" err="1"/>
              <a:t>wanita</a:t>
            </a:r>
            <a:r>
              <a:rPr lang="en-US" sz="3200" dirty="0"/>
              <a:t> </a:t>
            </a:r>
            <a:r>
              <a:rPr lang="en-US" sz="3200" dirty="0" err="1" smtClean="0"/>
              <a:t>dihubungkan</a:t>
            </a:r>
            <a:r>
              <a:rPr lang="en-US" sz="3200" dirty="0" smtClean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penurunan</a:t>
            </a:r>
            <a:r>
              <a:rPr lang="en-US" sz="3200" dirty="0"/>
              <a:t> </a:t>
            </a:r>
            <a:r>
              <a:rPr lang="en-US" sz="3200" dirty="0" err="1"/>
              <a:t>hormon</a:t>
            </a:r>
            <a:r>
              <a:rPr lang="en-US" sz="3200" dirty="0"/>
              <a:t> </a:t>
            </a:r>
            <a:endParaRPr lang="en-US" sz="32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pPr lvl="0"/>
            <a:r>
              <a:rPr lang="en-US" sz="2400" dirty="0" err="1"/>
              <a:t>Lubrikasi</a:t>
            </a:r>
            <a:r>
              <a:rPr lang="en-US" sz="2400" dirty="0"/>
              <a:t> vagina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lama </a:t>
            </a:r>
          </a:p>
          <a:p>
            <a:pPr lvl="0"/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vagina </a:t>
            </a:r>
            <a:r>
              <a:rPr lang="en-US" sz="2400" dirty="0" err="1"/>
              <a:t>berkurang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lebarnya</a:t>
            </a:r>
            <a:r>
              <a:rPr lang="en-US" sz="2400" dirty="0"/>
              <a:t> </a:t>
            </a:r>
          </a:p>
          <a:p>
            <a:pPr lvl="0"/>
            <a:r>
              <a:rPr lang="en-US" sz="2400" dirty="0" err="1"/>
              <a:t>Dinding</a:t>
            </a:r>
            <a:r>
              <a:rPr lang="en-US" sz="2400" dirty="0"/>
              <a:t> vagina </a:t>
            </a:r>
            <a:r>
              <a:rPr lang="en-US" sz="2400" dirty="0" err="1"/>
              <a:t>menjadi</a:t>
            </a:r>
            <a:r>
              <a:rPr lang="en-US" sz="2400" dirty="0"/>
              <a:t> tipis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teriritasi</a:t>
            </a:r>
            <a:r>
              <a:rPr lang="en-US" sz="2400" dirty="0"/>
              <a:t> </a:t>
            </a:r>
          </a:p>
          <a:p>
            <a:pPr lvl="0"/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seksual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iritasi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uretra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Sekresi</a:t>
            </a:r>
            <a:r>
              <a:rPr lang="en-US" sz="2400" dirty="0"/>
              <a:t> vagina </a:t>
            </a:r>
            <a:r>
              <a:rPr lang="en-US" sz="2400" dirty="0" err="1"/>
              <a:t>berkurang</a:t>
            </a:r>
            <a:r>
              <a:rPr lang="en-US" sz="2400" dirty="0"/>
              <a:t> </a:t>
            </a:r>
            <a:r>
              <a:rPr lang="en-US" sz="2400" dirty="0" err="1"/>
              <a:t>keasamannya</a:t>
            </a:r>
            <a:r>
              <a:rPr lang="en-US" sz="2400" dirty="0"/>
              <a:t>,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infeksi</a:t>
            </a:r>
            <a:r>
              <a:rPr lang="en-US" sz="2400" dirty="0"/>
              <a:t> </a:t>
            </a:r>
            <a:endParaRPr lang="en-US" sz="2400" dirty="0">
              <a:latin typeface="Gill Sans Ultra Bold Condensed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US" sz="3200" dirty="0" err="1"/>
              <a:t>Pengaruh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seksual</a:t>
            </a:r>
            <a:r>
              <a:rPr lang="en-US" sz="3200" dirty="0"/>
              <a:t> </a:t>
            </a:r>
            <a:r>
              <a:rPr lang="en-US" sz="3200" dirty="0" err="1"/>
              <a:t>wanita</a:t>
            </a:r>
            <a:r>
              <a:rPr lang="en-US" sz="3200" dirty="0"/>
              <a:t> </a:t>
            </a:r>
            <a:r>
              <a:rPr lang="en-US" sz="3200" dirty="0" err="1"/>
              <a:t>dihubungkan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penurunan</a:t>
            </a:r>
            <a:r>
              <a:rPr lang="en-US" sz="3200" dirty="0"/>
              <a:t> </a:t>
            </a:r>
            <a:r>
              <a:rPr lang="en-US" sz="3200" dirty="0" err="1"/>
              <a:t>hormon</a:t>
            </a:r>
            <a:r>
              <a:rPr lang="en-US" sz="3200" dirty="0"/>
              <a:t> </a:t>
            </a:r>
            <a:endParaRPr lang="en-US" sz="3200" dirty="0">
              <a:latin typeface="Forte" charset="0"/>
            </a:endParaRP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pPr lvl="0"/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elivasi</a:t>
            </a:r>
            <a:r>
              <a:rPr lang="en-US" sz="2400" dirty="0"/>
              <a:t> uterus  </a:t>
            </a:r>
          </a:p>
          <a:p>
            <a:pPr lvl="0"/>
            <a:r>
              <a:rPr lang="en-US" sz="2400" dirty="0" err="1"/>
              <a:t>Atrofi</a:t>
            </a:r>
            <a:r>
              <a:rPr lang="en-US" sz="2400" dirty="0"/>
              <a:t> labia </a:t>
            </a:r>
            <a:r>
              <a:rPr lang="en-US" sz="2400" dirty="0" err="1"/>
              <a:t>mayora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klitoris</a:t>
            </a:r>
            <a:r>
              <a:rPr lang="en-US" sz="2400" dirty="0"/>
              <a:t> </a:t>
            </a:r>
            <a:r>
              <a:rPr lang="en-US" sz="2400" dirty="0" err="1"/>
              <a:t>menurun</a:t>
            </a:r>
            <a:r>
              <a:rPr lang="en-US" sz="2400" dirty="0"/>
              <a:t>  </a:t>
            </a:r>
          </a:p>
          <a:p>
            <a:pPr lvl="0"/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orgasme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 </a:t>
            </a:r>
          </a:p>
          <a:p>
            <a:pPr lvl="0"/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 </a:t>
            </a:r>
          </a:p>
          <a:p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multipel</a:t>
            </a:r>
            <a:r>
              <a:rPr lang="en-US" sz="2400" dirty="0"/>
              <a:t> </a:t>
            </a:r>
            <a:r>
              <a:rPr lang="en-US" sz="2400" dirty="0" err="1"/>
              <a:t>orgasme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/>
            <a:r>
              <a:rPr lang="id-ID" sz="2800" dirty="0"/>
              <a:t>Libido seks pada lansia perempuan </a:t>
            </a:r>
            <a:endParaRPr lang="en-US" sz="2800" dirty="0">
              <a:latin typeface="Forte" charset="0"/>
            </a:endParaRPr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114800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4"/>
              </a:buBlip>
            </a:pPr>
            <a:r>
              <a:rPr lang="id-ID" sz="2400" dirty="0"/>
              <a:t>Libido sangat dipengaruhi oleh banyak faktor meliputi perasaan, lingkungan, dan hormonal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>
              <a:buFont typeface="Wingdings" charset="0"/>
              <a:buBlip>
                <a:blip r:embed="rId4"/>
              </a:buBlip>
            </a:pPr>
            <a:r>
              <a:rPr lang="en-US" sz="2400" dirty="0"/>
              <a:t>Androgen </a:t>
            </a:r>
            <a:r>
              <a:rPr lang="en-US" sz="2400" dirty="0" err="1"/>
              <a:t>kelihatnya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smtClean="0"/>
              <a:t>libido</a:t>
            </a:r>
            <a:r>
              <a:rPr lang="en-US" sz="2400" dirty="0" smtClean="0">
                <a:solidFill>
                  <a:srgbClr val="0033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003300"/>
              </a:solidFill>
              <a:latin typeface="Arial" charset="0"/>
            </a:endParaRPr>
          </a:p>
          <a:p>
            <a:pPr eaLnBrk="1" hangingPunct="1">
              <a:buFont typeface="Wingdings" charset="0"/>
              <a:buBlip>
                <a:blip r:embed="rId4"/>
              </a:buBlip>
            </a:pPr>
            <a:r>
              <a:rPr lang="en-US" sz="2400" dirty="0" err="1"/>
              <a:t>Penurunan</a:t>
            </a:r>
            <a:r>
              <a:rPr lang="en-US" sz="2400" dirty="0"/>
              <a:t> Libido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erat</a:t>
            </a:r>
            <a:r>
              <a:rPr lang="en-US" sz="2400" dirty="0"/>
              <a:t> </a:t>
            </a:r>
            <a:r>
              <a:rPr lang="en-US" sz="2400" dirty="0" err="1"/>
              <a:t>kaitanya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 smtClean="0"/>
              <a:t>endrogen</a:t>
            </a:r>
            <a:r>
              <a:rPr lang="en-US" sz="2400" dirty="0" smtClean="0"/>
              <a:t>.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wanita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menopouse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,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wanita</a:t>
            </a:r>
            <a:r>
              <a:rPr lang="en-US" sz="2400" dirty="0"/>
              <a:t> </a:t>
            </a:r>
            <a:r>
              <a:rPr lang="en-US" sz="2400" dirty="0" err="1"/>
              <a:t>pasca</a:t>
            </a:r>
            <a:r>
              <a:rPr lang="en-US" sz="2400" dirty="0"/>
              <a:t> </a:t>
            </a:r>
            <a:r>
              <a:rPr lang="en-US" sz="2400" dirty="0" err="1"/>
              <a:t>ooforektom</a:t>
            </a:r>
            <a:r>
              <a:rPr lang="en-US" sz="2400" dirty="0"/>
              <a:t> </a:t>
            </a:r>
            <a:endParaRPr lang="en-US" sz="2400" dirty="0">
              <a:solidFill>
                <a:srgbClr val="0033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lvl="1"/>
            <a:r>
              <a:rPr lang="id-ID" dirty="0" smtClean="0"/>
              <a:t/>
            </a:r>
            <a:br>
              <a:rPr lang="id-ID" dirty="0" smtClean="0"/>
            </a:br>
            <a:r>
              <a:rPr lang="id-ID" sz="2800" dirty="0" smtClean="0"/>
              <a:t>Faktor </a:t>
            </a:r>
            <a:r>
              <a:rPr lang="id-ID" sz="2800" dirty="0"/>
              <a:t>yang berhubungan dengan seksualitas pada Lansia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Forte" charset="0"/>
            </a:endParaRP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10000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4"/>
              </a:buBlip>
            </a:pPr>
            <a:r>
              <a:rPr lang="en-US" sz="2800" dirty="0" err="1" smtClean="0">
                <a:latin typeface="Arial" charset="0"/>
              </a:rPr>
              <a:t>Umur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  <a:sym typeface="Wingdings"/>
              </a:rPr>
              <a:t> </a:t>
            </a:r>
            <a:r>
              <a:rPr lang="id-ID" sz="2800" dirty="0"/>
              <a:t>Umur ini sering dikaitkan dengan sejauh mana terjadinya perubahan yang terjadi pada lansia tersebut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,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tingkah</a:t>
            </a:r>
            <a:r>
              <a:rPr lang="en-US" sz="2800" dirty="0"/>
              <a:t> </a:t>
            </a:r>
            <a:r>
              <a:rPr lang="en-US" sz="2800" dirty="0" err="1"/>
              <a:t>laku</a:t>
            </a:r>
            <a:r>
              <a:rPr lang="en-US" sz="2800" dirty="0"/>
              <a:t> </a:t>
            </a:r>
            <a:endParaRPr lang="en-US" sz="2800" dirty="0" smtClean="0"/>
          </a:p>
          <a:p>
            <a:pPr eaLnBrk="1" hangingPunct="1">
              <a:buFont typeface="Wingdings" charset="0"/>
              <a:buBlip>
                <a:blip r:embed="rId4"/>
              </a:buBlip>
            </a:pPr>
            <a:endParaRPr lang="en-US" sz="2800" dirty="0" smtClean="0"/>
          </a:p>
          <a:p>
            <a:pPr eaLnBrk="1" hangingPunct="1">
              <a:buFont typeface="Wingdings" charset="0"/>
              <a:buBlip>
                <a:blip r:embed="rId4"/>
              </a:buBlip>
            </a:pPr>
            <a:r>
              <a:rPr lang="en-US" sz="2800" dirty="0" err="1" smtClean="0">
                <a:latin typeface="Arial" charset="0"/>
              </a:rPr>
              <a:t>Pendidikan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  <a:sym typeface="Wingdings"/>
              </a:rPr>
              <a:t> </a:t>
            </a:r>
            <a:r>
              <a:rPr lang="id-ID" sz="2800" dirty="0" smtClean="0"/>
              <a:t>dikaitkan </a:t>
            </a:r>
            <a:r>
              <a:rPr lang="id-ID" sz="2800" dirty="0"/>
              <a:t>dengan kematangan intelektual seseorang yang dapat mempengaruhi wawasan dan cara berpikir seseorang baik melalui tindakan ataupun pengambilan keputusan </a:t>
            </a:r>
            <a:r>
              <a:rPr lang="id-ID" sz="2800" dirty="0" smtClean="0"/>
              <a:t>yang </a:t>
            </a:r>
            <a:r>
              <a:rPr lang="id-ID" sz="2800" dirty="0"/>
              <a:t>berhubungan dengan seksualitas</a:t>
            </a:r>
            <a:r>
              <a:rPr lang="en-US" sz="2800" dirty="0"/>
              <a:t> </a:t>
            </a: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/>
            <a:endParaRPr lang="en-US" sz="3200" dirty="0">
              <a:latin typeface="Forte" charset="0"/>
            </a:endParaRP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4"/>
              </a:buBlip>
            </a:pPr>
            <a:r>
              <a:rPr lang="en-US" sz="2400" dirty="0" err="1" smtClean="0">
                <a:latin typeface="Arial" charset="0"/>
              </a:rPr>
              <a:t>Pengetahuan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</a:rPr>
              <a:t>    </a:t>
            </a:r>
            <a:r>
              <a:rPr lang="en-US" sz="2400" dirty="0">
                <a:latin typeface="Arial" charset="0"/>
                <a:sym typeface="Wingdings" charset="0"/>
              </a:rPr>
              <a:t> </a:t>
            </a:r>
            <a:r>
              <a:rPr lang="id-ID" sz="2400" dirty="0"/>
              <a:t>menambah perkembangan pribadinya, kepercayaan diri, kedewasaan, dan kecakapan dalam mengambil </a:t>
            </a:r>
            <a:r>
              <a:rPr lang="id-ID" sz="2400" dirty="0" smtClean="0"/>
              <a:t>keputusan</a:t>
            </a:r>
          </a:p>
          <a:p>
            <a:pPr eaLnBrk="1" hangingPunct="1">
              <a:buFont typeface="Wingdings" charset="0"/>
              <a:buNone/>
            </a:pPr>
            <a:endParaRPr lang="id-ID" sz="2400" dirty="0"/>
          </a:p>
          <a:p>
            <a:pPr eaLnBrk="1" hangingPunct="1">
              <a:buFont typeface="Wingdings" charset="0"/>
              <a:buNone/>
            </a:pPr>
            <a:r>
              <a:rPr lang="id-ID" sz="2400" dirty="0" smtClean="0"/>
              <a:t>	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 </a:t>
            </a:r>
            <a:r>
              <a:rPr lang="id-ID" sz="2400" dirty="0"/>
              <a:t>kebutuhan biologis tetapi lebih dari itu bahwa aktivitas seksual merupakan suatu bentuk atau sarana untuk menjaga keharmonisan dalam hubungan</a:t>
            </a:r>
            <a:r>
              <a:rPr lang="en-US" sz="2400" dirty="0"/>
              <a:t> </a:t>
            </a:r>
            <a:endParaRPr lang="en-US" sz="2400" dirty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endParaRPr lang="en-US" sz="3200">
              <a:latin typeface="Forte" charset="0"/>
            </a:endParaRP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eaLnBrk="1" hangingPunct="1">
              <a:buFont typeface="Wingdings" charset="0"/>
              <a:buBlip>
                <a:blip r:embed="rId4"/>
              </a:buBlip>
            </a:pPr>
            <a:r>
              <a:rPr lang="en-US" sz="2400" dirty="0" err="1" smtClean="0">
                <a:latin typeface="Tahoma" charset="0"/>
              </a:rPr>
              <a:t>Penyakit</a:t>
            </a:r>
            <a:r>
              <a:rPr lang="en-US" sz="2400" dirty="0" smtClean="0">
                <a:latin typeface="Tahoma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Tahoma" charset="0"/>
              </a:rPr>
              <a:t>	</a:t>
            </a:r>
            <a:r>
              <a:rPr lang="en-US" sz="2400" dirty="0" smtClean="0">
                <a:latin typeface="Tahoma" charset="0"/>
                <a:sym typeface="Wingdings"/>
              </a:rPr>
              <a:t> </a:t>
            </a:r>
            <a:r>
              <a:rPr lang="en-US" sz="2400" dirty="0" err="1" smtClean="0">
                <a:latin typeface="Tahoma" charset="0"/>
                <a:sym typeface="Wingdings"/>
              </a:rPr>
              <a:t>Penyakit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erat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kaitannya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dengan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masalah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seksual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Tahoma" charset="0"/>
                <a:sym typeface="Wingdings"/>
              </a:rPr>
              <a:t>	</a:t>
            </a:r>
            <a:r>
              <a:rPr lang="en-US" sz="2400" dirty="0" smtClean="0">
                <a:latin typeface="Tahoma" charset="0"/>
                <a:sym typeface="Wingdings"/>
              </a:rPr>
              <a:t> </a:t>
            </a:r>
            <a:r>
              <a:rPr lang="en-US" sz="2400" dirty="0" err="1" smtClean="0">
                <a:latin typeface="Tahoma" charset="0"/>
                <a:sym typeface="Wingdings"/>
              </a:rPr>
              <a:t>Contoh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penyakit</a:t>
            </a:r>
            <a:r>
              <a:rPr lang="en-US" sz="2400" dirty="0" smtClean="0">
                <a:latin typeface="Tahoma" charset="0"/>
                <a:sym typeface="Wingdings"/>
              </a:rPr>
              <a:t> yang </a:t>
            </a:r>
            <a:r>
              <a:rPr lang="en-US" sz="2400" dirty="0" err="1" smtClean="0">
                <a:latin typeface="Tahoma" charset="0"/>
                <a:sym typeface="Wingdings"/>
              </a:rPr>
              <a:t>sering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dikaitkan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dengan</a:t>
            </a:r>
            <a:r>
              <a:rPr lang="en-US" sz="2400" dirty="0" smtClean="0">
                <a:latin typeface="Tahoma" charset="0"/>
                <a:sym typeface="Wingdings"/>
              </a:rPr>
              <a:t> 	</a:t>
            </a:r>
            <a:r>
              <a:rPr lang="en-US" sz="2400" dirty="0" err="1" smtClean="0">
                <a:latin typeface="Tahoma" charset="0"/>
                <a:sym typeface="Wingdings"/>
              </a:rPr>
              <a:t>masalah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en-US" sz="2400" dirty="0" err="1" smtClean="0">
                <a:latin typeface="Tahoma" charset="0"/>
                <a:sym typeface="Wingdings"/>
              </a:rPr>
              <a:t>seksual</a:t>
            </a:r>
            <a:r>
              <a:rPr lang="en-US" sz="2400" dirty="0" smtClean="0">
                <a:latin typeface="Tahoma" charset="0"/>
                <a:sym typeface="Wingdings"/>
              </a:rPr>
              <a:t> </a:t>
            </a:r>
            <a:r>
              <a:rPr lang="id-ID" sz="2400" dirty="0"/>
              <a:t>diantaranya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, </a:t>
            </a:r>
            <a:r>
              <a:rPr lang="en-US" sz="2400" dirty="0" smtClean="0"/>
              <a:t>	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/>
              <a:t>metabolisme</a:t>
            </a:r>
            <a:r>
              <a:rPr lang="en-US" sz="2400" dirty="0"/>
              <a:t>, </a:t>
            </a:r>
            <a:r>
              <a:rPr lang="en-US" sz="2400" dirty="0" err="1"/>
              <a:t>misal</a:t>
            </a:r>
            <a:r>
              <a:rPr lang="en-US" sz="2400" dirty="0"/>
              <a:t> diabetes </a:t>
            </a:r>
            <a:r>
              <a:rPr lang="en-US" sz="2400" dirty="0" err="1"/>
              <a:t>millitus</a:t>
            </a:r>
            <a:r>
              <a:rPr lang="en-US" sz="2400" dirty="0"/>
              <a:t>, </a:t>
            </a:r>
            <a:r>
              <a:rPr lang="en-US" sz="2400" dirty="0" smtClean="0"/>
              <a:t>vaginitis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304800"/>
          </a:xfrm>
        </p:spPr>
        <p:txBody>
          <a:bodyPr/>
          <a:lstStyle/>
          <a:p>
            <a:pPr algn="l"/>
            <a:endParaRPr lang="en-US" sz="32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495800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  <a:defRPr/>
            </a:pPr>
            <a:r>
              <a:rPr lang="id-ID" sz="2400" dirty="0"/>
              <a:t>Budaya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eaLnBrk="1" hangingPunct="1">
              <a:buNone/>
              <a:defRPr/>
            </a:pPr>
            <a:r>
              <a:rPr lang="id-ID" sz="2400" dirty="0" smtClean="0"/>
              <a:t>	Budaya dapat mempengaruhi </a:t>
            </a:r>
            <a:r>
              <a:rPr lang="id-ID" sz="2400" dirty="0"/>
              <a:t>seorang lansia melakukan </a:t>
            </a:r>
            <a:r>
              <a:rPr lang="id-ID" sz="2400" dirty="0" smtClean="0"/>
              <a:t>	aktivitas </a:t>
            </a:r>
            <a:r>
              <a:rPr lang="id-ID" sz="2400" dirty="0"/>
              <a:t>seksualnya karena mereka menganggap bahwa </a:t>
            </a:r>
            <a:r>
              <a:rPr lang="id-ID" sz="2400" dirty="0" smtClean="0"/>
              <a:t>	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/>
              <a:t>seksual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layak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dirty="0" err="1" smtClean="0"/>
              <a:t>lansia</a:t>
            </a:r>
            <a:r>
              <a:rPr lang="en-US" sz="2400" dirty="0"/>
              <a:t>, </a:t>
            </a:r>
            <a:endParaRPr lang="en-US" sz="2400" dirty="0" smtClean="0"/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sz="2400" dirty="0" smtClean="0">
                <a:latin typeface="Tahoma" charset="0"/>
              </a:rPr>
              <a:t>Menopause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/>
              <a:t>reproduksi</a:t>
            </a:r>
            <a:r>
              <a:rPr lang="en-US" sz="2400" dirty="0"/>
              <a:t> </a:t>
            </a:r>
            <a:r>
              <a:rPr lang="en-US" sz="2400" dirty="0" err="1"/>
              <a:t>menurun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dirty="0" err="1" smtClean="0"/>
              <a:t>akibatnya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memproduksi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dirty="0" err="1" smtClean="0"/>
              <a:t>ovarium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progesteron</a:t>
            </a:r>
            <a:r>
              <a:rPr lang="en-US" sz="2400" dirty="0"/>
              <a:t> </a:t>
            </a:r>
            <a:endParaRPr lang="en-US" sz="2400" dirty="0">
              <a:latin typeface="Tahoma" charset="0"/>
            </a:endParaRPr>
          </a:p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sz="2400" dirty="0" err="1" smtClean="0">
                <a:latin typeface="Tahoma" charset="0"/>
              </a:rPr>
              <a:t>Tabu</a:t>
            </a:r>
            <a:r>
              <a:rPr lang="en-US" sz="2400" dirty="0" smtClean="0">
                <a:latin typeface="Tahoma" charset="0"/>
              </a:rPr>
              <a:t> </a:t>
            </a:r>
          </a:p>
          <a:p>
            <a:pPr marL="457200" lvl="1" indent="0" eaLnBrk="1" hangingPunct="1">
              <a:buNone/>
              <a:defRPr/>
            </a:pPr>
            <a:r>
              <a:rPr lang="en-US" sz="2000" dirty="0" err="1"/>
              <a:t>Tabu</a:t>
            </a:r>
            <a:r>
              <a:rPr lang="en-US" sz="2000" dirty="0"/>
              <a:t> </a:t>
            </a:r>
            <a:r>
              <a:rPr lang="en-US" sz="2000" dirty="0" err="1"/>
              <a:t>bersangkut</a:t>
            </a:r>
            <a:r>
              <a:rPr lang="en-US" sz="2000" dirty="0"/>
              <a:t> </a:t>
            </a:r>
            <a:r>
              <a:rPr lang="en-US" sz="2000" dirty="0" err="1"/>
              <a:t>paut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larangan</a:t>
            </a:r>
            <a:r>
              <a:rPr lang="en-US" sz="2000" dirty="0"/>
              <a:t> </a:t>
            </a:r>
            <a:r>
              <a:rPr lang="en-US" sz="2000" dirty="0" err="1"/>
              <a:t>berbicara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bertindak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seks</a:t>
            </a:r>
            <a:r>
              <a:rPr lang="en-US" sz="2000" dirty="0"/>
              <a:t> </a:t>
            </a:r>
            <a:r>
              <a:rPr lang="en-US" sz="2000" dirty="0" smtClean="0">
                <a:latin typeface="Tahoma" charset="0"/>
              </a:rPr>
              <a:t>.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/>
              <a:t>psikologis</a:t>
            </a:r>
            <a:r>
              <a:rPr lang="en-US" sz="2000" dirty="0"/>
              <a:t>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potensi</a:t>
            </a:r>
            <a:r>
              <a:rPr lang="en-US" sz="2000" dirty="0"/>
              <a:t> </a:t>
            </a:r>
            <a:r>
              <a:rPr lang="en-US" sz="2000" dirty="0" err="1"/>
              <a:t>seksual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rasa </a:t>
            </a:r>
            <a:r>
              <a:rPr lang="en-US" sz="2000" dirty="0" err="1"/>
              <a:t>tabu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malu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mempertahankan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seksual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lansia</a:t>
            </a:r>
            <a:r>
              <a:rPr lang="en-US" sz="2000" dirty="0"/>
              <a:t> </a:t>
            </a:r>
            <a:endParaRPr lang="en-US" sz="2000" dirty="0" smtClean="0">
              <a:latin typeface="Tahoma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15365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4000" cy="4840288"/>
          </a:xfr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Pembatasan </a:t>
            </a:r>
            <a:r>
              <a:rPr lang="id-ID" sz="3200" b="1" dirty="0"/>
              <a:t>Fisik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latin typeface="Forte" charset="0"/>
            </a:endParaRP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 smtClean="0"/>
              <a:t>lanjut</a:t>
            </a:r>
            <a:r>
              <a:rPr lang="en-US" sz="2400" dirty="0" smtClean="0"/>
              <a:t> </a:t>
            </a:r>
            <a:r>
              <a:rPr lang="en-US" sz="2400" dirty="0" err="1"/>
              <a:t>usia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kemunduran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mengakibatkan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peranan-peranan</a:t>
            </a:r>
            <a:r>
              <a:rPr lang="en-US" sz="2400" dirty="0"/>
              <a:t> </a:t>
            </a:r>
            <a:r>
              <a:rPr lang="en-US" sz="2400" dirty="0" err="1"/>
              <a:t>sosialnya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>
              <a:buFontTx/>
              <a:buBlip>
                <a:blip r:embed="rId4"/>
              </a:buBlip>
            </a:pP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/>
              <a:t>pula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manula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timbulnya</a:t>
            </a:r>
            <a:r>
              <a:rPr lang="en-US" sz="2400" dirty="0"/>
              <a:t> </a:t>
            </a:r>
            <a:r>
              <a:rPr lang="en-US" sz="2400" dirty="0" err="1" smtClean="0"/>
              <a:t>keterbatasas</a:t>
            </a:r>
            <a:r>
              <a:rPr lang="en-US" sz="2400" dirty="0" smtClean="0"/>
              <a:t>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/>
            <a:r>
              <a:rPr lang="en-US" sz="3200" dirty="0" err="1"/>
              <a:t>Klasifikasi</a:t>
            </a:r>
            <a:r>
              <a:rPr lang="en-US" sz="3200" dirty="0"/>
              <a:t> </a:t>
            </a:r>
            <a:r>
              <a:rPr lang="en-US" sz="3200" dirty="0" err="1"/>
              <a:t>pembatasan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 </a:t>
            </a:r>
            <a:endParaRPr lang="en-US" sz="3200" dirty="0">
              <a:latin typeface="Forte" charset="0"/>
            </a:endParaRP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sz="2400" dirty="0" err="1"/>
              <a:t>Lansia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yang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pemunduran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orang lain</a:t>
            </a:r>
            <a:r>
              <a:rPr lang="en-US" sz="2400" dirty="0"/>
              <a:t>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pemenuhan</a:t>
            </a:r>
            <a:r>
              <a:rPr lang="en-US" sz="2400" dirty="0" smtClean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di </a:t>
            </a:r>
            <a:r>
              <a:rPr lang="en-US" sz="2400" dirty="0" err="1"/>
              <a:t>lakukannya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 err="1"/>
              <a:t>lansia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menguras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tenaganya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beresiko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melukai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aktivitasnya</a:t>
            </a:r>
            <a:r>
              <a:rPr lang="en-US" sz="2400" dirty="0" smtClean="0"/>
              <a:t>: </a:t>
            </a:r>
            <a:r>
              <a:rPr lang="en-US" sz="2400" dirty="0" err="1" smtClean="0"/>
              <a:t>senam</a:t>
            </a:r>
            <a:r>
              <a:rPr lang="en-US" sz="2400" dirty="0" smtClean="0"/>
              <a:t> </a:t>
            </a:r>
            <a:r>
              <a:rPr lang="en-US" sz="2400" dirty="0" err="1"/>
              <a:t>pagi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teh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6200"/>
          </a:xfrm>
        </p:spPr>
        <p:txBody>
          <a:bodyPr/>
          <a:lstStyle/>
          <a:p>
            <a:pPr algn="l"/>
            <a:endParaRPr lang="en-US" sz="3200" dirty="0">
              <a:latin typeface="Forte" charset="0"/>
            </a:endParaRP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581400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  <a:defRPr/>
            </a:pPr>
            <a:r>
              <a:rPr lang="en-US" sz="2400" dirty="0" err="1"/>
              <a:t>Lansia</a:t>
            </a:r>
            <a:r>
              <a:rPr lang="en-US" sz="2400" dirty="0"/>
              <a:t> </a:t>
            </a:r>
            <a:r>
              <a:rPr lang="en-US" sz="2400" dirty="0" err="1"/>
              <a:t>pasif</a:t>
            </a:r>
            <a:r>
              <a:rPr lang="en-US" sz="2400" dirty="0"/>
              <a:t> </a:t>
            </a:r>
            <a:endParaRPr lang="en-US" sz="2400" dirty="0" smtClean="0"/>
          </a:p>
          <a:p>
            <a:pPr lvl="1" eaLnBrk="1" hangingPunct="1">
              <a:buFontTx/>
              <a:buChar char="-"/>
              <a:defRPr/>
            </a:pPr>
            <a:r>
              <a:rPr lang="en-US" sz="2000" dirty="0" err="1" smtClean="0"/>
              <a:t>lansia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pemunduran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yang </a:t>
            </a:r>
            <a:r>
              <a:rPr lang="en-US" sz="2000" dirty="0" err="1"/>
              <a:t>berakibat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timbulnya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endParaRPr lang="en-US" sz="2000" dirty="0" smtClean="0"/>
          </a:p>
          <a:p>
            <a:pPr lvl="1" eaLnBrk="1" hangingPunct="1">
              <a:buFontTx/>
              <a:buChar char="-"/>
              <a:defRPr/>
            </a:pPr>
            <a:r>
              <a:rPr lang="en-US" sz="2000" dirty="0" err="1"/>
              <a:t>lansia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melakukannya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orang lain</a:t>
            </a:r>
            <a:r>
              <a:rPr lang="en-US" sz="2000" dirty="0"/>
              <a:t> </a:t>
            </a:r>
            <a:endParaRPr lang="en-US" sz="2000" dirty="0" smtClean="0"/>
          </a:p>
          <a:p>
            <a:pPr lvl="1" eaLnBrk="1" hangingPunct="1">
              <a:buFontTx/>
              <a:buChar char="-"/>
              <a:defRPr/>
            </a:pPr>
            <a:r>
              <a:rPr lang="en-US" sz="2000" dirty="0" err="1"/>
              <a:t>klien</a:t>
            </a:r>
            <a:r>
              <a:rPr lang="en-US" sz="2000" dirty="0"/>
              <a:t> </a:t>
            </a:r>
            <a:r>
              <a:rPr lang="en-US" sz="2000" dirty="0" err="1"/>
              <a:t>menderita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stroke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klien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kelumpuhan</a:t>
            </a:r>
            <a:r>
              <a:rPr lang="en-US" sz="2000" dirty="0"/>
              <a:t> </a:t>
            </a:r>
            <a:endParaRPr lang="en-US" sz="2000" dirty="0" smtClean="0"/>
          </a:p>
          <a:p>
            <a:pPr lvl="1" eaLnBrk="1" hangingPunct="1">
              <a:buFontTx/>
              <a:buChar char="-"/>
              <a:defRPr/>
            </a:pPr>
            <a:r>
              <a:rPr lang="en-US" sz="2000" dirty="0" err="1"/>
              <a:t>peran</a:t>
            </a:r>
            <a:r>
              <a:rPr lang="en-US" sz="2000" dirty="0"/>
              <a:t> </a:t>
            </a:r>
            <a:r>
              <a:rPr lang="en-US" sz="2000" dirty="0" err="1"/>
              <a:t>perawat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lansia</a:t>
            </a:r>
            <a:r>
              <a:rPr lang="en-US" sz="2000" dirty="0"/>
              <a:t>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/>
              <a:t>pemenuhan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/>
              <a:t>fisiologis</a:t>
            </a:r>
            <a:r>
              <a:rPr lang="en-US" sz="2000" dirty="0"/>
              <a:t> </a:t>
            </a:r>
            <a:r>
              <a:rPr lang="en-US" sz="2000" dirty="0" err="1"/>
              <a:t>lansia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kebersihan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>
                <a:latin typeface="Arial" charset="0"/>
              </a:rPr>
              <a:t>     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lvl="0"/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pembatasan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 </a:t>
            </a:r>
            <a:r>
              <a:rPr lang="en-US" sz="3200" dirty="0" err="1"/>
              <a:t>Lansia</a:t>
            </a:r>
            <a:endParaRPr lang="en-US" sz="3200" dirty="0"/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lvl="0"/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lelah</a:t>
            </a:r>
            <a:endParaRPr lang="en-US" sz="2400" dirty="0"/>
          </a:p>
          <a:p>
            <a:pPr lvl="0"/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jatuh</a:t>
            </a:r>
            <a:endParaRPr lang="en-US" sz="2400" dirty="0"/>
          </a:p>
          <a:p>
            <a:pPr lvl="0"/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mental </a:t>
            </a:r>
            <a:r>
              <a:rPr lang="en-US" sz="2400" dirty="0" err="1"/>
              <a:t>akut</a:t>
            </a:r>
            <a:endParaRPr lang="en-US" sz="2400" dirty="0"/>
          </a:p>
          <a:p>
            <a:pPr lvl="0"/>
            <a:r>
              <a:rPr lang="en-US" sz="2400" dirty="0" err="1"/>
              <a:t>Nyeri</a:t>
            </a:r>
            <a:r>
              <a:rPr lang="en-US" sz="2400" dirty="0"/>
              <a:t> dada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berdebar</a:t>
            </a:r>
            <a:r>
              <a:rPr lang="en-US" sz="2400" dirty="0"/>
              <a:t>-debar</a:t>
            </a:r>
          </a:p>
          <a:p>
            <a:pPr lvl="0"/>
            <a:r>
              <a:rPr lang="en-US" sz="2400" dirty="0" err="1"/>
              <a:t>Sesak</a:t>
            </a:r>
            <a:r>
              <a:rPr lang="en-US" sz="2400" dirty="0"/>
              <a:t> </a:t>
            </a:r>
            <a:r>
              <a:rPr lang="en-US" sz="2400" dirty="0" err="1"/>
              <a:t>nafas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aktifitas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endParaRPr lang="en-US" sz="2400" dirty="0"/>
          </a:p>
          <a:p>
            <a:pPr lvl="0"/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pinggang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punggung</a:t>
            </a:r>
            <a:endParaRPr lang="en-US" sz="2400" dirty="0"/>
          </a:p>
          <a:p>
            <a:pPr lvl="0"/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tidur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pusing-pusing</a:t>
            </a:r>
            <a:endParaRPr lang="en-US" sz="2400" dirty="0"/>
          </a:p>
          <a:p>
            <a:pPr lvl="0"/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penglihatan,pendengaran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sukar</a:t>
            </a:r>
            <a:r>
              <a:rPr lang="en-US" sz="2400" dirty="0"/>
              <a:t> </a:t>
            </a:r>
            <a:r>
              <a:rPr lang="en-US" sz="2400" dirty="0" err="1"/>
              <a:t>menahan</a:t>
            </a:r>
            <a:r>
              <a:rPr lang="en-US" sz="2400" dirty="0"/>
              <a:t> air </a:t>
            </a:r>
            <a:r>
              <a:rPr lang="en-US" sz="2400" dirty="0" err="1"/>
              <a:t>kencing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2400" dirty="0" err="1"/>
              <a:t>Faktor-faktor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</a:t>
            </a:r>
            <a:endParaRPr lang="en-US" sz="24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Resiko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Jatuh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Jatuh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sering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sekali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dialami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bagi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lansia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saat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melakukan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aktivitas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Faktor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yang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mempengaruhi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resiko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jatuh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yaitu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faktor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internal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eksternal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F</a:t>
            </a:r>
            <a:r>
              <a:rPr lang="en-US" sz="2400" dirty="0" err="1" smtClean="0"/>
              <a:t>aktor</a:t>
            </a:r>
            <a:r>
              <a:rPr lang="en-US" sz="2400" dirty="0" smtClean="0"/>
              <a:t> </a:t>
            </a:r>
            <a:r>
              <a:rPr lang="en-US" sz="2400" dirty="0"/>
              <a:t>internal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, </a:t>
            </a:r>
            <a:r>
              <a:rPr lang="en-US" sz="2400" dirty="0" err="1"/>
              <a:t>kelemahan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ekstremitas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, </a:t>
            </a:r>
            <a:r>
              <a:rPr lang="en-US" sz="2400" dirty="0" err="1"/>
              <a:t>kekakuan</a:t>
            </a:r>
            <a:r>
              <a:rPr lang="en-US" sz="2400" dirty="0"/>
              <a:t> </a:t>
            </a:r>
            <a:r>
              <a:rPr lang="en-US" sz="2400" dirty="0" err="1"/>
              <a:t>sendi</a:t>
            </a:r>
            <a:r>
              <a:rPr lang="en-US" sz="2400" dirty="0"/>
              <a:t>, </a:t>
            </a:r>
            <a:r>
              <a:rPr lang="en-US" sz="2400" dirty="0" err="1"/>
              <a:t>sinkope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dizzines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F</a:t>
            </a:r>
            <a:r>
              <a:rPr lang="en-US" sz="2400" dirty="0" err="1" smtClean="0"/>
              <a:t>aktor</a:t>
            </a:r>
            <a:r>
              <a:rPr lang="en-US" sz="2400" dirty="0" smtClean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yang </a:t>
            </a:r>
            <a:r>
              <a:rPr lang="en-US" sz="2400" dirty="0" err="1"/>
              <a:t>licin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rata, </a:t>
            </a:r>
            <a:r>
              <a:rPr lang="en-US" sz="2400" dirty="0" err="1"/>
              <a:t>tersandung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– </a:t>
            </a:r>
            <a:r>
              <a:rPr lang="en-US" sz="2400" dirty="0" err="1"/>
              <a:t>benda</a:t>
            </a:r>
            <a:r>
              <a:rPr lang="en-US" sz="2400" dirty="0"/>
              <a:t>, </a:t>
            </a:r>
            <a:r>
              <a:rPr lang="en-US" sz="2400" dirty="0" err="1"/>
              <a:t>penglihatan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cahaya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teran</a:t>
            </a:r>
            <a:r>
              <a:rPr lang="en-US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2400" dirty="0" err="1"/>
              <a:t>Faktor-faktor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</a:t>
            </a:r>
            <a:endParaRPr lang="en-US" sz="24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Mudah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lelah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saat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beraktivitas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Penyebabnya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adalah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Kelemahan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jantung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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Katup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jantung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menebal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&amp;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kaku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kemampuan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jantung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memompa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darah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menurun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, Cardiac output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menuru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tekanan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darah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meningkat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Gangguan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sistem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saluran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napas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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kekuatan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oto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pernapasan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menurun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aktivitas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silia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berkurang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, alveoli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melebar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oksigen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arteri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menurun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Wingdings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smtClean="0"/>
              <a:t>Anemia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berat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Darah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berkurang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dalam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tubuh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untuk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mengikat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oksigen</a:t>
            </a:r>
            <a:r>
              <a:rPr lang="en-US" sz="2400" dirty="0" smtClean="0">
                <a:sym typeface="Wingdings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Untuk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obesitas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menyebabkan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pengembangan</a:t>
            </a:r>
            <a:r>
              <a:rPr lang="en-US" sz="2400" dirty="0" smtClean="0">
                <a:sym typeface="Wingdings"/>
              </a:rPr>
              <a:t> dada </a:t>
            </a:r>
            <a:r>
              <a:rPr lang="en-US" sz="2400" dirty="0" err="1" smtClean="0">
                <a:sym typeface="Wingdings"/>
              </a:rPr>
              <a:t>tidak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sempurna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251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2400" dirty="0" err="1"/>
              <a:t>Faktor-faktor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</a:t>
            </a:r>
            <a:endParaRPr lang="en-US" sz="24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Penurunan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kondisi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mental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akut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Penyebabnya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karena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faktor-faktor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berikut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lvl="3"/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khusunya</a:t>
            </a:r>
            <a:r>
              <a:rPr lang="en-US" sz="2400" dirty="0"/>
              <a:t> organ </a:t>
            </a:r>
            <a:r>
              <a:rPr lang="en-US" sz="2400" dirty="0" err="1"/>
              <a:t>perasa</a:t>
            </a:r>
            <a:endParaRPr lang="en-US" sz="2400" dirty="0"/>
          </a:p>
          <a:p>
            <a:pPr lvl="3"/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endParaRPr lang="en-US" sz="2400" dirty="0"/>
          </a:p>
          <a:p>
            <a:pPr lvl="3"/>
            <a:r>
              <a:rPr lang="en-US" sz="2400" dirty="0"/>
              <a:t>Tingkat </a:t>
            </a:r>
            <a:r>
              <a:rPr lang="en-US" sz="2400" dirty="0" err="1"/>
              <a:t>Pendidikan</a:t>
            </a:r>
            <a:endParaRPr lang="en-US" sz="2400" dirty="0"/>
          </a:p>
          <a:p>
            <a:pPr lvl="3"/>
            <a:r>
              <a:rPr lang="en-US" sz="2400" dirty="0" err="1"/>
              <a:t>Keturunan</a:t>
            </a:r>
            <a:endParaRPr lang="en-US" sz="2400" dirty="0"/>
          </a:p>
          <a:p>
            <a:pPr lvl="3"/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syaraf</a:t>
            </a:r>
            <a:r>
              <a:rPr lang="en-US" sz="2400" dirty="0"/>
              <a:t> </a:t>
            </a:r>
            <a:r>
              <a:rPr lang="en-US" sz="2400" dirty="0" err="1"/>
              <a:t>panca</a:t>
            </a:r>
            <a:r>
              <a:rPr lang="en-US" sz="2400" dirty="0"/>
              <a:t> </a:t>
            </a:r>
            <a:r>
              <a:rPr lang="en-US" sz="2400" dirty="0" err="1"/>
              <a:t>indra,timbil</a:t>
            </a:r>
            <a:r>
              <a:rPr lang="en-US" sz="2400" dirty="0"/>
              <a:t> </a:t>
            </a:r>
            <a:r>
              <a:rPr lang="en-US" sz="2400" dirty="0" err="1"/>
              <a:t>kebutaan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ketulian</a:t>
            </a:r>
            <a:endParaRPr lang="en-US" sz="2400" dirty="0"/>
          </a:p>
          <a:p>
            <a:pPr lvl="3"/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  <a:p>
            <a:pPr lvl="3"/>
            <a:r>
              <a:rPr lang="en-US" sz="2400" dirty="0" err="1"/>
              <a:t>Hilangnya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ketegapan</a:t>
            </a:r>
            <a:r>
              <a:rPr lang="en-US" sz="2400" dirty="0"/>
              <a:t> </a:t>
            </a:r>
            <a:r>
              <a:rPr lang="en-US" sz="2400" dirty="0" err="1"/>
              <a:t>fisik,perubahan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diri,dan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</a:t>
            </a:r>
            <a:r>
              <a:rPr lang="en-US" dirty="0" err="1"/>
              <a:t>iri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4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2400" dirty="0" err="1"/>
              <a:t>Faktor-faktor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pembatasan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</a:t>
            </a:r>
            <a:endParaRPr lang="en-US" sz="24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Nyeri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dada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saat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beraktivitas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Penyebabnya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karena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faktor-faktor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berikut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paru</a:t>
            </a:r>
            <a:r>
              <a:rPr lang="en-US" sz="2000" dirty="0" smtClean="0"/>
              <a:t> ( </a:t>
            </a:r>
            <a:r>
              <a:rPr lang="en-US" sz="2000" dirty="0" err="1" smtClean="0"/>
              <a:t>mengembang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mengempisnya</a:t>
            </a:r>
            <a:r>
              <a:rPr lang="en-US" sz="2000" dirty="0" smtClean="0"/>
              <a:t> )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pernafasan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keparu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, </a:t>
            </a:r>
            <a:r>
              <a:rPr lang="en-US" sz="2000" dirty="0" err="1" smtClean="0"/>
              <a:t>kalau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pernafasan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tenang</a:t>
            </a:r>
            <a:r>
              <a:rPr lang="en-US" sz="2000" dirty="0" smtClean="0"/>
              <a:t> </a:t>
            </a:r>
            <a:r>
              <a:rPr lang="en-US" sz="2000" dirty="0" err="1" smtClean="0"/>
              <a:t>kira</a:t>
            </a:r>
            <a:r>
              <a:rPr lang="en-US" sz="2000" dirty="0" smtClean="0"/>
              <a:t> </a:t>
            </a:r>
            <a:r>
              <a:rPr lang="en-US" sz="2000" dirty="0" err="1" smtClean="0"/>
              <a:t>kira</a:t>
            </a:r>
            <a:r>
              <a:rPr lang="en-US" sz="2000" dirty="0" smtClean="0"/>
              <a:t> 500 ml.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batuk</a:t>
            </a:r>
            <a:r>
              <a:rPr lang="en-US" sz="2000" dirty="0" smtClean="0"/>
              <a:t> </a:t>
            </a:r>
            <a:r>
              <a:rPr lang="en-US" sz="2000" dirty="0" err="1" smtClean="0"/>
              <a:t>berkurang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sekret</a:t>
            </a:r>
            <a:r>
              <a:rPr lang="en-US" sz="2000" dirty="0" smtClean="0"/>
              <a:t> &amp; corpus </a:t>
            </a:r>
            <a:r>
              <a:rPr lang="en-US" sz="2000" dirty="0" err="1" smtClean="0"/>
              <a:t>alium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saluran</a:t>
            </a:r>
            <a:r>
              <a:rPr lang="en-US" sz="2000" dirty="0" smtClean="0"/>
              <a:t> </a:t>
            </a:r>
            <a:r>
              <a:rPr lang="en-US" sz="2000" dirty="0" err="1" smtClean="0"/>
              <a:t>nafas</a:t>
            </a:r>
            <a:r>
              <a:rPr lang="en-US" sz="2000" dirty="0" smtClean="0"/>
              <a:t> </a:t>
            </a:r>
            <a:r>
              <a:rPr lang="en-US" sz="2000" dirty="0" err="1" smtClean="0"/>
              <a:t>berkurang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obstruksi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r>
              <a:rPr lang="en-US" sz="2000" dirty="0" smtClean="0"/>
              <a:t> </a:t>
            </a:r>
            <a:r>
              <a:rPr lang="en-US" sz="2000" dirty="0" err="1" smtClean="0"/>
              <a:t>memompa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</a:t>
            </a:r>
            <a:r>
              <a:rPr lang="en-US" sz="2000" dirty="0" smtClean="0"/>
              <a:t> 1 % </a:t>
            </a:r>
            <a:r>
              <a:rPr lang="en-US" sz="2000" dirty="0" err="1" smtClean="0"/>
              <a:t>pertahun</a:t>
            </a:r>
            <a:r>
              <a:rPr lang="en-US" sz="2000" dirty="0" smtClean="0"/>
              <a:t> </a:t>
            </a:r>
            <a:r>
              <a:rPr lang="en-US" sz="2000" dirty="0" err="1" smtClean="0"/>
              <a:t>sesudah</a:t>
            </a:r>
            <a:r>
              <a:rPr lang="en-US" sz="2000" dirty="0" smtClean="0"/>
              <a:t> </a:t>
            </a:r>
            <a:r>
              <a:rPr lang="en-US" sz="2000" dirty="0" err="1" smtClean="0"/>
              <a:t>berumur</a:t>
            </a:r>
            <a:r>
              <a:rPr lang="en-US" sz="2000" dirty="0" smtClean="0"/>
              <a:t> 20 </a:t>
            </a:r>
            <a:r>
              <a:rPr lang="en-US" sz="2000" dirty="0" err="1" smtClean="0"/>
              <a:t>tahun</a:t>
            </a:r>
            <a:r>
              <a:rPr lang="en-US" sz="2000" dirty="0" smtClean="0"/>
              <a:t>. 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menurunnya</a:t>
            </a:r>
            <a:r>
              <a:rPr lang="en-US" sz="2000" dirty="0" smtClean="0"/>
              <a:t> </a:t>
            </a:r>
            <a:r>
              <a:rPr lang="en-US" sz="2000" dirty="0" err="1" smtClean="0"/>
              <a:t>kontraksi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volumenyaberakibat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nyeri</a:t>
            </a:r>
            <a:r>
              <a:rPr lang="en-US" sz="2000" dirty="0" smtClean="0"/>
              <a:t> dada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meningkatnya</a:t>
            </a:r>
            <a:r>
              <a:rPr lang="en-US" sz="2000" dirty="0" smtClean="0"/>
              <a:t> </a:t>
            </a:r>
            <a:r>
              <a:rPr lang="en-US" sz="2000" dirty="0" err="1" smtClean="0"/>
              <a:t>resistensi</a:t>
            </a:r>
            <a:r>
              <a:rPr lang="en-US" sz="2000" dirty="0" smtClean="0"/>
              <a:t> </a:t>
            </a:r>
            <a:r>
              <a:rPr lang="en-US" sz="2000" dirty="0" err="1" smtClean="0"/>
              <a:t>pembuluh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perifer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9619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endParaRPr lang="en-US" sz="24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581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id-ID" sz="2400" b="1" dirty="0" smtClean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id-ID" sz="2400" b="1" dirty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id-ID" sz="2400" b="1" dirty="0" smtClean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id-ID" sz="2400" b="1" dirty="0" smtClean="0"/>
              <a:t>Perubahan </a:t>
            </a:r>
            <a:r>
              <a:rPr lang="id-ID" sz="2400" b="1" dirty="0"/>
              <a:t>Perilaku Perawatan diri Lansia</a:t>
            </a:r>
            <a:r>
              <a:rPr lang="en-US" sz="2400" dirty="0"/>
              <a:t>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385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"/>
          </a:xfrm>
        </p:spPr>
        <p:txBody>
          <a:bodyPr/>
          <a:lstStyle/>
          <a:p>
            <a:endParaRPr lang="en-US" sz="24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id-ID" sz="2400" dirty="0"/>
              <a:t>Perawatan diri melibatkan kemampuan individu untuk merawat dirinya sendiri dan kegiatan untuk mencapai, mempertahankan, atau mempromosikan kesehatan secara optimal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perawatan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lansia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id-ID" sz="2400" dirty="0"/>
              <a:t>Bagi seorang lansia perawatan diri ini bertujuan untuk </a:t>
            </a:r>
            <a:r>
              <a:rPr lang="en-US" sz="2400" dirty="0" err="1"/>
              <a:t>memelihara</a:t>
            </a:r>
            <a:r>
              <a:rPr lang="en-US" sz="2400" dirty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, </a:t>
            </a:r>
            <a:r>
              <a:rPr lang="en-US" sz="2400" dirty="0" err="1"/>
              <a:t>memperbaiki</a:t>
            </a:r>
            <a:r>
              <a:rPr lang="en-US" sz="2400" dirty="0"/>
              <a:t> </a:t>
            </a:r>
            <a:r>
              <a:rPr lang="en-US" sz="2400" dirty="0" err="1"/>
              <a:t>perawatan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yang </a:t>
            </a:r>
            <a:r>
              <a:rPr lang="en-US" sz="2400" dirty="0" err="1"/>
              <a:t>kurang</a:t>
            </a:r>
            <a:r>
              <a:rPr lang="en-US" sz="2400" dirty="0"/>
              <a:t>,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rasa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1915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/>
              <a:t>Setelah mengikuti perkuliahan ini, diharapkan mahasiswa mampu memahami masalah-masalah yang lazim terjadi pada lansia, meliputi masalah: </a:t>
            </a:r>
            <a:endParaRPr lang="en-US" sz="2400" dirty="0"/>
          </a:p>
          <a:p>
            <a:pPr marL="0" lvl="0" indent="0">
              <a:buNone/>
            </a:pPr>
            <a:r>
              <a:rPr lang="id-ID" sz="2400" dirty="0" smtClean="0"/>
              <a:t>	1. Kehidupan </a:t>
            </a:r>
            <a:r>
              <a:rPr lang="id-ID" sz="2400" dirty="0"/>
              <a:t>seksual </a:t>
            </a:r>
            <a:endParaRPr lang="en-US" sz="2400" dirty="0"/>
          </a:p>
          <a:p>
            <a:pPr marL="0" lvl="0" indent="0">
              <a:buNone/>
            </a:pPr>
            <a:r>
              <a:rPr lang="id-ID" sz="2400" dirty="0" smtClean="0"/>
              <a:t>	2. Perubahan </a:t>
            </a:r>
            <a:r>
              <a:rPr lang="id-ID" sz="2400" dirty="0"/>
              <a:t>perilaku </a:t>
            </a:r>
            <a:endParaRPr lang="en-US" sz="2400" dirty="0"/>
          </a:p>
          <a:p>
            <a:pPr marL="0" lvl="0" indent="0">
              <a:buNone/>
            </a:pPr>
            <a:r>
              <a:rPr lang="id-ID" sz="2400" dirty="0" smtClean="0"/>
              <a:t>	3. Pembatasan </a:t>
            </a:r>
            <a:r>
              <a:rPr lang="id-ID" sz="2400" dirty="0"/>
              <a:t>fisik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sz="2400" dirty="0" err="1" smtClean="0">
                <a:latin typeface="Forte" charset="0"/>
              </a:rPr>
              <a:t>Dampak</a:t>
            </a:r>
            <a:r>
              <a:rPr lang="en-US" sz="2400" dirty="0" smtClean="0">
                <a:latin typeface="Forte" charset="0"/>
              </a:rPr>
              <a:t> yang </a:t>
            </a:r>
            <a:r>
              <a:rPr lang="en-US" sz="2400" dirty="0" err="1" smtClean="0">
                <a:latin typeface="Forte" charset="0"/>
              </a:rPr>
              <a:t>timbul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akibat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masalah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perawatan</a:t>
            </a:r>
            <a:r>
              <a:rPr lang="en-US" sz="2400" dirty="0" smtClean="0">
                <a:latin typeface="Forte" charset="0"/>
              </a:rPr>
              <a:t> </a:t>
            </a:r>
            <a:r>
              <a:rPr lang="en-US" sz="2400" dirty="0" err="1" smtClean="0">
                <a:latin typeface="Forte" charset="0"/>
              </a:rPr>
              <a:t>diri</a:t>
            </a:r>
            <a:r>
              <a:rPr lang="en-US" sz="2400" dirty="0" smtClean="0">
                <a:latin typeface="Forte" charset="0"/>
              </a:rPr>
              <a:t> </a:t>
            </a:r>
            <a:endParaRPr lang="en-US" sz="2400" dirty="0">
              <a:latin typeface="Forte" charset="0"/>
            </a:endParaRP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integritas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,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 </a:t>
            </a:r>
            <a:r>
              <a:rPr lang="en-US" sz="2400" dirty="0" err="1"/>
              <a:t>mukosa</a:t>
            </a:r>
            <a:r>
              <a:rPr lang="en-US" sz="2400" dirty="0"/>
              <a:t> </a:t>
            </a:r>
            <a:r>
              <a:rPr lang="en-US" sz="2400" dirty="0" err="1"/>
              <a:t>mulut</a:t>
            </a:r>
            <a:r>
              <a:rPr lang="en-US" sz="2400" dirty="0"/>
              <a:t>, </a:t>
            </a:r>
            <a:r>
              <a:rPr lang="en-US" sz="2400" dirty="0" err="1"/>
              <a:t>infeksi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telinga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kuku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psikososial</a:t>
            </a:r>
            <a:r>
              <a:rPr lang="en-US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perawatan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rasa </a:t>
            </a:r>
            <a:r>
              <a:rPr lang="en-US" sz="2400" dirty="0" err="1"/>
              <a:t>nyaman</a:t>
            </a:r>
            <a:r>
              <a:rPr lang="en-US" sz="2400" dirty="0"/>
              <a:t>,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dicintai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mencintai</a:t>
            </a:r>
            <a:r>
              <a:rPr lang="en-US" sz="2400" dirty="0"/>
              <a:t>,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 </a:t>
            </a:r>
            <a:r>
              <a:rPr lang="en-US" sz="2400" dirty="0" err="1"/>
              <a:t>aktualisasi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684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pPr lvl="0"/>
            <a:r>
              <a:rPr lang="id-ID" sz="2400" dirty="0"/>
              <a:t>Faktor yang mempengaruhi perawatan diri lansia </a:t>
            </a:r>
            <a:endParaRPr lang="en-US" sz="2400" dirty="0"/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en-US" sz="2000" dirty="0" smtClean="0"/>
              <a:t>Body image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US" sz="2000" dirty="0" err="1"/>
              <a:t>Perawatan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citra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000" dirty="0" err="1" smtClean="0"/>
              <a:t>Praktek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Kelompok</a:t>
            </a:r>
            <a:r>
              <a:rPr lang="en-US" sz="2000" dirty="0" err="1"/>
              <a:t>-kelompok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wadah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berhubungan</a:t>
            </a:r>
            <a:r>
              <a:rPr lang="en-US" sz="2000" dirty="0"/>
              <a:t>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   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    </a:t>
            </a:r>
            <a:r>
              <a:rPr lang="en-US" sz="2000" dirty="0" err="1"/>
              <a:t>pelaksanaan</a:t>
            </a:r>
            <a:r>
              <a:rPr lang="en-US" sz="2000" dirty="0"/>
              <a:t> </a:t>
            </a:r>
            <a:r>
              <a:rPr lang="en-US" sz="2000" dirty="0" err="1"/>
              <a:t>praktik</a:t>
            </a:r>
            <a:r>
              <a:rPr lang="en-US" sz="2000" dirty="0"/>
              <a:t> </a:t>
            </a:r>
            <a:r>
              <a:rPr lang="en-US" sz="2000" dirty="0" err="1"/>
              <a:t>perawatan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000" dirty="0" smtClean="0"/>
              <a:t>Status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/>
              <a:t>tingkatan</a:t>
            </a:r>
            <a:r>
              <a:rPr lang="en-US" sz="2000" dirty="0" smtClean="0"/>
              <a:t> </a:t>
            </a:r>
            <a:r>
              <a:rPr lang="en-US" sz="2000" dirty="0" err="1"/>
              <a:t>praktik</a:t>
            </a:r>
            <a:r>
              <a:rPr lang="en-US" sz="2000" dirty="0"/>
              <a:t> </a:t>
            </a:r>
            <a:r>
              <a:rPr lang="en-US" sz="2000" dirty="0" err="1"/>
              <a:t>perawatan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perawatan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r>
              <a:rPr lang="en-US" sz="2000" dirty="0"/>
              <a:t> yang </a:t>
            </a:r>
            <a:r>
              <a:rPr lang="en-US" sz="2000" dirty="0" err="1"/>
              <a:t>memadai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 </a:t>
            </a:r>
            <a:r>
              <a:rPr lang="en-US" sz="2000" dirty="0" err="1"/>
              <a:t>mandi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/>
              <a:t>mandi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perlengkapan</a:t>
            </a:r>
            <a:r>
              <a:rPr lang="en-US" sz="2000" dirty="0"/>
              <a:t> </a:t>
            </a:r>
            <a:r>
              <a:rPr lang="en-US" sz="2000" dirty="0" err="1"/>
              <a:t>mandi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(</a:t>
            </a:r>
            <a:r>
              <a:rPr lang="en-US" sz="2000" dirty="0" err="1"/>
              <a:t>sabun</a:t>
            </a:r>
            <a:r>
              <a:rPr lang="en-US" sz="2000" dirty="0"/>
              <a:t>, </a:t>
            </a:r>
            <a:r>
              <a:rPr lang="en-US" sz="2000" dirty="0" err="1"/>
              <a:t>sikat</a:t>
            </a:r>
            <a:r>
              <a:rPr lang="en-US" sz="2000" dirty="0"/>
              <a:t> </a:t>
            </a:r>
            <a:r>
              <a:rPr lang="en-US" sz="2000" dirty="0" err="1"/>
              <a:t>gigi</a:t>
            </a:r>
            <a:r>
              <a:rPr lang="en-US" sz="2000" dirty="0"/>
              <a:t>,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sampo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973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pPr lvl="0"/>
            <a:r>
              <a:rPr lang="id-ID" sz="2400" dirty="0"/>
              <a:t>Faktor yang mempengaruhi perawatan diri lansia </a:t>
            </a:r>
            <a:endParaRPr lang="en-US" sz="2400" dirty="0"/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 smtClean="0"/>
              <a:t>     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pentingnya</a:t>
            </a:r>
            <a:r>
              <a:rPr lang="en-US" sz="2000" dirty="0"/>
              <a:t> </a:t>
            </a:r>
            <a:r>
              <a:rPr lang="en-US" sz="2000" dirty="0" err="1"/>
              <a:t>perawatan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kebersihan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000" dirty="0" err="1" smtClean="0"/>
              <a:t>Kebudayaan</a:t>
            </a:r>
            <a:r>
              <a:rPr lang="en-US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d-ID" sz="2000" dirty="0" smtClean="0"/>
              <a:t>      Seseorang </a:t>
            </a:r>
            <a:r>
              <a:rPr lang="id-ID" sz="2000" dirty="0"/>
              <a:t>dari latar belakang kebudayaan yang berbeda, maka praktik </a:t>
            </a:r>
            <a:endParaRPr lang="id-ID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d-ID" sz="2000" dirty="0"/>
              <a:t> </a:t>
            </a:r>
            <a:r>
              <a:rPr lang="id-ID" sz="2000" dirty="0" smtClean="0"/>
              <a:t>     perawatan </a:t>
            </a:r>
            <a:r>
              <a:rPr lang="id-ID" sz="2000" dirty="0"/>
              <a:t>diri juga akan berbeda, contohnya dalam beberapa kebudayaan </a:t>
            </a:r>
            <a:endParaRPr lang="id-ID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d-ID" sz="2000" dirty="0"/>
              <a:t> </a:t>
            </a:r>
            <a:r>
              <a:rPr lang="id-ID" sz="2000" dirty="0" smtClean="0"/>
              <a:t>     orang </a:t>
            </a:r>
            <a:r>
              <a:rPr lang="id-ID" sz="2000" dirty="0"/>
              <a:t>yang sedang sakit tidak diperbolehkan untuk mandi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  <a:defRPr/>
            </a:pP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/>
              <a:t>mobilisasi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lansia</a:t>
            </a:r>
            <a:r>
              <a:rPr lang="en-US" sz="2000" dirty="0"/>
              <a:t> yang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berdampak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kemandirian</a:t>
            </a:r>
            <a:r>
              <a:rPr lang="en-US" sz="2000" dirty="0"/>
              <a:t> </a:t>
            </a:r>
            <a:r>
              <a:rPr lang="en-US" sz="2000" dirty="0" err="1"/>
              <a:t>lansia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merawat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Blip>
                <a:blip r:embed="rId4"/>
              </a:buBlip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    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147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72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d-ID" sz="4000" b="1" dirty="0"/>
              <a:t>Kehidupan Seksualitas Lansia 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Pendahuluan</a:t>
            </a:r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Kehidupan seksual merupakan bagian dari kehidupan manusia, sehingga kualitas kehidupan seksual ikut menentukan kualitas hidup</a:t>
            </a:r>
            <a:r>
              <a:rPr lang="en-US" sz="2800" dirty="0" smtClean="0">
                <a:effectLst/>
              </a:rPr>
              <a:t> </a:t>
            </a:r>
          </a:p>
          <a:p>
            <a:r>
              <a:rPr lang="id-ID" sz="2800" dirty="0" smtClean="0"/>
              <a:t>3 penyebab mengapa kehidupan seksual tidak harmonis</a:t>
            </a:r>
            <a:r>
              <a:rPr lang="en-US" sz="28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	- </a:t>
            </a:r>
            <a:r>
              <a:rPr lang="id-ID" sz="2800" dirty="0" smtClean="0"/>
              <a:t>Komunikasi seksual diantara pasangan 	  	  tidak baik</a:t>
            </a:r>
            <a:r>
              <a:rPr lang="en-US" sz="28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	- </a:t>
            </a:r>
            <a:r>
              <a:rPr lang="id-ID" sz="2800" dirty="0"/>
              <a:t>P</a:t>
            </a:r>
            <a:r>
              <a:rPr lang="id-ID" sz="2800" dirty="0" smtClean="0"/>
              <a:t>engetahuan </a:t>
            </a:r>
            <a:r>
              <a:rPr lang="id-ID" sz="2800" dirty="0"/>
              <a:t>seksual tidak benar</a:t>
            </a:r>
            <a:r>
              <a:rPr lang="en-US" sz="2800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id-ID" sz="2800" dirty="0"/>
              <a:t>gangguan fungsi seksual pada salah satu </a:t>
            </a:r>
            <a:r>
              <a:rPr lang="id-ID" sz="2800" dirty="0" smtClean="0"/>
              <a:t>	  	  maupun </a:t>
            </a:r>
            <a:r>
              <a:rPr lang="id-ID" sz="2800" dirty="0"/>
              <a:t>kedua pihak </a:t>
            </a:r>
            <a:endParaRPr lang="en-US" sz="2800" dirty="0" smtClean="0">
              <a:effectLst/>
            </a:endParaRPr>
          </a:p>
          <a:p>
            <a:pPr marL="0" indent="0">
              <a:buNone/>
            </a:pP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Perubahan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Fisiologik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aktivitas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seksual</a:t>
            </a:r>
            <a:r>
              <a:rPr lang="en-US" sz="3200" dirty="0" smtClean="0">
                <a:latin typeface="Arial" charset="0"/>
                <a:cs typeface="Arial" charset="0"/>
              </a:rPr>
              <a:t> di </a:t>
            </a:r>
            <a:r>
              <a:rPr lang="en-US" sz="3200" dirty="0" err="1" smtClean="0">
                <a:latin typeface="Arial" charset="0"/>
                <a:cs typeface="Arial" charset="0"/>
              </a:rPr>
              <a:t>tinjau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dari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tahapan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seksual</a:t>
            </a:r>
            <a:r>
              <a:rPr lang="en-US" sz="3200" dirty="0" smtClean="0">
                <a:latin typeface="Arial" charset="0"/>
                <a:cs typeface="Arial" charset="0"/>
              </a:rPr>
              <a:t>  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39925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2800" dirty="0" err="1" smtClean="0"/>
              <a:t>Fase</a:t>
            </a:r>
            <a:r>
              <a:rPr lang="en-US" sz="2800" dirty="0" smtClean="0"/>
              <a:t> Desire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id-ID" sz="2800" dirty="0"/>
              <a:t>Hasrat pada lansia wanita mungkin </a:t>
            </a:r>
            <a:r>
              <a:rPr lang="id-ID" sz="2800" dirty="0" smtClean="0"/>
              <a:t>menurun 	 	  seiring </a:t>
            </a:r>
            <a:r>
              <a:rPr lang="id-ID" sz="2800" dirty="0"/>
              <a:t>makin lanjutnya usia, tetapi bias bervariasi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id-ID" sz="2800" dirty="0"/>
              <a:t>P</a:t>
            </a:r>
            <a:r>
              <a:rPr lang="id-ID" sz="2800" dirty="0" smtClean="0"/>
              <a:t>ada </a:t>
            </a:r>
            <a:r>
              <a:rPr lang="id-ID" sz="2800" dirty="0"/>
              <a:t>lansia </a:t>
            </a:r>
            <a:r>
              <a:rPr lang="id-ID" sz="2800" dirty="0" smtClean="0"/>
              <a:t>pria </a:t>
            </a:r>
            <a:r>
              <a:rPr lang="en-US" sz="2800" dirty="0" smtClean="0">
                <a:sym typeface="Wingdings"/>
              </a:rPr>
              <a:t> Interval </a:t>
            </a:r>
            <a:r>
              <a:rPr lang="en-US" sz="2800" dirty="0" err="1" smtClean="0">
                <a:sym typeface="Wingdings"/>
              </a:rPr>
              <a:t>hasrat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meningkat</a:t>
            </a:r>
            <a:r>
              <a:rPr lang="id-ID" sz="2800" dirty="0" smtClean="0">
                <a:sym typeface="Wingdings"/>
              </a:rPr>
              <a:t>, 	  	  namun testosteron menurun bertahap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akan</a:t>
            </a:r>
            <a:r>
              <a:rPr lang="en-US" sz="2800" dirty="0" smtClean="0">
                <a:sym typeface="Wingdings"/>
              </a:rPr>
              <a:t> 	 	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mempengaruhi</a:t>
            </a:r>
            <a:r>
              <a:rPr lang="en-US" sz="2800" dirty="0" smtClean="0">
                <a:sym typeface="Wingdings"/>
              </a:rPr>
              <a:t> libido 	 	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solidFill>
                  <a:srgbClr val="0D0D0D"/>
                </a:solidFill>
                <a:latin typeface="Verdana" charset="0"/>
                <a:cs typeface="Verdana" charset="0"/>
              </a:rPr>
              <a:t>2. </a:t>
            </a:r>
            <a:r>
              <a:rPr lang="en-US" sz="3200" dirty="0" err="1" smtClean="0">
                <a:solidFill>
                  <a:srgbClr val="0D0D0D"/>
                </a:solidFill>
                <a:latin typeface="Verdana" charset="0"/>
                <a:cs typeface="Verdana" charset="0"/>
              </a:rPr>
              <a:t>Fase</a:t>
            </a:r>
            <a:r>
              <a:rPr lang="en-US" sz="3200" dirty="0" smtClean="0">
                <a:solidFill>
                  <a:srgbClr val="0D0D0D"/>
                </a:solidFill>
                <a:latin typeface="Verdana" charset="0"/>
                <a:cs typeface="Verdana" charset="0"/>
              </a:rPr>
              <a:t> arousal 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800" dirty="0" smtClean="0"/>
              <a:t>Lansia </a:t>
            </a:r>
            <a:r>
              <a:rPr lang="id-ID" sz="2800" dirty="0"/>
              <a:t>wanita : pembesaran payudara berkurang; terjadi penurunan flushing, elastisitas dinding vagina, lubrikasi vagina dan peregangan otot-otot; iritasi uretra dan kandung kemih</a:t>
            </a:r>
            <a:r>
              <a:rPr lang="id-ID" sz="2800" dirty="0" smtClean="0"/>
              <a:t>.</a:t>
            </a:r>
          </a:p>
          <a:p>
            <a:pPr lvl="0"/>
            <a:endParaRPr lang="en-US" sz="2800" dirty="0"/>
          </a:p>
          <a:p>
            <a:pPr lvl="0"/>
            <a:r>
              <a:rPr lang="id-ID" sz="2800" dirty="0"/>
              <a:t>Lansia pria : ereksi membutuhkan waktu lebih lama, dan kurang begitu kuat; penurunan produksi sperma sejak usia 40tahun akibat penurunan testoteron; elevasi testis ke perineum lebih lambat.</a:t>
            </a:r>
            <a:endParaRPr lang="en-US" sz="2800" dirty="0"/>
          </a:p>
          <a:p>
            <a:pPr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id-ID" sz="3200" dirty="0" smtClean="0"/>
              <a:t>3. Fase </a:t>
            </a:r>
            <a:r>
              <a:rPr lang="id-ID" sz="3200" dirty="0"/>
              <a:t>orgasmic</a:t>
            </a:r>
            <a:r>
              <a:rPr lang="en-US" sz="3200" dirty="0" smtClean="0">
                <a:effectLst/>
              </a:rPr>
              <a:t> 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Lansia wanita : tanggapan orgasme kurang intens disertai lebih sedikit konstraksil kemampuan mendapatkan orgasme multipel berkurang</a:t>
            </a:r>
            <a:r>
              <a:rPr lang="id-ID" dirty="0" smtClean="0"/>
              <a:t>.</a:t>
            </a:r>
          </a:p>
          <a:p>
            <a:pPr lvl="0"/>
            <a:endParaRPr lang="en-US" dirty="0"/>
          </a:p>
          <a:p>
            <a:r>
              <a:rPr lang="id-ID" dirty="0"/>
              <a:t>Lansia pria : kemampuan mengontrol ejakulasi membaik; kekuatan dan jumlah konstraksi otot berkurang; volume ejakulat menurun.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lvl="0"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  </a:t>
            </a:r>
            <a:r>
              <a:rPr lang="en-US" sz="3200" dirty="0" smtClean="0">
                <a:latin typeface="Arial" charset="0"/>
                <a:cs typeface="Arial" charset="0"/>
              </a:rPr>
              <a:t/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4. </a:t>
            </a:r>
            <a:r>
              <a:rPr lang="id-ID" sz="3200" dirty="0" smtClean="0"/>
              <a:t>Fase </a:t>
            </a:r>
            <a:r>
              <a:rPr lang="id-ID" sz="3200" dirty="0"/>
              <a:t>pasca orgasmic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id-ID" dirty="0"/>
              <a:t>Mungkin terdapat periode refrakter dimana pembangkitan gairah sampai timbulnya fase orgasme berikutnya lebih sukar terjadi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6577</TotalTime>
  <Words>1415</Words>
  <Application>Microsoft Macintosh PowerPoint</Application>
  <PresentationFormat>On-screen Show (4:3)</PresentationFormat>
  <Paragraphs>235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KEMAMPUAN AKHIR YANG DIHARAPKAN</vt:lpstr>
      <vt:lpstr>PowerPoint Presentation</vt:lpstr>
      <vt:lpstr>Pendahuluan </vt:lpstr>
      <vt:lpstr>Perubahan Fisiologik aktivitas seksual di tinjau dari tahapan seksual  </vt:lpstr>
      <vt:lpstr>2. Fase arousal </vt:lpstr>
      <vt:lpstr>3. Fase orgasmic </vt:lpstr>
      <vt:lpstr>   4. Fase pasca orgasmic </vt:lpstr>
      <vt:lpstr> Perubahan masalah seksualitas yang terjadi pada pria lansia  </vt:lpstr>
      <vt:lpstr> Perubahan masalah seksualitas yang terjadi pada pria lansia </vt:lpstr>
      <vt:lpstr>Perubahan seksualitas pada wanita yang dikaitkan dengan usia</vt:lpstr>
      <vt:lpstr>Pengaruh fungsi seksual wanita dihubungkan dengan penurunan hormon </vt:lpstr>
      <vt:lpstr>Pengaruh fungsi seksual wanita dihubungkan dengan penurunan hormon </vt:lpstr>
      <vt:lpstr>Libido seks pada lansia perempuan </vt:lpstr>
      <vt:lpstr> Faktor yang berhubungan dengan seksualitas pada Lansia </vt:lpstr>
      <vt:lpstr>PowerPoint Presentation</vt:lpstr>
      <vt:lpstr>PowerPoint Presentation</vt:lpstr>
      <vt:lpstr>PowerPoint Presentation</vt:lpstr>
      <vt:lpstr> Pembatasan Fisik  </vt:lpstr>
      <vt:lpstr>Klasifikasi pembatasan fisik </vt:lpstr>
      <vt:lpstr>PowerPoint Presentation</vt:lpstr>
      <vt:lpstr>Masalah pembatasan fisik Lansia</vt:lpstr>
      <vt:lpstr>Faktor-faktor yang mempengaruhi pembatasan fisik lansia </vt:lpstr>
      <vt:lpstr>Faktor-faktor yang mempengaruhi pembatasan fisik lansia </vt:lpstr>
      <vt:lpstr>Faktor-faktor yang mempengaruhi pembatasan fisik lansia </vt:lpstr>
      <vt:lpstr>Faktor-faktor yang mempengaruhi pembatasan fisik lansia </vt:lpstr>
      <vt:lpstr>PowerPoint Presentation</vt:lpstr>
      <vt:lpstr>PowerPoint Presentation</vt:lpstr>
      <vt:lpstr>Dampak yang timbul akibat masalah perawatan diri </vt:lpstr>
      <vt:lpstr>Faktor yang mempengaruhi perawatan diri lansia </vt:lpstr>
      <vt:lpstr>Faktor yang mempengaruhi perawatan diri lansia 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Admin</cp:lastModifiedBy>
  <cp:revision>276</cp:revision>
  <cp:lastPrinted>2018-09-17T05:17:28Z</cp:lastPrinted>
  <dcterms:created xsi:type="dcterms:W3CDTF">2010-08-24T06:47:44Z</dcterms:created>
  <dcterms:modified xsi:type="dcterms:W3CDTF">2018-09-23T03:21:03Z</dcterms:modified>
</cp:coreProperties>
</file>