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7" r:id="rId3"/>
    <p:sldId id="284" r:id="rId4"/>
    <p:sldId id="272" r:id="rId5"/>
    <p:sldId id="273" r:id="rId6"/>
    <p:sldId id="276" r:id="rId7"/>
    <p:sldId id="285" r:id="rId8"/>
    <p:sldId id="286" r:id="rId9"/>
    <p:sldId id="288" r:id="rId10"/>
    <p:sldId id="289" r:id="rId11"/>
    <p:sldId id="290" r:id="rId12"/>
    <p:sldId id="291" r:id="rId13"/>
    <p:sldId id="27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6" y="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 smtClean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 smtClean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 smtClean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esaunggul.ac.id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3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ADHINING P.R, SH,MH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SESI 2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HUKUM ADMINISTRASI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r>
              <a:rPr lang="en-US" sz="3200" dirty="0" err="1"/>
              <a:t>Pengertian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definisi</a:t>
            </a:r>
            <a:r>
              <a:rPr lang="en-US" sz="3200" dirty="0"/>
              <a:t> </a:t>
            </a:r>
            <a:r>
              <a:rPr lang="en-US" sz="3200" dirty="0" smtClean="0"/>
              <a:t>HAN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Sumber</a:t>
            </a:r>
            <a:r>
              <a:rPr lang="en-US" sz="3200" dirty="0"/>
              <a:t> </a:t>
            </a:r>
            <a:r>
              <a:rPr lang="en-US" sz="3200" dirty="0" smtClean="0"/>
              <a:t>HAN </a:t>
            </a:r>
            <a:r>
              <a:rPr lang="en-US" sz="3200" dirty="0"/>
              <a:t>: </a:t>
            </a:r>
            <a:r>
              <a:rPr lang="en-US" sz="3200" dirty="0" err="1" smtClean="0"/>
              <a:t>Formil</a:t>
            </a:r>
            <a:r>
              <a:rPr lang="en-US" sz="3200" dirty="0" err="1"/>
              <a:t>&amp;</a:t>
            </a:r>
            <a:r>
              <a:rPr lang="en-US" sz="3200" dirty="0" err="1" smtClean="0"/>
              <a:t>Materil</a:t>
            </a:r>
            <a:endParaRPr lang="en-ID" sz="3200" dirty="0">
              <a:latin typeface="Arial" pitchFamily="34" charset="0"/>
              <a:cs typeface="Arial" pitchFamily="34" charset="0"/>
            </a:endParaRP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sz="2400" dirty="0" err="1"/>
              <a:t>Administrasi</a:t>
            </a:r>
            <a:r>
              <a:rPr lang="en-US" altLang="en-US" sz="2400" dirty="0"/>
              <a:t> Negara di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definisi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tersebut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mempunyai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arti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luas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yaitu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kombinasi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pada</a:t>
            </a:r>
            <a:r>
              <a:rPr lang="en-US" altLang="en-US" sz="2400" dirty="0" smtClean="0"/>
              <a:t> : </a:t>
            </a:r>
          </a:p>
          <a:p>
            <a:pPr marL="457200" indent="-457200" algn="just">
              <a:buAutoNum type="alphaLcParenBoth"/>
            </a:pPr>
            <a:r>
              <a:rPr lang="en-US" altLang="en-US" sz="2400" dirty="0" err="1" smtClean="0"/>
              <a:t>tata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pemerintahan</a:t>
            </a:r>
            <a:r>
              <a:rPr lang="en-US" altLang="en-US" sz="2400" dirty="0"/>
              <a:t> </a:t>
            </a:r>
            <a:r>
              <a:rPr lang="en-US" altLang="en-US" sz="2400" i="1" dirty="0"/>
              <a:t>(</a:t>
            </a:r>
            <a:r>
              <a:rPr lang="en-US" altLang="en-US" sz="2400" i="1" dirty="0" err="1"/>
              <a:t>bestuur</a:t>
            </a:r>
            <a:r>
              <a:rPr lang="en-US" altLang="en-US" sz="2400" i="1" dirty="0"/>
              <a:t>, government, administration</a:t>
            </a:r>
            <a:r>
              <a:rPr lang="en-US" altLang="en-US" sz="2400" dirty="0"/>
              <a:t> di AS), </a:t>
            </a:r>
            <a:endParaRPr lang="en-US" altLang="en-US" sz="2400" dirty="0" smtClean="0"/>
          </a:p>
          <a:p>
            <a:pPr marL="457200" indent="-457200" algn="just">
              <a:buAutoNum type="alphaLcParenBoth"/>
            </a:pPr>
            <a:r>
              <a:rPr lang="en-US" altLang="en-US" sz="2400" dirty="0" smtClean="0"/>
              <a:t>“</a:t>
            </a:r>
            <a:r>
              <a:rPr lang="en-US" altLang="en-US" sz="2400" dirty="0" err="1" smtClean="0"/>
              <a:t>tata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usaha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negara</a:t>
            </a:r>
            <a:r>
              <a:rPr lang="en-US" altLang="en-US" sz="2400" dirty="0"/>
              <a:t>”, </a:t>
            </a:r>
            <a:endParaRPr lang="en-US" altLang="en-US" sz="2400" dirty="0" smtClean="0"/>
          </a:p>
          <a:p>
            <a:pPr marL="457200" indent="-457200" algn="just">
              <a:buAutoNum type="alphaLcParenBoth"/>
            </a:pPr>
            <a:r>
              <a:rPr lang="en-US" altLang="en-US" sz="2400" dirty="0" smtClean="0"/>
              <a:t>“</a:t>
            </a:r>
            <a:r>
              <a:rPr lang="en-US" altLang="en-US" sz="2400" dirty="0" err="1" smtClean="0"/>
              <a:t>administrasi</a:t>
            </a:r>
            <a:r>
              <a:rPr lang="en-US" altLang="en-US" sz="2400" dirty="0"/>
              <a:t>” (</a:t>
            </a:r>
            <a:r>
              <a:rPr lang="en-US" altLang="en-US" sz="2400" i="1" dirty="0" err="1"/>
              <a:t>administratie</a:t>
            </a:r>
            <a:r>
              <a:rPr lang="en-US" altLang="en-US" sz="2400" i="1" dirty="0"/>
              <a:t>, </a:t>
            </a:r>
            <a:r>
              <a:rPr lang="en-US" altLang="en-US" sz="2400" i="1" dirty="0" err="1"/>
              <a:t>staatsbeheer</a:t>
            </a:r>
            <a:r>
              <a:rPr lang="en-US" altLang="en-US" sz="2400" dirty="0"/>
              <a:t>),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pengurusan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rumah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tangga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negara</a:t>
            </a:r>
            <a:r>
              <a:rPr lang="en-US" altLang="en-US" sz="2400" dirty="0"/>
              <a:t>, </a:t>
            </a:r>
            <a:endParaRPr lang="en-US" altLang="en-US" sz="2400" dirty="0" smtClean="0"/>
          </a:p>
          <a:p>
            <a:pPr marL="457200" indent="-457200" algn="just">
              <a:buAutoNum type="alphaLcParenBoth"/>
            </a:pPr>
            <a:r>
              <a:rPr lang="en-US" altLang="en-US" sz="2400" dirty="0" smtClean="0"/>
              <a:t>“</a:t>
            </a:r>
            <a:r>
              <a:rPr lang="en-US" altLang="en-US" sz="2400" dirty="0" err="1" smtClean="0"/>
              <a:t>pembangunan</a:t>
            </a:r>
            <a:r>
              <a:rPr lang="en-US" altLang="en-US" sz="2400" dirty="0"/>
              <a:t>” (</a:t>
            </a:r>
            <a:r>
              <a:rPr lang="en-US" altLang="en-US" sz="2400" i="1" dirty="0" err="1"/>
              <a:t>ontwikkeding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endParaRPr lang="en-US" altLang="en-US" sz="2400" dirty="0" smtClean="0"/>
          </a:p>
          <a:p>
            <a:pPr marL="457200" indent="-457200" algn="just">
              <a:buAutoNum type="alphaLcParenBoth"/>
            </a:pPr>
            <a:r>
              <a:rPr lang="en-US" altLang="en-US" sz="2400" dirty="0" smtClean="0"/>
              <a:t>“</a:t>
            </a:r>
            <a:r>
              <a:rPr lang="en-US" altLang="en-US" sz="2400" dirty="0" err="1" smtClean="0"/>
              <a:t>pengendalian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lingkungan</a:t>
            </a:r>
            <a:r>
              <a:rPr lang="en-US" altLang="en-US" sz="2400" dirty="0"/>
              <a:t>”. 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54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altLang="en-US" dirty="0"/>
              <a:t>SUMBER HUKUM </a:t>
            </a:r>
            <a:r>
              <a:rPr lang="en-US" altLang="en-US" dirty="0" smtClean="0"/>
              <a:t>ADM NEG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algn="l"/>
            <a:endParaRPr lang="en-US" dirty="0" smtClean="0"/>
          </a:p>
          <a:p>
            <a:pPr algn="l"/>
            <a:r>
              <a:rPr lang="en-US" dirty="0" smtClean="0"/>
              <a:t>			</a:t>
            </a:r>
            <a:r>
              <a:rPr lang="en-US" sz="2400" b="1" dirty="0" smtClean="0"/>
              <a:t>1. </a:t>
            </a:r>
            <a:r>
              <a:rPr lang="en-US" sz="2400" b="1" dirty="0" err="1" smtClean="0"/>
              <a:t>Historis</a:t>
            </a:r>
            <a:endParaRPr lang="en-US" sz="2400" b="1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r>
              <a:rPr lang="en-US" sz="3600" b="1" dirty="0" smtClean="0"/>
              <a:t>FORMIL		</a:t>
            </a:r>
            <a:r>
              <a:rPr lang="en-US" sz="2400" b="1" dirty="0" smtClean="0"/>
              <a:t>2. </a:t>
            </a:r>
            <a:r>
              <a:rPr lang="en-US" sz="2400" b="1" dirty="0" err="1" smtClean="0"/>
              <a:t>Filosofis</a:t>
            </a:r>
            <a:endParaRPr lang="en-US" sz="2400" dirty="0"/>
          </a:p>
          <a:p>
            <a:pPr algn="l"/>
            <a:endParaRPr lang="en-US" sz="2400" dirty="0" smtClean="0"/>
          </a:p>
          <a:p>
            <a:pPr algn="l"/>
            <a:endParaRPr lang="en-US" sz="2400" dirty="0"/>
          </a:p>
          <a:p>
            <a:pPr algn="l"/>
            <a:r>
              <a:rPr lang="en-US" sz="2400" dirty="0" smtClean="0"/>
              <a:t>			</a:t>
            </a:r>
            <a:r>
              <a:rPr lang="en-US" sz="2400" b="1" dirty="0" smtClean="0"/>
              <a:t>3. </a:t>
            </a:r>
            <a:r>
              <a:rPr lang="en-US" sz="2400" b="1" dirty="0" err="1" smtClean="0"/>
              <a:t>Sosiologis</a:t>
            </a:r>
            <a:endParaRPr lang="en-US" sz="24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Left Brace 4"/>
          <p:cNvSpPr/>
          <p:nvPr/>
        </p:nvSpPr>
        <p:spPr>
          <a:xfrm>
            <a:off x="2362200" y="1524000"/>
            <a:ext cx="228600" cy="3429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31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l"/>
            <a:r>
              <a:rPr lang="en-US" dirty="0" smtClean="0"/>
              <a:t>			</a:t>
            </a:r>
            <a:r>
              <a:rPr lang="en-US" b="1" dirty="0" smtClean="0"/>
              <a:t>1.	</a:t>
            </a:r>
            <a:r>
              <a:rPr lang="en-US" b="1" dirty="0" err="1" smtClean="0"/>
              <a:t>Peraturan</a:t>
            </a:r>
            <a:r>
              <a:rPr lang="en-US" b="1" dirty="0" smtClean="0"/>
              <a:t> PER UU -an</a:t>
            </a:r>
            <a:endParaRPr lang="en-US" b="1" dirty="0"/>
          </a:p>
          <a:p>
            <a:pPr algn="l"/>
            <a:r>
              <a:rPr lang="en-US" b="1" dirty="0" smtClean="0"/>
              <a:t>			</a:t>
            </a:r>
          </a:p>
          <a:p>
            <a:endParaRPr lang="en-US" b="1" dirty="0" smtClean="0"/>
          </a:p>
          <a:p>
            <a:pPr algn="l"/>
            <a:r>
              <a:rPr lang="en-US" b="1" dirty="0" smtClean="0"/>
              <a:t>			2.	</a:t>
            </a:r>
            <a:r>
              <a:rPr lang="en-US" b="1" dirty="0" err="1" smtClean="0"/>
              <a:t>Prakti</a:t>
            </a:r>
            <a:r>
              <a:rPr lang="en-US" b="1" dirty="0" smtClean="0"/>
              <a:t> </a:t>
            </a:r>
            <a:r>
              <a:rPr lang="en-US" b="1" dirty="0" err="1" smtClean="0"/>
              <a:t>Adm</a:t>
            </a:r>
            <a:r>
              <a:rPr lang="en-US" b="1" dirty="0" smtClean="0"/>
              <a:t> </a:t>
            </a:r>
            <a:r>
              <a:rPr lang="en-US" b="1" dirty="0" err="1" smtClean="0"/>
              <a:t>Neg</a:t>
            </a:r>
            <a:r>
              <a:rPr lang="en-US" b="1" dirty="0" smtClean="0"/>
              <a:t> / </a:t>
            </a:r>
            <a:r>
              <a:rPr lang="en-US" b="1" dirty="0" err="1" smtClean="0"/>
              <a:t>Hukum</a:t>
            </a:r>
            <a:r>
              <a:rPr lang="en-US" b="1" dirty="0" smtClean="0"/>
              <a:t> </a:t>
            </a: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Tertulis</a:t>
            </a:r>
            <a:endParaRPr lang="en-US" b="1" dirty="0" smtClean="0"/>
          </a:p>
          <a:p>
            <a:pPr algn="l"/>
            <a:r>
              <a:rPr lang="en-US" sz="2800" b="1" dirty="0" smtClean="0"/>
              <a:t>MATERIIL										</a:t>
            </a:r>
            <a:r>
              <a:rPr lang="en-US" b="1" dirty="0" smtClean="0"/>
              <a:t>3.	</a:t>
            </a:r>
            <a:r>
              <a:rPr lang="en-US" b="1" dirty="0" err="1" smtClean="0"/>
              <a:t>Yurisprudensi</a:t>
            </a:r>
            <a:endParaRPr lang="en-US" b="1" dirty="0" smtClean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			4.	</a:t>
            </a:r>
            <a:r>
              <a:rPr lang="en-US" b="1" dirty="0" err="1" smtClean="0"/>
              <a:t>Doktrin</a:t>
            </a:r>
            <a:r>
              <a:rPr lang="en-US" sz="2400" dirty="0" smtClean="0"/>
              <a:t>	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209800" y="2286000"/>
            <a:ext cx="7620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209800" y="3200400"/>
            <a:ext cx="762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209800" y="3581400"/>
            <a:ext cx="762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209800" y="3581400"/>
            <a:ext cx="914400" cy="167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434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2800" dirty="0" err="1" smtClean="0"/>
              <a:t>Terima</a:t>
            </a:r>
            <a:r>
              <a:rPr lang="en-US" sz="2800" dirty="0" smtClean="0"/>
              <a:t> </a:t>
            </a:r>
            <a:r>
              <a:rPr lang="en-US" sz="2800" dirty="0" err="1" smtClean="0"/>
              <a:t>Kasih</a:t>
            </a:r>
            <a:endParaRPr lang="en-US" sz="2800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927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000" dirty="0" smtClean="0">
                <a:latin typeface="Arial" charset="0"/>
                <a:cs typeface="Arial" charset="0"/>
              </a:rPr>
              <a:t>PENGERTIAN DAN DEFINISI HAN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916113"/>
            <a:ext cx="8208912" cy="4176712"/>
          </a:xfrm>
        </p:spPr>
        <p:txBody>
          <a:bodyPr/>
          <a:lstStyle/>
          <a:p>
            <a:pPr algn="just"/>
            <a:r>
              <a:rPr lang="en-US" altLang="en-US" sz="2800" dirty="0" err="1" smtClean="0">
                <a:solidFill>
                  <a:schemeClr val="tx1"/>
                </a:solidFill>
              </a:rPr>
              <a:t>Istilah</a:t>
            </a:r>
            <a:r>
              <a:rPr lang="en-US" altLang="en-US" sz="2800" dirty="0" smtClean="0">
                <a:solidFill>
                  <a:schemeClr val="tx1"/>
                </a:solidFill>
              </a:rPr>
              <a:t> yang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digunakan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adalah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Hukum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Administrasi</a:t>
            </a:r>
            <a:r>
              <a:rPr lang="en-US" altLang="en-US" sz="2800" dirty="0" smtClean="0">
                <a:solidFill>
                  <a:schemeClr val="tx1"/>
                </a:solidFill>
              </a:rPr>
              <a:t> Negara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karena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istilah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ini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sangat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luas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pengertiannya</a:t>
            </a:r>
            <a:endParaRPr lang="en-US" altLang="en-US" sz="2800" dirty="0" smtClean="0">
              <a:solidFill>
                <a:schemeClr val="tx1"/>
              </a:solidFill>
            </a:endParaRPr>
          </a:p>
          <a:p>
            <a:pPr algn="just"/>
            <a:r>
              <a:rPr lang="en-US" altLang="en-US" sz="2800" dirty="0" err="1" smtClean="0">
                <a:solidFill>
                  <a:schemeClr val="tx1"/>
                </a:solidFill>
              </a:rPr>
              <a:t>Peristilahan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ini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erat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hubungannya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dengan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perkembangan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ilmu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administrasi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dan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lebih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mencerminkan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pada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fungsi</a:t>
            </a:r>
            <a:r>
              <a:rPr lang="en-US" altLang="en-US" sz="2800" dirty="0" smtClean="0">
                <a:solidFill>
                  <a:schemeClr val="tx1"/>
                </a:solidFill>
              </a:rPr>
              <a:t> di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negara</a:t>
            </a:r>
            <a:r>
              <a:rPr lang="en-US" altLang="en-US" sz="2800" dirty="0" smtClean="0">
                <a:solidFill>
                  <a:schemeClr val="tx1"/>
                </a:solidFill>
              </a:rPr>
              <a:t> modern.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6288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sz="3200" dirty="0" err="1">
                <a:solidFill>
                  <a:srgbClr val="0033CC"/>
                </a:solidFill>
              </a:rPr>
              <a:t>Sejarah</a:t>
            </a:r>
            <a:r>
              <a:rPr lang="en-US" altLang="en-US" sz="3200" dirty="0">
                <a:solidFill>
                  <a:srgbClr val="0033CC"/>
                </a:solidFill>
              </a:rPr>
              <a:t> </a:t>
            </a:r>
            <a:r>
              <a:rPr lang="en-US" altLang="en-US" sz="3200" dirty="0" err="1">
                <a:solidFill>
                  <a:srgbClr val="0033CC"/>
                </a:solidFill>
              </a:rPr>
              <a:t>Perkembangan</a:t>
            </a:r>
            <a:r>
              <a:rPr lang="en-US" altLang="en-US" sz="3200" dirty="0">
                <a:solidFill>
                  <a:srgbClr val="0033CC"/>
                </a:solidFill>
              </a:rPr>
              <a:t> </a:t>
            </a:r>
            <a:r>
              <a:rPr lang="en-US" altLang="en-US" sz="3200" dirty="0" err="1">
                <a:solidFill>
                  <a:srgbClr val="0033CC"/>
                </a:solidFill>
              </a:rPr>
              <a:t>Administrasi</a:t>
            </a:r>
            <a:r>
              <a:rPr lang="en-US" altLang="en-US" sz="3200" dirty="0">
                <a:solidFill>
                  <a:srgbClr val="0033CC"/>
                </a:solidFill>
              </a:rPr>
              <a:t> Negara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algn="just"/>
            <a:r>
              <a:rPr lang="en-US" altLang="en-US" sz="1800" dirty="0" err="1"/>
              <a:t>Sebelum</a:t>
            </a:r>
            <a:r>
              <a:rPr lang="en-US" altLang="en-US" sz="1800" dirty="0"/>
              <a:t> </a:t>
            </a:r>
            <a:r>
              <a:rPr lang="en-US" altLang="en-US" sz="1800" dirty="0" err="1"/>
              <a:t>abad</a:t>
            </a:r>
            <a:r>
              <a:rPr lang="en-US" altLang="en-US" sz="1800" dirty="0"/>
              <a:t> renaissance/ </a:t>
            </a:r>
            <a:r>
              <a:rPr lang="en-US" altLang="en-US" sz="1800" dirty="0" err="1"/>
              <a:t>aufklarung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kekuasaan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negara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disentralisir</a:t>
            </a:r>
            <a:r>
              <a:rPr lang="en-US" altLang="en-US" sz="1800" dirty="0"/>
              <a:t> di </a:t>
            </a:r>
            <a:r>
              <a:rPr lang="en-US" altLang="en-US" sz="1800" dirty="0" err="1"/>
              <a:t>tangan</a:t>
            </a:r>
            <a:r>
              <a:rPr lang="en-US" altLang="en-US" sz="1800" dirty="0"/>
              <a:t> raja (</a:t>
            </a:r>
            <a:r>
              <a:rPr lang="en-US" altLang="en-US" sz="1800" dirty="0" err="1"/>
              <a:t>birokrasi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kerajaan</a:t>
            </a:r>
            <a:r>
              <a:rPr lang="en-US" altLang="en-US" sz="1800" dirty="0"/>
              <a:t>.</a:t>
            </a:r>
          </a:p>
          <a:p>
            <a:pPr algn="just"/>
            <a:r>
              <a:rPr lang="en-US" altLang="en-US" sz="1800" dirty="0" err="1"/>
              <a:t>Pada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masa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itu</a:t>
            </a:r>
            <a:r>
              <a:rPr lang="en-US" altLang="en-US" sz="1800" dirty="0"/>
              <a:t>, raja </a:t>
            </a:r>
            <a:r>
              <a:rPr lang="en-US" altLang="en-US" sz="1800" dirty="0" err="1"/>
              <a:t>adalah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pembuat</a:t>
            </a:r>
            <a:r>
              <a:rPr lang="en-US" altLang="en-US" sz="1800" dirty="0"/>
              <a:t> undang2, </a:t>
            </a:r>
            <a:r>
              <a:rPr lang="en-US" altLang="en-US" sz="1800" dirty="0" err="1"/>
              <a:t>pelaksana</a:t>
            </a:r>
            <a:r>
              <a:rPr lang="en-US" altLang="en-US" sz="1800" dirty="0"/>
              <a:t> undang2, </a:t>
            </a:r>
            <a:r>
              <a:rPr lang="en-US" altLang="en-US" sz="1800" dirty="0" err="1"/>
              <a:t>dan</a:t>
            </a:r>
            <a:r>
              <a:rPr lang="en-US" altLang="en-US" sz="1800" dirty="0"/>
              <a:t> hakim yang </a:t>
            </a:r>
            <a:r>
              <a:rPr lang="en-US" altLang="en-US" sz="1800" dirty="0" err="1"/>
              <a:t>menyelesaikan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sengketa</a:t>
            </a:r>
            <a:endParaRPr lang="en-US" altLang="en-US" sz="1800" dirty="0"/>
          </a:p>
          <a:p>
            <a:pPr algn="just"/>
            <a:r>
              <a:rPr lang="en-US" altLang="en-US" sz="1800" dirty="0" err="1"/>
              <a:t>Pada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masa</a:t>
            </a:r>
            <a:r>
              <a:rPr lang="en-US" altLang="en-US" sz="1800" dirty="0"/>
              <a:t> Renaissance/ </a:t>
            </a:r>
            <a:r>
              <a:rPr lang="en-US" altLang="en-US" sz="1800" dirty="0" err="1"/>
              <a:t>aufklarung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muncul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pemikiran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bahwa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sistem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pemerintahan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sentralistis</a:t>
            </a:r>
            <a:r>
              <a:rPr lang="en-US" altLang="en-US" sz="1800" dirty="0"/>
              <a:t> </a:t>
            </a:r>
            <a:r>
              <a:rPr lang="en-US" altLang="en-US" sz="1800" dirty="0" err="1"/>
              <a:t>kurang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menjamin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kemerdekaan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individu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harus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diganti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dengan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sistem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pemerintahan</a:t>
            </a:r>
            <a:r>
              <a:rPr lang="en-US" altLang="en-US" sz="1800" dirty="0"/>
              <a:t> yang </a:t>
            </a:r>
            <a:r>
              <a:rPr lang="en-US" altLang="en-US" sz="1800" dirty="0" err="1"/>
              <a:t>lebih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menjamin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kebebasan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individu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dan</a:t>
            </a:r>
            <a:r>
              <a:rPr lang="en-US" altLang="en-US" sz="1800" dirty="0"/>
              <a:t> HAM, </a:t>
            </a:r>
            <a:r>
              <a:rPr lang="en-US" altLang="en-US" sz="1800" dirty="0" err="1"/>
              <a:t>yaitu</a:t>
            </a:r>
            <a:r>
              <a:rPr lang="en-US" altLang="en-US" sz="1800" dirty="0"/>
              <a:t> yang </a:t>
            </a:r>
            <a:r>
              <a:rPr lang="en-US" altLang="en-US" sz="1800" dirty="0" err="1"/>
              <a:t>dikenal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sebagai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sistem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pemerintahan</a:t>
            </a:r>
            <a:r>
              <a:rPr lang="en-US" altLang="en-US" sz="1800" dirty="0"/>
              <a:t> </a:t>
            </a:r>
            <a:r>
              <a:rPr lang="en-US" altLang="en-US" sz="1800" dirty="0" err="1" smtClean="0"/>
              <a:t>demokrasi</a:t>
            </a:r>
            <a:endParaRPr lang="en-US" altLang="en-US" sz="1800" dirty="0"/>
          </a:p>
          <a:p>
            <a:pPr algn="just"/>
            <a:r>
              <a:rPr lang="en-US" altLang="en-US" sz="1800" dirty="0" err="1"/>
              <a:t>Aliran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tersebut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dikembangkan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oleh</a:t>
            </a:r>
            <a:r>
              <a:rPr lang="en-US" altLang="en-US" sz="1800" dirty="0"/>
              <a:t> </a:t>
            </a:r>
            <a:r>
              <a:rPr lang="en-US" altLang="en-US" sz="1800" dirty="0" err="1"/>
              <a:t>ahli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filsafat</a:t>
            </a:r>
            <a:r>
              <a:rPr lang="en-US" altLang="en-US" sz="1800" dirty="0"/>
              <a:t> yang </a:t>
            </a:r>
            <a:r>
              <a:rPr lang="en-US" altLang="en-US" sz="1800" dirty="0" err="1"/>
              <a:t>benama</a:t>
            </a:r>
            <a:r>
              <a:rPr lang="en-US" altLang="en-US" sz="1800" dirty="0"/>
              <a:t> John Locke (1632-1704).</a:t>
            </a:r>
          </a:p>
          <a:p>
            <a:pPr algn="just"/>
            <a:r>
              <a:rPr lang="en-US" altLang="en-US" sz="1800" dirty="0" err="1"/>
              <a:t>Teori</a:t>
            </a:r>
            <a:r>
              <a:rPr lang="en-US" altLang="en-US" sz="1800" dirty="0"/>
              <a:t> yang </a:t>
            </a:r>
            <a:r>
              <a:rPr lang="en-US" altLang="en-US" sz="1800" dirty="0" err="1"/>
              <a:t>dikembangkan</a:t>
            </a:r>
            <a:r>
              <a:rPr lang="en-US" altLang="en-US" sz="1800" dirty="0"/>
              <a:t> John Locke </a:t>
            </a:r>
            <a:r>
              <a:rPr lang="en-US" altLang="en-US" sz="1800" dirty="0" err="1"/>
              <a:t>adalah</a:t>
            </a:r>
            <a:r>
              <a:rPr lang="en-US" altLang="en-US" sz="1800" dirty="0"/>
              <a:t> </a:t>
            </a:r>
            <a:r>
              <a:rPr lang="en-US" altLang="en-US" sz="1800" dirty="0" err="1"/>
              <a:t>Kekuasaan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negara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dibagi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menjadi</a:t>
            </a:r>
            <a:r>
              <a:rPr lang="en-US" altLang="en-US" sz="1800" dirty="0"/>
              <a:t> 3 (Federative power of Commonwealth) :</a:t>
            </a:r>
          </a:p>
          <a:p>
            <a:pPr lvl="1" algn="just"/>
            <a:r>
              <a:rPr lang="en-US" altLang="en-US" sz="1800" dirty="0" err="1"/>
              <a:t>Kekuasaan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Legislatif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yaitu</a:t>
            </a:r>
            <a:r>
              <a:rPr lang="en-US" altLang="en-US" sz="1800" dirty="0"/>
              <a:t> </a:t>
            </a:r>
            <a:r>
              <a:rPr lang="en-US" altLang="en-US" sz="1800" dirty="0" err="1"/>
              <a:t>kekuasaan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membuat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peraturan</a:t>
            </a:r>
            <a:endParaRPr lang="en-US" altLang="en-US" sz="1800" dirty="0"/>
          </a:p>
          <a:p>
            <a:pPr lvl="1" algn="just"/>
            <a:r>
              <a:rPr lang="en-US" altLang="en-US" sz="1800" dirty="0" err="1"/>
              <a:t>Kekuasaan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Eksekutif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yaitu</a:t>
            </a:r>
            <a:r>
              <a:rPr lang="en-US" altLang="en-US" sz="1800" dirty="0"/>
              <a:t> </a:t>
            </a:r>
            <a:r>
              <a:rPr lang="en-US" altLang="en-US" sz="1800" dirty="0" err="1"/>
              <a:t>kekuasaan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mempertahankan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melaksanakan</a:t>
            </a:r>
            <a:r>
              <a:rPr lang="en-US" altLang="en-US" sz="1800" dirty="0"/>
              <a:t> (</a:t>
            </a:r>
            <a:r>
              <a:rPr lang="en-US" altLang="en-US" sz="1800" dirty="0" err="1"/>
              <a:t>uitvoering</a:t>
            </a:r>
            <a:r>
              <a:rPr lang="en-US" altLang="en-US" sz="1800" dirty="0"/>
              <a:t>), </a:t>
            </a:r>
            <a:r>
              <a:rPr lang="en-US" altLang="en-US" sz="1800" dirty="0" err="1"/>
              <a:t>dan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mengadili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perkara</a:t>
            </a:r>
            <a:endParaRPr lang="en-US" altLang="en-US" sz="1800" dirty="0"/>
          </a:p>
          <a:p>
            <a:pPr lvl="1" algn="just"/>
            <a:r>
              <a:rPr lang="en-US" altLang="en-US" sz="1800" dirty="0" err="1"/>
              <a:t>Kekuasaan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Federatif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yaitu</a:t>
            </a:r>
            <a:r>
              <a:rPr lang="en-US" altLang="en-US" sz="1800" dirty="0"/>
              <a:t> </a:t>
            </a:r>
            <a:r>
              <a:rPr lang="en-US" altLang="en-US" sz="1800" dirty="0" err="1"/>
              <a:t>kekuasaan</a:t>
            </a:r>
            <a:r>
              <a:rPr lang="en-US" altLang="en-US" sz="1800" dirty="0"/>
              <a:t> yang </a:t>
            </a:r>
            <a:r>
              <a:rPr lang="en-US" altLang="en-US" sz="1800" dirty="0" err="1"/>
              <a:t>meliputi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segala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sesuatu</a:t>
            </a:r>
            <a:r>
              <a:rPr lang="en-US" altLang="en-US" sz="1800" dirty="0"/>
              <a:t> yang </a:t>
            </a:r>
            <a:r>
              <a:rPr lang="en-US" altLang="en-US" sz="1800" dirty="0" err="1"/>
              <a:t>tidak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termasuk</a:t>
            </a:r>
            <a:r>
              <a:rPr lang="en-US" altLang="en-US" sz="1800" dirty="0"/>
              <a:t> </a:t>
            </a:r>
            <a:r>
              <a:rPr lang="en-US" altLang="en-US" sz="1800" dirty="0" err="1"/>
              <a:t>lapangan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kedua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lapangan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sebelumnya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termasuk</a:t>
            </a:r>
            <a:r>
              <a:rPr lang="en-US" altLang="en-US" sz="1800" dirty="0"/>
              <a:t> </a:t>
            </a:r>
            <a:r>
              <a:rPr lang="en-US" altLang="en-US" sz="1800" dirty="0" err="1"/>
              <a:t>hubungan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keluar</a:t>
            </a:r>
            <a:r>
              <a:rPr lang="en-US" altLang="en-US" sz="1800" dirty="0"/>
              <a:t> </a:t>
            </a:r>
            <a:r>
              <a:rPr lang="en-US" altLang="en-US" sz="1800" dirty="0" err="1"/>
              <a:t>negeri</a:t>
            </a:r>
            <a:endParaRPr lang="en-US" altLang="en-US" sz="1800" dirty="0"/>
          </a:p>
          <a:p>
            <a:pPr algn="just"/>
            <a:endParaRPr lang="en-US" alt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192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533400"/>
            <a:ext cx="8208912" cy="60960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altLang="en-US" sz="1800" dirty="0" err="1">
                <a:solidFill>
                  <a:schemeClr val="tx1"/>
                </a:solidFill>
              </a:rPr>
              <a:t>Teori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Machten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Scheiding</a:t>
            </a:r>
            <a:r>
              <a:rPr lang="en-US" altLang="en-US" sz="1800" dirty="0">
                <a:solidFill>
                  <a:schemeClr val="tx1"/>
                </a:solidFill>
              </a:rPr>
              <a:t> (</a:t>
            </a:r>
            <a:r>
              <a:rPr lang="en-US" altLang="en-US" sz="1800" dirty="0" err="1">
                <a:solidFill>
                  <a:schemeClr val="tx1"/>
                </a:solidFill>
              </a:rPr>
              <a:t>Pemisahan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Kekuasaan</a:t>
            </a:r>
            <a:r>
              <a:rPr lang="en-US" altLang="en-US" sz="1800" dirty="0">
                <a:solidFill>
                  <a:schemeClr val="tx1"/>
                </a:solidFill>
              </a:rPr>
              <a:t>) </a:t>
            </a:r>
            <a:r>
              <a:rPr lang="en-US" altLang="en-US" sz="1800" dirty="0" err="1">
                <a:solidFill>
                  <a:schemeClr val="tx1"/>
                </a:solidFill>
              </a:rPr>
              <a:t>bukan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pertama</a:t>
            </a:r>
            <a:r>
              <a:rPr lang="en-US" altLang="en-US" sz="1800" dirty="0">
                <a:solidFill>
                  <a:schemeClr val="tx1"/>
                </a:solidFill>
              </a:rPr>
              <a:t> kali di </a:t>
            </a:r>
            <a:r>
              <a:rPr lang="en-US" altLang="en-US" sz="1800" dirty="0" err="1">
                <a:solidFill>
                  <a:schemeClr val="tx1"/>
                </a:solidFill>
              </a:rPr>
              <a:t>temukan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oleh</a:t>
            </a:r>
            <a:r>
              <a:rPr lang="en-US" altLang="en-US" sz="1800" dirty="0">
                <a:solidFill>
                  <a:schemeClr val="tx1"/>
                </a:solidFill>
              </a:rPr>
              <a:t> John Locke, </a:t>
            </a:r>
            <a:r>
              <a:rPr lang="en-US" altLang="en-US" sz="1800" dirty="0" err="1">
                <a:solidFill>
                  <a:schemeClr val="tx1"/>
                </a:solidFill>
              </a:rPr>
              <a:t>melainkan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oleh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Aristoteles</a:t>
            </a:r>
            <a:r>
              <a:rPr lang="en-US" altLang="en-US" sz="1800" dirty="0">
                <a:solidFill>
                  <a:schemeClr val="tx1"/>
                </a:solidFill>
              </a:rPr>
              <a:t>, </a:t>
            </a:r>
            <a:r>
              <a:rPr lang="en-US" altLang="en-US" sz="1800" dirty="0" err="1">
                <a:solidFill>
                  <a:schemeClr val="tx1"/>
                </a:solidFill>
              </a:rPr>
              <a:t>pengembangan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selanjutnya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mengenai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teori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Machten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Scheiding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dilanjutkan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oleh</a:t>
            </a:r>
            <a:r>
              <a:rPr lang="en-US" altLang="en-US" sz="1800" dirty="0">
                <a:solidFill>
                  <a:schemeClr val="tx1"/>
                </a:solidFill>
              </a:rPr>
              <a:t> Ch. De Montesquieu, </a:t>
            </a:r>
            <a:r>
              <a:rPr lang="en-US" altLang="en-US" sz="1800" dirty="0" err="1">
                <a:solidFill>
                  <a:schemeClr val="tx1"/>
                </a:solidFill>
              </a:rPr>
              <a:t>seorang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ahli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hukum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dan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mantan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ketua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parlemen</a:t>
            </a:r>
            <a:r>
              <a:rPr lang="en-US" altLang="en-US" sz="1800" dirty="0">
                <a:solidFill>
                  <a:schemeClr val="tx1"/>
                </a:solidFill>
              </a:rPr>
              <a:t> di Bordeaux </a:t>
            </a:r>
            <a:r>
              <a:rPr lang="en-US" altLang="en-US" sz="1800" dirty="0" err="1">
                <a:solidFill>
                  <a:schemeClr val="tx1"/>
                </a:solidFill>
              </a:rPr>
              <a:t>Perancis</a:t>
            </a:r>
            <a:r>
              <a:rPr lang="en-US" altLang="en-US" sz="1800" dirty="0">
                <a:solidFill>
                  <a:schemeClr val="tx1"/>
                </a:solidFill>
              </a:rPr>
              <a:t>. </a:t>
            </a:r>
            <a:r>
              <a:rPr lang="en-US" altLang="en-US" sz="1800" dirty="0" err="1">
                <a:solidFill>
                  <a:schemeClr val="tx1"/>
                </a:solidFill>
              </a:rPr>
              <a:t>Dalam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bukunya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L’Esprit</a:t>
            </a:r>
            <a:r>
              <a:rPr lang="en-US" altLang="en-US" sz="1800" dirty="0">
                <a:solidFill>
                  <a:schemeClr val="tx1"/>
                </a:solidFill>
              </a:rPr>
              <a:t> des Lois (</a:t>
            </a:r>
            <a:r>
              <a:rPr lang="en-US" altLang="en-US" sz="1800" dirty="0" err="1">
                <a:solidFill>
                  <a:schemeClr val="tx1"/>
                </a:solidFill>
              </a:rPr>
              <a:t>Jiwa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Undang-undang</a:t>
            </a:r>
            <a:r>
              <a:rPr lang="en-US" altLang="en-US" sz="1800" dirty="0">
                <a:solidFill>
                  <a:schemeClr val="tx1"/>
                </a:solidFill>
              </a:rPr>
              <a:t>) </a:t>
            </a:r>
            <a:r>
              <a:rPr lang="en-US" altLang="en-US" sz="1800" dirty="0" err="1">
                <a:solidFill>
                  <a:schemeClr val="tx1"/>
                </a:solidFill>
              </a:rPr>
              <a:t>mebagi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kekuasan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negara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menjadi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1800" dirty="0" err="1"/>
              <a:t>Kekuasan</a:t>
            </a:r>
            <a:r>
              <a:rPr lang="en-US" altLang="en-US" sz="1800" dirty="0"/>
              <a:t> Legislative, yang </a:t>
            </a:r>
            <a:r>
              <a:rPr lang="en-US" altLang="en-US" sz="1800" dirty="0" err="1"/>
              <a:t>dilaksanakan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oleh</a:t>
            </a:r>
            <a:r>
              <a:rPr lang="en-US" altLang="en-US" sz="1800" dirty="0"/>
              <a:t> DPR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1800" dirty="0" err="1"/>
              <a:t>Kekuasaan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Eksekutif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dilaksanakan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oleh</a:t>
            </a:r>
            <a:r>
              <a:rPr lang="en-US" altLang="en-US" sz="1800" dirty="0"/>
              <a:t> Raja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1800" dirty="0" err="1"/>
              <a:t>Kekuasaan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Judikatif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dilaksanakan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oleh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Badan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Pengadilan</a:t>
            </a:r>
            <a:endParaRPr lang="en-US" altLang="en-US" sz="1800" dirty="0"/>
          </a:p>
          <a:p>
            <a:pPr algn="just">
              <a:lnSpc>
                <a:spcPct val="90000"/>
              </a:lnSpc>
            </a:pPr>
            <a:r>
              <a:rPr lang="en-US" altLang="en-US" sz="1800" dirty="0" err="1">
                <a:solidFill>
                  <a:schemeClr val="tx1"/>
                </a:solidFill>
              </a:rPr>
              <a:t>Pada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prinsipnya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ketiga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badan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negara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tersebut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berdiri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sediri</a:t>
            </a:r>
            <a:r>
              <a:rPr lang="en-US" altLang="en-US" sz="1800" dirty="0">
                <a:solidFill>
                  <a:schemeClr val="tx1"/>
                </a:solidFill>
              </a:rPr>
              <a:t>, </a:t>
            </a:r>
            <a:r>
              <a:rPr lang="en-US" altLang="en-US" sz="1800" dirty="0" err="1">
                <a:solidFill>
                  <a:schemeClr val="tx1"/>
                </a:solidFill>
              </a:rPr>
              <a:t>terpisah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satu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sama</a:t>
            </a:r>
            <a:r>
              <a:rPr lang="en-US" altLang="en-US" sz="1800" dirty="0">
                <a:solidFill>
                  <a:schemeClr val="tx1"/>
                </a:solidFill>
              </a:rPr>
              <a:t> lain </a:t>
            </a:r>
            <a:r>
              <a:rPr lang="en-US" altLang="en-US" sz="1800" dirty="0" err="1">
                <a:solidFill>
                  <a:schemeClr val="tx1"/>
                </a:solidFill>
              </a:rPr>
              <a:t>secara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mutlak</a:t>
            </a:r>
            <a:r>
              <a:rPr lang="en-US" altLang="en-US" sz="1800" dirty="0">
                <a:solidFill>
                  <a:schemeClr val="tx1"/>
                </a:solidFill>
              </a:rPr>
              <a:t>, </a:t>
            </a:r>
            <a:r>
              <a:rPr lang="en-US" altLang="en-US" sz="1800" dirty="0" err="1">
                <a:solidFill>
                  <a:schemeClr val="tx1"/>
                </a:solidFill>
              </a:rPr>
              <a:t>teori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ini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selanjutnya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dikenal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sebagai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Trias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Politica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en-US" altLang="en-US" sz="1800" dirty="0" err="1">
                <a:solidFill>
                  <a:schemeClr val="tx1"/>
                </a:solidFill>
              </a:rPr>
              <a:t>Konsep</a:t>
            </a:r>
            <a:r>
              <a:rPr lang="en-US" altLang="en-US" sz="1800" dirty="0">
                <a:solidFill>
                  <a:schemeClr val="tx1"/>
                </a:solidFill>
              </a:rPr>
              <a:t> Montesquieu </a:t>
            </a:r>
            <a:r>
              <a:rPr lang="en-US" altLang="en-US" sz="1800" dirty="0" err="1">
                <a:solidFill>
                  <a:schemeClr val="tx1"/>
                </a:solidFill>
              </a:rPr>
              <a:t>ini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dengan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memisahkan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secara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mutlak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didasarkan</a:t>
            </a:r>
            <a:r>
              <a:rPr lang="en-US" altLang="en-US" sz="1800" dirty="0">
                <a:solidFill>
                  <a:schemeClr val="tx1"/>
                </a:solidFill>
              </a:rPr>
              <a:t> agar </a:t>
            </a:r>
            <a:r>
              <a:rPr lang="en-US" altLang="en-US" sz="1800" dirty="0" err="1">
                <a:solidFill>
                  <a:schemeClr val="tx1"/>
                </a:solidFill>
              </a:rPr>
              <a:t>dalam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suatu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negara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tidak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ada</a:t>
            </a:r>
            <a:r>
              <a:rPr lang="en-US" altLang="en-US" sz="1800" dirty="0">
                <a:solidFill>
                  <a:schemeClr val="tx1"/>
                </a:solidFill>
              </a:rPr>
              <a:t> yang </a:t>
            </a:r>
            <a:r>
              <a:rPr lang="en-US" altLang="en-US" sz="1800" dirty="0" err="1">
                <a:solidFill>
                  <a:schemeClr val="tx1"/>
                </a:solidFill>
              </a:rPr>
              <a:t>bertindak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sewenang-wenang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terhadap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warga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negaranya</a:t>
            </a:r>
            <a:r>
              <a:rPr lang="en-US" altLang="en-US" sz="1800" dirty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en-US" altLang="en-US" sz="1800" dirty="0" err="1">
                <a:solidFill>
                  <a:schemeClr val="tx1"/>
                </a:solidFill>
              </a:rPr>
              <a:t>Konsep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Mostequieu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tidak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dapat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dilaksanakan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secara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murni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karena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1800" dirty="0" err="1"/>
              <a:t>Adanya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Pemisahan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mutlak</a:t>
            </a:r>
            <a:r>
              <a:rPr lang="en-US" altLang="en-US" sz="1800" dirty="0"/>
              <a:t> </a:t>
            </a:r>
            <a:r>
              <a:rPr lang="en-US" altLang="en-US" sz="1800" dirty="0" err="1"/>
              <a:t>akibatnya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adanya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badan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negara</a:t>
            </a:r>
            <a:r>
              <a:rPr lang="en-US" altLang="en-US" sz="1800" dirty="0"/>
              <a:t> yang </a:t>
            </a:r>
            <a:r>
              <a:rPr lang="en-US" altLang="en-US" sz="1800" dirty="0" err="1"/>
              <a:t>tidak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ditempatkan</a:t>
            </a:r>
            <a:r>
              <a:rPr lang="en-US" altLang="en-US" sz="1800" dirty="0"/>
              <a:t> di </a:t>
            </a:r>
            <a:r>
              <a:rPr lang="en-US" altLang="en-US" sz="1800" dirty="0" err="1"/>
              <a:t>bawah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pengawasan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suatu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badan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kenegaraan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lainnya</a:t>
            </a:r>
            <a:endParaRPr lang="en-US" altLang="en-US" sz="1800" dirty="0"/>
          </a:p>
          <a:p>
            <a:pPr lvl="1" algn="just">
              <a:lnSpc>
                <a:spcPct val="90000"/>
              </a:lnSpc>
            </a:pPr>
            <a:r>
              <a:rPr lang="en-US" altLang="en-US" sz="1800" dirty="0" err="1"/>
              <a:t>Karena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pada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dasarnya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ketiga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fungsi</a:t>
            </a:r>
            <a:r>
              <a:rPr lang="en-US" altLang="en-US" sz="1800" dirty="0"/>
              <a:t> masing2 </a:t>
            </a:r>
            <a:r>
              <a:rPr lang="en-US" altLang="en-US" sz="1800" dirty="0" err="1"/>
              <a:t>hanya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boleh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diserahkan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kepada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satu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badan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negara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tertentu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saja</a:t>
            </a:r>
            <a:endParaRPr lang="en-US" altLang="en-US" sz="18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149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en-US" sz="4000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143000"/>
            <a:ext cx="8208912" cy="4949825"/>
          </a:xfrm>
        </p:spPr>
        <p:txBody>
          <a:bodyPr/>
          <a:lstStyle/>
          <a:p>
            <a:pPr algn="just"/>
            <a:r>
              <a:rPr lang="en-US" altLang="en-US" sz="2000" dirty="0">
                <a:solidFill>
                  <a:schemeClr val="tx1"/>
                </a:solidFill>
              </a:rPr>
              <a:t>Negara yang </a:t>
            </a:r>
            <a:r>
              <a:rPr lang="en-US" altLang="en-US" sz="2000" dirty="0" err="1">
                <a:solidFill>
                  <a:schemeClr val="tx1"/>
                </a:solidFill>
              </a:rPr>
              <a:t>konsekuen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melaksanakan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teori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mostesquieu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ini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adalah</a:t>
            </a:r>
            <a:r>
              <a:rPr lang="en-US" altLang="en-US" sz="2000" dirty="0">
                <a:solidFill>
                  <a:schemeClr val="tx1"/>
                </a:solidFill>
              </a:rPr>
              <a:t> Negara AS, </a:t>
            </a:r>
            <a:r>
              <a:rPr lang="en-US" altLang="en-US" sz="2000" dirty="0" err="1">
                <a:solidFill>
                  <a:schemeClr val="tx1"/>
                </a:solidFill>
              </a:rPr>
              <a:t>namun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demikian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tidak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begitu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murni</a:t>
            </a:r>
            <a:r>
              <a:rPr lang="en-US" altLang="en-US" sz="2000" dirty="0">
                <a:solidFill>
                  <a:schemeClr val="tx1"/>
                </a:solidFill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</a:rPr>
              <a:t>ketiga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badan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tersebut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dalam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melaksanakan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pekerjaannya</a:t>
            </a:r>
            <a:r>
              <a:rPr lang="en-US" altLang="en-US" sz="2000" dirty="0">
                <a:solidFill>
                  <a:schemeClr val="tx1"/>
                </a:solidFill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</a:rPr>
              <a:t>diawasi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oleh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badan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negara</a:t>
            </a:r>
            <a:r>
              <a:rPr lang="en-US" altLang="en-US" sz="2000" dirty="0">
                <a:solidFill>
                  <a:schemeClr val="tx1"/>
                </a:solidFill>
              </a:rPr>
              <a:t> yang lain. </a:t>
            </a:r>
            <a:r>
              <a:rPr lang="en-US" altLang="en-US" sz="2000" dirty="0" err="1">
                <a:solidFill>
                  <a:schemeClr val="tx1"/>
                </a:solidFill>
              </a:rPr>
              <a:t>Sistem</a:t>
            </a:r>
            <a:r>
              <a:rPr lang="en-US" altLang="en-US" sz="2000" dirty="0">
                <a:solidFill>
                  <a:schemeClr val="tx1"/>
                </a:solidFill>
              </a:rPr>
              <a:t> yang </a:t>
            </a:r>
            <a:r>
              <a:rPr lang="en-US" altLang="en-US" sz="2000" dirty="0" err="1">
                <a:solidFill>
                  <a:schemeClr val="tx1"/>
                </a:solidFill>
              </a:rPr>
              <a:t>diberlakukan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adalah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Sistem</a:t>
            </a:r>
            <a:r>
              <a:rPr lang="en-US" altLang="en-US" sz="2000" dirty="0">
                <a:solidFill>
                  <a:schemeClr val="tx1"/>
                </a:solidFill>
              </a:rPr>
              <a:t> Check and Balance. </a:t>
            </a:r>
            <a:r>
              <a:rPr lang="en-US" altLang="en-US" sz="2000" dirty="0" err="1">
                <a:solidFill>
                  <a:schemeClr val="tx1"/>
                </a:solidFill>
              </a:rPr>
              <a:t>Tujuan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dari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sistem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ini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 smtClean="0">
                <a:solidFill>
                  <a:schemeClr val="tx1"/>
                </a:solidFill>
              </a:rPr>
              <a:t>adalah</a:t>
            </a:r>
            <a:r>
              <a:rPr lang="en-US" altLang="en-US" sz="2000" dirty="0" smtClean="0">
                <a:solidFill>
                  <a:schemeClr val="tx1"/>
                </a:solidFill>
              </a:rPr>
              <a:t> :</a:t>
            </a:r>
          </a:p>
          <a:p>
            <a:pPr lvl="1" algn="just"/>
            <a:r>
              <a:rPr lang="en-US" altLang="en-US" dirty="0" err="1" smtClean="0"/>
              <a:t>Menghindari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kemungkinan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adanya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salah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satu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badan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negara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itu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bertindak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melampaui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batas</a:t>
            </a:r>
            <a:endParaRPr lang="en-US" altLang="en-US" dirty="0" smtClean="0"/>
          </a:p>
          <a:p>
            <a:pPr lvl="1" algn="just"/>
            <a:r>
              <a:rPr lang="en-US" altLang="en-US" dirty="0" smtClean="0"/>
              <a:t>Agar </a:t>
            </a:r>
            <a:r>
              <a:rPr lang="en-US" altLang="en-US" dirty="0" err="1"/>
              <a:t>ketiga</a:t>
            </a:r>
            <a:r>
              <a:rPr lang="en-US" altLang="en-US" dirty="0"/>
              <a:t> </a:t>
            </a:r>
            <a:r>
              <a:rPr lang="en-US" altLang="en-US" dirty="0" err="1"/>
              <a:t>fungsi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r>
              <a:rPr lang="en-US" altLang="en-US" dirty="0"/>
              <a:t> </a:t>
            </a:r>
            <a:r>
              <a:rPr lang="en-US" altLang="en-US" dirty="0" err="1"/>
              <a:t>menjadi</a:t>
            </a:r>
            <a:r>
              <a:rPr lang="en-US" altLang="en-US" dirty="0"/>
              <a:t> </a:t>
            </a:r>
            <a:r>
              <a:rPr lang="en-US" altLang="en-US" dirty="0" err="1"/>
              <a:t>seimbang</a:t>
            </a:r>
            <a:r>
              <a:rPr lang="en-US" altLang="en-US" dirty="0"/>
              <a:t> (yang </a:t>
            </a:r>
            <a:r>
              <a:rPr lang="en-US" altLang="en-US" dirty="0" err="1"/>
              <a:t>bersifat</a:t>
            </a:r>
            <a:r>
              <a:rPr lang="en-US" altLang="en-US" dirty="0"/>
              <a:t> </a:t>
            </a:r>
            <a:r>
              <a:rPr lang="en-US" altLang="en-US" dirty="0" err="1"/>
              <a:t>kasuistis</a:t>
            </a:r>
            <a:r>
              <a:rPr lang="en-US" altLang="en-US" dirty="0"/>
              <a:t>)</a:t>
            </a:r>
          </a:p>
          <a:p>
            <a:pPr algn="just"/>
            <a:r>
              <a:rPr lang="en-US" altLang="en-US" sz="2000" dirty="0" err="1">
                <a:solidFill>
                  <a:schemeClr val="tx1"/>
                </a:solidFill>
              </a:rPr>
              <a:t>Fungsi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Legislatif</a:t>
            </a:r>
            <a:r>
              <a:rPr lang="en-US" altLang="en-US" sz="2000" dirty="0">
                <a:solidFill>
                  <a:schemeClr val="tx1"/>
                </a:solidFill>
              </a:rPr>
              <a:t> di AS </a:t>
            </a:r>
            <a:r>
              <a:rPr lang="en-US" altLang="en-US" sz="2000" dirty="0" err="1">
                <a:solidFill>
                  <a:schemeClr val="tx1"/>
                </a:solidFill>
              </a:rPr>
              <a:t>dilaksanakan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oleh</a:t>
            </a:r>
            <a:r>
              <a:rPr lang="en-US" altLang="en-US" sz="2000" dirty="0">
                <a:solidFill>
                  <a:schemeClr val="tx1"/>
                </a:solidFill>
              </a:rPr>
              <a:t> Congress yang </a:t>
            </a:r>
            <a:r>
              <a:rPr lang="en-US" altLang="en-US" sz="2000" dirty="0" err="1">
                <a:solidFill>
                  <a:schemeClr val="tx1"/>
                </a:solidFill>
              </a:rPr>
              <a:t>terdiri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atas</a:t>
            </a:r>
            <a:r>
              <a:rPr lang="en-US" altLang="en-US" sz="2000" dirty="0">
                <a:solidFill>
                  <a:schemeClr val="tx1"/>
                </a:solidFill>
              </a:rPr>
              <a:t> House of Representative </a:t>
            </a:r>
            <a:r>
              <a:rPr lang="en-US" altLang="en-US" sz="2000" dirty="0" err="1">
                <a:solidFill>
                  <a:schemeClr val="tx1"/>
                </a:solidFill>
              </a:rPr>
              <a:t>dan</a:t>
            </a:r>
            <a:r>
              <a:rPr lang="en-US" altLang="en-US" sz="2000" dirty="0">
                <a:solidFill>
                  <a:schemeClr val="tx1"/>
                </a:solidFill>
              </a:rPr>
              <a:t> Senate, </a:t>
            </a:r>
            <a:r>
              <a:rPr lang="en-US" altLang="en-US" sz="2000" dirty="0" err="1">
                <a:solidFill>
                  <a:schemeClr val="tx1"/>
                </a:solidFill>
              </a:rPr>
              <a:t>Eksekutif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dilaksanakan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oleh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Presiden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beserta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menteri-menterinya</a:t>
            </a:r>
            <a:r>
              <a:rPr lang="en-US" altLang="en-US" sz="2000" dirty="0">
                <a:solidFill>
                  <a:schemeClr val="tx1"/>
                </a:solidFill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</a:rPr>
              <a:t>dan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Yudikatif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dilaksanakan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oleh</a:t>
            </a:r>
            <a:r>
              <a:rPr lang="en-US" altLang="en-US" sz="2000" dirty="0">
                <a:solidFill>
                  <a:schemeClr val="tx1"/>
                </a:solidFill>
              </a:rPr>
              <a:t> Supreme Court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208912" cy="4896073"/>
          </a:xfrm>
        </p:spPr>
        <p:txBody>
          <a:bodyPr/>
          <a:lstStyle/>
          <a:p>
            <a:pPr algn="just"/>
            <a:r>
              <a:rPr lang="en-US" altLang="en-US" sz="2000" dirty="0">
                <a:solidFill>
                  <a:schemeClr val="tx1"/>
                </a:solidFill>
              </a:rPr>
              <a:t>Indonesia </a:t>
            </a:r>
            <a:r>
              <a:rPr lang="en-US" altLang="en-US" sz="2000" dirty="0" err="1">
                <a:solidFill>
                  <a:schemeClr val="tx1"/>
                </a:solidFill>
              </a:rPr>
              <a:t>tidak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menganut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ajaran</a:t>
            </a:r>
            <a:r>
              <a:rPr lang="en-US" altLang="en-US" sz="2000" dirty="0">
                <a:solidFill>
                  <a:schemeClr val="tx1"/>
                </a:solidFill>
              </a:rPr>
              <a:t> Montesquieu, Hal </a:t>
            </a:r>
            <a:r>
              <a:rPr lang="en-US" altLang="en-US" sz="2000" dirty="0" err="1">
                <a:solidFill>
                  <a:schemeClr val="tx1"/>
                </a:solidFill>
              </a:rPr>
              <a:t>ini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dapat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diketahui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dari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isi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undang-undang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dasar</a:t>
            </a:r>
            <a:r>
              <a:rPr lang="en-US" altLang="en-US" sz="2000" dirty="0">
                <a:solidFill>
                  <a:schemeClr val="tx1"/>
                </a:solidFill>
              </a:rPr>
              <a:t> 1945 yang </a:t>
            </a:r>
            <a:r>
              <a:rPr lang="en-US" altLang="en-US" sz="2000" dirty="0" err="1">
                <a:solidFill>
                  <a:schemeClr val="tx1"/>
                </a:solidFill>
              </a:rPr>
              <a:t>menetapkan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tentang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pembentukan</a:t>
            </a:r>
            <a:r>
              <a:rPr lang="en-US" altLang="en-US" sz="2000" dirty="0">
                <a:solidFill>
                  <a:schemeClr val="tx1"/>
                </a:solidFill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</a:rPr>
              <a:t>susunan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dan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kekuasaaan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badan-badan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negara</a:t>
            </a:r>
            <a:r>
              <a:rPr lang="en-US" altLang="en-US" sz="2000" dirty="0">
                <a:solidFill>
                  <a:schemeClr val="tx1"/>
                </a:solidFill>
              </a:rPr>
              <a:t>, yang </a:t>
            </a:r>
            <a:r>
              <a:rPr lang="en-US" altLang="en-US" sz="2000" dirty="0" err="1">
                <a:solidFill>
                  <a:schemeClr val="tx1"/>
                </a:solidFill>
              </a:rPr>
              <a:t>terdiri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atas</a:t>
            </a:r>
            <a:endParaRPr lang="en-US" altLang="en-US" sz="2000" dirty="0">
              <a:solidFill>
                <a:schemeClr val="tx1"/>
              </a:solidFill>
            </a:endParaRPr>
          </a:p>
          <a:p>
            <a:pPr lvl="1" algn="just"/>
            <a:r>
              <a:rPr lang="en-US" altLang="en-US" dirty="0" err="1"/>
              <a:t>Kekuasaan</a:t>
            </a:r>
            <a:r>
              <a:rPr lang="en-US" altLang="en-US" dirty="0"/>
              <a:t> </a:t>
            </a:r>
            <a:r>
              <a:rPr lang="en-US" altLang="en-US" dirty="0" err="1"/>
              <a:t>presiden</a:t>
            </a:r>
            <a:r>
              <a:rPr lang="en-US" altLang="en-US" dirty="0"/>
              <a:t>, DPR, MPR, MA, BPK, </a:t>
            </a:r>
            <a:r>
              <a:rPr lang="en-US" altLang="en-US" dirty="0" err="1"/>
              <a:t>dan</a:t>
            </a:r>
            <a:r>
              <a:rPr lang="en-US" altLang="en-US" dirty="0"/>
              <a:t> MK</a:t>
            </a:r>
          </a:p>
          <a:p>
            <a:pPr algn="just"/>
            <a:r>
              <a:rPr lang="en-US" altLang="en-US" sz="2000" dirty="0" err="1">
                <a:solidFill>
                  <a:schemeClr val="tx1"/>
                </a:solidFill>
              </a:rPr>
              <a:t>Selain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itu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terhadap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badan-badan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negara</a:t>
            </a:r>
            <a:r>
              <a:rPr lang="en-US" altLang="en-US" sz="2000" dirty="0">
                <a:solidFill>
                  <a:schemeClr val="tx1"/>
                </a:solidFill>
              </a:rPr>
              <a:t>  </a:t>
            </a:r>
            <a:r>
              <a:rPr lang="en-US" altLang="en-US" sz="2000" dirty="0" err="1">
                <a:solidFill>
                  <a:schemeClr val="tx1"/>
                </a:solidFill>
              </a:rPr>
              <a:t>diserahi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fungsi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lebih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dari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satu</a:t>
            </a:r>
            <a:r>
              <a:rPr lang="en-US" altLang="en-US" sz="2000" dirty="0">
                <a:solidFill>
                  <a:schemeClr val="tx1"/>
                </a:solidFill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</a:rPr>
              <a:t>contoh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presiden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tidak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hanya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melaksanakan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undang</a:t>
            </a:r>
            <a:r>
              <a:rPr lang="en-US" altLang="en-US" sz="2000" dirty="0">
                <a:solidFill>
                  <a:schemeClr val="tx1"/>
                </a:solidFill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</a:rPr>
              <a:t>tetapi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bersama</a:t>
            </a:r>
            <a:r>
              <a:rPr lang="en-US" altLang="en-US" sz="2000" dirty="0">
                <a:solidFill>
                  <a:schemeClr val="tx1"/>
                </a:solidFill>
              </a:rPr>
              <a:t> DPR </a:t>
            </a:r>
            <a:r>
              <a:rPr lang="en-US" altLang="en-US" sz="2000" dirty="0" err="1">
                <a:solidFill>
                  <a:schemeClr val="tx1"/>
                </a:solidFill>
              </a:rPr>
              <a:t>membuat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undang-undang</a:t>
            </a:r>
            <a:endParaRPr lang="en-US" altLang="en-US" sz="2000" dirty="0">
              <a:solidFill>
                <a:schemeClr val="tx1"/>
              </a:solidFill>
            </a:endParaRPr>
          </a:p>
          <a:p>
            <a:pPr algn="just"/>
            <a:r>
              <a:rPr lang="en-US" altLang="en-US" sz="2000" dirty="0" err="1">
                <a:solidFill>
                  <a:schemeClr val="tx1"/>
                </a:solidFill>
              </a:rPr>
              <a:t>Adanya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sistem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pengawasan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dari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suatu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badan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negara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kepada</a:t>
            </a:r>
            <a:r>
              <a:rPr lang="en-US" altLang="en-US" sz="2000" dirty="0">
                <a:solidFill>
                  <a:schemeClr val="tx1"/>
                </a:solidFill>
              </a:rPr>
              <a:t> yang lain (</a:t>
            </a:r>
            <a:r>
              <a:rPr lang="en-US" altLang="en-US" sz="2000" dirty="0" err="1">
                <a:solidFill>
                  <a:schemeClr val="tx1"/>
                </a:solidFill>
              </a:rPr>
              <a:t>presiden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dapat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memberikan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amnesti</a:t>
            </a:r>
            <a:r>
              <a:rPr lang="en-US" altLang="en-US" sz="2000" dirty="0">
                <a:solidFill>
                  <a:schemeClr val="tx1"/>
                </a:solidFill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</a:rPr>
              <a:t>abolisi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dll</a:t>
            </a:r>
            <a:r>
              <a:rPr lang="en-US" altLang="en-US" sz="2000" dirty="0">
                <a:solidFill>
                  <a:schemeClr val="tx1"/>
                </a:solidFill>
              </a:rPr>
              <a:t>) yang men </a:t>
            </a:r>
            <a:r>
              <a:rPr lang="en-US" altLang="en-US" sz="2000" dirty="0" err="1">
                <a:solidFill>
                  <a:schemeClr val="tx1"/>
                </a:solidFill>
              </a:rPr>
              <a:t>jadikan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sistem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pemerintahan</a:t>
            </a:r>
            <a:r>
              <a:rPr lang="en-US" altLang="en-US" sz="2000" dirty="0">
                <a:solidFill>
                  <a:schemeClr val="tx1"/>
                </a:solidFill>
              </a:rPr>
              <a:t> di Indonesia </a:t>
            </a:r>
            <a:r>
              <a:rPr lang="en-US" altLang="en-US" sz="2000" dirty="0" err="1">
                <a:solidFill>
                  <a:schemeClr val="tx1"/>
                </a:solidFill>
              </a:rPr>
              <a:t>sangat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menyimpang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jauh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dari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Trias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Politica</a:t>
            </a:r>
            <a:endParaRPr lang="en-US" alt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19146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06896"/>
          </a:xfrm>
        </p:spPr>
        <p:txBody>
          <a:bodyPr/>
          <a:lstStyle/>
          <a:p>
            <a:pPr algn="l"/>
            <a:r>
              <a:rPr lang="en-US" b="1" dirty="0" smtClean="0"/>
              <a:t>DEFINISI HAN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95536" y="1295400"/>
            <a:ext cx="7992888" cy="4797896"/>
          </a:xfrm>
        </p:spPr>
        <p:txBody>
          <a:bodyPr/>
          <a:lstStyle/>
          <a:p>
            <a:pPr algn="just"/>
            <a:r>
              <a:rPr lang="en-US" dirty="0"/>
              <a:t>E. Utrecht </a:t>
            </a:r>
            <a:r>
              <a:rPr lang="en-US" dirty="0" err="1"/>
              <a:t>mengawali</a:t>
            </a:r>
            <a:r>
              <a:rPr lang="en-US" dirty="0"/>
              <a:t> </a:t>
            </a:r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menguraikan</a:t>
            </a:r>
            <a:r>
              <a:rPr lang="en-US" dirty="0"/>
              <a:t> </a:t>
            </a:r>
            <a:r>
              <a:rPr lang="en-US" dirty="0" err="1"/>
              <a:t>lapangan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. W.F </a:t>
            </a:r>
            <a:r>
              <a:rPr lang="en-US" dirty="0" err="1"/>
              <a:t>Prins</a:t>
            </a:r>
            <a:r>
              <a:rPr lang="en-US" dirty="0"/>
              <a:t> </a:t>
            </a:r>
            <a:r>
              <a:rPr lang="en-US" dirty="0" err="1"/>
              <a:t>memaparkan</a:t>
            </a:r>
            <a:r>
              <a:rPr lang="en-US" dirty="0"/>
              <a:t> </a:t>
            </a:r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segi</a:t>
            </a:r>
            <a:r>
              <a:rPr lang="en-US" dirty="0"/>
              <a:t> </a:t>
            </a:r>
            <a:r>
              <a:rPr lang="en-US" dirty="0" err="1"/>
              <a:t>tempatnya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. </a:t>
            </a:r>
            <a:r>
              <a:rPr lang="en-US" dirty="0" err="1"/>
              <a:t>Prajudi</a:t>
            </a:r>
            <a:r>
              <a:rPr lang="en-US" dirty="0"/>
              <a:t> </a:t>
            </a:r>
            <a:r>
              <a:rPr lang="en-US" dirty="0" err="1"/>
              <a:t>Atmosudirdjo</a:t>
            </a:r>
            <a:r>
              <a:rPr lang="en-US" dirty="0"/>
              <a:t> </a:t>
            </a:r>
            <a:r>
              <a:rPr lang="en-US" dirty="0" err="1"/>
              <a:t>memaparkan</a:t>
            </a:r>
            <a:r>
              <a:rPr lang="en-US" dirty="0"/>
              <a:t> </a:t>
            </a:r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“public administration”  </a:t>
            </a:r>
            <a:r>
              <a:rPr lang="en-US" dirty="0" err="1"/>
              <a:t>Disiniliah</a:t>
            </a:r>
            <a:r>
              <a:rPr lang="en-US" dirty="0"/>
              <a:t> </a:t>
            </a:r>
            <a:r>
              <a:rPr lang="en-US" dirty="0" err="1" smtClean="0"/>
              <a:t>letak</a:t>
            </a:r>
            <a:r>
              <a:rPr lang="en-US" dirty="0" smtClean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Prajudi</a:t>
            </a:r>
            <a:r>
              <a:rPr lang="en-US" dirty="0"/>
              <a:t> </a:t>
            </a:r>
            <a:r>
              <a:rPr lang="en-US" dirty="0" err="1"/>
              <a:t>Atmosudirdjo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penulis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penulis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mednekati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Kontinental</a:t>
            </a:r>
            <a:r>
              <a:rPr lang="en-US" dirty="0"/>
              <a:t> (</a:t>
            </a:r>
            <a:r>
              <a:rPr lang="en-US" dirty="0" err="1"/>
              <a:t>Belanda</a:t>
            </a:r>
            <a:r>
              <a:rPr lang="en-US" dirty="0"/>
              <a:t>)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prajudi</a:t>
            </a:r>
            <a:r>
              <a:rPr lang="en-US" dirty="0"/>
              <a:t> </a:t>
            </a:r>
            <a:r>
              <a:rPr lang="en-US" dirty="0" err="1"/>
              <a:t>Atmosudirdjo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Anglosaxon</a:t>
            </a:r>
            <a:r>
              <a:rPr lang="en-US" dirty="0"/>
              <a:t> 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i="1" dirty="0"/>
              <a:t>public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1865893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l"/>
            <a:r>
              <a:rPr lang="nl-NL" altLang="en-US" dirty="0"/>
              <a:t>Menurut HD. Van Wijk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algn="just"/>
            <a:r>
              <a:rPr lang="en-US" altLang="en-US" sz="2400" b="1" dirty="0"/>
              <a:t>(</a:t>
            </a:r>
            <a:r>
              <a:rPr lang="en-US" altLang="en-US" sz="2400" b="1" dirty="0" err="1"/>
              <a:t>Hukum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administrasi</a:t>
            </a:r>
            <a:r>
              <a:rPr lang="en-US" altLang="en-US" sz="2400" b="1" dirty="0"/>
              <a:t> Negara, </a:t>
            </a:r>
            <a:r>
              <a:rPr lang="en-US" altLang="en-US" sz="2400" b="1" dirty="0" err="1"/>
              <a:t>hukum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tata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pemerintahaan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adaah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keseluruhan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hukum</a:t>
            </a:r>
            <a:r>
              <a:rPr lang="en-US" altLang="en-US" sz="2400" b="1" dirty="0"/>
              <a:t> yang </a:t>
            </a:r>
            <a:r>
              <a:rPr lang="en-US" altLang="en-US" sz="2400" b="1" dirty="0" err="1"/>
              <a:t>berkaitan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dengan</a:t>
            </a:r>
            <a:r>
              <a:rPr lang="en-US" altLang="en-US" sz="2400" b="1" dirty="0"/>
              <a:t> (</a:t>
            </a:r>
            <a:r>
              <a:rPr lang="en-US" altLang="en-US" sz="2400" b="1" dirty="0" err="1"/>
              <a:t>mengatur</a:t>
            </a:r>
            <a:r>
              <a:rPr lang="en-US" altLang="en-US" sz="2400" b="1" dirty="0"/>
              <a:t>) </a:t>
            </a:r>
            <a:r>
              <a:rPr lang="en-US" altLang="en-US" sz="2400" b="1" dirty="0" err="1"/>
              <a:t>administrasi</a:t>
            </a:r>
            <a:r>
              <a:rPr lang="en-US" altLang="en-US" sz="2400" b="1" dirty="0"/>
              <a:t>, </a:t>
            </a:r>
            <a:r>
              <a:rPr lang="en-US" altLang="en-US" sz="2400" b="1" dirty="0" err="1"/>
              <a:t>pemerintah</a:t>
            </a:r>
            <a:r>
              <a:rPr lang="en-US" altLang="en-US" sz="2400" b="1" dirty="0"/>
              <a:t>, </a:t>
            </a:r>
            <a:r>
              <a:rPr lang="en-US" altLang="en-US" sz="2400" b="1" dirty="0" err="1"/>
              <a:t>dan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pemerintahan</a:t>
            </a:r>
            <a:endParaRPr lang="en-US" altLang="en-US" sz="2400" b="1" dirty="0"/>
          </a:p>
          <a:p>
            <a:pPr algn="just"/>
            <a:endParaRPr lang="en-US" dirty="0" smtClean="0"/>
          </a:p>
          <a:p>
            <a:pPr algn="just"/>
            <a:r>
              <a:rPr lang="en-US" altLang="en-US" sz="4000" b="1" dirty="0" smtClean="0"/>
              <a:t>Utrecht</a:t>
            </a:r>
          </a:p>
          <a:p>
            <a:pPr algn="just"/>
            <a:r>
              <a:rPr lang="en-US" altLang="en-US" b="1" dirty="0"/>
              <a:t>HAN </a:t>
            </a:r>
            <a:r>
              <a:rPr lang="en-US" altLang="en-US" b="1" dirty="0" err="1"/>
              <a:t>sebagai</a:t>
            </a:r>
            <a:r>
              <a:rPr lang="en-US" altLang="en-US" b="1" dirty="0"/>
              <a:t> </a:t>
            </a:r>
            <a:r>
              <a:rPr lang="en-US" altLang="en-US" b="1" dirty="0" err="1"/>
              <a:t>menguji</a:t>
            </a:r>
            <a:r>
              <a:rPr lang="en-US" altLang="en-US" b="1" dirty="0"/>
              <a:t> </a:t>
            </a:r>
            <a:r>
              <a:rPr lang="en-US" altLang="en-US" b="1" dirty="0" err="1"/>
              <a:t>hubungan</a:t>
            </a:r>
            <a:r>
              <a:rPr lang="en-US" altLang="en-US" b="1" dirty="0"/>
              <a:t> </a:t>
            </a:r>
            <a:r>
              <a:rPr lang="en-US" altLang="en-US" b="1" dirty="0" err="1"/>
              <a:t>hukum</a:t>
            </a:r>
            <a:r>
              <a:rPr lang="en-US" altLang="en-US" b="1" dirty="0"/>
              <a:t> </a:t>
            </a:r>
            <a:r>
              <a:rPr lang="en-US" altLang="en-US" b="1" dirty="0" err="1"/>
              <a:t>istimewa</a:t>
            </a:r>
            <a:r>
              <a:rPr lang="en-US" altLang="en-US" b="1" dirty="0"/>
              <a:t> yang </a:t>
            </a:r>
            <a:r>
              <a:rPr lang="en-US" altLang="en-US" b="1" dirty="0" err="1"/>
              <a:t>diadakan</a:t>
            </a:r>
            <a:r>
              <a:rPr lang="en-US" altLang="en-US" b="1" dirty="0"/>
              <a:t> </a:t>
            </a:r>
            <a:r>
              <a:rPr lang="en-US" altLang="en-US" b="1" dirty="0" err="1"/>
              <a:t>akan</a:t>
            </a:r>
            <a:r>
              <a:rPr lang="en-US" altLang="en-US" b="1" dirty="0"/>
              <a:t> </a:t>
            </a:r>
            <a:r>
              <a:rPr lang="en-US" altLang="en-US" b="1" dirty="0" err="1"/>
              <a:t>memungkinkan</a:t>
            </a:r>
            <a:r>
              <a:rPr lang="en-US" altLang="en-US" b="1" dirty="0"/>
              <a:t> </a:t>
            </a:r>
            <a:r>
              <a:rPr lang="en-US" altLang="en-US" b="1" dirty="0" err="1"/>
              <a:t>para</a:t>
            </a:r>
            <a:r>
              <a:rPr lang="en-US" altLang="en-US" b="1" dirty="0"/>
              <a:t> </a:t>
            </a:r>
            <a:r>
              <a:rPr lang="en-US" altLang="en-US" b="1" dirty="0" err="1"/>
              <a:t>pejabat</a:t>
            </a:r>
            <a:r>
              <a:rPr lang="en-US" altLang="en-US" b="1" dirty="0"/>
              <a:t> (</a:t>
            </a:r>
            <a:r>
              <a:rPr lang="en-US" altLang="en-US" b="1" i="1" dirty="0" err="1"/>
              <a:t>ambtsdrage</a:t>
            </a:r>
            <a:r>
              <a:rPr lang="en-US" altLang="en-US" b="1" dirty="0" err="1"/>
              <a:t>r</a:t>
            </a:r>
            <a:r>
              <a:rPr lang="en-US" altLang="en-US" b="1" dirty="0"/>
              <a:t>) </a:t>
            </a:r>
            <a:r>
              <a:rPr lang="en-US" altLang="en-US" b="1" dirty="0" err="1"/>
              <a:t>administrasi</a:t>
            </a:r>
            <a:r>
              <a:rPr lang="en-US" altLang="en-US" b="1" dirty="0"/>
              <a:t> </a:t>
            </a:r>
            <a:r>
              <a:rPr lang="en-US" altLang="en-US" b="1" dirty="0" err="1"/>
              <a:t>negara</a:t>
            </a:r>
            <a:r>
              <a:rPr lang="en-US" altLang="en-US" b="1" dirty="0"/>
              <a:t> </a:t>
            </a:r>
            <a:r>
              <a:rPr lang="en-US" altLang="en-US" b="1" dirty="0" err="1"/>
              <a:t>melakukan</a:t>
            </a:r>
            <a:r>
              <a:rPr lang="en-US" altLang="en-US" b="1" dirty="0"/>
              <a:t> </a:t>
            </a:r>
            <a:r>
              <a:rPr lang="en-US" altLang="en-US" b="1" dirty="0" err="1"/>
              <a:t>tugas</a:t>
            </a:r>
            <a:r>
              <a:rPr lang="en-US" altLang="en-US" b="1" dirty="0"/>
              <a:t> </a:t>
            </a:r>
            <a:r>
              <a:rPr lang="en-US" altLang="en-US" b="1" dirty="0" err="1"/>
              <a:t>mereka</a:t>
            </a:r>
            <a:r>
              <a:rPr lang="en-US" altLang="en-US" b="1" dirty="0"/>
              <a:t> yang </a:t>
            </a:r>
            <a:r>
              <a:rPr lang="en-US" altLang="en-US" b="1" dirty="0" err="1"/>
              <a:t>khusus</a:t>
            </a:r>
            <a:endParaRPr lang="en-US" altLang="en-US" b="1" dirty="0"/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19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b="1" dirty="0" err="1"/>
              <a:t>Sedangkan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Menurut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Prajudi</a:t>
            </a:r>
            <a:r>
              <a:rPr lang="en-US" altLang="en-US" sz="3200" b="1" dirty="0"/>
              <a:t>, </a:t>
            </a:r>
            <a:r>
              <a:rPr lang="en-US" altLang="en-US" sz="3200" b="1" dirty="0" err="1"/>
              <a:t>ia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condong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untuk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mendefinisikan</a:t>
            </a:r>
            <a:r>
              <a:rPr lang="en-US" altLang="en-US" sz="3200" b="1" dirty="0"/>
              <a:t> (</a:t>
            </a:r>
            <a:r>
              <a:rPr lang="en-US" altLang="en-US" sz="3200" b="1" dirty="0" err="1"/>
              <a:t>membatasi</a:t>
            </a:r>
            <a:r>
              <a:rPr lang="en-US" altLang="en-US" sz="3200" b="1" dirty="0"/>
              <a:t>, </a:t>
            </a:r>
            <a:r>
              <a:rPr lang="en-US" altLang="en-US" sz="3200" b="1" dirty="0" err="1"/>
              <a:t>merumus</a:t>
            </a:r>
            <a:r>
              <a:rPr lang="en-US" altLang="en-US" sz="3200" b="1" dirty="0"/>
              <a:t>) </a:t>
            </a:r>
            <a:r>
              <a:rPr lang="en-US" altLang="en-US" sz="3200" b="1" dirty="0" err="1"/>
              <a:t>Hukum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Administrasi</a:t>
            </a:r>
            <a:r>
              <a:rPr lang="en-US" altLang="en-US" sz="3200" b="1" dirty="0"/>
              <a:t> Negara </a:t>
            </a:r>
            <a:r>
              <a:rPr lang="en-US" altLang="en-US" sz="3200" b="1" dirty="0" err="1"/>
              <a:t>itu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sebagai</a:t>
            </a:r>
            <a:r>
              <a:rPr lang="en-US" altLang="en-US" sz="3200" b="1" dirty="0"/>
              <a:t> “</a:t>
            </a:r>
            <a:r>
              <a:rPr lang="en-US" altLang="en-US" sz="3200" b="1" dirty="0" err="1"/>
              <a:t>Hukum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mengenai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Adminsitrasi</a:t>
            </a:r>
            <a:r>
              <a:rPr lang="en-US" altLang="en-US" sz="3200" b="1" dirty="0"/>
              <a:t> Negara, </a:t>
            </a:r>
            <a:r>
              <a:rPr lang="en-US" altLang="en-US" sz="3200" b="1" dirty="0" err="1"/>
              <a:t>dan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Hukum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hasil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ciptaan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Administrasi</a:t>
            </a:r>
            <a:r>
              <a:rPr lang="en-US" altLang="en-US" sz="3200" b="1" dirty="0"/>
              <a:t> Negara”. </a:t>
            </a:r>
          </a:p>
          <a:p>
            <a:r>
              <a:rPr lang="en-US" altLang="en-US" dirty="0">
                <a:solidFill>
                  <a:srgbClr val="FFFF00"/>
                </a:solidFill>
              </a:rPr>
              <a:t>	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01525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2-14 baru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0-Blanko-PPT-sesi-2-14 baru (1)</Template>
  <TotalTime>173</TotalTime>
  <Words>770</Words>
  <Application>Microsoft Office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0-Blanko-PPT-sesi-2-14 baru (1)</vt:lpstr>
      <vt:lpstr>ADHINING P.R, SH,MH</vt:lpstr>
      <vt:lpstr>PENGERTIAN DAN DEFINISI HAN</vt:lpstr>
      <vt:lpstr>Sejarah Perkembangan Administrasi Negara</vt:lpstr>
      <vt:lpstr>PowerPoint Presentation</vt:lpstr>
      <vt:lpstr>PowerPoint Presentation</vt:lpstr>
      <vt:lpstr>PowerPoint Presentation</vt:lpstr>
      <vt:lpstr>DEFINISI HAN</vt:lpstr>
      <vt:lpstr>Menurut HD. Van Wijk </vt:lpstr>
      <vt:lpstr>PowerPoint Presentation</vt:lpstr>
      <vt:lpstr>PowerPoint Presentation</vt:lpstr>
      <vt:lpstr>SUMBER HUKUM ADM NEG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Adhining</cp:lastModifiedBy>
  <cp:revision>18</cp:revision>
  <dcterms:created xsi:type="dcterms:W3CDTF">2019-09-17T08:28:18Z</dcterms:created>
  <dcterms:modified xsi:type="dcterms:W3CDTF">2019-09-30T07:18:07Z</dcterms:modified>
</cp:coreProperties>
</file>