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2" r:id="rId2"/>
    <p:sldId id="260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66" r:id="rId11"/>
    <p:sldId id="267" r:id="rId12"/>
    <p:sldId id="268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Perancangan Tata Letak Fasilitas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TKT306 #1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8E0C8-D6F1-45C4-8FA2-83D64C7E92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7272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Perancangan Tata Letak Fasilitas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TKT306 #1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3BBC5-86DA-4C3E-9088-2E3D248336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074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4D9F4B-E0C2-49EB-B129-4BD9A31FB51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8731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200"/>
            <a:ext cx="5943600" cy="1694329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5029200"/>
            <a:ext cx="2590800" cy="1692275"/>
          </a:xfrm>
        </p:spPr>
        <p:txBody>
          <a:bodyPr anchor="b"/>
          <a:lstStyle>
            <a:lvl1pPr algn="ctr"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TKT306 - Perancangan Tata Letak Fasilitas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35814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1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5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SUB#LIST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2362200"/>
            <a:ext cx="3505200" cy="752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3200400"/>
            <a:ext cx="5303520" cy="350520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52400"/>
            <a:ext cx="3657600" cy="365125"/>
          </a:xfrm>
        </p:spPr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600" y="152400"/>
            <a:ext cx="2895600" cy="365125"/>
          </a:xfrm>
        </p:spPr>
        <p:txBody>
          <a:bodyPr/>
          <a:lstStyle/>
          <a:p>
            <a:r>
              <a:rPr lang="en-US" dirty="0" smtClean="0"/>
              <a:t>6623 - </a:t>
            </a:r>
            <a:r>
              <a:rPr lang="en-US" dirty="0" err="1" smtClean="0"/>
              <a:t>Taufiqur</a:t>
            </a:r>
            <a:r>
              <a:rPr lang="en-US" dirty="0" smtClean="0"/>
              <a:t> </a:t>
            </a:r>
            <a:r>
              <a:rPr lang="en-US" dirty="0" err="1" smtClean="0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152400"/>
            <a:ext cx="990600" cy="365125"/>
          </a:xfrm>
        </p:spPr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8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5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8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2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TKT306 - Perancangan Tata Letak Fasilitas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6623 - </a:t>
            </a:r>
            <a:r>
              <a:rPr lang="en-US" dirty="0" err="1" smtClean="0"/>
              <a:t>Taufiqur</a:t>
            </a:r>
            <a:r>
              <a:rPr lang="en-US" dirty="0" smtClean="0"/>
              <a:t> </a:t>
            </a:r>
            <a:r>
              <a:rPr lang="en-US" dirty="0" err="1" smtClean="0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A156141-EE72-4F1F-A749-B7E82EFB5B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0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2133600"/>
          </a:xfrm>
        </p:spPr>
        <p:txBody>
          <a:bodyPr anchor="ctr">
            <a:noAutofit/>
          </a:bodyPr>
          <a:lstStyle/>
          <a:p>
            <a:r>
              <a:rPr lang="en-US" sz="3600" dirty="0" smtClean="0"/>
              <a:t>ORGANISASI JASA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199"/>
            <a:ext cx="5943600" cy="1677528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FAKULTAS EKONOMI DAN BISNIS </a:t>
            </a:r>
          </a:p>
          <a:p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UNIVERSITAS </a:t>
            </a: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ESA UNGGUL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152400" y="5014452"/>
            <a:ext cx="2590800" cy="16922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28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EBA 504</a:t>
            </a:r>
            <a:endParaRPr lang="en-US" sz="2000" dirty="0" smtClean="0"/>
          </a:p>
          <a:p>
            <a:endParaRPr lang="id-ID" sz="2000" dirty="0" smtClean="0"/>
          </a:p>
          <a:p>
            <a:endParaRPr lang="id-ID" sz="2000" dirty="0"/>
          </a:p>
          <a:p>
            <a:r>
              <a:rPr lang="en-US" sz="2000" dirty="0" smtClean="0"/>
              <a:t>SPM</a:t>
            </a:r>
            <a:endParaRPr lang="en-US" sz="20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0" y="3429000"/>
            <a:ext cx="5943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#14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9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2432050"/>
          </a:xfrm>
        </p:spPr>
        <p:txBody>
          <a:bodyPr/>
          <a:lstStyle/>
          <a:p>
            <a:pPr eaLnBrk="1" hangingPunct="1"/>
            <a:r>
              <a:rPr lang="en-US" sz="2400" b="1" smtClean="0">
                <a:effectLst/>
              </a:rPr>
              <a:t>Struktur Organisasi Proyek</a:t>
            </a:r>
            <a:r>
              <a:rPr lang="en-US" sz="2800" b="1" smtClean="0">
                <a:effectLst/>
              </a:rPr>
              <a:t> </a:t>
            </a:r>
            <a:br>
              <a:rPr lang="en-US" sz="2800" b="1" smtClean="0">
                <a:effectLst/>
              </a:rPr>
            </a:br>
            <a:r>
              <a:rPr lang="en-US" sz="2800" b="1" smtClean="0">
                <a:effectLst/>
              </a:rPr>
              <a:t>Organisasi Matriks</a:t>
            </a:r>
            <a:r>
              <a:rPr lang="en-US" sz="2800" b="1" smtClean="0">
                <a:effectLst/>
                <a:sym typeface="Wingdings" pitchFamily="2" charset="2"/>
              </a:rPr>
              <a:t>proyek mempunyai 2 atasan sponsor serta manajemen proyek</a:t>
            </a:r>
            <a:endParaRPr lang="en-US" sz="2800" b="1" smtClean="0">
              <a:effectLst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05200"/>
            <a:ext cx="8229600" cy="2625725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z="2400" smtClean="0"/>
              <a:t>Evolusi Struktur Organisasi :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z="2400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z="2400" smtClean="0"/>
              <a:t>Tahap Awal proyek </a:t>
            </a:r>
            <a:r>
              <a:rPr lang="en-US" sz="2400" smtClean="0">
                <a:sym typeface="Wingdings" pitchFamily="2" charset="2"/>
              </a:rPr>
              <a:t> Ir, arsitek, dll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z="2400" smtClean="0"/>
              <a:t>Tahap pelaksanaan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z="2400" smtClean="0"/>
              <a:t>Tahap Akhir </a:t>
            </a:r>
            <a:r>
              <a:rPr lang="en-US" sz="2400" smtClean="0">
                <a:sym typeface="Wingdings" pitchFamily="2" charset="2"/>
              </a:rPr>
              <a:t> pemasaran</a:t>
            </a:r>
            <a:endParaRPr lang="en-US" sz="24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2279650"/>
          </a:xfrm>
        </p:spPr>
        <p:txBody>
          <a:bodyPr/>
          <a:lstStyle/>
          <a:p>
            <a:pPr eaLnBrk="1" hangingPunct="1"/>
            <a:r>
              <a:rPr lang="en-US" sz="2400" b="1" smtClean="0">
                <a:effectLst/>
              </a:rPr>
              <a:t>Hubungan Kontraktual :</a:t>
            </a:r>
            <a:br>
              <a:rPr lang="en-US" sz="2400" b="1" smtClean="0">
                <a:effectLst/>
              </a:rPr>
            </a:br>
            <a:r>
              <a:rPr lang="en-US" sz="2400" b="1" smtClean="0">
                <a:effectLst/>
              </a:rPr>
              <a:t>1. Kontrak Harga Tetap</a:t>
            </a:r>
            <a:br>
              <a:rPr lang="en-US" sz="2400" b="1" smtClean="0">
                <a:effectLst/>
              </a:rPr>
            </a:br>
            <a:r>
              <a:rPr lang="en-US" sz="2400" b="1" smtClean="0">
                <a:effectLst/>
                <a:sym typeface="Wingdings" pitchFamily="2" charset="2"/>
              </a:rPr>
              <a:t> Penalti </a:t>
            </a:r>
            <a:br>
              <a:rPr lang="en-US" sz="2400" b="1" smtClean="0">
                <a:effectLst/>
                <a:sym typeface="Wingdings" pitchFamily="2" charset="2"/>
              </a:rPr>
            </a:br>
            <a:r>
              <a:rPr lang="en-US" sz="2400" b="1" smtClean="0">
                <a:effectLst/>
              </a:rPr>
              <a:t>2. Kontrak Penggantian Biaya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0"/>
            <a:ext cx="8229600" cy="30829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smtClean="0"/>
              <a:t>Sifat Perencanaan 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smtClean="0"/>
              <a:t>Analisis jaringan </a:t>
            </a:r>
            <a:r>
              <a:rPr lang="en-US" sz="2400" b="1" smtClean="0">
                <a:sym typeface="Wingdings" pitchFamily="2" charset="2"/>
              </a:rPr>
              <a:t> PERT dan CPM</a:t>
            </a:r>
            <a:endParaRPr lang="en-US" sz="2400" b="1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2584450"/>
          </a:xfrm>
        </p:spPr>
        <p:txBody>
          <a:bodyPr/>
          <a:lstStyle/>
          <a:p>
            <a:pPr eaLnBrk="1" hangingPunct="1"/>
            <a:r>
              <a:rPr lang="en-US" sz="2400" b="1" smtClean="0">
                <a:effectLst/>
              </a:rPr>
              <a:t>Jenis Laporan :</a:t>
            </a:r>
            <a:br>
              <a:rPr lang="en-US" sz="2400" b="1" smtClean="0">
                <a:effectLst/>
              </a:rPr>
            </a:br>
            <a:r>
              <a:rPr lang="en-US" sz="2400" b="1" smtClean="0">
                <a:effectLst/>
              </a:rPr>
              <a:t/>
            </a:r>
            <a:br>
              <a:rPr lang="en-US" sz="2400" b="1" smtClean="0">
                <a:effectLst/>
              </a:rPr>
            </a:br>
            <a:r>
              <a:rPr lang="en-US" sz="2400" b="1" smtClean="0">
                <a:effectLst/>
              </a:rPr>
              <a:t>1. Laporan Kendala</a:t>
            </a:r>
            <a:br>
              <a:rPr lang="en-US" sz="2400" b="1" smtClean="0">
                <a:effectLst/>
              </a:rPr>
            </a:br>
            <a:r>
              <a:rPr lang="en-US" sz="2400" b="1" smtClean="0">
                <a:effectLst/>
              </a:rPr>
              <a:t>2. Laporan Kemajuan</a:t>
            </a:r>
            <a:br>
              <a:rPr lang="en-US" sz="2400" b="1" smtClean="0">
                <a:effectLst/>
              </a:rPr>
            </a:br>
            <a:r>
              <a:rPr lang="en-US" sz="2400" b="1" smtClean="0">
                <a:effectLst/>
              </a:rPr>
              <a:t>3. Laporan Keuangan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429000"/>
            <a:ext cx="8229600" cy="270192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u="sng" smtClean="0"/>
              <a:t>Evaluasi Proyek 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u="sng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1800" b="1" smtClean="0"/>
              <a:t>Evaluasi kinerja dalam melaksanakan proyek 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smtClean="0"/>
              <a:t>	- Evaluasi thdp manajemen proyek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smtClean="0"/>
              <a:t>	- Evaluasi dari proses pengelolaan proyek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smtClean="0"/>
              <a:t>   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smtClean="0"/>
              <a:t>2.   Evaluasi hasil yang diperoleh dari proyek 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smtClean="0"/>
              <a:t>	- Cost Overrun </a:t>
            </a:r>
            <a:r>
              <a:rPr lang="en-US" sz="1800" b="1" smtClean="0">
                <a:sym typeface="Wingdings" pitchFamily="2" charset="2"/>
              </a:rPr>
              <a:t> Aktual vs anggaran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smtClean="0"/>
              <a:t>	- Peninjauan kembali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SEKIAN</a:t>
            </a:r>
            <a:b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</a:t>
            </a:r>
            <a:b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TERIMA KASIH</a:t>
            </a:r>
            <a:endParaRPr lang="en-US" sz="6000" b="1" spc="1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9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KEMAMPUAN AKHIR YANG DIHARAPKAN</a:t>
            </a:r>
            <a:endParaRPr lang="en-US" sz="28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, </a:t>
            </a:r>
            <a:r>
              <a:rPr lang="en-US" dirty="0" err="1"/>
              <a:t>menguraikan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94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7772400" cy="738187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solidFill>
                  <a:schemeClr val="tx1"/>
                </a:solidFill>
              </a:rPr>
              <a:t>Karakteristik organisasi jasa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143000"/>
            <a:ext cx="8064500" cy="5238750"/>
          </a:xfrm>
        </p:spPr>
        <p:txBody>
          <a:bodyPr/>
          <a:lstStyle/>
          <a:p>
            <a:pPr>
              <a:buFontTx/>
              <a:buChar char="-"/>
            </a:pPr>
            <a:endParaRPr lang="en-US" altLang="en-US" sz="1800" smtClean="0"/>
          </a:p>
          <a:p>
            <a:pPr>
              <a:buFontTx/>
              <a:buChar char="-"/>
            </a:pPr>
            <a:r>
              <a:rPr lang="en-US" altLang="en-US" sz="1800" smtClean="0"/>
              <a:t>Ketiadaan persediaan penyangga</a:t>
            </a:r>
          </a:p>
          <a:p>
            <a:pPr>
              <a:buFontTx/>
              <a:buNone/>
            </a:pPr>
            <a:r>
              <a:rPr lang="en-US" altLang="en-US" sz="1800" smtClean="0"/>
              <a:t>	barang dapat ditahan dalam bentuk persediaan yang merupakan penyangga untuk memperkecil dampak proses produksi dari fluktuasi volume penjualan</a:t>
            </a:r>
          </a:p>
          <a:p>
            <a:pPr>
              <a:buFontTx/>
              <a:buNone/>
            </a:pPr>
            <a:endParaRPr lang="en-US" altLang="en-US" sz="1800" smtClean="0"/>
          </a:p>
          <a:p>
            <a:pPr>
              <a:buFontTx/>
              <a:buChar char="-"/>
            </a:pPr>
            <a:r>
              <a:rPr lang="en-US" altLang="en-US" sz="1800" smtClean="0"/>
              <a:t>Kesulitan dalam pengawasan kualitas</a:t>
            </a:r>
          </a:p>
          <a:p>
            <a:pPr>
              <a:buFontTx/>
              <a:buNone/>
            </a:pPr>
            <a:r>
              <a:rPr lang="en-US" altLang="en-US" sz="1800" smtClean="0"/>
              <a:t>	</a:t>
            </a:r>
          </a:p>
          <a:p>
            <a:pPr>
              <a:buFontTx/>
              <a:buChar char="-"/>
            </a:pPr>
            <a:r>
              <a:rPr lang="en-US" altLang="en-US" sz="1800" smtClean="0"/>
              <a:t>Padat karya</a:t>
            </a:r>
          </a:p>
          <a:p>
            <a:pPr>
              <a:buFontTx/>
              <a:buNone/>
            </a:pPr>
            <a:endParaRPr lang="en-US" altLang="en-US" sz="1800" smtClean="0"/>
          </a:p>
          <a:p>
            <a:pPr>
              <a:buFontTx/>
              <a:buChar char="-"/>
            </a:pPr>
            <a:r>
              <a:rPr lang="en-US" altLang="en-US" sz="1800" smtClean="0"/>
              <a:t>Organisasi multi unit</a:t>
            </a:r>
          </a:p>
          <a:p>
            <a:pPr>
              <a:buFontTx/>
              <a:buNone/>
            </a:pPr>
            <a:r>
              <a:rPr lang="en-US" altLang="en-US" sz="1800" smtClean="0"/>
              <a:t>	mengoperasikan banyak unit dalam berbagai lokasi </a:t>
            </a:r>
          </a:p>
        </p:txBody>
      </p:sp>
    </p:spTree>
    <p:extLst>
      <p:ext uri="{BB962C8B-B14F-4D97-AF65-F5344CB8AC3E}">
        <p14:creationId xmlns:p14="http://schemas.microsoft.com/office/powerpoint/2010/main" val="510727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02550" cy="823913"/>
          </a:xfrm>
        </p:spPr>
        <p:txBody>
          <a:bodyPr/>
          <a:lstStyle/>
          <a:p>
            <a:pPr marL="838200" indent="-838200" algn="ctr" eaLnBrk="1" hangingPunct="1"/>
            <a:r>
              <a:rPr lang="en-US" altLang="en-US" sz="2400" b="1" smtClean="0">
                <a:solidFill>
                  <a:schemeClr val="tx1"/>
                </a:solidFill>
              </a:rPr>
              <a:t>Organisasi Jasa Profesional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214438"/>
            <a:ext cx="8351837" cy="4881562"/>
          </a:xfrm>
        </p:spPr>
        <p:txBody>
          <a:bodyPr/>
          <a:lstStyle/>
          <a:p>
            <a:r>
              <a:rPr lang="en-US" altLang="en-US" sz="1400" smtClean="0"/>
              <a:t>Terdiri dari organisasi riset dan pengembangan, perusahaan hukum, perusahaan akuntansi, organisasi pelayanan kesehatan dll</a:t>
            </a:r>
            <a:endParaRPr lang="en-US" altLang="en-US" sz="1400" b="1" smtClean="0"/>
          </a:p>
          <a:p>
            <a:pPr>
              <a:buFontTx/>
              <a:buNone/>
            </a:pPr>
            <a:endParaRPr lang="en-US" altLang="en-US" sz="1400" b="1" smtClean="0"/>
          </a:p>
          <a:p>
            <a:pPr>
              <a:buFontTx/>
              <a:buNone/>
            </a:pPr>
            <a:r>
              <a:rPr lang="en-US" altLang="en-US" sz="1400" b="1" smtClean="0"/>
              <a:t> Karakteristik organisasi jasa profesional :</a:t>
            </a:r>
          </a:p>
          <a:p>
            <a:pPr>
              <a:buFontTx/>
              <a:buChar char="-"/>
            </a:pPr>
            <a:r>
              <a:rPr lang="en-US" altLang="en-US" sz="1400" b="1" smtClean="0"/>
              <a:t>Sasaran</a:t>
            </a:r>
          </a:p>
          <a:p>
            <a:pPr>
              <a:buFontTx/>
              <a:buNone/>
            </a:pPr>
            <a:r>
              <a:rPr lang="en-US" altLang="en-US" sz="1400" b="1" smtClean="0"/>
              <a:t>	- memberikan kompensasi yang memadai</a:t>
            </a:r>
          </a:p>
          <a:p>
            <a:pPr>
              <a:buFontTx/>
              <a:buNone/>
            </a:pPr>
            <a:r>
              <a:rPr lang="en-US" altLang="en-US" sz="1400" b="1" smtClean="0"/>
              <a:t>	- meningkatkan keluaran</a:t>
            </a:r>
          </a:p>
          <a:p>
            <a:pPr>
              <a:buFontTx/>
              <a:buNone/>
            </a:pPr>
            <a:endParaRPr lang="en-US" altLang="en-US" sz="1400" b="1" smtClean="0"/>
          </a:p>
          <a:p>
            <a:pPr>
              <a:buFontTx/>
              <a:buChar char="-"/>
            </a:pPr>
            <a:r>
              <a:rPr lang="en-US" altLang="en-US" sz="1400" b="1" smtClean="0"/>
              <a:t>Profesional</a:t>
            </a:r>
          </a:p>
          <a:p>
            <a:pPr>
              <a:buFontTx/>
              <a:buNone/>
            </a:pPr>
            <a:r>
              <a:rPr lang="en-US" altLang="en-US" sz="1400" b="1" smtClean="0"/>
              <a:t>	- padat  karya dan karyawannya adalah orang-orang yang bertipe khusus</a:t>
            </a:r>
          </a:p>
          <a:p>
            <a:pPr>
              <a:buFontTx/>
              <a:buNone/>
            </a:pPr>
            <a:endParaRPr lang="en-US" altLang="en-US" sz="1000" b="1" smtClean="0"/>
          </a:p>
          <a:p>
            <a:pPr>
              <a:buFontTx/>
              <a:buChar char="-"/>
            </a:pPr>
            <a:r>
              <a:rPr lang="en-US" altLang="en-US" sz="1400" b="1" smtClean="0"/>
              <a:t>Ukuran keluaran dan masukan</a:t>
            </a:r>
          </a:p>
          <a:p>
            <a:pPr>
              <a:buFontTx/>
              <a:buNone/>
            </a:pPr>
            <a:r>
              <a:rPr lang="en-US" altLang="en-US" sz="1400" b="1" smtClean="0"/>
              <a:t>	- hasil organisasi profesional tidak dapat diukur dengan ukuran fisik</a:t>
            </a:r>
          </a:p>
          <a:p>
            <a:pPr>
              <a:buFontTx/>
              <a:buNone/>
            </a:pPr>
            <a:endParaRPr lang="en-US" altLang="en-US" sz="1400" b="1" smtClean="0"/>
          </a:p>
          <a:p>
            <a:pPr>
              <a:buFontTx/>
              <a:buChar char="-"/>
            </a:pPr>
            <a:r>
              <a:rPr lang="en-US" altLang="en-US" sz="1400" b="1" smtClean="0"/>
              <a:t>Perusahaan kecil</a:t>
            </a:r>
          </a:p>
          <a:p>
            <a:pPr>
              <a:buFontTx/>
              <a:buNone/>
            </a:pPr>
            <a:r>
              <a:rPr lang="en-US" altLang="en-US" sz="1400" b="1" smtClean="0"/>
              <a:t>	- perusahaan berukuran relatif kecil</a:t>
            </a:r>
          </a:p>
          <a:p>
            <a:pPr>
              <a:buFontTx/>
              <a:buNone/>
            </a:pPr>
            <a:endParaRPr lang="en-US" altLang="en-US" sz="1400" b="1" smtClean="0"/>
          </a:p>
          <a:p>
            <a:pPr>
              <a:buFontTx/>
              <a:buChar char="-"/>
            </a:pPr>
            <a:r>
              <a:rPr lang="en-US" altLang="en-US" sz="1400" b="1" smtClean="0"/>
              <a:t>Pemasaran</a:t>
            </a:r>
          </a:p>
          <a:p>
            <a:pPr>
              <a:buFontTx/>
              <a:buNone/>
            </a:pPr>
            <a:r>
              <a:rPr lang="en-US" altLang="en-US" sz="1400" b="1" smtClean="0"/>
              <a:t>	- peraturan etika membatasi jumlah dan karakter  dari upaya pemasaran</a:t>
            </a:r>
          </a:p>
          <a:p>
            <a:pPr>
              <a:buFontTx/>
              <a:buChar char="-"/>
            </a:pPr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2505695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72400" cy="9128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2800" smtClean="0">
                <a:solidFill>
                  <a:srgbClr val="FFC000"/>
                </a:solidFill>
              </a:rPr>
              <a:t>Sistem Pengendalian Manajemen </a:t>
            </a:r>
            <a:br>
              <a:rPr lang="en-US" altLang="en-US" sz="2800" smtClean="0">
                <a:solidFill>
                  <a:srgbClr val="FFC000"/>
                </a:solidFill>
              </a:rPr>
            </a:br>
            <a:r>
              <a:rPr lang="en-US" altLang="en-US" sz="2800" smtClean="0">
                <a:solidFill>
                  <a:srgbClr val="FFC000"/>
                </a:solidFill>
              </a:rPr>
              <a:t>untuk organisasi profesional</a:t>
            </a:r>
            <a:endParaRPr lang="en-US" altLang="en-US" sz="2800" b="1" smtClean="0">
              <a:solidFill>
                <a:srgbClr val="FFC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4857750" y="2286000"/>
            <a:ext cx="1928813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>
            <a:off x="5286375" y="2857500"/>
            <a:ext cx="1285875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5286375" y="3571875"/>
            <a:ext cx="1285875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5286375" y="4143375"/>
            <a:ext cx="1285875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5214938" y="4786313"/>
            <a:ext cx="1285875" cy="15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5143500" y="5214938"/>
            <a:ext cx="1285875" cy="15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5143500" y="5929313"/>
            <a:ext cx="1285875" cy="15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54" name="Content Placeholder 14"/>
          <p:cNvSpPr>
            <a:spLocks noGrp="1"/>
          </p:cNvSpPr>
          <p:nvPr>
            <p:ph idx="1"/>
          </p:nvPr>
        </p:nvSpPr>
        <p:spPr>
          <a:xfrm>
            <a:off x="785813" y="1357313"/>
            <a:ext cx="7929562" cy="4738687"/>
          </a:xfrm>
        </p:spPr>
        <p:txBody>
          <a:bodyPr/>
          <a:lstStyle/>
          <a:p>
            <a:r>
              <a:rPr lang="en-US" altLang="en-US" sz="1600" smtClean="0"/>
              <a:t>Penentuan harga</a:t>
            </a:r>
          </a:p>
          <a:p>
            <a:pPr>
              <a:buFontTx/>
              <a:buNone/>
            </a:pPr>
            <a:r>
              <a:rPr lang="en-US" altLang="en-US" sz="1600" smtClean="0"/>
              <a:t>	harga penentuan penjualan ditentukan dengan cara tradisional</a:t>
            </a:r>
          </a:p>
          <a:p>
            <a:pPr>
              <a:buFontTx/>
              <a:buNone/>
            </a:pPr>
            <a:endParaRPr lang="en-US" altLang="en-US" sz="1600" smtClean="0"/>
          </a:p>
          <a:p>
            <a:r>
              <a:rPr lang="en-US" altLang="en-US" sz="1600" smtClean="0"/>
              <a:t>Pusat keuntungan dan harga transfer</a:t>
            </a:r>
          </a:p>
          <a:p>
            <a:pPr>
              <a:buFontTx/>
              <a:buNone/>
            </a:pPr>
            <a:r>
              <a:rPr lang="en-US" altLang="en-US" sz="1600" smtClean="0"/>
              <a:t>	menganut prinsip-prinsip harga transfer </a:t>
            </a:r>
          </a:p>
          <a:p>
            <a:pPr>
              <a:buFontTx/>
              <a:buNone/>
            </a:pPr>
            <a:endParaRPr lang="en-US" altLang="en-US" sz="1600" smtClean="0"/>
          </a:p>
          <a:p>
            <a:r>
              <a:rPr lang="en-US" altLang="en-US" sz="1600" smtClean="0"/>
              <a:t>Strategi perencanaan dan anggaran </a:t>
            </a:r>
          </a:p>
          <a:p>
            <a:pPr>
              <a:buFontTx/>
              <a:buNone/>
            </a:pPr>
            <a:r>
              <a:rPr lang="en-US" altLang="en-US" sz="1600" smtClean="0"/>
              <a:t>	tidak mempunyai kebutuhan yang besar mengenai sistem</a:t>
            </a:r>
          </a:p>
          <a:p>
            <a:pPr>
              <a:buFontTx/>
              <a:buNone/>
            </a:pPr>
            <a:endParaRPr lang="en-US" altLang="en-US" sz="1600" smtClean="0"/>
          </a:p>
          <a:p>
            <a:r>
              <a:rPr lang="en-US" altLang="en-US" sz="1600" smtClean="0"/>
              <a:t>Pengawasan operasi</a:t>
            </a:r>
          </a:p>
          <a:p>
            <a:pPr>
              <a:buFontTx/>
              <a:buNone/>
            </a:pPr>
            <a:r>
              <a:rPr lang="en-US" altLang="en-US" sz="1600" smtClean="0"/>
              <a:t>	perhatian besar diberikan waktu profesional</a:t>
            </a:r>
          </a:p>
          <a:p>
            <a:pPr>
              <a:buFontTx/>
              <a:buNone/>
            </a:pPr>
            <a:endParaRPr lang="en-US" altLang="en-US" sz="1600" smtClean="0"/>
          </a:p>
          <a:p>
            <a:r>
              <a:rPr lang="en-US" altLang="en-US" sz="1600" smtClean="0"/>
              <a:t>Mengukur dan menilai operasi</a:t>
            </a:r>
          </a:p>
          <a:p>
            <a:pPr>
              <a:buFontTx/>
              <a:buNone/>
            </a:pPr>
            <a:r>
              <a:rPr lang="en-US" altLang="en-US" sz="1600" smtClean="0"/>
              <a:t>	tergantung pada kualifikasi yaag tepat dan merupakan penilaian manusia kepada manusia yang lain</a:t>
            </a:r>
          </a:p>
          <a:p>
            <a:endParaRPr lang="en-US" altLang="en-US" sz="1600" smtClean="0"/>
          </a:p>
          <a:p>
            <a:endParaRPr lang="en-US" altLang="en-US" sz="1600" smtClean="0"/>
          </a:p>
        </p:txBody>
      </p:sp>
    </p:spTree>
    <p:extLst>
      <p:ext uri="{BB962C8B-B14F-4D97-AF65-F5344CB8AC3E}">
        <p14:creationId xmlns:p14="http://schemas.microsoft.com/office/powerpoint/2010/main" val="1766942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571500"/>
            <a:ext cx="7772400" cy="450850"/>
          </a:xfrm>
        </p:spPr>
        <p:txBody>
          <a:bodyPr/>
          <a:lstStyle/>
          <a:p>
            <a:pPr marL="838200" indent="-838200" algn="ctr" eaLnBrk="1" hangingPunct="1"/>
            <a:r>
              <a:rPr lang="en-US" altLang="en-US" sz="2000" b="1" smtClean="0">
                <a:solidFill>
                  <a:srgbClr val="FFC000"/>
                </a:solidFill>
              </a:rPr>
              <a:t>Organisasi Jasa Keuangan </a:t>
            </a:r>
            <a:endParaRPr lang="en-US" altLang="en-US" sz="2000" smtClean="0">
              <a:solidFill>
                <a:srgbClr val="FFC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7313"/>
            <a:ext cx="7772400" cy="4951412"/>
          </a:xfrm>
        </p:spPr>
        <p:txBody>
          <a:bodyPr/>
          <a:lstStyle/>
          <a:p>
            <a:pPr>
              <a:buFontTx/>
              <a:buChar char="-"/>
            </a:pPr>
            <a:endParaRPr lang="en-US" altLang="en-US" sz="1600" b="1" smtClean="0"/>
          </a:p>
          <a:p>
            <a:pPr>
              <a:buFontTx/>
              <a:buChar char="-"/>
            </a:pPr>
            <a:r>
              <a:rPr lang="en-US" altLang="en-US" sz="1600" b="1" smtClean="0"/>
              <a:t>Di era milenium sektor jasa merupakan tulang punggung ekonomi dunia</a:t>
            </a:r>
          </a:p>
          <a:p>
            <a:pPr>
              <a:buFontTx/>
              <a:buNone/>
            </a:pPr>
            <a:endParaRPr lang="en-US" altLang="en-US" sz="1600" b="1" smtClean="0"/>
          </a:p>
          <a:p>
            <a:pPr>
              <a:buFontTx/>
              <a:buChar char="-"/>
            </a:pPr>
            <a:r>
              <a:rPr lang="en-US" altLang="en-US" sz="1600" b="1" smtClean="0"/>
              <a:t>Perusahaan jasa tidak hanya beroperasi di banyak segmen tetapi juga lingkup global</a:t>
            </a:r>
          </a:p>
          <a:p>
            <a:pPr>
              <a:buFontTx/>
              <a:buNone/>
            </a:pPr>
            <a:endParaRPr lang="en-US" altLang="en-US" sz="1600" b="1" smtClean="0"/>
          </a:p>
          <a:p>
            <a:pPr>
              <a:buFontTx/>
              <a:buChar char="-"/>
            </a:pPr>
            <a:r>
              <a:rPr lang="en-US" altLang="en-US" sz="1600" b="1" smtClean="0"/>
              <a:t>Menggunakan revolusi teknologi informasi untuk menginovasi produk baru dan menemukan metode baru perdagangan </a:t>
            </a:r>
          </a:p>
          <a:p>
            <a:pPr>
              <a:buFontTx/>
              <a:buNone/>
            </a:pPr>
            <a:endParaRPr lang="en-US" altLang="en-US" sz="1600" b="1" smtClean="0"/>
          </a:p>
          <a:p>
            <a:pPr>
              <a:buFontTx/>
              <a:buChar char="-"/>
            </a:pPr>
            <a:r>
              <a:rPr lang="en-US" altLang="en-US" sz="1600" b="1" smtClean="0"/>
              <a:t>Kebutuhan untuk pengendalian dalam sektor jasa keuangan telah menjadi sangat penting </a:t>
            </a:r>
          </a:p>
          <a:p>
            <a:pPr>
              <a:buFontTx/>
              <a:buChar char="-"/>
            </a:pPr>
            <a:endParaRPr lang="en-US" altLang="en-US" sz="1600" b="1" smtClean="0"/>
          </a:p>
          <a:p>
            <a:pPr>
              <a:buFontTx/>
              <a:buNone/>
            </a:pPr>
            <a:endParaRPr lang="en-US" altLang="en-US" sz="1600" b="1" smtClean="0"/>
          </a:p>
        </p:txBody>
      </p:sp>
    </p:spTree>
    <p:extLst>
      <p:ext uri="{BB962C8B-B14F-4D97-AF65-F5344CB8AC3E}">
        <p14:creationId xmlns:p14="http://schemas.microsoft.com/office/powerpoint/2010/main" val="1768302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285750"/>
            <a:ext cx="7772400" cy="966788"/>
          </a:xfrm>
        </p:spPr>
        <p:txBody>
          <a:bodyPr/>
          <a:lstStyle/>
          <a:p>
            <a:pPr eaLnBrk="1" hangingPunct="1"/>
            <a:r>
              <a:rPr lang="en-US" altLang="en-US" sz="2400" smtClean="0">
                <a:solidFill>
                  <a:srgbClr val="FFC000"/>
                </a:solidFill>
              </a:rPr>
              <a:t>Karakteristik khusus organisasi jasa keuangan</a:t>
            </a:r>
            <a:endParaRPr lang="en-US" altLang="en-US" sz="2400" smtClean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00188"/>
            <a:ext cx="7772400" cy="4595812"/>
          </a:xfrm>
        </p:spPr>
        <p:txBody>
          <a:bodyPr/>
          <a:lstStyle/>
          <a:p>
            <a:r>
              <a:rPr lang="en-US" altLang="en-US" sz="1600" smtClean="0"/>
              <a:t>Harta moneter</a:t>
            </a:r>
          </a:p>
          <a:p>
            <a:pPr>
              <a:buFontTx/>
              <a:buNone/>
            </a:pPr>
            <a:r>
              <a:rPr lang="en-US" altLang="en-US" sz="1600" smtClean="0"/>
              <a:t>	- banyak aktiva perusahaan jasa keuangan bersifat moneter</a:t>
            </a:r>
          </a:p>
          <a:p>
            <a:pPr>
              <a:buFontTx/>
              <a:buNone/>
            </a:pPr>
            <a:r>
              <a:rPr lang="en-US" altLang="en-US" sz="1600" smtClean="0"/>
              <a:t>	- kualitas merujuk pada kualitas jasa dan istrumen keuangan selain uang</a:t>
            </a:r>
          </a:p>
          <a:p>
            <a:pPr>
              <a:buFontTx/>
              <a:buNone/>
            </a:pPr>
            <a:r>
              <a:rPr lang="en-US" altLang="en-US" sz="1600" smtClean="0"/>
              <a:t>	</a:t>
            </a:r>
          </a:p>
          <a:p>
            <a:r>
              <a:rPr lang="en-US" altLang="en-US" sz="1600" smtClean="0"/>
              <a:t>Jangka waktu transaksi</a:t>
            </a:r>
          </a:p>
          <a:p>
            <a:pPr>
              <a:buFontTx/>
              <a:buNone/>
            </a:pPr>
            <a:r>
              <a:rPr lang="en-US" altLang="en-US" sz="1600" smtClean="0"/>
              <a:t>	- beberapa transaksi dilakukan secara cepat</a:t>
            </a:r>
          </a:p>
          <a:p>
            <a:pPr>
              <a:buFontTx/>
              <a:buNone/>
            </a:pPr>
            <a:endParaRPr lang="en-US" altLang="en-US" sz="1600" smtClean="0"/>
          </a:p>
          <a:p>
            <a:r>
              <a:rPr lang="en-US" altLang="en-US" sz="1600" smtClean="0"/>
              <a:t>Imbalan dan risiko</a:t>
            </a:r>
          </a:p>
          <a:p>
            <a:pPr>
              <a:buFontTx/>
              <a:buNone/>
            </a:pPr>
            <a:r>
              <a:rPr lang="en-US" altLang="en-US" sz="1600" smtClean="0"/>
              <a:t>	- semakin besar risiko semakin besar imbalan yang harus diantisipasi</a:t>
            </a:r>
          </a:p>
          <a:p>
            <a:pPr>
              <a:buFontTx/>
              <a:buNone/>
            </a:pPr>
            <a:endParaRPr lang="en-US" altLang="en-US" sz="1600" smtClean="0"/>
          </a:p>
          <a:p>
            <a:r>
              <a:rPr lang="en-US" altLang="en-US" sz="1600" smtClean="0"/>
              <a:t>Teknologi</a:t>
            </a:r>
          </a:p>
          <a:p>
            <a:pPr>
              <a:buFontTx/>
              <a:buNone/>
            </a:pPr>
            <a:r>
              <a:rPr lang="en-US" altLang="en-US" sz="1600" smtClean="0"/>
              <a:t>	- inovatif dalam hal pelayanan</a:t>
            </a:r>
          </a:p>
        </p:txBody>
      </p:sp>
      <p:cxnSp>
        <p:nvCxnSpPr>
          <p:cNvPr id="8196" name="Straight Arrow Connector 5"/>
          <p:cNvCxnSpPr>
            <a:cxnSpLocks noChangeShapeType="1"/>
          </p:cNvCxnSpPr>
          <p:nvPr/>
        </p:nvCxnSpPr>
        <p:spPr bwMode="auto">
          <a:xfrm>
            <a:off x="4500563" y="2214563"/>
            <a:ext cx="1571625" cy="1587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7" name="Straight Arrow Connector 6"/>
          <p:cNvCxnSpPr>
            <a:cxnSpLocks noChangeShapeType="1"/>
          </p:cNvCxnSpPr>
          <p:nvPr/>
        </p:nvCxnSpPr>
        <p:spPr bwMode="auto">
          <a:xfrm>
            <a:off x="4572000" y="4714875"/>
            <a:ext cx="1571625" cy="1588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8" name="Straight Arrow Connector 7"/>
          <p:cNvCxnSpPr>
            <a:cxnSpLocks noChangeShapeType="1"/>
          </p:cNvCxnSpPr>
          <p:nvPr/>
        </p:nvCxnSpPr>
        <p:spPr bwMode="auto">
          <a:xfrm>
            <a:off x="4643438" y="4071938"/>
            <a:ext cx="1571625" cy="1587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9" name="Straight Arrow Connector 8"/>
          <p:cNvCxnSpPr>
            <a:cxnSpLocks noChangeShapeType="1"/>
          </p:cNvCxnSpPr>
          <p:nvPr/>
        </p:nvCxnSpPr>
        <p:spPr bwMode="auto">
          <a:xfrm>
            <a:off x="4714875" y="3643313"/>
            <a:ext cx="1571625" cy="1587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0" name="Straight Arrow Connector 9"/>
          <p:cNvCxnSpPr>
            <a:cxnSpLocks noChangeShapeType="1"/>
          </p:cNvCxnSpPr>
          <p:nvPr/>
        </p:nvCxnSpPr>
        <p:spPr bwMode="auto">
          <a:xfrm>
            <a:off x="4714875" y="2928938"/>
            <a:ext cx="1571625" cy="1587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1" name="Straight Arrow Connector 10"/>
          <p:cNvCxnSpPr>
            <a:cxnSpLocks noChangeShapeType="1"/>
          </p:cNvCxnSpPr>
          <p:nvPr/>
        </p:nvCxnSpPr>
        <p:spPr bwMode="auto">
          <a:xfrm>
            <a:off x="4714875" y="5214938"/>
            <a:ext cx="1571625" cy="1587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2" name="Straight Arrow Connector 11"/>
          <p:cNvCxnSpPr>
            <a:cxnSpLocks noChangeShapeType="1"/>
          </p:cNvCxnSpPr>
          <p:nvPr/>
        </p:nvCxnSpPr>
        <p:spPr bwMode="auto">
          <a:xfrm>
            <a:off x="4643438" y="5715000"/>
            <a:ext cx="1571625" cy="1588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3" name="Straight Arrow Connector 12"/>
          <p:cNvCxnSpPr>
            <a:cxnSpLocks noChangeShapeType="1"/>
          </p:cNvCxnSpPr>
          <p:nvPr/>
        </p:nvCxnSpPr>
        <p:spPr bwMode="auto">
          <a:xfrm>
            <a:off x="5072063" y="6143625"/>
            <a:ext cx="1143000" cy="1588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999139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769938"/>
          </a:xfrm>
        </p:spPr>
        <p:txBody>
          <a:bodyPr/>
          <a:lstStyle/>
          <a:p>
            <a:r>
              <a:rPr lang="en-US" altLang="en-US" sz="2800" smtClean="0">
                <a:solidFill>
                  <a:srgbClr val="FFC000"/>
                </a:solidFill>
              </a:rPr>
              <a:t>Organisasi Perawat Kesehatan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928688"/>
            <a:ext cx="7772400" cy="5167312"/>
          </a:xfrm>
        </p:spPr>
        <p:txBody>
          <a:bodyPr/>
          <a:lstStyle/>
          <a:p>
            <a:r>
              <a:rPr lang="en-US" altLang="en-US" sz="1800" smtClean="0"/>
              <a:t>Karakteristik khusus</a:t>
            </a:r>
          </a:p>
          <a:p>
            <a:pPr lvl="1"/>
            <a:r>
              <a:rPr lang="en-US" altLang="en-US" sz="1800" smtClean="0"/>
              <a:t>Masalah sosial yang sulit</a:t>
            </a:r>
          </a:p>
          <a:p>
            <a:pPr lvl="1"/>
            <a:r>
              <a:rPr lang="en-US" altLang="en-US" sz="1800" smtClean="0"/>
              <a:t>Perubahan dalam campuran pelayan</a:t>
            </a:r>
          </a:p>
          <a:p>
            <a:pPr lvl="1"/>
            <a:r>
              <a:rPr lang="en-US" altLang="en-US" sz="1800" smtClean="0"/>
              <a:t>Pembayar pihak ketiga</a:t>
            </a:r>
          </a:p>
          <a:p>
            <a:pPr lvl="1"/>
            <a:r>
              <a:rPr lang="en-US" altLang="en-US" sz="1800" smtClean="0"/>
              <a:t>Terdiri dari pelayan profesional’</a:t>
            </a:r>
          </a:p>
          <a:p>
            <a:pPr lvl="1"/>
            <a:r>
              <a:rPr lang="en-US" altLang="en-US" sz="1800" smtClean="0"/>
              <a:t>Pentingnya pengendalian kualitas</a:t>
            </a:r>
          </a:p>
          <a:p>
            <a:endParaRPr lang="en-US" altLang="en-US" sz="1800" smtClean="0"/>
          </a:p>
          <a:p>
            <a:r>
              <a:rPr lang="en-US" altLang="en-US" sz="1800" smtClean="0"/>
              <a:t>Proses Pengendalian Manajemen </a:t>
            </a:r>
          </a:p>
          <a:p>
            <a:pPr lvl="1"/>
            <a:r>
              <a:rPr lang="en-US" altLang="en-US" sz="1800" smtClean="0"/>
              <a:t>Perpindahan bauran produk, kualitas pelayanan, biaya peralatan baru dan proses perencanaan stratgik menjadi sangat penting</a:t>
            </a:r>
          </a:p>
          <a:p>
            <a:pPr lvl="1"/>
            <a:r>
              <a:rPr lang="en-US" altLang="en-US" sz="1800" smtClean="0"/>
              <a:t>Proses penyiapan anggaran sangat konvensional</a:t>
            </a:r>
          </a:p>
        </p:txBody>
      </p:sp>
    </p:spTree>
    <p:extLst>
      <p:ext uri="{BB962C8B-B14F-4D97-AF65-F5344CB8AC3E}">
        <p14:creationId xmlns:p14="http://schemas.microsoft.com/office/powerpoint/2010/main" val="2912049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841375"/>
          </a:xfrm>
        </p:spPr>
        <p:txBody>
          <a:bodyPr/>
          <a:lstStyle/>
          <a:p>
            <a:r>
              <a:rPr lang="en-US" altLang="en-US" sz="3200" smtClean="0">
                <a:solidFill>
                  <a:srgbClr val="FFC000"/>
                </a:solidFill>
              </a:rPr>
              <a:t>Organisasi Nirlaba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285875"/>
            <a:ext cx="7772400" cy="4810125"/>
          </a:xfrm>
        </p:spPr>
        <p:txBody>
          <a:bodyPr/>
          <a:lstStyle/>
          <a:p>
            <a:r>
              <a:rPr lang="en-US" altLang="en-US" sz="1600" smtClean="0"/>
              <a:t>Karakteristik :</a:t>
            </a:r>
          </a:p>
          <a:p>
            <a:pPr lvl="1"/>
            <a:r>
              <a:rPr lang="en-US" altLang="en-US" sz="1200" smtClean="0"/>
              <a:t>Tidak dapat mendistribusikan harta kepada angota, pejabat dan direkturnya</a:t>
            </a:r>
          </a:p>
          <a:p>
            <a:pPr lvl="1"/>
            <a:r>
              <a:rPr lang="en-US" altLang="en-US" sz="1200" smtClean="0"/>
              <a:t>Dapat mengkompensasi karyawan, pengurus dan anggotanya</a:t>
            </a:r>
          </a:p>
          <a:p>
            <a:pPr lvl="1"/>
            <a:r>
              <a:rPr lang="en-US" altLang="en-US" sz="1200" smtClean="0"/>
              <a:t>Perlu memperoleh keuntungan untuk kemungkinan hari buruk</a:t>
            </a:r>
          </a:p>
          <a:p>
            <a:pPr lvl="1"/>
            <a:r>
              <a:rPr lang="en-US" altLang="en-US" sz="1200" smtClean="0"/>
              <a:t>Bebas pajak kekayaan dan beberapan jenis pajak penjualan</a:t>
            </a:r>
          </a:p>
          <a:p>
            <a:pPr>
              <a:buFontTx/>
              <a:buNone/>
            </a:pPr>
            <a:endParaRPr lang="en-US" altLang="en-US" sz="1600" smtClean="0"/>
          </a:p>
          <a:p>
            <a:r>
              <a:rPr lang="en-US" altLang="en-US" sz="1600" smtClean="0"/>
              <a:t>Karakteristik khusus </a:t>
            </a:r>
          </a:p>
          <a:p>
            <a:pPr lvl="1"/>
            <a:r>
              <a:rPr lang="en-US" altLang="en-US" sz="1200" smtClean="0"/>
              <a:t>Laporan keuangan sama dengan organisasi bisnis, namun jumlah laba diinterpretasikan secara berbeda</a:t>
            </a:r>
          </a:p>
          <a:p>
            <a:pPr lvl="1"/>
            <a:r>
              <a:rPr lang="en-US" altLang="en-US" sz="1200" smtClean="0"/>
              <a:t>Modal kontribusi</a:t>
            </a:r>
          </a:p>
          <a:p>
            <a:pPr lvl="1"/>
            <a:r>
              <a:rPr lang="en-US" altLang="en-US" sz="1200" smtClean="0"/>
              <a:t>Menggunakan sistem akuntansi yang disebut sebagai dana akuntansi</a:t>
            </a:r>
          </a:p>
          <a:p>
            <a:pPr lvl="1"/>
            <a:r>
              <a:rPr lang="en-US" altLang="en-US" sz="1200" smtClean="0"/>
              <a:t>Dikelola oleh dewan pengawas</a:t>
            </a:r>
          </a:p>
          <a:p>
            <a:pPr lvl="1"/>
            <a:endParaRPr lang="en-US" altLang="en-US" sz="1200" smtClean="0"/>
          </a:p>
          <a:p>
            <a:r>
              <a:rPr lang="en-US" altLang="en-US" sz="1600" smtClean="0"/>
              <a:t>Sistem Pengendalian  </a:t>
            </a:r>
          </a:p>
          <a:p>
            <a:pPr lvl="1"/>
            <a:r>
              <a:rPr lang="en-US" altLang="en-US" sz="1200" smtClean="0"/>
              <a:t>Penetapan harga produk adalah dengan metode biaya penuh</a:t>
            </a:r>
          </a:p>
          <a:p>
            <a:pPr lvl="1"/>
            <a:r>
              <a:rPr lang="en-US" altLang="en-US" sz="1200" smtClean="0"/>
              <a:t>Persiapan rencana strategik dan anggaran sebagai alat pengendalian manajemen yang paling penting</a:t>
            </a:r>
          </a:p>
          <a:p>
            <a:pPr lvl="1"/>
            <a:r>
              <a:rPr lang="en-US" altLang="en-US" sz="1200" smtClean="0"/>
              <a:t>Evaluasi dan operasi </a:t>
            </a:r>
          </a:p>
        </p:txBody>
      </p:sp>
    </p:spTree>
    <p:extLst>
      <p:ext uri="{BB962C8B-B14F-4D97-AF65-F5344CB8AC3E}">
        <p14:creationId xmlns:p14="http://schemas.microsoft.com/office/powerpoint/2010/main" val="700210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323</Words>
  <Application>Microsoft Office PowerPoint</Application>
  <PresentationFormat>On-screen Show (4:3)</PresentationFormat>
  <Paragraphs>131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ORGANISASI JASA</vt:lpstr>
      <vt:lpstr>KEMAMPUAN AKHIR YANG DIHARAPKAN</vt:lpstr>
      <vt:lpstr>Karakteristik organisasi jasa</vt:lpstr>
      <vt:lpstr>Organisasi Jasa Profesional</vt:lpstr>
      <vt:lpstr>Sistem Pengendalian Manajemen  untuk organisasi profesional</vt:lpstr>
      <vt:lpstr>Organisasi Jasa Keuangan </vt:lpstr>
      <vt:lpstr>Karakteristik khusus organisasi jasa keuangan</vt:lpstr>
      <vt:lpstr>Organisasi Perawat Kesehatan</vt:lpstr>
      <vt:lpstr>Organisasi Nirlaba</vt:lpstr>
      <vt:lpstr>Struktur Organisasi Proyek  Organisasi Matriksproyek mempunyai 2 atasan sponsor serta manajemen proyek</vt:lpstr>
      <vt:lpstr>Hubungan Kontraktual : 1. Kontrak Harga Tetap  Penalti  2. Kontrak Penggantian Biaya</vt:lpstr>
      <vt:lpstr>Jenis Laporan :  1. Laporan Kendala 2. Laporan Kemajuan 3. Laporan Keuangan</vt:lpstr>
      <vt:lpstr>SEKIAN DAN 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root</cp:lastModifiedBy>
  <cp:revision>19</cp:revision>
  <dcterms:created xsi:type="dcterms:W3CDTF">2017-09-09T11:34:57Z</dcterms:created>
  <dcterms:modified xsi:type="dcterms:W3CDTF">2017-09-19T22:56:04Z</dcterms:modified>
</cp:coreProperties>
</file>