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D9F4B-E0C2-49EB-B129-4BD9A31FB51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smtClean="0"/>
              <a:t>ORGANISASI JASA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EBA 504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SPM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432050"/>
          </a:xfrm>
        </p:spPr>
        <p:txBody>
          <a:bodyPr/>
          <a:lstStyle/>
          <a:p>
            <a:pPr eaLnBrk="1" hangingPunct="1"/>
            <a:r>
              <a:rPr lang="en-US" sz="2400" b="1" smtClean="0">
                <a:effectLst/>
              </a:rPr>
              <a:t>Struktur Organisasi Proyek</a:t>
            </a:r>
            <a:r>
              <a:rPr lang="en-US" sz="2800" b="1" smtClean="0">
                <a:effectLst/>
              </a:rPr>
              <a:t> </a:t>
            </a:r>
            <a:br>
              <a:rPr lang="en-US" sz="2800" b="1" smtClean="0">
                <a:effectLst/>
              </a:rPr>
            </a:br>
            <a:r>
              <a:rPr lang="en-US" sz="2800" b="1" smtClean="0">
                <a:effectLst/>
              </a:rPr>
              <a:t>Organisasi Matriks</a:t>
            </a:r>
            <a:r>
              <a:rPr lang="en-US" sz="2800" b="1" smtClean="0">
                <a:effectLst/>
                <a:sym typeface="Wingdings" pitchFamily="2" charset="2"/>
              </a:rPr>
              <a:t>proyek mempunyai 2 atasan sponsor serta manajemen proyek</a:t>
            </a:r>
            <a:endParaRPr lang="en-US" sz="2800" b="1" smtClean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/>
              <a:t>Evolusi Struktur Organisasi 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Awal proyek </a:t>
            </a:r>
            <a:r>
              <a:rPr lang="en-US" sz="2400" smtClean="0">
                <a:sym typeface="Wingdings" pitchFamily="2" charset="2"/>
              </a:rPr>
              <a:t> Ir, arsitek, dll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pelaksanaan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Akhir </a:t>
            </a:r>
            <a:r>
              <a:rPr lang="en-US" sz="2400" smtClean="0">
                <a:sym typeface="Wingdings" pitchFamily="2" charset="2"/>
              </a:rPr>
              <a:t> pemasaran</a:t>
            </a: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79650"/>
          </a:xfrm>
        </p:spPr>
        <p:txBody>
          <a:bodyPr/>
          <a:lstStyle/>
          <a:p>
            <a:pPr eaLnBrk="1" hangingPunct="1"/>
            <a:r>
              <a:rPr lang="en-US" sz="2400" b="1" smtClean="0">
                <a:effectLst/>
              </a:rPr>
              <a:t>Hubungan Kontraktual :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>1. Kontrak Harga Tetap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  <a:sym typeface="Wingdings" pitchFamily="2" charset="2"/>
              </a:rPr>
              <a:t> Penalti </a:t>
            </a:r>
            <a:br>
              <a:rPr lang="en-US" sz="2400" b="1" smtClean="0">
                <a:effectLst/>
                <a:sym typeface="Wingdings" pitchFamily="2" charset="2"/>
              </a:rPr>
            </a:br>
            <a:r>
              <a:rPr lang="en-US" sz="2400" b="1" smtClean="0">
                <a:effectLst/>
              </a:rPr>
              <a:t>2. Kontrak Penggantian Biaya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Sifat Perencanaan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Analisis jaringan </a:t>
            </a:r>
            <a:r>
              <a:rPr lang="en-US" sz="2400" b="1" smtClean="0">
                <a:sym typeface="Wingdings" pitchFamily="2" charset="2"/>
              </a:rPr>
              <a:t> PERT dan CPM</a:t>
            </a:r>
            <a:endParaRPr lang="en-US" sz="24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584450"/>
          </a:xfrm>
        </p:spPr>
        <p:txBody>
          <a:bodyPr/>
          <a:lstStyle/>
          <a:p>
            <a:pPr eaLnBrk="1" hangingPunct="1"/>
            <a:r>
              <a:rPr lang="en-US" sz="2400" b="1" smtClean="0">
                <a:effectLst/>
              </a:rPr>
              <a:t>Jenis Laporan :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/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>1. Laporan Kendala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>2. Laporan Kemajuan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>3. Laporan Keuangan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u="sng" smtClean="0"/>
              <a:t>Evaluasi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u="sng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1800" b="1" smtClean="0"/>
              <a:t>Evaluasi kinerja dalam melaksanakan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Evaluasi thdp manajemen proyek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Evaluasi dari proses pengelolaan proyek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2.   Evaluasi hasil yang diperoleh dari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Cost Overrun </a:t>
            </a:r>
            <a:r>
              <a:rPr lang="en-US" sz="1800" b="1" smtClean="0">
                <a:sym typeface="Wingdings" pitchFamily="2" charset="2"/>
              </a:rPr>
              <a:t> Aktual vs anggaran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Peninjauan kembali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menguraikan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738187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chemeClr val="tx1"/>
                </a:solidFill>
              </a:rPr>
              <a:t>Karakteristik organisasi jasa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064500" cy="5238750"/>
          </a:xfrm>
        </p:spPr>
        <p:txBody>
          <a:bodyPr/>
          <a:lstStyle/>
          <a:p>
            <a:pPr>
              <a:buFontTx/>
              <a:buChar char="-"/>
            </a:pPr>
            <a:endParaRPr lang="en-US" altLang="en-US" sz="1800" smtClean="0"/>
          </a:p>
          <a:p>
            <a:pPr>
              <a:buFontTx/>
              <a:buChar char="-"/>
            </a:pPr>
            <a:r>
              <a:rPr lang="en-US" altLang="en-US" sz="1800" smtClean="0"/>
              <a:t>Ketiadaan persediaan penyangga</a:t>
            </a:r>
          </a:p>
          <a:p>
            <a:pPr>
              <a:buFontTx/>
              <a:buNone/>
            </a:pPr>
            <a:r>
              <a:rPr lang="en-US" altLang="en-US" sz="1800" smtClean="0"/>
              <a:t>	barang dapat ditahan dalam bentuk persediaan yang merupakan penyangga untuk memperkecil dampak proses produksi dari fluktuasi volume penjualan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Char char="-"/>
            </a:pPr>
            <a:r>
              <a:rPr lang="en-US" altLang="en-US" sz="1800" smtClean="0"/>
              <a:t>Kesulitan dalam pengawasan kualitas</a:t>
            </a:r>
          </a:p>
          <a:p>
            <a:pPr>
              <a:buFontTx/>
              <a:buNone/>
            </a:pPr>
            <a:r>
              <a:rPr lang="en-US" altLang="en-US" sz="1800" smtClean="0"/>
              <a:t>	</a:t>
            </a:r>
          </a:p>
          <a:p>
            <a:pPr>
              <a:buFontTx/>
              <a:buChar char="-"/>
            </a:pPr>
            <a:r>
              <a:rPr lang="en-US" altLang="en-US" sz="1800" smtClean="0"/>
              <a:t>Padat karya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Char char="-"/>
            </a:pPr>
            <a:r>
              <a:rPr lang="en-US" altLang="en-US" sz="1800" smtClean="0"/>
              <a:t>Organisasi multi unit</a:t>
            </a:r>
          </a:p>
          <a:p>
            <a:pPr>
              <a:buFontTx/>
              <a:buNone/>
            </a:pPr>
            <a:r>
              <a:rPr lang="en-US" altLang="en-US" sz="1800" smtClean="0"/>
              <a:t>	mengoperasikan banyak unit dalam berbagai lokasi </a:t>
            </a:r>
          </a:p>
        </p:txBody>
      </p:sp>
    </p:spTree>
    <p:extLst>
      <p:ext uri="{BB962C8B-B14F-4D97-AF65-F5344CB8AC3E}">
        <p14:creationId xmlns:p14="http://schemas.microsoft.com/office/powerpoint/2010/main" val="5107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altLang="en-US" sz="2400" b="1" smtClean="0">
                <a:solidFill>
                  <a:schemeClr val="tx1"/>
                </a:solidFill>
              </a:rPr>
              <a:t>Organisasi Jasa Profesional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351837" cy="4881562"/>
          </a:xfrm>
        </p:spPr>
        <p:txBody>
          <a:bodyPr/>
          <a:lstStyle/>
          <a:p>
            <a:r>
              <a:rPr lang="en-US" altLang="en-US" sz="1400" smtClean="0"/>
              <a:t>Terdiri dari organisasi riset dan pengembangan, perusahaan hukum, perusahaan akuntansi, organisasi pelayanan kesehatan dll</a:t>
            </a:r>
            <a:endParaRPr lang="en-US" altLang="en-US" sz="1400" b="1" smtClean="0"/>
          </a:p>
          <a:p>
            <a:pPr>
              <a:buFontTx/>
              <a:buNone/>
            </a:pPr>
            <a:endParaRPr lang="en-US" altLang="en-US" sz="1400" b="1" smtClean="0"/>
          </a:p>
          <a:p>
            <a:pPr>
              <a:buFontTx/>
              <a:buNone/>
            </a:pPr>
            <a:r>
              <a:rPr lang="en-US" altLang="en-US" sz="1400" b="1" smtClean="0"/>
              <a:t> Karakteristik organisasi jasa profesional :</a:t>
            </a:r>
          </a:p>
          <a:p>
            <a:pPr>
              <a:buFontTx/>
              <a:buChar char="-"/>
            </a:pPr>
            <a:r>
              <a:rPr lang="en-US" altLang="en-US" sz="1400" b="1" smtClean="0"/>
              <a:t>Sasaran</a:t>
            </a:r>
          </a:p>
          <a:p>
            <a:pPr>
              <a:buFontTx/>
              <a:buNone/>
            </a:pPr>
            <a:r>
              <a:rPr lang="en-US" altLang="en-US" sz="1400" b="1" smtClean="0"/>
              <a:t>	- memberikan kompensasi yang memadai</a:t>
            </a:r>
          </a:p>
          <a:p>
            <a:pPr>
              <a:buFontTx/>
              <a:buNone/>
            </a:pPr>
            <a:r>
              <a:rPr lang="en-US" altLang="en-US" sz="1400" b="1" smtClean="0"/>
              <a:t>	- meningkatkan keluaran</a:t>
            </a:r>
          </a:p>
          <a:p>
            <a:pPr>
              <a:buFontTx/>
              <a:buNone/>
            </a:pPr>
            <a:endParaRPr lang="en-US" altLang="en-US" sz="1400" b="1" smtClean="0"/>
          </a:p>
          <a:p>
            <a:pPr>
              <a:buFontTx/>
              <a:buChar char="-"/>
            </a:pPr>
            <a:r>
              <a:rPr lang="en-US" altLang="en-US" sz="1400" b="1" smtClean="0"/>
              <a:t>Profesional</a:t>
            </a:r>
          </a:p>
          <a:p>
            <a:pPr>
              <a:buFontTx/>
              <a:buNone/>
            </a:pPr>
            <a:r>
              <a:rPr lang="en-US" altLang="en-US" sz="1400" b="1" smtClean="0"/>
              <a:t>	- padat  karya dan karyawannya adalah orang-orang yang bertipe khusus</a:t>
            </a:r>
          </a:p>
          <a:p>
            <a:pPr>
              <a:buFontTx/>
              <a:buNone/>
            </a:pPr>
            <a:endParaRPr lang="en-US" altLang="en-US" sz="1000" b="1" smtClean="0"/>
          </a:p>
          <a:p>
            <a:pPr>
              <a:buFontTx/>
              <a:buChar char="-"/>
            </a:pPr>
            <a:r>
              <a:rPr lang="en-US" altLang="en-US" sz="1400" b="1" smtClean="0"/>
              <a:t>Ukuran keluaran dan masukan</a:t>
            </a:r>
          </a:p>
          <a:p>
            <a:pPr>
              <a:buFontTx/>
              <a:buNone/>
            </a:pPr>
            <a:r>
              <a:rPr lang="en-US" altLang="en-US" sz="1400" b="1" smtClean="0"/>
              <a:t>	- hasil organisasi profesional tidak dapat diukur dengan ukuran fisik</a:t>
            </a:r>
          </a:p>
          <a:p>
            <a:pPr>
              <a:buFontTx/>
              <a:buNone/>
            </a:pPr>
            <a:endParaRPr lang="en-US" altLang="en-US" sz="1400" b="1" smtClean="0"/>
          </a:p>
          <a:p>
            <a:pPr>
              <a:buFontTx/>
              <a:buChar char="-"/>
            </a:pPr>
            <a:r>
              <a:rPr lang="en-US" altLang="en-US" sz="1400" b="1" smtClean="0"/>
              <a:t>Perusahaan kecil</a:t>
            </a:r>
          </a:p>
          <a:p>
            <a:pPr>
              <a:buFontTx/>
              <a:buNone/>
            </a:pPr>
            <a:r>
              <a:rPr lang="en-US" altLang="en-US" sz="1400" b="1" smtClean="0"/>
              <a:t>	- perusahaan berukuran relatif kecil</a:t>
            </a:r>
          </a:p>
          <a:p>
            <a:pPr>
              <a:buFontTx/>
              <a:buNone/>
            </a:pPr>
            <a:endParaRPr lang="en-US" altLang="en-US" sz="1400" b="1" smtClean="0"/>
          </a:p>
          <a:p>
            <a:pPr>
              <a:buFontTx/>
              <a:buChar char="-"/>
            </a:pPr>
            <a:r>
              <a:rPr lang="en-US" altLang="en-US" sz="1400" b="1" smtClean="0"/>
              <a:t>Pemasaran</a:t>
            </a:r>
          </a:p>
          <a:p>
            <a:pPr>
              <a:buFontTx/>
              <a:buNone/>
            </a:pPr>
            <a:r>
              <a:rPr lang="en-US" altLang="en-US" sz="1400" b="1" smtClean="0"/>
              <a:t>	- peraturan etika membatasi jumlah dan karakter  dari upaya pemasaran</a:t>
            </a:r>
          </a:p>
          <a:p>
            <a:pPr>
              <a:buFontTx/>
              <a:buChar char="-"/>
            </a:pPr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5056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2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800" smtClean="0">
                <a:solidFill>
                  <a:srgbClr val="FFC000"/>
                </a:solidFill>
              </a:rPr>
              <a:t>Sistem Pengendalian Manajemen </a:t>
            </a:r>
            <a:br>
              <a:rPr lang="en-US" altLang="en-US" sz="2800" smtClean="0">
                <a:solidFill>
                  <a:srgbClr val="FFC000"/>
                </a:solidFill>
              </a:rPr>
            </a:br>
            <a:r>
              <a:rPr lang="en-US" altLang="en-US" sz="2800" smtClean="0">
                <a:solidFill>
                  <a:srgbClr val="FFC000"/>
                </a:solidFill>
              </a:rPr>
              <a:t>untuk organisasi profesional</a:t>
            </a:r>
            <a:endParaRPr lang="en-US" altLang="en-US" sz="2800" b="1" smtClean="0">
              <a:solidFill>
                <a:srgbClr val="FFC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857750" y="2286000"/>
            <a:ext cx="192881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5286375" y="2857500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286375" y="3571875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286375" y="4143375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214938" y="4786313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143500" y="5214938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143500" y="5929313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54" name="Content Placeholder 14"/>
          <p:cNvSpPr>
            <a:spLocks noGrp="1"/>
          </p:cNvSpPr>
          <p:nvPr>
            <p:ph idx="1"/>
          </p:nvPr>
        </p:nvSpPr>
        <p:spPr>
          <a:xfrm>
            <a:off x="785813" y="1357313"/>
            <a:ext cx="7929562" cy="4738687"/>
          </a:xfrm>
        </p:spPr>
        <p:txBody>
          <a:bodyPr/>
          <a:lstStyle/>
          <a:p>
            <a:r>
              <a:rPr lang="en-US" altLang="en-US" sz="1600" smtClean="0"/>
              <a:t>Penentuan harga</a:t>
            </a:r>
          </a:p>
          <a:p>
            <a:pPr>
              <a:buFontTx/>
              <a:buNone/>
            </a:pPr>
            <a:r>
              <a:rPr lang="en-US" altLang="en-US" sz="1600" smtClean="0"/>
              <a:t>	harga penentuan penjualan ditentukan dengan cara tradisional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Pusat keuntungan dan harga transfer</a:t>
            </a:r>
          </a:p>
          <a:p>
            <a:pPr>
              <a:buFontTx/>
              <a:buNone/>
            </a:pPr>
            <a:r>
              <a:rPr lang="en-US" altLang="en-US" sz="1600" smtClean="0"/>
              <a:t>	menganut prinsip-prinsip harga transfer 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Strategi perencanaan dan anggaran </a:t>
            </a:r>
          </a:p>
          <a:p>
            <a:pPr>
              <a:buFontTx/>
              <a:buNone/>
            </a:pPr>
            <a:r>
              <a:rPr lang="en-US" altLang="en-US" sz="1600" smtClean="0"/>
              <a:t>	tidak mempunyai kebutuhan yang besar mengenai sistem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Pengawasan operasi</a:t>
            </a:r>
          </a:p>
          <a:p>
            <a:pPr>
              <a:buFontTx/>
              <a:buNone/>
            </a:pPr>
            <a:r>
              <a:rPr lang="en-US" altLang="en-US" sz="1600" smtClean="0"/>
              <a:t>	perhatian besar diberikan waktu profesional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Mengukur dan menilai operasi</a:t>
            </a:r>
          </a:p>
          <a:p>
            <a:pPr>
              <a:buFontTx/>
              <a:buNone/>
            </a:pPr>
            <a:r>
              <a:rPr lang="en-US" altLang="en-US" sz="1600" smtClean="0"/>
              <a:t>	tergantung pada kualifikasi yaag tepat dan merupakan penilaian manusia kepada manusia yang lain</a:t>
            </a:r>
          </a:p>
          <a:p>
            <a:endParaRPr lang="en-US" altLang="en-US" sz="1600" smtClean="0"/>
          </a:p>
          <a:p>
            <a:endParaRPr lang="en-US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176694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7772400" cy="450850"/>
          </a:xfrm>
        </p:spPr>
        <p:txBody>
          <a:bodyPr/>
          <a:lstStyle/>
          <a:p>
            <a:pPr marL="838200" indent="-838200" algn="ctr" eaLnBrk="1" hangingPunct="1"/>
            <a:r>
              <a:rPr lang="en-US" altLang="en-US" sz="2000" b="1" smtClean="0">
                <a:solidFill>
                  <a:srgbClr val="FFC000"/>
                </a:solidFill>
              </a:rPr>
              <a:t>Organisasi Jasa Keuangan </a:t>
            </a:r>
            <a:endParaRPr lang="en-US" altLang="en-US" sz="2000" smtClean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951412"/>
          </a:xfrm>
        </p:spPr>
        <p:txBody>
          <a:bodyPr/>
          <a:lstStyle/>
          <a:p>
            <a:pPr>
              <a:buFontTx/>
              <a:buChar char="-"/>
            </a:pPr>
            <a:endParaRPr lang="en-US" altLang="en-US" sz="1600" b="1" smtClean="0"/>
          </a:p>
          <a:p>
            <a:pPr>
              <a:buFontTx/>
              <a:buChar char="-"/>
            </a:pPr>
            <a:r>
              <a:rPr lang="en-US" altLang="en-US" sz="1600" b="1" smtClean="0"/>
              <a:t>Di era milenium sektor jasa merupakan tulang punggung ekonomi dunia</a:t>
            </a:r>
          </a:p>
          <a:p>
            <a:pPr>
              <a:buFontTx/>
              <a:buNone/>
            </a:pPr>
            <a:endParaRPr lang="en-US" altLang="en-US" sz="1600" b="1" smtClean="0"/>
          </a:p>
          <a:p>
            <a:pPr>
              <a:buFontTx/>
              <a:buChar char="-"/>
            </a:pPr>
            <a:r>
              <a:rPr lang="en-US" altLang="en-US" sz="1600" b="1" smtClean="0"/>
              <a:t>Perusahaan jasa tidak hanya beroperasi di banyak segmen tetapi juga lingkup global</a:t>
            </a:r>
          </a:p>
          <a:p>
            <a:pPr>
              <a:buFontTx/>
              <a:buNone/>
            </a:pPr>
            <a:endParaRPr lang="en-US" altLang="en-US" sz="1600" b="1" smtClean="0"/>
          </a:p>
          <a:p>
            <a:pPr>
              <a:buFontTx/>
              <a:buChar char="-"/>
            </a:pPr>
            <a:r>
              <a:rPr lang="en-US" altLang="en-US" sz="1600" b="1" smtClean="0"/>
              <a:t>Menggunakan revolusi teknologi informasi untuk menginovasi produk baru dan menemukan metode baru perdagangan </a:t>
            </a:r>
          </a:p>
          <a:p>
            <a:pPr>
              <a:buFontTx/>
              <a:buNone/>
            </a:pPr>
            <a:endParaRPr lang="en-US" altLang="en-US" sz="1600" b="1" smtClean="0"/>
          </a:p>
          <a:p>
            <a:pPr>
              <a:buFontTx/>
              <a:buChar char="-"/>
            </a:pPr>
            <a:r>
              <a:rPr lang="en-US" altLang="en-US" sz="1600" b="1" smtClean="0"/>
              <a:t>Kebutuhan untuk pengendalian dalam sektor jasa keuangan telah menjadi sangat penting </a:t>
            </a:r>
          </a:p>
          <a:p>
            <a:pPr>
              <a:buFontTx/>
              <a:buChar char="-"/>
            </a:pPr>
            <a:endParaRPr lang="en-US" altLang="en-US" sz="1600" b="1" smtClean="0"/>
          </a:p>
          <a:p>
            <a:pPr>
              <a:buFontTx/>
              <a:buNone/>
            </a:pPr>
            <a:endParaRPr lang="en-US" altLang="en-US" sz="1600" b="1" smtClean="0"/>
          </a:p>
        </p:txBody>
      </p:sp>
    </p:spTree>
    <p:extLst>
      <p:ext uri="{BB962C8B-B14F-4D97-AF65-F5344CB8AC3E}">
        <p14:creationId xmlns:p14="http://schemas.microsoft.com/office/powerpoint/2010/main" val="176830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772400" cy="966788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C000"/>
                </a:solidFill>
              </a:rPr>
              <a:t>Karakteristik khusus organisasi jasa keuangan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772400" cy="4595812"/>
          </a:xfrm>
        </p:spPr>
        <p:txBody>
          <a:bodyPr/>
          <a:lstStyle/>
          <a:p>
            <a:r>
              <a:rPr lang="en-US" altLang="en-US" sz="1600" smtClean="0"/>
              <a:t>Harta moneter</a:t>
            </a:r>
          </a:p>
          <a:p>
            <a:pPr>
              <a:buFontTx/>
              <a:buNone/>
            </a:pPr>
            <a:r>
              <a:rPr lang="en-US" altLang="en-US" sz="1600" smtClean="0"/>
              <a:t>	- banyak aktiva perusahaan jasa keuangan bersifat moneter</a:t>
            </a:r>
          </a:p>
          <a:p>
            <a:pPr>
              <a:buFontTx/>
              <a:buNone/>
            </a:pPr>
            <a:r>
              <a:rPr lang="en-US" altLang="en-US" sz="1600" smtClean="0"/>
              <a:t>	- kualitas merujuk pada kualitas jasa dan istrumen keuangan selain uang</a:t>
            </a:r>
          </a:p>
          <a:p>
            <a:pPr>
              <a:buFontTx/>
              <a:buNone/>
            </a:pPr>
            <a:r>
              <a:rPr lang="en-US" altLang="en-US" sz="1600" smtClean="0"/>
              <a:t>	</a:t>
            </a:r>
          </a:p>
          <a:p>
            <a:r>
              <a:rPr lang="en-US" altLang="en-US" sz="1600" smtClean="0"/>
              <a:t>Jangka waktu transaksi</a:t>
            </a:r>
          </a:p>
          <a:p>
            <a:pPr>
              <a:buFontTx/>
              <a:buNone/>
            </a:pPr>
            <a:r>
              <a:rPr lang="en-US" altLang="en-US" sz="1600" smtClean="0"/>
              <a:t>	- beberapa transaksi dilakukan secara cepat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Imbalan dan risiko</a:t>
            </a:r>
          </a:p>
          <a:p>
            <a:pPr>
              <a:buFontTx/>
              <a:buNone/>
            </a:pPr>
            <a:r>
              <a:rPr lang="en-US" altLang="en-US" sz="1600" smtClean="0"/>
              <a:t>	- semakin besar risiko semakin besar imbalan yang harus diantisipasi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Teknologi</a:t>
            </a:r>
          </a:p>
          <a:p>
            <a:pPr>
              <a:buFontTx/>
              <a:buNone/>
            </a:pPr>
            <a:r>
              <a:rPr lang="en-US" altLang="en-US" sz="1600" smtClean="0"/>
              <a:t>	- inovatif dalam hal pelayanan</a:t>
            </a:r>
          </a:p>
        </p:txBody>
      </p:sp>
      <p:cxnSp>
        <p:nvCxnSpPr>
          <p:cNvPr id="8196" name="Straight Arrow Connector 5"/>
          <p:cNvCxnSpPr>
            <a:cxnSpLocks noChangeShapeType="1"/>
          </p:cNvCxnSpPr>
          <p:nvPr/>
        </p:nvCxnSpPr>
        <p:spPr bwMode="auto">
          <a:xfrm>
            <a:off x="4500563" y="2214563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Straight Arrow Connector 6"/>
          <p:cNvCxnSpPr>
            <a:cxnSpLocks noChangeShapeType="1"/>
          </p:cNvCxnSpPr>
          <p:nvPr/>
        </p:nvCxnSpPr>
        <p:spPr bwMode="auto">
          <a:xfrm>
            <a:off x="4572000" y="4714875"/>
            <a:ext cx="1571625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8" name="Straight Arrow Connector 7"/>
          <p:cNvCxnSpPr>
            <a:cxnSpLocks noChangeShapeType="1"/>
          </p:cNvCxnSpPr>
          <p:nvPr/>
        </p:nvCxnSpPr>
        <p:spPr bwMode="auto">
          <a:xfrm>
            <a:off x="4643438" y="4071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Straight Arrow Connector 8"/>
          <p:cNvCxnSpPr>
            <a:cxnSpLocks noChangeShapeType="1"/>
          </p:cNvCxnSpPr>
          <p:nvPr/>
        </p:nvCxnSpPr>
        <p:spPr bwMode="auto">
          <a:xfrm>
            <a:off x="4714875" y="3643313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Straight Arrow Connector 9"/>
          <p:cNvCxnSpPr>
            <a:cxnSpLocks noChangeShapeType="1"/>
          </p:cNvCxnSpPr>
          <p:nvPr/>
        </p:nvCxnSpPr>
        <p:spPr bwMode="auto">
          <a:xfrm>
            <a:off x="4714875" y="2928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Straight Arrow Connector 10"/>
          <p:cNvCxnSpPr>
            <a:cxnSpLocks noChangeShapeType="1"/>
          </p:cNvCxnSpPr>
          <p:nvPr/>
        </p:nvCxnSpPr>
        <p:spPr bwMode="auto">
          <a:xfrm>
            <a:off x="4714875" y="5214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Straight Arrow Connector 11"/>
          <p:cNvCxnSpPr>
            <a:cxnSpLocks noChangeShapeType="1"/>
          </p:cNvCxnSpPr>
          <p:nvPr/>
        </p:nvCxnSpPr>
        <p:spPr bwMode="auto">
          <a:xfrm>
            <a:off x="4643438" y="5715000"/>
            <a:ext cx="1571625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Arrow Connector 12"/>
          <p:cNvCxnSpPr>
            <a:cxnSpLocks noChangeShapeType="1"/>
          </p:cNvCxnSpPr>
          <p:nvPr/>
        </p:nvCxnSpPr>
        <p:spPr bwMode="auto">
          <a:xfrm>
            <a:off x="5072063" y="614362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99139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769938"/>
          </a:xfrm>
        </p:spPr>
        <p:txBody>
          <a:bodyPr/>
          <a:lstStyle/>
          <a:p>
            <a:r>
              <a:rPr lang="en-US" altLang="en-US" sz="2800" smtClean="0">
                <a:solidFill>
                  <a:srgbClr val="FFC000"/>
                </a:solidFill>
              </a:rPr>
              <a:t>Organisasi Perawat Kesehatan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28688"/>
            <a:ext cx="7772400" cy="5167312"/>
          </a:xfrm>
        </p:spPr>
        <p:txBody>
          <a:bodyPr/>
          <a:lstStyle/>
          <a:p>
            <a:r>
              <a:rPr lang="en-US" altLang="en-US" sz="1800" smtClean="0"/>
              <a:t>Karakteristik khusus</a:t>
            </a:r>
          </a:p>
          <a:p>
            <a:pPr lvl="1"/>
            <a:r>
              <a:rPr lang="en-US" altLang="en-US" sz="1800" smtClean="0"/>
              <a:t>Masalah sosial yang sulit</a:t>
            </a:r>
          </a:p>
          <a:p>
            <a:pPr lvl="1"/>
            <a:r>
              <a:rPr lang="en-US" altLang="en-US" sz="1800" smtClean="0"/>
              <a:t>Perubahan dalam campuran pelayan</a:t>
            </a:r>
          </a:p>
          <a:p>
            <a:pPr lvl="1"/>
            <a:r>
              <a:rPr lang="en-US" altLang="en-US" sz="1800" smtClean="0"/>
              <a:t>Pembayar pihak ketiga</a:t>
            </a:r>
          </a:p>
          <a:p>
            <a:pPr lvl="1"/>
            <a:r>
              <a:rPr lang="en-US" altLang="en-US" sz="1800" smtClean="0"/>
              <a:t>Terdiri dari pelayan profesional’</a:t>
            </a:r>
          </a:p>
          <a:p>
            <a:pPr lvl="1"/>
            <a:r>
              <a:rPr lang="en-US" altLang="en-US" sz="1800" smtClean="0"/>
              <a:t>Pentingnya pengendalian kualitas</a:t>
            </a:r>
          </a:p>
          <a:p>
            <a:endParaRPr lang="en-US" altLang="en-US" sz="1800" smtClean="0"/>
          </a:p>
          <a:p>
            <a:r>
              <a:rPr lang="en-US" altLang="en-US" sz="1800" smtClean="0"/>
              <a:t>Proses Pengendalian Manajemen </a:t>
            </a:r>
          </a:p>
          <a:p>
            <a:pPr lvl="1"/>
            <a:r>
              <a:rPr lang="en-US" altLang="en-US" sz="1800" smtClean="0"/>
              <a:t>Perpindahan bauran produk, kualitas pelayanan, biaya peralatan baru dan proses perencanaan stratgik menjadi sangat penting</a:t>
            </a:r>
          </a:p>
          <a:p>
            <a:pPr lvl="1"/>
            <a:r>
              <a:rPr lang="en-US" altLang="en-US" sz="1800" smtClean="0"/>
              <a:t>Proses penyiapan anggaran sangat konvensional</a:t>
            </a:r>
          </a:p>
        </p:txBody>
      </p:sp>
    </p:spTree>
    <p:extLst>
      <p:ext uri="{BB962C8B-B14F-4D97-AF65-F5344CB8AC3E}">
        <p14:creationId xmlns:p14="http://schemas.microsoft.com/office/powerpoint/2010/main" val="291204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/>
          <a:lstStyle/>
          <a:p>
            <a:r>
              <a:rPr lang="en-US" altLang="en-US" sz="3200" smtClean="0">
                <a:solidFill>
                  <a:srgbClr val="FFC000"/>
                </a:solidFill>
              </a:rPr>
              <a:t>Organisasi Nirlaba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r>
              <a:rPr lang="en-US" altLang="en-US" sz="1600" smtClean="0"/>
              <a:t>Karakteristik :</a:t>
            </a:r>
          </a:p>
          <a:p>
            <a:pPr lvl="1"/>
            <a:r>
              <a:rPr lang="en-US" altLang="en-US" sz="1200" smtClean="0"/>
              <a:t>Tidak dapat mendistribusikan harta kepada angota, pejabat dan direkturnya</a:t>
            </a:r>
          </a:p>
          <a:p>
            <a:pPr lvl="1"/>
            <a:r>
              <a:rPr lang="en-US" altLang="en-US" sz="1200" smtClean="0"/>
              <a:t>Dapat mengkompensasi karyawan, pengurus dan anggotanya</a:t>
            </a:r>
          </a:p>
          <a:p>
            <a:pPr lvl="1"/>
            <a:r>
              <a:rPr lang="en-US" altLang="en-US" sz="1200" smtClean="0"/>
              <a:t>Perlu memperoleh keuntungan untuk kemungkinan hari buruk</a:t>
            </a:r>
          </a:p>
          <a:p>
            <a:pPr lvl="1"/>
            <a:r>
              <a:rPr lang="en-US" altLang="en-US" sz="1200" smtClean="0"/>
              <a:t>Bebas pajak kekayaan dan beberapan jenis pajak penjualan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r>
              <a:rPr lang="en-US" altLang="en-US" sz="1600" smtClean="0"/>
              <a:t>Karakteristik khusus </a:t>
            </a:r>
          </a:p>
          <a:p>
            <a:pPr lvl="1"/>
            <a:r>
              <a:rPr lang="en-US" altLang="en-US" sz="1200" smtClean="0"/>
              <a:t>Laporan keuangan sama dengan organisasi bisnis, namun jumlah laba diinterpretasikan secara berbeda</a:t>
            </a:r>
          </a:p>
          <a:p>
            <a:pPr lvl="1"/>
            <a:r>
              <a:rPr lang="en-US" altLang="en-US" sz="1200" smtClean="0"/>
              <a:t>Modal kontribusi</a:t>
            </a:r>
          </a:p>
          <a:p>
            <a:pPr lvl="1"/>
            <a:r>
              <a:rPr lang="en-US" altLang="en-US" sz="1200" smtClean="0"/>
              <a:t>Menggunakan sistem akuntansi yang disebut sebagai dana akuntansi</a:t>
            </a:r>
          </a:p>
          <a:p>
            <a:pPr lvl="1"/>
            <a:r>
              <a:rPr lang="en-US" altLang="en-US" sz="1200" smtClean="0"/>
              <a:t>Dikelola oleh dewan pengawas</a:t>
            </a:r>
          </a:p>
          <a:p>
            <a:pPr lvl="1"/>
            <a:endParaRPr lang="en-US" altLang="en-US" sz="1200" smtClean="0"/>
          </a:p>
          <a:p>
            <a:r>
              <a:rPr lang="en-US" altLang="en-US" sz="1600" smtClean="0"/>
              <a:t>Sistem Pengendalian  </a:t>
            </a:r>
          </a:p>
          <a:p>
            <a:pPr lvl="1"/>
            <a:r>
              <a:rPr lang="en-US" altLang="en-US" sz="1200" smtClean="0"/>
              <a:t>Penetapan harga produk adalah dengan metode biaya penuh</a:t>
            </a:r>
          </a:p>
          <a:p>
            <a:pPr lvl="1"/>
            <a:r>
              <a:rPr lang="en-US" altLang="en-US" sz="1200" smtClean="0"/>
              <a:t>Persiapan rencana strategik dan anggaran sebagai alat pengendalian manajemen yang paling penting</a:t>
            </a:r>
          </a:p>
          <a:p>
            <a:pPr lvl="1"/>
            <a:r>
              <a:rPr lang="en-US" altLang="en-US" sz="1200" smtClean="0"/>
              <a:t>Evaluasi dan operasi </a:t>
            </a:r>
          </a:p>
        </p:txBody>
      </p:sp>
    </p:spTree>
    <p:extLst>
      <p:ext uri="{BB962C8B-B14F-4D97-AF65-F5344CB8AC3E}">
        <p14:creationId xmlns:p14="http://schemas.microsoft.com/office/powerpoint/2010/main" val="70021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323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ORGANISASI JASA</vt:lpstr>
      <vt:lpstr>KEMAMPUAN AKHIR YANG DIHARAPKAN</vt:lpstr>
      <vt:lpstr>Karakteristik organisasi jasa</vt:lpstr>
      <vt:lpstr>Organisasi Jasa Profesional</vt:lpstr>
      <vt:lpstr>Sistem Pengendalian Manajemen  untuk organisasi profesional</vt:lpstr>
      <vt:lpstr>Organisasi Jasa Keuangan </vt:lpstr>
      <vt:lpstr>Karakteristik khusus organisasi jasa keuangan</vt:lpstr>
      <vt:lpstr>Organisasi Perawat Kesehatan</vt:lpstr>
      <vt:lpstr>Organisasi Nirlaba</vt:lpstr>
      <vt:lpstr>Struktur Organisasi Proyek  Organisasi Matriksproyek mempunyai 2 atasan sponsor serta manajemen proyek</vt:lpstr>
      <vt:lpstr>Hubungan Kontraktual : 1. Kontrak Harga Tetap  Penalti  2. Kontrak Penggantian Biaya</vt:lpstr>
      <vt:lpstr>Jenis Laporan :  1. Laporan Kendala 2. Laporan Kemajuan 3. Laporan Keuangan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root</cp:lastModifiedBy>
  <cp:revision>19</cp:revision>
  <dcterms:created xsi:type="dcterms:W3CDTF">2017-09-09T11:34:57Z</dcterms:created>
  <dcterms:modified xsi:type="dcterms:W3CDTF">2017-09-19T22:56:04Z</dcterms:modified>
</cp:coreProperties>
</file>