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2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52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50" d="100"/>
          <a:sy n="50" d="100"/>
        </p:scale>
        <p:origin x="-2922" y="-1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smtClean="0"/>
              <a:t>Keselamatan dan Kesehatan Kerja Industri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smtClean="0"/>
              <a:t>Keselamatan dan Kesehatan Kerja Industri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Keselamatan dan Kesehatan Kerja Industri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6D3BF-520E-4A2C-99E9-8E3F94CD328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F57E332D-4DC3-4F1B-B2AC-81C6804F0FDB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1206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51207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51208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8D949-5EAB-4A58-923A-C82ED4439BB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478AC033-8631-414C-8B0C-290A6AB75221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2230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52231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52232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DF0AD-217B-439D-95F7-05CCE0475C3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94B3F311-DDA2-4A1A-B30A-BD04199FDBA5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3254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53255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53256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8390F-6310-4428-B083-FE7880258F2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F144D3EE-A91C-4B80-B5A3-8906AE2FC7F2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4278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54279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54280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E109A-DBF5-471D-A794-F666254618F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6BA56360-EB1B-4533-8531-119A89F6965F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5302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55303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55304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30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  <p:sp>
        <p:nvSpPr>
          <p:cNvPr id="430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430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816D4-F4AE-4CB0-8DC9-8ADE087FFFD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17107-5D10-4D08-BF39-B6C34E72839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9B9645EB-9B88-4611-9F3A-6254637BE63A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4038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4039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44040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024FE-647A-455F-B226-DFCFBF578A0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7DA1C253-4E0B-4168-9A8B-3F44B3D8A24A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5062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5063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45064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00F6B-699D-46F4-AA25-3E2CDD0FBA0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90463990-8481-4A45-A54C-D185FAD8539B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6086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6087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46088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57B0E-8C6E-4F71-96BE-60EDCC674B2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47ED4652-F822-4CCE-84E4-823BCE79598B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7110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7111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47112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8F268-986B-4107-837D-9D106663E3A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3161ED7C-AA86-49EA-B893-DD62AF05F2C3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8134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8135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48136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55418-53CC-4DBF-8145-6C0E6ADE198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7044A1C9-B8B8-44B2-8D5D-05EFE4F66832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9158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9159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49160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7772D-45D0-4879-BD12-6DCAA4808FF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E2AFD792-4EF5-4CEA-8E36-5C802BC353E0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0182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50183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50184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Materi #14 TKT302 - Keselamatan dan Kesehatan Kerja Industri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Materi #14 TKT302 - Keselamatan dan Kesehatan Kerja Industri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102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500" dirty="0" smtClean="0"/>
              <a:t>SISTEM KOMPUTER DAN METODE STATISTIK PENGENDALIAN K3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6623 – TAUFIQUR RACHMAN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TEKNIK INDUSTRI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TEKNIK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TKT302</a:t>
            </a:r>
          </a:p>
          <a:p>
            <a:r>
              <a:rPr lang="en-US" sz="2000" dirty="0" smtClean="0"/>
              <a:t>|</a:t>
            </a:r>
          </a:p>
          <a:p>
            <a:r>
              <a:rPr lang="en-US" sz="2000" dirty="0" smtClean="0"/>
              <a:t>KESELAMATAN DAN KESEHATAN KERJA INDUSTRI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8471"/>
            <a:ext cx="9144000" cy="1200329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FORM </a:t>
            </a:r>
            <a:r>
              <a:rPr lang="id-ID" sz="3600" dirty="0" smtClean="0"/>
              <a:t>Investigasi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id-ID" sz="3600" dirty="0" smtClean="0"/>
              <a:t>Kecelakaan</a:t>
            </a:r>
            <a:r>
              <a:rPr lang="en-US" sz="2400" dirty="0" smtClean="0"/>
              <a:t> …(1/2)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id-ID" sz="2600" dirty="0" smtClean="0"/>
              <a:t>Identifikasi Karyawan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Jenis Kasus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Pertolongan Pertama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Waktu yang hilang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Penyakit yang berhubungan dengan kerja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Kegiatan karyawan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Alat/perangkat atau mesin yang terlibat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Perlengkapan pelindung diri</a:t>
            </a:r>
            <a:r>
              <a:rPr lang="en-US" sz="2600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Suasana kerja</a:t>
            </a:r>
            <a:r>
              <a:rPr lang="en-US" sz="2600" dirty="0" smtClean="0"/>
              <a:t>.</a:t>
            </a:r>
            <a:endParaRPr lang="id-ID" sz="26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5826C4A-54BD-4EC0-B14F-E89A237259BD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8471"/>
            <a:ext cx="8229600" cy="1200329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FORM </a:t>
            </a:r>
            <a:r>
              <a:rPr lang="id-ID" sz="3600" dirty="0" smtClean="0"/>
              <a:t>Investigasi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id-ID" sz="3600" dirty="0" smtClean="0"/>
              <a:t>Kecelakaan</a:t>
            </a:r>
            <a:r>
              <a:rPr lang="en-US" sz="2400" dirty="0" smtClean="0"/>
              <a:t> …(2/2)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id-ID" sz="2600" dirty="0" smtClean="0"/>
              <a:t>Penjelasan terkait kecelakaan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1200"/>
              </a:spcBef>
            </a:pPr>
            <a:r>
              <a:rPr lang="id-ID" sz="2600" dirty="0" smtClean="0"/>
              <a:t>Pendapat tentang kemungkinan</a:t>
            </a:r>
            <a:r>
              <a:rPr lang="en-US" sz="2600" dirty="0" smtClean="0"/>
              <a:t> </a:t>
            </a:r>
            <a:r>
              <a:rPr lang="id-ID" sz="2600" dirty="0" smtClean="0"/>
              <a:t>penyebabnya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1200"/>
              </a:spcBef>
            </a:pPr>
            <a:r>
              <a:rPr lang="id-ID" sz="2600" dirty="0" smtClean="0"/>
              <a:t>Pendapat tentang bagaimana kecelakaan bisa dicegah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1200"/>
              </a:spcBef>
            </a:pPr>
            <a:r>
              <a:rPr lang="id-ID" sz="2600" dirty="0" smtClean="0"/>
              <a:t>Perubahan dalam proses &amp; prosedur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1200"/>
              </a:spcBef>
            </a:pPr>
            <a:r>
              <a:rPr lang="id-ID" sz="2600" dirty="0" smtClean="0"/>
              <a:t>Jelaskan penyebab nyata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1200"/>
              </a:spcBef>
            </a:pPr>
            <a:r>
              <a:rPr lang="id-ID" sz="2600" dirty="0" smtClean="0"/>
              <a:t>Tanda tangan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1200"/>
              </a:spcBef>
            </a:pPr>
            <a:r>
              <a:rPr lang="id-ID" sz="2600" dirty="0" smtClean="0"/>
              <a:t>Formulir distribusi</a:t>
            </a:r>
            <a:r>
              <a:rPr lang="en-US" sz="26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FCAA33F-F6A9-48C9-9DFF-BCC844B32862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Statistika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analisa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interpretasi</a:t>
            </a:r>
            <a:r>
              <a:rPr lang="en-US" sz="2400" dirty="0" smtClean="0"/>
              <a:t> data </a:t>
            </a:r>
            <a:r>
              <a:rPr lang="en-US" sz="2400" dirty="0" err="1" smtClean="0"/>
              <a:t>kuantitatif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mengukur</a:t>
            </a:r>
            <a:r>
              <a:rPr lang="id-ID" sz="2400" dirty="0" smtClean="0"/>
              <a:t> </a:t>
            </a:r>
            <a:r>
              <a:rPr lang="en-US" sz="2400" dirty="0" err="1" smtClean="0"/>
              <a:t>performansi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keselamatan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id-ID" sz="2400" dirty="0" smtClean="0"/>
              <a:t> </a:t>
            </a:r>
            <a:r>
              <a:rPr lang="en-US" sz="2400" dirty="0" err="1" smtClean="0"/>
              <a:t>keseluruhan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400" dirty="0" err="1" smtClean="0"/>
              <a:t>Metode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analisa</a:t>
            </a:r>
            <a:r>
              <a:rPr lang="en-US" sz="2400" dirty="0" smtClean="0"/>
              <a:t> </a:t>
            </a:r>
            <a:r>
              <a:rPr lang="en-US" sz="2400" dirty="0" err="1" smtClean="0"/>
              <a:t>kecelakaan</a:t>
            </a:r>
            <a:r>
              <a:rPr lang="id-ID" sz="2400" dirty="0" smtClean="0"/>
              <a:t> </a:t>
            </a:r>
            <a:r>
              <a:rPr lang="en-US" sz="2400" dirty="0" err="1" smtClean="0"/>
              <a:t>kerja</a:t>
            </a:r>
            <a:r>
              <a:rPr lang="id-ID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</a:t>
            </a:r>
            <a:r>
              <a:rPr lang="en-US" sz="2400" dirty="0" err="1" smtClean="0"/>
              <a:t>manufaktur</a:t>
            </a:r>
            <a:r>
              <a:rPr lang="id-ID" sz="2400" dirty="0" smtClean="0"/>
              <a:t>, antara lain:</a:t>
            </a:r>
            <a:endParaRPr lang="en-US" sz="24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3657600"/>
            <a:ext cx="7848600" cy="2590800"/>
          </a:xfrm>
        </p:spPr>
        <p:txBody>
          <a:bodyPr numCol="2" spcCol="457200"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i="1" dirty="0"/>
              <a:t>Sampling Method.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i="1" dirty="0"/>
              <a:t>Stratified Random Sampling.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i="1" dirty="0"/>
              <a:t>Descriptive </a:t>
            </a:r>
            <a:r>
              <a:rPr lang="en-US" sz="2400" dirty="0" err="1"/>
              <a:t>dan</a:t>
            </a:r>
            <a:r>
              <a:rPr lang="en-US" sz="2400" i="1" dirty="0"/>
              <a:t> Inferential Statistic.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i="1" dirty="0"/>
              <a:t>Frequency Distribution.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i="1" dirty="0"/>
              <a:t>Mean</a:t>
            </a:r>
            <a:r>
              <a:rPr lang="en-US" sz="2400" dirty="0"/>
              <a:t>, </a:t>
            </a:r>
            <a:r>
              <a:rPr lang="en-US" sz="2400" i="1" dirty="0"/>
              <a:t>Median</a:t>
            </a:r>
            <a:r>
              <a:rPr lang="en-US" sz="2400" dirty="0"/>
              <a:t>, </a:t>
            </a:r>
            <a:r>
              <a:rPr lang="en-US" sz="2400" i="1" dirty="0"/>
              <a:t>Range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Deviasi</a:t>
            </a:r>
            <a:r>
              <a:rPr lang="en-US" sz="2400" dirty="0"/>
              <a:t>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err="1"/>
              <a:t>Tes</a:t>
            </a:r>
            <a:r>
              <a:rPr lang="en-US" sz="2400" dirty="0"/>
              <a:t> </a:t>
            </a:r>
            <a:r>
              <a:rPr lang="en-US" sz="2400" dirty="0" err="1"/>
              <a:t>Hipotesis</a:t>
            </a:r>
            <a:r>
              <a:rPr lang="en-US" sz="2400" dirty="0"/>
              <a:t>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err="1"/>
              <a:t>Korelasi</a:t>
            </a:r>
            <a:r>
              <a:rPr lang="en-US" sz="2400" dirty="0"/>
              <a:t>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err="1"/>
              <a:t>Regresi</a:t>
            </a:r>
            <a:r>
              <a:rPr lang="en-US" sz="2400" dirty="0"/>
              <a:t> Linier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8353410-6BF2-43E7-B7B2-1A6067F72E69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2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/>
              <a:t>Sampling Method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metode</a:t>
            </a:r>
            <a:r>
              <a:rPr lang="en-US" sz="3000" dirty="0" smtClean="0"/>
              <a:t> </a:t>
            </a:r>
            <a:r>
              <a:rPr lang="en-US" sz="3000" dirty="0" err="1" smtClean="0"/>
              <a:t>pengambilan</a:t>
            </a:r>
            <a:r>
              <a:rPr lang="en-US" sz="3000" dirty="0" smtClean="0"/>
              <a:t> data </a:t>
            </a:r>
            <a:r>
              <a:rPr lang="en-US" sz="3000" dirty="0" err="1" smtClean="0"/>
              <a:t>secara</a:t>
            </a:r>
            <a:r>
              <a:rPr lang="en-US" sz="3000" dirty="0" smtClean="0"/>
              <a:t> </a:t>
            </a:r>
            <a:r>
              <a:rPr lang="en-US" sz="3000" dirty="0" err="1" smtClean="0"/>
              <a:t>acak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mewakili</a:t>
            </a:r>
            <a:r>
              <a:rPr lang="en-US" sz="3000" dirty="0" smtClean="0"/>
              <a:t> data </a:t>
            </a:r>
            <a:r>
              <a:rPr lang="en-US" sz="3000" dirty="0" err="1" smtClean="0"/>
              <a:t>tersebut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suatu</a:t>
            </a:r>
            <a:r>
              <a:rPr lang="en-US" sz="3000" dirty="0" smtClean="0"/>
              <a:t> </a:t>
            </a:r>
            <a:r>
              <a:rPr lang="en-US" sz="3000" dirty="0" err="1" smtClean="0"/>
              <a:t>populasi</a:t>
            </a:r>
            <a:r>
              <a:rPr lang="en-US" sz="3000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id-ID" sz="3000" dirty="0" smtClean="0"/>
              <a:t>Contoh:</a:t>
            </a:r>
            <a:endParaRPr lang="en-US" sz="3000" dirty="0" smtClean="0"/>
          </a:p>
          <a:p>
            <a:pPr lvl="1" algn="just">
              <a:spcBef>
                <a:spcPts val="600"/>
              </a:spcBef>
            </a:pPr>
            <a:r>
              <a:rPr lang="en-US" sz="3000" dirty="0" smtClean="0"/>
              <a:t>Rata-rata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varians</a:t>
            </a:r>
            <a:r>
              <a:rPr lang="en-US" sz="3000" dirty="0" smtClean="0"/>
              <a:t> yang </a:t>
            </a:r>
            <a:r>
              <a:rPr lang="en-US" sz="3000" dirty="0" err="1" smtClean="0"/>
              <a:t>diperoleh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:</a:t>
            </a:r>
            <a:endParaRPr lang="en-US" sz="3000" dirty="0"/>
          </a:p>
          <a:p>
            <a:pPr lvl="2" algn="just">
              <a:spcBef>
                <a:spcPts val="600"/>
              </a:spcBef>
            </a:pPr>
            <a:r>
              <a:rPr lang="en-US" sz="3000" dirty="0" err="1" smtClean="0"/>
              <a:t>Perhitungan</a:t>
            </a:r>
            <a:r>
              <a:rPr lang="en-US" sz="3000" dirty="0" smtClean="0"/>
              <a:t> </a:t>
            </a:r>
            <a:r>
              <a:rPr lang="en-US" sz="3000" dirty="0" err="1" smtClean="0"/>
              <a:t>terhadap</a:t>
            </a:r>
            <a:r>
              <a:rPr lang="en-US" sz="3000" dirty="0" smtClean="0"/>
              <a:t> data </a:t>
            </a:r>
            <a:r>
              <a:rPr lang="en-US" sz="3000" dirty="0" err="1" smtClean="0"/>
              <a:t>sampel</a:t>
            </a:r>
            <a:r>
              <a:rPr lang="en-US" sz="3000" dirty="0"/>
              <a:t> </a:t>
            </a:r>
            <a:r>
              <a:rPr lang="en-US" sz="3000" dirty="0" err="1" smtClean="0"/>
              <a:t>disebut</a:t>
            </a:r>
            <a:r>
              <a:rPr lang="en-US" sz="3000" dirty="0" smtClean="0"/>
              <a:t> </a:t>
            </a:r>
            <a:r>
              <a:rPr lang="en-US" sz="3000" b="1" u="sng" dirty="0" err="1" smtClean="0"/>
              <a:t>statistik</a:t>
            </a:r>
            <a:r>
              <a:rPr lang="en-US" sz="3000" dirty="0" smtClean="0"/>
              <a:t>.</a:t>
            </a:r>
          </a:p>
          <a:p>
            <a:pPr lvl="2" algn="just">
              <a:spcBef>
                <a:spcPts val="600"/>
              </a:spcBef>
            </a:pPr>
            <a:r>
              <a:rPr lang="en-US" sz="3000" dirty="0" err="1"/>
              <a:t>Perhitungan</a:t>
            </a:r>
            <a:r>
              <a:rPr lang="en-US" sz="3000" dirty="0"/>
              <a:t> </a:t>
            </a:r>
            <a:r>
              <a:rPr lang="en-US" sz="3000" dirty="0" err="1"/>
              <a:t>terhadap</a:t>
            </a:r>
            <a:r>
              <a:rPr lang="en-US" sz="3000" dirty="0"/>
              <a:t> data </a:t>
            </a:r>
            <a:r>
              <a:rPr lang="en-US" sz="3000" dirty="0" err="1" smtClean="0"/>
              <a:t>populasi</a:t>
            </a:r>
            <a:r>
              <a:rPr lang="en-US" sz="3000" dirty="0"/>
              <a:t> </a:t>
            </a:r>
            <a:r>
              <a:rPr lang="en-US" sz="3000" dirty="0" err="1" smtClean="0"/>
              <a:t>disebut</a:t>
            </a:r>
            <a:r>
              <a:rPr lang="en-US" sz="3000" dirty="0" smtClean="0"/>
              <a:t> </a:t>
            </a:r>
            <a:r>
              <a:rPr lang="en-US" sz="3000" b="1" u="sng" dirty="0" smtClean="0"/>
              <a:t>parameter</a:t>
            </a:r>
            <a:r>
              <a:rPr lang="en-US" sz="30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048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E9512CA-D72F-4C34-930E-FBF6CCC53DFE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 smtClean="0"/>
              <a:t>Statified</a:t>
            </a:r>
            <a:r>
              <a:rPr lang="en-US" i="1" dirty="0" smtClean="0"/>
              <a:t> Random Sampling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4200"/>
              </a:spcBef>
            </a:pPr>
            <a:r>
              <a:rPr lang="en-US" sz="3200" dirty="0" err="1" smtClean="0"/>
              <a:t>Metode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id-ID" sz="3200" dirty="0" smtClean="0"/>
              <a:t> </a:t>
            </a:r>
            <a:r>
              <a:rPr lang="en-US" sz="3200" dirty="0" err="1" smtClean="0"/>
              <a:t>menggolongkan</a:t>
            </a:r>
            <a:r>
              <a:rPr lang="en-US" sz="3200" dirty="0" smtClean="0"/>
              <a:t> data</a:t>
            </a:r>
          </a:p>
          <a:p>
            <a:pPr algn="just">
              <a:spcBef>
                <a:spcPts val="4200"/>
              </a:spcBef>
            </a:pPr>
            <a:r>
              <a:rPr lang="id-ID" sz="3200" dirty="0" smtClean="0"/>
              <a:t>Contoh:</a:t>
            </a:r>
            <a:endParaRPr lang="en-US" sz="3200" dirty="0" smtClean="0"/>
          </a:p>
          <a:p>
            <a:pPr lvl="1" algn="just">
              <a:spcBef>
                <a:spcPts val="4200"/>
              </a:spcBef>
            </a:pPr>
            <a:r>
              <a:rPr lang="en-US" sz="3200" dirty="0" err="1" smtClean="0"/>
              <a:t>Seorang</a:t>
            </a:r>
            <a:r>
              <a:rPr lang="en-US" sz="3200" dirty="0" smtClean="0"/>
              <a:t> </a:t>
            </a:r>
            <a:r>
              <a:rPr lang="en-US" sz="3200" dirty="0" err="1" smtClean="0"/>
              <a:t>pekerja</a:t>
            </a:r>
            <a:r>
              <a:rPr lang="en-US" sz="3200" dirty="0" smtClean="0"/>
              <a:t> </a:t>
            </a:r>
            <a:r>
              <a:rPr lang="en-US" sz="3200" dirty="0" err="1" smtClean="0"/>
              <a:t>dikelompokan</a:t>
            </a:r>
            <a:r>
              <a:rPr lang="en-US" sz="3200" dirty="0" smtClean="0"/>
              <a:t> </a:t>
            </a:r>
            <a:r>
              <a:rPr lang="en-US" sz="3200" dirty="0" err="1" smtClean="0"/>
              <a:t>sesuai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tugas</a:t>
            </a:r>
            <a:r>
              <a:rPr lang="en-US" sz="3200" dirty="0" smtClean="0"/>
              <a:t> </a:t>
            </a:r>
            <a:r>
              <a:rPr lang="en-US" sz="3200" dirty="0" err="1" smtClean="0"/>
              <a:t>pekerjaannya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</a:t>
            </a:r>
            <a:r>
              <a:rPr lang="en-US" sz="3200" dirty="0" err="1" smtClean="0"/>
              <a:t>pria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wanita</a:t>
            </a:r>
            <a:r>
              <a:rPr lang="en-US" sz="32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150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5D0ECD7-D522-457C-9D36-BEC188BA184F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3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28471"/>
            <a:ext cx="9144000" cy="1200329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smtClean="0"/>
              <a:t>Descriptive &amp; Inferential Statistic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400" dirty="0" err="1" smtClean="0"/>
              <a:t>Metode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kesimpulan</a:t>
            </a:r>
            <a:r>
              <a:rPr lang="en-US" sz="2400" dirty="0" smtClean="0"/>
              <a:t>/</a:t>
            </a:r>
            <a:r>
              <a:rPr lang="en-US" sz="2400" dirty="0" err="1" smtClean="0"/>
              <a:t>gambaran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parameter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statistik</a:t>
            </a:r>
            <a:r>
              <a:rPr lang="en-US" sz="2400" dirty="0" smtClean="0"/>
              <a:t> (</a:t>
            </a:r>
            <a:r>
              <a:rPr lang="en-US" sz="2400" dirty="0" err="1" smtClean="0"/>
              <a:t>ukuran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sampel</a:t>
            </a:r>
            <a:r>
              <a:rPr lang="en-US" sz="2400" dirty="0" smtClean="0"/>
              <a:t>)</a:t>
            </a:r>
            <a:r>
              <a:rPr lang="id-ID" sz="2400" dirty="0" smtClean="0"/>
              <a:t>.</a:t>
            </a:r>
            <a:r>
              <a:rPr lang="en-US" sz="2400" dirty="0" smtClean="0"/>
              <a:t> </a:t>
            </a:r>
          </a:p>
          <a:p>
            <a:pPr algn="just">
              <a:spcBef>
                <a:spcPts val="600"/>
              </a:spcBef>
            </a:pPr>
            <a:r>
              <a:rPr lang="en-US" sz="2400" dirty="0" smtClean="0"/>
              <a:t>2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,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lain:</a:t>
            </a:r>
          </a:p>
          <a:p>
            <a:pPr marL="914400" lvl="1" indent="-457200" algn="just">
              <a:spcBef>
                <a:spcPts val="0"/>
              </a:spcBef>
              <a:buFont typeface="+mj-lt"/>
              <a:buAutoNum type="arabicParenR"/>
            </a:pPr>
            <a:r>
              <a:rPr lang="en-US" sz="2400" dirty="0" err="1" smtClean="0"/>
              <a:t>Menafsirkan</a:t>
            </a:r>
            <a:r>
              <a:rPr lang="en-US" sz="2400" dirty="0" smtClean="0"/>
              <a:t> parameter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sampel</a:t>
            </a:r>
            <a:r>
              <a:rPr lang="en-US" sz="2400" dirty="0" smtClean="0"/>
              <a:t>.</a:t>
            </a:r>
          </a:p>
          <a:p>
            <a:pPr marL="914400" lvl="1" indent="-457200" algn="just">
              <a:spcBef>
                <a:spcPts val="0"/>
              </a:spcBef>
              <a:buFont typeface="+mj-lt"/>
              <a:buAutoNum type="arabicParenR"/>
            </a:pPr>
            <a:r>
              <a:rPr lang="en-US" sz="2400" dirty="0" err="1" smtClean="0"/>
              <a:t>Menguji</a:t>
            </a:r>
            <a:r>
              <a:rPr lang="en-US" sz="2400" dirty="0" smtClean="0"/>
              <a:t> </a:t>
            </a:r>
            <a:r>
              <a:rPr lang="en-US" sz="2400" dirty="0" err="1" smtClean="0"/>
              <a:t>hipotesis</a:t>
            </a:r>
            <a:r>
              <a:rPr lang="en-US" sz="2400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id-ID" sz="2400" dirty="0" smtClean="0"/>
              <a:t>Contoh:</a:t>
            </a:r>
            <a:endParaRPr lang="en-US" sz="2400" dirty="0" smtClean="0"/>
          </a:p>
          <a:p>
            <a:pPr lvl="1" algn="just">
              <a:spcBef>
                <a:spcPts val="0"/>
              </a:spcBef>
            </a:pPr>
            <a:r>
              <a:rPr lang="en-US" sz="2400" dirty="0" err="1" smtClean="0"/>
              <a:t>Gambaran</a:t>
            </a:r>
            <a:r>
              <a:rPr lang="en-US" sz="2400" dirty="0" smtClean="0"/>
              <a:t> </a:t>
            </a:r>
            <a:r>
              <a:rPr lang="en-US" sz="2400" dirty="0" err="1" smtClean="0"/>
              <a:t>prestasi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performansi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departemen</a:t>
            </a:r>
            <a:r>
              <a:rPr lang="en-US" sz="2400" dirty="0" smtClean="0"/>
              <a:t> di </a:t>
            </a:r>
            <a:r>
              <a:rPr lang="en-US" sz="2400" dirty="0" err="1" smtClean="0"/>
              <a:t>pabrik</a:t>
            </a:r>
            <a:r>
              <a:rPr lang="en-US" sz="24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8709F34-2D4F-4F6B-83D2-AA32E8E643AA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/>
              <a:t>Frequency Distribution</a:t>
            </a:r>
            <a:endParaRPr lang="id-ID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46237"/>
            <a:ext cx="33528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“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Normal” HISTOGRAM.</a:t>
            </a:r>
          </a:p>
          <a:p>
            <a:pPr>
              <a:spcBef>
                <a:spcPts val="1200"/>
              </a:spcBef>
            </a:pPr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sampel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rata-rata </a:t>
            </a:r>
            <a:r>
              <a:rPr lang="en-US" sz="2400" dirty="0" err="1" smtClean="0"/>
              <a:t>sampel</a:t>
            </a:r>
            <a:r>
              <a:rPr lang="en-US" sz="2400" dirty="0" smtClean="0"/>
              <a:t> </a:t>
            </a:r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 smtClean="0"/>
              <a:t>mendekati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normal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err="1" smtClean="0"/>
              <a:t>Distribusi</a:t>
            </a:r>
            <a:r>
              <a:rPr lang="en-US" sz="2400" dirty="0" smtClean="0"/>
              <a:t> normal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lonceng</a:t>
            </a:r>
            <a:r>
              <a:rPr lang="en-US" sz="2400" dirty="0" smtClean="0"/>
              <a:t> (</a:t>
            </a:r>
            <a:r>
              <a:rPr lang="en-US" sz="2400" i="1" dirty="0" smtClean="0"/>
              <a:t>bell-shape</a:t>
            </a:r>
            <a:r>
              <a:rPr lang="en-US" sz="2400" dirty="0" smtClean="0"/>
              <a:t>)</a:t>
            </a:r>
            <a:r>
              <a:rPr lang="id-ID" sz="2400" dirty="0" smtClean="0"/>
              <a:t>.</a:t>
            </a:r>
            <a:endParaRPr lang="en-US" sz="2400" dirty="0" smtClean="0"/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66" r="1577"/>
          <a:stretch/>
        </p:blipFill>
        <p:spPr>
          <a:xfrm>
            <a:off x="3886197" y="1676400"/>
            <a:ext cx="4942104" cy="441960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54FDD04-8EED-47E2-AED7-F77DAB13BDDC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6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28471"/>
            <a:ext cx="8229600" cy="1200329"/>
          </a:xfr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i="1" dirty="0" smtClean="0"/>
              <a:t>Mean, Median, Range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Standar</a:t>
            </a:r>
            <a:r>
              <a:rPr lang="en-US" sz="3600" dirty="0" smtClean="0"/>
              <a:t> </a:t>
            </a:r>
            <a:r>
              <a:rPr lang="en-US" sz="3600" dirty="0" err="1" smtClean="0"/>
              <a:t>Deviasi</a:t>
            </a:r>
            <a:endParaRPr lang="en-US" sz="3600" dirty="0" smtClean="0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i="1" dirty="0" smtClean="0"/>
              <a:t>Mean</a:t>
            </a:r>
            <a:r>
              <a:rPr lang="en-US" sz="2800" i="1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rata-rata </a:t>
            </a:r>
            <a:r>
              <a:rPr lang="en-US" sz="2800" dirty="0" err="1" smtClean="0"/>
              <a:t>hitung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 algn="just">
              <a:spcBef>
                <a:spcPts val="600"/>
              </a:spcBef>
            </a:pPr>
            <a:r>
              <a:rPr lang="en-US" sz="2800" b="1" i="1" dirty="0" smtClean="0"/>
              <a:t>Median</a:t>
            </a:r>
            <a:r>
              <a:rPr lang="en-US" sz="2800" i="1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/</a:t>
            </a:r>
            <a:r>
              <a:rPr lang="en-US" sz="2800" dirty="0" err="1" smtClean="0"/>
              <a:t>titik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membagi</a:t>
            </a:r>
            <a:r>
              <a:rPr lang="en-US" sz="2800" dirty="0" smtClean="0"/>
              <a:t> </a:t>
            </a:r>
            <a:r>
              <a:rPr lang="en-US" sz="2800" dirty="0" err="1" smtClean="0"/>
              <a:t>seperangkat</a:t>
            </a:r>
            <a:r>
              <a:rPr lang="en-US" sz="2800" dirty="0" smtClean="0"/>
              <a:t> data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2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(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tengah</a:t>
            </a:r>
            <a:r>
              <a:rPr lang="en-US" sz="2800" dirty="0" smtClean="0"/>
              <a:t>)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 algn="just">
              <a:spcBef>
                <a:spcPts val="600"/>
              </a:spcBef>
            </a:pPr>
            <a:r>
              <a:rPr lang="en-US" sz="2800" b="1" i="1" dirty="0" smtClean="0"/>
              <a:t>Range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jarak</a:t>
            </a:r>
            <a:r>
              <a:rPr lang="en-US" sz="2800" dirty="0" smtClean="0"/>
              <a:t> (</a:t>
            </a:r>
            <a:r>
              <a:rPr lang="en-US" sz="2800" dirty="0" err="1" smtClean="0"/>
              <a:t>perbedaan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terendah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tertinggi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urutan</a:t>
            </a:r>
            <a:r>
              <a:rPr lang="en-US" sz="2800" dirty="0" smtClean="0"/>
              <a:t>)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 algn="just">
              <a:spcBef>
                <a:spcPts val="600"/>
              </a:spcBef>
            </a:pPr>
            <a:r>
              <a:rPr lang="en-US" sz="2800" b="1" dirty="0" err="1" smtClean="0"/>
              <a:t>Standar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deviasi</a:t>
            </a:r>
            <a:r>
              <a:rPr lang="en-US" sz="2800" b="1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akar</a:t>
            </a:r>
            <a:r>
              <a:rPr lang="en-US" sz="2800" dirty="0" smtClean="0"/>
              <a:t> </a:t>
            </a:r>
            <a:r>
              <a:rPr lang="en-US" sz="2800" dirty="0" err="1" smtClean="0"/>
              <a:t>kuadrat</a:t>
            </a:r>
            <a:r>
              <a:rPr lang="en-US" sz="2800" dirty="0" smtClean="0"/>
              <a:t>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varians</a:t>
            </a:r>
            <a:r>
              <a:rPr lang="en-US" sz="2800" dirty="0" smtClean="0"/>
              <a:t> (</a:t>
            </a:r>
            <a:r>
              <a:rPr lang="en-US" sz="2800" dirty="0" err="1" smtClean="0"/>
              <a:t>simpangan</a:t>
            </a:r>
            <a:r>
              <a:rPr lang="en-US" sz="2800" dirty="0" smtClean="0"/>
              <a:t>)</a:t>
            </a:r>
            <a:r>
              <a:rPr lang="id-ID" sz="2800" dirty="0" smtClean="0"/>
              <a:t>.</a:t>
            </a:r>
            <a:endParaRPr lang="en-US" sz="28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458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860800F-48C5-4857-A972-1FF9E3B5496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d-ID" sz="2400" b="1">
              <a:latin typeface="Tahoma" pitchFamily="34" charset="0"/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d-ID" sz="2400" b="1">
              <a:latin typeface="Tahoma" pitchFamily="34" charset="0"/>
            </a:endParaRP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d-ID" sz="2400" b="1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Contoh</a:t>
            </a:r>
            <a:r>
              <a:rPr lang="id-ID" dirty="0" smtClean="0"/>
              <a:t> Kasus</a:t>
            </a:r>
            <a:endParaRPr lang="en-US" dirty="0" smtClean="0"/>
          </a:p>
        </p:txBody>
      </p:sp>
      <p:graphicFrame>
        <p:nvGraphicFramePr>
          <p:cNvPr id="21623" name="Group 11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4714166"/>
              </p:ext>
            </p:extLst>
          </p:nvPr>
        </p:nvGraphicFramePr>
        <p:xfrm>
          <a:off x="457201" y="1600200"/>
          <a:ext cx="4648199" cy="464820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27826"/>
                <a:gridCol w="1929441"/>
                <a:gridCol w="1490932"/>
              </a:tblGrid>
              <a:tr h="7636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Tahun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Waktu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Hilang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(Jam)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Jumlah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Kejadian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2008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4,000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2009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9,000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180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7,290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162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4,900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140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3,450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115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3,600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90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2,490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1,400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1,525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61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1507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5257800" y="1600200"/>
            <a:ext cx="3429000" cy="4648200"/>
          </a:xfrm>
        </p:spPr>
        <p:txBody>
          <a:bodyPr>
            <a:noAutofit/>
          </a:bodyPr>
          <a:lstStyle/>
          <a:p>
            <a:pPr marL="0" indent="0" fontAlgn="auto">
              <a:spcBef>
                <a:spcPts val="1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hilang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kecelakaan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2008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2016. </a:t>
            </a:r>
            <a:r>
              <a:rPr lang="en-US" sz="2400" dirty="0" err="1" smtClean="0"/>
              <a:t>Tentukanlah</a:t>
            </a:r>
            <a:r>
              <a:rPr lang="en-US" sz="2400" dirty="0" smtClean="0"/>
              <a:t>:</a:t>
            </a:r>
          </a:p>
          <a:p>
            <a:pPr marL="457200" indent="-457200" fontAlgn="auto">
              <a:spcBef>
                <a:spcPts val="1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i="1" dirty="0" smtClean="0"/>
              <a:t>Mean </a:t>
            </a:r>
            <a:r>
              <a:rPr lang="en-US" sz="2400" dirty="0" err="1" smtClean="0"/>
              <a:t>atau</a:t>
            </a:r>
            <a:r>
              <a:rPr lang="en-US" sz="2400" dirty="0" smtClean="0"/>
              <a:t> Rata-rata</a:t>
            </a:r>
            <a:endParaRPr lang="id-ID" sz="2400" dirty="0" smtClean="0"/>
          </a:p>
          <a:p>
            <a:pPr marL="457200" indent="-457200" fontAlgn="auto">
              <a:spcBef>
                <a:spcPts val="1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i="1" dirty="0" smtClean="0"/>
              <a:t>Median</a:t>
            </a:r>
            <a:endParaRPr lang="id-ID" sz="2400" i="1" dirty="0" smtClean="0"/>
          </a:p>
          <a:p>
            <a:pPr marL="457200" indent="-457200" fontAlgn="auto">
              <a:spcBef>
                <a:spcPts val="1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i="1" dirty="0" smtClean="0"/>
              <a:t>Range</a:t>
            </a:r>
            <a:endParaRPr lang="id-ID" sz="2400" i="1" dirty="0" smtClean="0"/>
          </a:p>
          <a:p>
            <a:pPr marL="457200" indent="-457200" fontAlgn="auto">
              <a:spcBef>
                <a:spcPts val="1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 smtClean="0"/>
              <a:t>Deviasi</a:t>
            </a: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563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F9F5B30-A50B-4E8A-994A-AFA7DDF5AE02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Jawaban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None/>
                </a:pPr>
                <a:r>
                  <a:rPr lang="en-US" sz="2800" dirty="0" err="1" smtClean="0"/>
                  <a:t>Untuk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Waktu</a:t>
                </a:r>
                <a:r>
                  <a:rPr lang="en-US" sz="2800" dirty="0" smtClean="0"/>
                  <a:t> Yang </a:t>
                </a:r>
                <a:r>
                  <a:rPr lang="en-US" sz="2800" dirty="0" err="1" smtClean="0"/>
                  <a:t>Hilang</a:t>
                </a:r>
                <a:endParaRPr lang="en-US" sz="2800" dirty="0" smtClean="0"/>
              </a:p>
              <a:p>
                <a:pPr marL="514350" indent="-514350" algn="just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800" i="1" dirty="0" smtClean="0"/>
                  <a:t>Mean</a:t>
                </a:r>
                <a:r>
                  <a:rPr lang="id-ID" sz="2800" dirty="0" smtClean="0"/>
                  <a:t> = </a:t>
                </a:r>
                <a:r>
                  <a:rPr lang="en-US" sz="2800" dirty="0" smtClean="0"/>
                  <a:t>37,655/9 = 4,184</a:t>
                </a:r>
                <a:r>
                  <a:rPr lang="id-ID" sz="2800" dirty="0" smtClean="0"/>
                  <a:t> </a:t>
                </a:r>
                <a:r>
                  <a:rPr lang="en-US" sz="2800" dirty="0" smtClean="0"/>
                  <a:t>jam/</a:t>
                </a:r>
                <a:r>
                  <a:rPr lang="en-US" sz="2800" dirty="0" err="1" smtClean="0"/>
                  <a:t>tahun</a:t>
                </a:r>
                <a:r>
                  <a:rPr lang="en-US" sz="2800" dirty="0" smtClean="0"/>
                  <a:t>.</a:t>
                </a:r>
                <a:endParaRPr lang="id-ID" sz="2800" dirty="0" smtClean="0"/>
              </a:p>
              <a:p>
                <a:pPr marL="514350" indent="-514350" algn="just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800" i="1" dirty="0" smtClean="0"/>
                  <a:t>Median</a:t>
                </a:r>
                <a:r>
                  <a:rPr lang="id-ID" sz="2800" dirty="0" smtClean="0"/>
                  <a:t> = </a:t>
                </a:r>
                <a:r>
                  <a:rPr lang="en-US" sz="2800" dirty="0" smtClean="0"/>
                  <a:t>3,600 jam.</a:t>
                </a:r>
              </a:p>
              <a:p>
                <a:pPr marL="514350" indent="-514350" algn="just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800" i="1" dirty="0" smtClean="0"/>
                  <a:t>Range</a:t>
                </a:r>
                <a:r>
                  <a:rPr lang="en-US" sz="2800" dirty="0" smtClean="0"/>
                  <a:t> </a:t>
                </a:r>
                <a:r>
                  <a:rPr lang="id-ID" sz="2800" dirty="0" smtClean="0"/>
                  <a:t>= </a:t>
                </a:r>
                <a:r>
                  <a:rPr lang="en-US" sz="2800" dirty="0" smtClean="0"/>
                  <a:t>9,000 </a:t>
                </a:r>
                <a:r>
                  <a:rPr lang="id-ID" sz="2800" dirty="0" smtClean="0"/>
                  <a:t>─ </a:t>
                </a:r>
                <a:r>
                  <a:rPr lang="en-US" sz="2800" dirty="0" smtClean="0"/>
                  <a:t>1,400 = 7,600</a:t>
                </a:r>
                <a:r>
                  <a:rPr lang="id-ID" sz="2800" dirty="0" smtClean="0"/>
                  <a:t> </a:t>
                </a:r>
                <a:r>
                  <a:rPr lang="en-US" sz="2800" dirty="0" smtClean="0"/>
                  <a:t>jam/</a:t>
                </a:r>
                <a:r>
                  <a:rPr lang="en-US" sz="2800" dirty="0" err="1" smtClean="0"/>
                  <a:t>tahun</a:t>
                </a:r>
                <a:r>
                  <a:rPr lang="en-US" sz="2800" dirty="0" smtClean="0"/>
                  <a:t>.</a:t>
                </a:r>
                <a:endParaRPr lang="id-ID" sz="2800" dirty="0" smtClean="0"/>
              </a:p>
              <a:p>
                <a:pPr marL="514350" indent="-514350" algn="just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id-ID" sz="2800" dirty="0" smtClean="0"/>
                  <a:t>Standar Deviasi</a:t>
                </a:r>
                <a:r>
                  <a:rPr lang="en-US" sz="2800" dirty="0" smtClean="0"/>
                  <a:t>:</a:t>
                </a:r>
              </a:p>
              <a:p>
                <a:pPr marL="517525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51,957,989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9−1</m:t>
                              </m:r>
                            </m:den>
                          </m:f>
                        </m:e>
                      </m:rad>
                      <m:r>
                        <a:rPr lang="en-US" sz="2800" b="0" i="1" smtClean="0">
                          <a:latin typeface="Cambria Math"/>
                        </a:rPr>
                        <m:t>=2,584 </m:t>
                      </m:r>
                      <m:r>
                        <a:rPr lang="en-US" sz="2800" b="0" i="1" smtClean="0">
                          <a:latin typeface="Cambria Math"/>
                        </a:rPr>
                        <m:t>𝑗𝑎𝑚</m:t>
                      </m:r>
                    </m:oMath>
                  </m:oMathPara>
                </a14:m>
                <a:endParaRPr lang="id-ID" sz="2800" dirty="0" smtClean="0"/>
              </a:p>
            </p:txBody>
          </p:sp>
        </mc:Choice>
        <mc:Fallback xmlns="">
          <p:sp>
            <p:nvSpPr>
              <p:cNvPr id="266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56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E4D5E56-78CA-4D61-A09A-B4518C594D6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84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 AKHIR YANG DIHARAPKAN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>
            <a:noAutofit/>
          </a:bodyPr>
          <a:lstStyle/>
          <a:p>
            <a:pPr algn="just"/>
            <a:r>
              <a:rPr lang="id-ID" sz="2400" dirty="0"/>
              <a:t>Mampu </a:t>
            </a:r>
            <a:r>
              <a:rPr lang="en-US" sz="2400" dirty="0" err="1" smtClean="0"/>
              <a:t>menerapkan</a:t>
            </a:r>
            <a:r>
              <a:rPr lang="en-US" sz="2400" dirty="0" smtClean="0"/>
              <a:t> </a:t>
            </a:r>
            <a:r>
              <a:rPr lang="en-US" sz="2400" dirty="0" err="1"/>
              <a:t>pemecahan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id-ID" sz="2400" dirty="0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K3 di </a:t>
            </a:r>
            <a:r>
              <a:rPr lang="en-US" sz="2400" dirty="0" err="1"/>
              <a:t>industri</a:t>
            </a:r>
            <a:r>
              <a:rPr lang="id-ID" sz="2400" dirty="0"/>
              <a:t>, </a:t>
            </a:r>
            <a:r>
              <a:rPr lang="en-US" sz="2400" dirty="0" err="1"/>
              <a:t>menguraikan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K3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id-ID" sz="2400" dirty="0"/>
              <a:t>, dan </a:t>
            </a:r>
            <a:r>
              <a:rPr lang="en-US" sz="2400" dirty="0" err="1"/>
              <a:t>merancang</a:t>
            </a:r>
            <a:r>
              <a:rPr lang="en-US" sz="2400" dirty="0"/>
              <a:t> program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K3 di </a:t>
            </a:r>
            <a:r>
              <a:rPr lang="id-ID" sz="2400" dirty="0"/>
              <a:t>i</a:t>
            </a:r>
            <a:r>
              <a:rPr lang="en-US" sz="2400" dirty="0" err="1"/>
              <a:t>ndustri</a:t>
            </a:r>
            <a:r>
              <a:rPr lang="id-ID" sz="2400" dirty="0"/>
              <a:t> terkait dengan s</a:t>
            </a:r>
            <a:r>
              <a:rPr lang="en-US" sz="2400" dirty="0" err="1"/>
              <a:t>istem</a:t>
            </a:r>
            <a:r>
              <a:rPr lang="en-US" sz="2400" dirty="0"/>
              <a:t> </a:t>
            </a:r>
            <a:r>
              <a:rPr lang="id-ID" sz="2400" dirty="0"/>
              <a:t>k</a:t>
            </a:r>
            <a:r>
              <a:rPr lang="en-US" sz="2400" dirty="0" err="1"/>
              <a:t>omputer</a:t>
            </a:r>
            <a:r>
              <a:rPr lang="en-US" sz="2400" dirty="0"/>
              <a:t> </a:t>
            </a:r>
            <a:r>
              <a:rPr lang="id-ID" sz="2400" dirty="0"/>
              <a:t>d</a:t>
            </a:r>
            <a:r>
              <a:rPr lang="en-US" sz="2400" dirty="0"/>
              <a:t>an </a:t>
            </a:r>
            <a:r>
              <a:rPr lang="id-ID" sz="2400" dirty="0"/>
              <a:t>m</a:t>
            </a:r>
            <a:r>
              <a:rPr lang="en-US" sz="2400" dirty="0" err="1"/>
              <a:t>etode</a:t>
            </a:r>
            <a:r>
              <a:rPr lang="en-US" sz="2400" dirty="0"/>
              <a:t> </a:t>
            </a:r>
            <a:r>
              <a:rPr lang="id-ID" sz="2400" dirty="0"/>
              <a:t>s</a:t>
            </a:r>
            <a:r>
              <a:rPr lang="en-US" sz="2400" dirty="0" err="1"/>
              <a:t>tatistik</a:t>
            </a:r>
            <a:r>
              <a:rPr lang="en-US" sz="2400" dirty="0"/>
              <a:t> </a:t>
            </a:r>
            <a:r>
              <a:rPr lang="id-ID" sz="2400" dirty="0"/>
              <a:t>d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id-ID" sz="2400" dirty="0"/>
              <a:t>p</a:t>
            </a:r>
            <a:r>
              <a:rPr lang="en-US" sz="2400" dirty="0" err="1"/>
              <a:t>engendalian</a:t>
            </a:r>
            <a:r>
              <a:rPr lang="en-US" sz="2400" dirty="0"/>
              <a:t> K3</a:t>
            </a:r>
            <a:r>
              <a:rPr lang="fi-FI" sz="2400" dirty="0" smtClean="0"/>
              <a:t>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2</a:t>
            </a:fld>
            <a:endParaRPr lang="en-US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57200" y="3505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INDIKATOR PENILAIAN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343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400" dirty="0"/>
              <a:t>Ketepatan dalam </a:t>
            </a:r>
            <a:r>
              <a:rPr lang="en-US" sz="2400" dirty="0" err="1"/>
              <a:t>menerapkan</a:t>
            </a:r>
            <a:r>
              <a:rPr lang="en-US" sz="2400" dirty="0"/>
              <a:t> </a:t>
            </a:r>
            <a:r>
              <a:rPr lang="en-US" sz="2400" dirty="0" err="1"/>
              <a:t>pemecahan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id-ID" sz="2400" dirty="0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K3 di </a:t>
            </a:r>
            <a:r>
              <a:rPr lang="en-US" sz="2400" dirty="0" err="1"/>
              <a:t>industri</a:t>
            </a:r>
            <a:r>
              <a:rPr lang="id-ID" sz="2400" dirty="0"/>
              <a:t>, </a:t>
            </a:r>
            <a:r>
              <a:rPr lang="en-US" sz="2400" dirty="0" err="1"/>
              <a:t>menguraikan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K3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id-ID" sz="2400" dirty="0"/>
              <a:t>, dan </a:t>
            </a:r>
            <a:r>
              <a:rPr lang="en-US" sz="2400" dirty="0" err="1"/>
              <a:t>merancang</a:t>
            </a:r>
            <a:r>
              <a:rPr lang="en-US" sz="2400" dirty="0"/>
              <a:t> program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K3 di </a:t>
            </a:r>
            <a:r>
              <a:rPr lang="id-ID" sz="2400" dirty="0"/>
              <a:t>i</a:t>
            </a:r>
            <a:r>
              <a:rPr lang="en-US" sz="2400" dirty="0" err="1"/>
              <a:t>ndustri</a:t>
            </a:r>
            <a:r>
              <a:rPr lang="id-ID" sz="2400" dirty="0"/>
              <a:t> terkait dengan s</a:t>
            </a:r>
            <a:r>
              <a:rPr lang="en-US" sz="2400" dirty="0" err="1"/>
              <a:t>istem</a:t>
            </a:r>
            <a:r>
              <a:rPr lang="en-US" sz="2400" dirty="0"/>
              <a:t> </a:t>
            </a:r>
            <a:r>
              <a:rPr lang="id-ID" sz="2400" dirty="0"/>
              <a:t>k</a:t>
            </a:r>
            <a:r>
              <a:rPr lang="en-US" sz="2400" dirty="0" err="1"/>
              <a:t>omputer</a:t>
            </a:r>
            <a:r>
              <a:rPr lang="en-US" sz="2400" dirty="0"/>
              <a:t> </a:t>
            </a:r>
            <a:r>
              <a:rPr lang="id-ID" sz="2400" dirty="0"/>
              <a:t>d</a:t>
            </a:r>
            <a:r>
              <a:rPr lang="en-US" sz="2400" dirty="0"/>
              <a:t>an </a:t>
            </a:r>
            <a:r>
              <a:rPr lang="id-ID" sz="2400" dirty="0"/>
              <a:t>m</a:t>
            </a:r>
            <a:r>
              <a:rPr lang="en-US" sz="2400" dirty="0" err="1"/>
              <a:t>etode</a:t>
            </a:r>
            <a:r>
              <a:rPr lang="en-US" sz="2400" dirty="0"/>
              <a:t> </a:t>
            </a:r>
            <a:r>
              <a:rPr lang="id-ID" sz="2400" dirty="0"/>
              <a:t>s</a:t>
            </a:r>
            <a:r>
              <a:rPr lang="en-US" sz="2400" dirty="0" err="1"/>
              <a:t>tatistik</a:t>
            </a:r>
            <a:r>
              <a:rPr lang="en-US" sz="2400" dirty="0"/>
              <a:t> </a:t>
            </a:r>
            <a:r>
              <a:rPr lang="id-ID" sz="2400" dirty="0"/>
              <a:t>d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id-ID" sz="2400" dirty="0"/>
              <a:t>p</a:t>
            </a:r>
            <a:r>
              <a:rPr lang="en-US" sz="2400" dirty="0" err="1"/>
              <a:t>engendalian</a:t>
            </a:r>
            <a:r>
              <a:rPr lang="en-US" sz="2400" dirty="0"/>
              <a:t> K3</a:t>
            </a:r>
            <a:r>
              <a:rPr lang="fi-FI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Hipotesis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 err="1" smtClean="0"/>
              <a:t>Pengujian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asumsi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perbedaan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(</a:t>
            </a:r>
            <a:r>
              <a:rPr lang="en-US" sz="2400" dirty="0" err="1" smtClean="0"/>
              <a:t>perbedaan</a:t>
            </a:r>
            <a:r>
              <a:rPr lang="en-US" sz="2400" dirty="0" smtClean="0"/>
              <a:t> parameter)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dilihat</a:t>
            </a:r>
            <a:r>
              <a:rPr lang="en-US" sz="2400" dirty="0" smtClean="0"/>
              <a:t> 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:</a:t>
            </a:r>
            <a:endParaRPr lang="id-ID" sz="2400" dirty="0" smtClean="0"/>
          </a:p>
          <a:p>
            <a:pPr lvl="1" algn="just">
              <a:spcBef>
                <a:spcPts val="600"/>
              </a:spcBef>
            </a:pPr>
            <a:r>
              <a:rPr lang="en-US" sz="2400" i="1" dirty="0" smtClean="0"/>
              <a:t>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: </a:t>
            </a:r>
            <a:r>
              <a:rPr lang="en-US" sz="2400" i="1" dirty="0" smtClean="0"/>
              <a:t>µ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</a:t>
            </a:r>
            <a:r>
              <a:rPr lang="en-US" sz="2400" i="1" dirty="0" smtClean="0"/>
              <a:t>µ</a:t>
            </a:r>
            <a:r>
              <a:rPr lang="en-US" sz="2400" baseline="-25000" dirty="0" smtClean="0"/>
              <a:t>2</a:t>
            </a:r>
            <a:endParaRPr lang="id-ID" sz="2400" dirty="0" smtClean="0"/>
          </a:p>
          <a:p>
            <a:pPr lvl="1" algn="just">
              <a:spcBef>
                <a:spcPts val="600"/>
              </a:spcBef>
            </a:pPr>
            <a:r>
              <a:rPr lang="en-US" sz="2400" i="1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: </a:t>
            </a:r>
            <a:r>
              <a:rPr lang="en-US" sz="2400" i="1" dirty="0" smtClean="0"/>
              <a:t>µ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&gt; </a:t>
            </a:r>
            <a:r>
              <a:rPr lang="en-US" sz="2400" i="1" dirty="0" smtClean="0"/>
              <a:t>µ</a:t>
            </a:r>
            <a:r>
              <a:rPr lang="en-US" sz="2400" baseline="-25000" dirty="0" smtClean="0"/>
              <a:t>2</a:t>
            </a:r>
            <a:endParaRPr lang="id-ID" sz="2400" dirty="0" smtClean="0"/>
          </a:p>
          <a:p>
            <a:pPr algn="just">
              <a:spcBef>
                <a:spcPts val="600"/>
              </a:spcBef>
            </a:pPr>
            <a:r>
              <a:rPr lang="id-ID" sz="2400" dirty="0" smtClean="0"/>
              <a:t>Contoh:</a:t>
            </a:r>
          </a:p>
          <a:p>
            <a:pPr lvl="1" algn="just">
              <a:spcBef>
                <a:spcPts val="600"/>
              </a:spcBef>
            </a:pP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analisa</a:t>
            </a:r>
            <a:r>
              <a:rPr lang="en-US" sz="2400" dirty="0" smtClean="0"/>
              <a:t>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pria</a:t>
            </a:r>
            <a:r>
              <a:rPr lang="en-US" sz="2400" dirty="0" smtClean="0"/>
              <a:t>/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kepercayaan</a:t>
            </a:r>
            <a:r>
              <a:rPr lang="en-US" sz="2400" dirty="0" smtClean="0"/>
              <a:t>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95%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keselamatan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pabrik</a:t>
            </a:r>
            <a:r>
              <a:rPr lang="en-US" sz="2400" dirty="0" smtClean="0"/>
              <a:t> </a:t>
            </a:r>
            <a:r>
              <a:rPr lang="id-ID" sz="2400" dirty="0" smtClean="0"/>
              <a:t>X</a:t>
            </a:r>
            <a:r>
              <a:rPr lang="en-US" sz="2400" dirty="0" smtClean="0"/>
              <a:t> </a:t>
            </a:r>
            <a:r>
              <a:rPr lang="en-US" sz="2400" dirty="0" err="1" smtClean="0"/>
              <a:t>berlandaskan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keterangan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diamati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50 orang</a:t>
            </a:r>
            <a:r>
              <a:rPr lang="id-ID" sz="2400" dirty="0" smtClean="0"/>
              <a:t> </a:t>
            </a:r>
            <a:r>
              <a:rPr lang="en-US" sz="2400" dirty="0" err="1" smtClean="0"/>
              <a:t>pekerja</a:t>
            </a:r>
            <a:r>
              <a:rPr lang="en-US" sz="24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20CB921-A82F-40A1-A589-74D3926E3E90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1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Gambar Hipotesis </a:t>
            </a:r>
            <a:r>
              <a:rPr lang="en-US" sz="2400" dirty="0" smtClean="0"/>
              <a:t>…</a:t>
            </a:r>
            <a:r>
              <a:rPr lang="id-ID" sz="2400" dirty="0" smtClean="0"/>
              <a:t>(1</a:t>
            </a:r>
            <a:r>
              <a:rPr lang="en-US" sz="2400" dirty="0" smtClean="0"/>
              <a:t>/2</a:t>
            </a:r>
            <a:r>
              <a:rPr lang="id-ID" sz="2400" dirty="0" smtClean="0"/>
              <a:t>)</a:t>
            </a: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7" t="13675" r="3578" b="9338"/>
          <a:stretch/>
        </p:blipFill>
        <p:spPr>
          <a:xfrm>
            <a:off x="416462" y="1676398"/>
            <a:ext cx="8311077" cy="4495801"/>
          </a:xfrm>
          <a:ln>
            <a:solidFill>
              <a:schemeClr val="tx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867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A438E2A-D836-482A-B683-BB90E7064852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Gambar Hipotesis </a:t>
            </a:r>
            <a:r>
              <a:rPr lang="en-US" sz="2400" dirty="0" smtClean="0"/>
              <a:t>…</a:t>
            </a:r>
            <a:r>
              <a:rPr lang="id-ID" sz="2400" dirty="0" smtClean="0"/>
              <a:t>(2</a:t>
            </a:r>
            <a:r>
              <a:rPr lang="en-US" sz="2400" dirty="0" smtClean="0"/>
              <a:t>/2</a:t>
            </a:r>
            <a:r>
              <a:rPr lang="id-ID" sz="2400" dirty="0" smtClean="0"/>
              <a:t>)</a:t>
            </a:r>
          </a:p>
        </p:txBody>
      </p:sp>
      <p:pic>
        <p:nvPicPr>
          <p:cNvPr id="29699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99CC"/>
              </a:clrFrom>
              <a:clrTo>
                <a:srgbClr val="FF99CC">
                  <a:alpha val="0"/>
                </a:srgbClr>
              </a:clrTo>
            </a:clrChange>
          </a:blip>
          <a:srcRect l="7152" t="12901" r="7424" b="13514"/>
          <a:stretch/>
        </p:blipFill>
        <p:spPr>
          <a:xfrm>
            <a:off x="525131" y="1600200"/>
            <a:ext cx="8093738" cy="45720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02E7585-D240-49E9-A9AD-8A60806672AE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9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Korelasi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3600"/>
              </a:spcBef>
            </a:pP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i="1" dirty="0" smtClean="0"/>
              <a:t>Y</a:t>
            </a:r>
            <a:r>
              <a:rPr lang="en-US" dirty="0" smtClean="0"/>
              <a:t>.</a:t>
            </a:r>
          </a:p>
          <a:p>
            <a:pPr algn="just">
              <a:spcBef>
                <a:spcPts val="3600"/>
              </a:spcBef>
            </a:pPr>
            <a:r>
              <a:rPr lang="en-US" dirty="0" smtClean="0"/>
              <a:t>Batas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2 </a:t>
            </a:r>
            <a:r>
              <a:rPr lang="en-US" dirty="0" err="1" smtClean="0"/>
              <a:t>kemungkinan</a:t>
            </a:r>
            <a:endParaRPr lang="en-US" dirty="0" smtClean="0"/>
          </a:p>
          <a:p>
            <a:pPr lvl="1" algn="just">
              <a:spcBef>
                <a:spcPts val="3600"/>
              </a:spcBef>
            </a:pPr>
            <a:r>
              <a:rPr lang="en-US" sz="3200" dirty="0" err="1" smtClean="0"/>
              <a:t>Variabel</a:t>
            </a:r>
            <a:r>
              <a:rPr lang="en-US" sz="3200" dirty="0" smtClean="0"/>
              <a:t> </a:t>
            </a:r>
            <a:r>
              <a:rPr lang="en-US" sz="3200" i="1" dirty="0" smtClean="0"/>
              <a:t>X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i="1" dirty="0" smtClean="0"/>
              <a:t>Y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dependen</a:t>
            </a:r>
            <a:r>
              <a:rPr lang="en-US" sz="3200" dirty="0" smtClean="0"/>
              <a:t>.</a:t>
            </a:r>
          </a:p>
          <a:p>
            <a:pPr lvl="1" algn="just">
              <a:spcBef>
                <a:spcPts val="3600"/>
              </a:spcBef>
            </a:pPr>
            <a:r>
              <a:rPr lang="en-US" sz="3200" dirty="0" err="1" smtClean="0"/>
              <a:t>Variabel</a:t>
            </a:r>
            <a:r>
              <a:rPr lang="en-US" sz="3200" dirty="0" smtClean="0"/>
              <a:t> </a:t>
            </a:r>
            <a:r>
              <a:rPr lang="en-US" sz="3200" i="1" dirty="0" smtClean="0"/>
              <a:t>X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i="1" dirty="0" smtClean="0"/>
              <a:t>Y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independen</a:t>
            </a:r>
            <a:r>
              <a:rPr lang="en-US" sz="32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3072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76B8E9A-89A1-4771-A987-6BC81B759A81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Regresi</a:t>
            </a:r>
            <a:r>
              <a:rPr lang="en-US" dirty="0" smtClean="0"/>
              <a:t> Linier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Rot="1" noChangeArrowheads="1"/>
              </p:cNvSpPr>
              <p:nvPr>
                <p:ph sz="half" idx="1"/>
              </p:nvPr>
            </p:nvSpPr>
            <p:spPr>
              <a:xfrm>
                <a:off x="304800" y="1600200"/>
                <a:ext cx="4191000" cy="472440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 err="1" smtClean="0"/>
                  <a:t>Mengambarkan</a:t>
                </a:r>
                <a:r>
                  <a:rPr lang="en-US" sz="2400" dirty="0" smtClean="0"/>
                  <a:t> </a:t>
                </a:r>
                <a:r>
                  <a:rPr lang="id-ID" sz="2400" dirty="0" smtClean="0"/>
                  <a:t>h</a:t>
                </a:r>
                <a:r>
                  <a:rPr lang="en-US" sz="2400" dirty="0" err="1" smtClean="0"/>
                  <a:t>ubungan</a:t>
                </a:r>
                <a:r>
                  <a:rPr lang="en-US" sz="2400" dirty="0" smtClean="0"/>
                  <a:t> </a:t>
                </a:r>
                <a:r>
                  <a:rPr lang="id-ID" sz="2400" dirty="0" smtClean="0"/>
                  <a:t>a</a:t>
                </a:r>
                <a:r>
                  <a:rPr lang="en-US" sz="2400" dirty="0" err="1" smtClean="0"/>
                  <a:t>ntara</a:t>
                </a:r>
                <a:r>
                  <a:rPr lang="en-US" sz="2400" dirty="0" smtClean="0"/>
                  <a:t> </a:t>
                </a:r>
                <a:r>
                  <a:rPr lang="id-ID" sz="2400" dirty="0" smtClean="0"/>
                  <a:t>v</a:t>
                </a:r>
                <a:r>
                  <a:rPr lang="en-US" sz="2400" dirty="0" err="1" smtClean="0"/>
                  <a:t>ariabel</a:t>
                </a:r>
                <a:r>
                  <a:rPr lang="en-US" sz="2400" dirty="0" smtClean="0"/>
                  <a:t> </a:t>
                </a:r>
                <a:r>
                  <a:rPr lang="en-US" sz="2400" i="1" dirty="0" smtClean="0"/>
                  <a:t>X</a:t>
                </a:r>
                <a:r>
                  <a:rPr lang="en-US" sz="2400" dirty="0" smtClean="0"/>
                  <a:t> </a:t>
                </a:r>
                <a:r>
                  <a:rPr lang="id-ID" sz="2400" dirty="0" smtClean="0"/>
                  <a:t>d</a:t>
                </a:r>
                <a:r>
                  <a:rPr lang="en-US" sz="2400" dirty="0" smtClean="0"/>
                  <a:t>an </a:t>
                </a:r>
                <a:r>
                  <a:rPr lang="en-US" sz="2400" i="1" dirty="0" smtClean="0"/>
                  <a:t>Y</a:t>
                </a:r>
                <a:r>
                  <a:rPr lang="id-ID" sz="2400" dirty="0" smtClean="0"/>
                  <a:t>.</a:t>
                </a:r>
              </a:p>
              <a:p>
                <a:pPr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sz="3200" dirty="0" smtClean="0"/>
                  <a:t>	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/>
                      </a:rPr>
                      <m:t>𝒀</m:t>
                    </m:r>
                    <m:r>
                      <a:rPr lang="en-US" sz="3200" b="1" i="1" dirty="0" smtClean="0">
                        <a:latin typeface="Cambria Math"/>
                      </a:rPr>
                      <m:t>=</m:t>
                    </m:r>
                    <m:r>
                      <a:rPr lang="en-US" sz="3200" b="1" i="1" dirty="0" err="1" smtClean="0">
                        <a:latin typeface="Cambria Math"/>
                      </a:rPr>
                      <m:t>𝒂𝑿</m:t>
                    </m:r>
                    <m:r>
                      <a:rPr lang="en-US" sz="3200" b="1" i="1" dirty="0" smtClean="0">
                        <a:latin typeface="Cambria Math"/>
                      </a:rPr>
                      <m:t>+</m:t>
                    </m:r>
                    <m:r>
                      <a:rPr lang="en-US" sz="3200" b="1" i="1" dirty="0" smtClean="0">
                        <a:latin typeface="Cambria Math"/>
                      </a:rPr>
                      <m:t>𝒃</m:t>
                    </m:r>
                  </m:oMath>
                </a14:m>
                <a:endParaRPr lang="id-ID" sz="3200" b="1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2400" dirty="0" err="1" smtClean="0"/>
                  <a:t>Contoh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Kasus</a:t>
                </a:r>
                <a:r>
                  <a:rPr lang="en-US" sz="2400" dirty="0" smtClean="0"/>
                  <a:t>:</a:t>
                </a:r>
                <a:endParaRPr lang="id-ID" sz="2400" dirty="0" smtClean="0"/>
              </a:p>
              <a:p>
                <a:pPr lvl="1">
                  <a:spcBef>
                    <a:spcPts val="600"/>
                  </a:spcBef>
                </a:pPr>
                <a:r>
                  <a:rPr lang="en-US" dirty="0" smtClean="0"/>
                  <a:t>PT. X </a:t>
                </a:r>
                <a:r>
                  <a:rPr lang="en-US" dirty="0" err="1"/>
                  <a:t>i</a:t>
                </a:r>
                <a:r>
                  <a:rPr lang="en-US" dirty="0" err="1" smtClean="0"/>
                  <a:t>ngin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mengetahui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apakah</a:t>
                </a:r>
                <a:r>
                  <a:rPr lang="en-US" dirty="0" smtClean="0"/>
                  <a:t> lama </a:t>
                </a:r>
                <a:r>
                  <a:rPr lang="en-US" i="1" dirty="0" smtClean="0"/>
                  <a:t>training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diberikan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kepada</a:t>
                </a:r>
                <a:r>
                  <a:rPr lang="en-US" dirty="0" smtClean="0"/>
                  <a:t> Supervisor </a:t>
                </a:r>
                <a:r>
                  <a:rPr lang="en-US" dirty="0" err="1" smtClean="0"/>
                  <a:t>akan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berpengaruh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terhadap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jumlah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keadaan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tidak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aman</a:t>
                </a:r>
                <a:r>
                  <a:rPr lang="id-ID" dirty="0" smtClean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600200"/>
                <a:ext cx="4191000" cy="4724400"/>
              </a:xfrm>
              <a:blipFill rotWithShape="1">
                <a:blip r:embed="rId3"/>
                <a:stretch>
                  <a:fillRect l="-1890" t="-1032" r="-872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8405228"/>
              </p:ext>
            </p:extLst>
          </p:nvPr>
        </p:nvGraphicFramePr>
        <p:xfrm>
          <a:off x="4495800" y="1600200"/>
          <a:ext cx="4343400" cy="464819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65200"/>
                <a:gridCol w="1608667"/>
                <a:gridCol w="1769533"/>
              </a:tblGrid>
              <a:tr h="158848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SPV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Lama Training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Jumlah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Keadaan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Tidak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Aman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1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28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1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28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1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3174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697B83A-40F2-401D-8DF3-2705F2C15DFB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Contoh</a:t>
            </a:r>
            <a:endParaRPr lang="en-US" dirty="0" smtClean="0"/>
          </a:p>
        </p:txBody>
      </p:sp>
      <p:graphicFrame>
        <p:nvGraphicFramePr>
          <p:cNvPr id="270436" name="Group 10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1698231"/>
              </p:ext>
            </p:extLst>
          </p:nvPr>
        </p:nvGraphicFramePr>
        <p:xfrm>
          <a:off x="457198" y="1600200"/>
          <a:ext cx="4343402" cy="4572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4802"/>
                <a:gridCol w="840764"/>
                <a:gridCol w="1379846"/>
                <a:gridCol w="1167990"/>
              </a:tblGrid>
              <a:tr h="6531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sz="2000" b="1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r>
                        <a:rPr kumimoji="0" lang="en-US" sz="2000" b="1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sz="2000" b="1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r>
                        <a:rPr kumimoji="0" lang="en-US" sz="2000" b="1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sz="2000" b="1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sz="20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1,600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160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6,400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280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4000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224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256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∑ = 161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∑ = 56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∑ = 1,144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∑ = 8,681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87465" y="5105400"/>
                <a:ext cx="3426631" cy="1114149"/>
              </a:xfrm>
            </p:spPr>
            <p:txBody>
              <a:bodyPr wrap="square" anchor="ctr">
                <a:noAutofit/>
              </a:bodyPr>
              <a:lstStyle/>
              <a:p>
                <a:pPr marL="0" indent="0" algn="just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𝒀</m:t>
                      </m:r>
                      <m:r>
                        <a:rPr lang="en-US" sz="2400" b="1" i="1" smtClean="0">
                          <a:latin typeface="Cambria Math"/>
                        </a:rPr>
                        <m:t>=−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𝟏𝟖𝟖</m:t>
                      </m:r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𝟏𝟕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id-ID" sz="2400" b="1" dirty="0" smtClean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87465" y="5105400"/>
                <a:ext cx="3426631" cy="1114149"/>
              </a:xfrm>
              <a:blipFill rotWithShape="1">
                <a:blip r:embed="rId3"/>
                <a:stretch>
                  <a:fillRect l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 dirty="0"/>
          </a:p>
        </p:txBody>
      </p:sp>
      <p:sp>
        <p:nvSpPr>
          <p:cNvPr id="3282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EF1D273-CCFC-4CA6-BD02-34BAA0C4712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105400" y="1676400"/>
            <a:ext cx="3733800" cy="3429000"/>
          </a:xfrm>
          <a:prstGeom prst="roundRect">
            <a:avLst>
              <a:gd name="adj" fmla="val 5421"/>
            </a:avLst>
          </a:prstGeom>
          <a:solidFill>
            <a:schemeClr val="accent6">
              <a:lumMod val="20000"/>
              <a:lumOff val="80000"/>
              <a:alpha val="51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26050" y="1781451"/>
                <a:ext cx="3450377" cy="1492182"/>
              </a:xfrm>
              <a:prstGeom prst="roundRect">
                <a:avLst>
                  <a:gd name="adj" fmla="val 11179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𝒂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𝟓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𝟏𝟒𝟒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𝟏𝟔𝟏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𝟓𝟔</m:t>
                              </m:r>
                            </m:e>
                          </m:d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𝟓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𝟖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𝟔𝟖𝟏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𝟏𝟔𝟏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latin typeface="Cambria Math"/>
                        </a:rPr>
                        <m:t>=−</m:t>
                      </m:r>
                      <m:r>
                        <a:rPr lang="en-US" sz="2000" b="1" i="1">
                          <a:latin typeface="Cambria Math"/>
                        </a:rPr>
                        <m:t>𝟎</m:t>
                      </m:r>
                      <m:r>
                        <a:rPr lang="en-US" sz="2000" b="1" i="1">
                          <a:latin typeface="Cambria Math"/>
                        </a:rPr>
                        <m:t>.</m:t>
                      </m:r>
                      <m:r>
                        <a:rPr lang="en-US" sz="2000" b="1" i="1">
                          <a:latin typeface="Cambria Math"/>
                        </a:rPr>
                        <m:t>𝟏𝟖𝟖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050" y="1781451"/>
                <a:ext cx="3450377" cy="1492182"/>
              </a:xfrm>
              <a:prstGeom prst="roundRect">
                <a:avLst>
                  <a:gd name="adj" fmla="val 11179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26050" y="3584722"/>
                <a:ext cx="3450377" cy="1368278"/>
              </a:xfrm>
              <a:prstGeom prst="roundRect">
                <a:avLst>
                  <a:gd name="adj" fmla="val 8161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𝒃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𝟓𝟔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𝟏𝟖𝟖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𝟏𝟔𝟏</m:t>
                              </m:r>
                            </m:e>
                          </m:d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𝟏𝟕</m:t>
                      </m:r>
                      <m:r>
                        <a:rPr lang="en-US" sz="2000" b="1" i="1">
                          <a:latin typeface="Cambria Math"/>
                        </a:rPr>
                        <m:t>.</m:t>
                      </m:r>
                      <m:r>
                        <a:rPr lang="en-US" sz="2000" b="1" i="1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050" y="3584722"/>
                <a:ext cx="3450377" cy="1368278"/>
              </a:xfrm>
              <a:prstGeom prst="roundRect">
                <a:avLst>
                  <a:gd name="adj" fmla="val 8161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4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6" grpId="0" animBg="1"/>
      <p:bldP spid="2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/>
              <a:t>Statistik</a:t>
            </a:r>
            <a:r>
              <a:rPr lang="en-US" sz="4000" dirty="0" smtClean="0"/>
              <a:t> </a:t>
            </a:r>
            <a:r>
              <a:rPr lang="en-US" sz="4000" dirty="0" err="1" smtClean="0"/>
              <a:t>Kecelakaan</a:t>
            </a:r>
            <a:r>
              <a:rPr lang="en-US" sz="4000" dirty="0" smtClean="0"/>
              <a:t> </a:t>
            </a:r>
            <a:r>
              <a:rPr lang="en-US" sz="4000" dirty="0" err="1" smtClean="0"/>
              <a:t>Kerja</a:t>
            </a:r>
            <a:r>
              <a:rPr lang="en-US" sz="2400" dirty="0" smtClean="0"/>
              <a:t> (1)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2298" t="2139" r="2933"/>
          <a:stretch/>
        </p:blipFill>
        <p:spPr>
          <a:xfrm>
            <a:off x="457201" y="1635456"/>
            <a:ext cx="8229600" cy="4572000"/>
          </a:xfrm>
          <a:ln>
            <a:solidFill>
              <a:schemeClr val="tx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3EF9261-BA3F-446E-BC09-6B963B34B562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/>
              <a:t>Statistik</a:t>
            </a:r>
            <a:r>
              <a:rPr lang="en-US" sz="4000" dirty="0" smtClean="0"/>
              <a:t> </a:t>
            </a:r>
            <a:r>
              <a:rPr lang="en-US" sz="4000" dirty="0" err="1" smtClean="0"/>
              <a:t>Kecelakaan</a:t>
            </a:r>
            <a:r>
              <a:rPr lang="en-US" sz="4000" dirty="0" smtClean="0"/>
              <a:t> </a:t>
            </a:r>
            <a:r>
              <a:rPr lang="en-US" sz="4000" dirty="0" err="1" smtClean="0"/>
              <a:t>Kerja</a:t>
            </a:r>
            <a:r>
              <a:rPr lang="en-US" sz="2400" dirty="0" smtClean="0"/>
              <a:t> (2)</a:t>
            </a:r>
            <a:endParaRPr lang="id-ID" sz="2400" dirty="0" smtClean="0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r="1741"/>
          <a:stretch/>
        </p:blipFill>
        <p:spPr>
          <a:xfrm>
            <a:off x="457200" y="1645920"/>
            <a:ext cx="8229600" cy="4572000"/>
          </a:xfrm>
          <a:ln>
            <a:solidFill>
              <a:schemeClr val="tx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DA4AF2D-C265-428A-9A1B-7C9FF2B10255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6" descr="TQ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9731" y="796329"/>
            <a:ext cx="5824538" cy="25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ood da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429000"/>
            <a:ext cx="7162800" cy="271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spcBef>
                <a:spcPts val="1000"/>
              </a:spcBef>
              <a:buFont typeface="+mj-lt"/>
              <a:buAutoNum type="arabicParenR"/>
            </a:pPr>
            <a:r>
              <a:rPr lang="en-US" sz="2800" dirty="0" err="1" smtClean="0"/>
              <a:t>Pencatatan</a:t>
            </a:r>
            <a:r>
              <a:rPr lang="en-US" sz="2800" dirty="0" smtClean="0"/>
              <a:t> </a:t>
            </a:r>
            <a:r>
              <a:rPr lang="en-US" sz="2800" dirty="0" err="1" smtClean="0"/>
              <a:t>kecelakaan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 marL="514350" indent="-514350" algn="just">
              <a:spcBef>
                <a:spcPts val="1000"/>
              </a:spcBef>
              <a:buFont typeface="+mj-lt"/>
              <a:buAutoNum type="arabicParenR"/>
            </a:pPr>
            <a:r>
              <a:rPr lang="en-US" sz="2800" dirty="0" err="1" smtClean="0"/>
              <a:t>Membantu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perhitungan</a:t>
            </a:r>
            <a:r>
              <a:rPr lang="en-US" sz="2800" dirty="0" smtClean="0"/>
              <a:t> </a:t>
            </a:r>
            <a:r>
              <a:rPr lang="en-US" sz="2800" dirty="0" err="1" smtClean="0"/>
              <a:t>statistik</a:t>
            </a:r>
            <a:r>
              <a:rPr lang="en-US" sz="2800" dirty="0" smtClean="0"/>
              <a:t> </a:t>
            </a:r>
            <a:r>
              <a:rPr lang="en-US" sz="2800" dirty="0" err="1" smtClean="0"/>
              <a:t>kecelakaan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 marL="514350" indent="-514350" algn="just">
              <a:spcBef>
                <a:spcPts val="1000"/>
              </a:spcBef>
              <a:buFont typeface="+mj-lt"/>
              <a:buAutoNum type="arabicParenR"/>
            </a:pPr>
            <a:r>
              <a:rPr lang="en-US" sz="2800" dirty="0" err="1" smtClean="0"/>
              <a:t>Penyimpanan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historis</a:t>
            </a:r>
            <a:r>
              <a:rPr lang="en-US" sz="2800" dirty="0" smtClean="0"/>
              <a:t> </a:t>
            </a:r>
            <a:r>
              <a:rPr lang="en-US" sz="2800" dirty="0" err="1" smtClean="0"/>
              <a:t>kejadian</a:t>
            </a:r>
            <a:r>
              <a:rPr lang="en-US" sz="2800" dirty="0" smtClean="0"/>
              <a:t> </a:t>
            </a:r>
            <a:r>
              <a:rPr lang="en-US" sz="2800" dirty="0" err="1" smtClean="0"/>
              <a:t>kecelakaan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 marL="514350" indent="-514350" algn="just">
              <a:spcBef>
                <a:spcPts val="1000"/>
              </a:spcBef>
              <a:buFont typeface="+mj-lt"/>
              <a:buAutoNum type="arabicParenR"/>
            </a:pPr>
            <a:r>
              <a:rPr lang="en-US" sz="2800" dirty="0" err="1" smtClean="0"/>
              <a:t>Sosialisasi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keselamatan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 marL="514350" indent="-514350" algn="just">
              <a:spcBef>
                <a:spcPts val="1000"/>
              </a:spcBef>
              <a:buFont typeface="+mj-lt"/>
              <a:buAutoNum type="arabicParenR"/>
            </a:pPr>
            <a:r>
              <a:rPr lang="en-US" sz="2800" dirty="0" err="1" smtClean="0"/>
              <a:t>Efisiensi</a:t>
            </a:r>
            <a:r>
              <a:rPr lang="en-US" sz="2800" dirty="0" smtClean="0"/>
              <a:t> </a:t>
            </a:r>
            <a:r>
              <a:rPr lang="en-US" sz="2800" dirty="0" err="1" smtClean="0"/>
              <a:t>pengelolaan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pelaksana</a:t>
            </a:r>
            <a:r>
              <a:rPr lang="en-US" sz="2800" dirty="0" smtClean="0"/>
              <a:t> program K3.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5619736-ADDD-4893-AFC3-80BFCE4072EA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7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219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i="1" dirty="0" smtClean="0"/>
              <a:t>Computerized Safety Data System </a:t>
            </a:r>
            <a:r>
              <a:rPr lang="en-US" sz="3600" dirty="0" smtClean="0"/>
              <a:t>(</a:t>
            </a:r>
            <a:r>
              <a:rPr lang="id-ID" sz="3600" dirty="0" smtClean="0"/>
              <a:t>CSDS</a:t>
            </a:r>
            <a:r>
              <a:rPr lang="en-US" sz="3600" dirty="0" smtClean="0"/>
              <a:t>) </a:t>
            </a:r>
          </a:p>
        </p:txBody>
      </p:sp>
      <p:sp>
        <p:nvSpPr>
          <p:cNvPr id="9219" name="Subtitle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komputerisasi</a:t>
            </a:r>
            <a:r>
              <a:rPr lang="en-US" sz="3200" dirty="0" smtClean="0"/>
              <a:t> </a:t>
            </a:r>
            <a:r>
              <a:rPr lang="en-US" sz="3200" dirty="0" err="1" smtClean="0"/>
              <a:t>penyimpanan</a:t>
            </a:r>
            <a:r>
              <a:rPr lang="en-US" sz="3200" dirty="0" smtClean="0"/>
              <a:t> data yang </a:t>
            </a:r>
            <a:r>
              <a:rPr lang="en-US" sz="3200" dirty="0" err="1" smtClean="0"/>
              <a:t>diperlukan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manajemen</a:t>
            </a:r>
            <a:r>
              <a:rPr lang="en-US" sz="3200" dirty="0" smtClean="0"/>
              <a:t> K3</a:t>
            </a:r>
            <a:r>
              <a:rPr lang="id-ID" sz="3200" dirty="0" smtClean="0"/>
              <a:t>,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lain:</a:t>
            </a:r>
          </a:p>
          <a:p>
            <a:pPr marL="971550" lvl="1" indent="-514350" algn="just">
              <a:spcBef>
                <a:spcPts val="1800"/>
              </a:spcBef>
              <a:buFont typeface="+mj-lt"/>
              <a:buAutoNum type="arabicParenR"/>
            </a:pPr>
            <a:r>
              <a:rPr lang="id-ID" sz="3200" dirty="0" smtClean="0"/>
              <a:t>Laporan Hasil (</a:t>
            </a:r>
            <a:r>
              <a:rPr lang="en-US" sz="3200" i="1" dirty="0" smtClean="0"/>
              <a:t>Output Report</a:t>
            </a:r>
            <a:r>
              <a:rPr lang="id-ID" sz="3200" dirty="0" smtClean="0"/>
              <a:t>).</a:t>
            </a:r>
            <a:endParaRPr lang="en-US" sz="3200" dirty="0" smtClean="0"/>
          </a:p>
          <a:p>
            <a:pPr marL="971550" lvl="1" indent="-514350" algn="just">
              <a:spcBef>
                <a:spcPts val="1800"/>
              </a:spcBef>
              <a:buFont typeface="+mj-lt"/>
              <a:buAutoNum type="arabicParenR"/>
            </a:pPr>
            <a:r>
              <a:rPr lang="en-US" sz="3200" dirty="0" err="1" smtClean="0"/>
              <a:t>Petunjuk</a:t>
            </a:r>
            <a:r>
              <a:rPr lang="en-US" sz="3200" dirty="0" smtClean="0"/>
              <a:t> </a:t>
            </a:r>
            <a:r>
              <a:rPr lang="id-ID" sz="3200" dirty="0" smtClean="0"/>
              <a:t>(</a:t>
            </a:r>
            <a:r>
              <a:rPr lang="en-US" sz="3200" i="1" dirty="0" smtClean="0"/>
              <a:t>User’s Manual</a:t>
            </a:r>
            <a:r>
              <a:rPr lang="id-ID" sz="3200" dirty="0" smtClean="0"/>
              <a:t>)</a:t>
            </a:r>
            <a:r>
              <a:rPr lang="en-US" sz="3200" dirty="0" smtClean="0"/>
              <a:t>.</a:t>
            </a:r>
          </a:p>
          <a:p>
            <a:pPr marL="971550" lvl="1" indent="-514350" algn="just">
              <a:spcBef>
                <a:spcPts val="1800"/>
              </a:spcBef>
              <a:buFont typeface="+mj-lt"/>
              <a:buAutoNum type="arabicParenR"/>
            </a:pPr>
            <a:r>
              <a:rPr lang="id-ID" sz="3200" dirty="0" smtClean="0"/>
              <a:t>Formulir Investigasi (</a:t>
            </a:r>
            <a:r>
              <a:rPr lang="en-US" sz="3200" i="1" dirty="0" smtClean="0"/>
              <a:t>Investigation Form</a:t>
            </a:r>
            <a:r>
              <a:rPr lang="id-ID" sz="3200" dirty="0" smtClean="0"/>
              <a:t>)</a:t>
            </a:r>
            <a:r>
              <a:rPr lang="en-US" sz="32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41A69E9-F4B3-4252-A884-5139B9068F4B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3600" dirty="0" smtClean="0"/>
              <a:t>Laporan Hasil (</a:t>
            </a:r>
            <a:r>
              <a:rPr lang="en-US" sz="3600" i="1" dirty="0" smtClean="0"/>
              <a:t>Output Reports</a:t>
            </a:r>
            <a:r>
              <a:rPr lang="id-ID" sz="3600" dirty="0" smtClean="0"/>
              <a:t>)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just">
              <a:spcBef>
                <a:spcPts val="4200"/>
              </a:spcBef>
              <a:buFont typeface="+mj-lt"/>
              <a:buAutoNum type="arabicParenR"/>
            </a:pPr>
            <a:r>
              <a:rPr lang="id-ID" sz="3200" dirty="0"/>
              <a:t>Laporan kondisi tidak aman (</a:t>
            </a:r>
            <a:r>
              <a:rPr lang="en-US" sz="3200" i="1" dirty="0"/>
              <a:t>Unsafe Condition Report</a:t>
            </a:r>
            <a:r>
              <a:rPr lang="id-ID" sz="3200" dirty="0"/>
              <a:t>).</a:t>
            </a:r>
            <a:endParaRPr lang="en-US" sz="3200" dirty="0"/>
          </a:p>
          <a:p>
            <a:pPr marL="514350" lvl="0" indent="-514350" algn="just">
              <a:spcBef>
                <a:spcPts val="4200"/>
              </a:spcBef>
              <a:buFont typeface="+mj-lt"/>
              <a:buAutoNum type="arabicParenR"/>
            </a:pPr>
            <a:r>
              <a:rPr lang="id-ID" sz="3200" dirty="0"/>
              <a:t>Laporan Bahaya (</a:t>
            </a:r>
            <a:r>
              <a:rPr lang="en-US" sz="3200" i="1" dirty="0"/>
              <a:t>Hazard Reporting</a:t>
            </a:r>
            <a:r>
              <a:rPr lang="id-ID" sz="3200" dirty="0"/>
              <a:t>).</a:t>
            </a:r>
            <a:endParaRPr lang="en-US" sz="3200" dirty="0"/>
          </a:p>
          <a:p>
            <a:pPr marL="514350" lvl="0" indent="-514350" algn="just">
              <a:spcBef>
                <a:spcPts val="4200"/>
              </a:spcBef>
              <a:buFont typeface="+mj-lt"/>
              <a:buAutoNum type="arabicParenR"/>
            </a:pPr>
            <a:r>
              <a:rPr lang="id-ID" sz="3200" dirty="0"/>
              <a:t>Kehilangan waktu dan biaya akibat kecelakaan (</a:t>
            </a:r>
            <a:r>
              <a:rPr lang="en-US" sz="3200" i="1" dirty="0"/>
              <a:t>Lost Time injuries and Their Associated Cost to the Company</a:t>
            </a:r>
            <a:r>
              <a:rPr lang="id-ID" sz="3200" dirty="0" smtClean="0"/>
              <a:t>).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EBEEA68-847B-4E07-862D-617F776E545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8471"/>
            <a:ext cx="8229600" cy="1200329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3600" dirty="0" smtClean="0"/>
              <a:t>Petunjuk (Manual)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id-ID" sz="3600" dirty="0" smtClean="0"/>
              <a:t>Kondisi Tidak Aman</a:t>
            </a:r>
            <a:r>
              <a:rPr lang="en-US" sz="2400" dirty="0" smtClean="0"/>
              <a:t> …(1/2)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id-ID" sz="2600" dirty="0" smtClean="0"/>
              <a:t>Peralatan cacat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Perlengkapan perlindungan pribadi yang tidak tepat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Penempatan yang tidak tepat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Suhu ekstrem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en-US" sz="2600" dirty="0" err="1" smtClean="0"/>
              <a:t>Bahaya</a:t>
            </a:r>
            <a:r>
              <a:rPr lang="en-US" sz="2600" dirty="0" smtClean="0"/>
              <a:t> k</a:t>
            </a:r>
            <a:r>
              <a:rPr lang="id-ID" sz="2600" dirty="0" smtClean="0"/>
              <a:t>ebisingan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Pencahayaan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en-US" sz="2600" dirty="0" smtClean="0"/>
              <a:t>Tata </a:t>
            </a:r>
            <a:r>
              <a:rPr lang="en-US" sz="2600" dirty="0" err="1" smtClean="0"/>
              <a:t>Letak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en-US" sz="2600" dirty="0" smtClean="0"/>
              <a:t>P</a:t>
            </a:r>
            <a:r>
              <a:rPr lang="id-ID" sz="2600" dirty="0" smtClean="0"/>
              <a:t>elatihan</a:t>
            </a:r>
            <a:r>
              <a:rPr lang="en-US" sz="26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2B17CCA-6021-461E-ADCA-20541DFFF461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8471"/>
            <a:ext cx="8229600" cy="1200329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3600" dirty="0" smtClean="0"/>
              <a:t>Petunjuk (Manual)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id-ID" sz="3600" dirty="0" smtClean="0"/>
              <a:t>Kondisi Tidak Aman</a:t>
            </a:r>
            <a:r>
              <a:rPr lang="en-US" sz="2400" dirty="0" smtClean="0"/>
              <a:t> …(2/2)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id-ID" sz="2600" dirty="0" smtClean="0"/>
              <a:t>Jarak pandang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>
              <a:spcBef>
                <a:spcPts val="600"/>
              </a:spcBef>
            </a:pPr>
            <a:r>
              <a:rPr lang="id-ID" sz="2600" dirty="0" smtClean="0"/>
              <a:t>Kondisi cuaca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>
              <a:spcBef>
                <a:spcPts val="600"/>
              </a:spcBef>
            </a:pPr>
            <a:r>
              <a:rPr lang="id-ID" sz="2600" dirty="0" smtClean="0"/>
              <a:t>Permukaan licin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>
              <a:spcBef>
                <a:spcPts val="600"/>
              </a:spcBef>
            </a:pPr>
            <a:r>
              <a:rPr lang="id-ID" sz="2600" dirty="0" smtClean="0"/>
              <a:t>Pelabelan yang tidak tepat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>
              <a:spcBef>
                <a:spcPts val="600"/>
              </a:spcBef>
            </a:pPr>
            <a:r>
              <a:rPr lang="id-ID" sz="2600" dirty="0" smtClean="0"/>
              <a:t>Penyimpanan yang tidak tepat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>
              <a:spcBef>
                <a:spcPts val="600"/>
              </a:spcBef>
            </a:pPr>
            <a:r>
              <a:rPr lang="id-ID" sz="2600" dirty="0" smtClean="0"/>
              <a:t>Suhu atau kegagalan kontrol tekanan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>
              <a:spcBef>
                <a:spcPts val="600"/>
              </a:spcBef>
            </a:pPr>
            <a:r>
              <a:rPr lang="id-ID" sz="2600" dirty="0" smtClean="0"/>
              <a:t>Menangani beban terlalu berat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>
              <a:spcBef>
                <a:spcPts val="600"/>
              </a:spcBef>
            </a:pPr>
            <a:r>
              <a:rPr lang="id-ID" sz="2600" dirty="0" smtClean="0"/>
              <a:t>Kegagalan alat pelindung diri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>
              <a:spcBef>
                <a:spcPts val="600"/>
              </a:spcBef>
            </a:pPr>
            <a:r>
              <a:rPr lang="id-ID" sz="2600" dirty="0" smtClean="0"/>
              <a:t>Kondisi jalan yang buruk</a:t>
            </a:r>
            <a:r>
              <a:rPr lang="en-US" sz="2600" dirty="0" smtClean="0"/>
              <a:t>.</a:t>
            </a:r>
            <a:endParaRPr lang="id-ID" sz="26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A860D33-8E51-4CA1-9197-921EC417D2CF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8471"/>
            <a:ext cx="8229600" cy="1200329"/>
          </a:xfr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d-ID" sz="3600" dirty="0" smtClean="0"/>
              <a:t>Petunjuk (Manual)</a:t>
            </a:r>
            <a:r>
              <a:rPr lang="en-US" sz="3600" dirty="0" smtClean="0"/>
              <a:t> </a:t>
            </a:r>
            <a:r>
              <a:rPr lang="id-ID" sz="3600" dirty="0" smtClean="0"/>
              <a:t>Kebakaran/Ledakan</a:t>
            </a:r>
            <a:endParaRPr lang="en-US" sz="3600" dirty="0" smtClean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 numCol="2" spcCol="457200">
            <a:noAutofit/>
          </a:bodyPr>
          <a:lstStyle/>
          <a:p>
            <a:pPr>
              <a:spcBef>
                <a:spcPts val="800"/>
              </a:spcBef>
            </a:pPr>
            <a:r>
              <a:rPr lang="id-ID" sz="2400" dirty="0" smtClean="0"/>
              <a:t>Sumber api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Pengapian spontan setelah dibebaskan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Reaksi kimia tak terkendali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Penyimpanan tidak sesuai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Merokok di sekitar area mudah terbakar</a:t>
            </a:r>
            <a:r>
              <a:rPr lang="en-US" sz="2400" dirty="0" smtClean="0"/>
              <a:t>.</a:t>
            </a:r>
          </a:p>
          <a:p>
            <a:pPr>
              <a:spcBef>
                <a:spcPts val="800"/>
              </a:spcBef>
            </a:pPr>
            <a:r>
              <a:rPr lang="id-ID" sz="2400" dirty="0"/>
              <a:t>Listrik statis</a:t>
            </a:r>
            <a:r>
              <a:rPr lang="en-US" sz="2400" dirty="0"/>
              <a:t>.</a:t>
            </a:r>
            <a:endParaRPr lang="id-ID" sz="2400" dirty="0"/>
          </a:p>
          <a:p>
            <a:pPr>
              <a:spcBef>
                <a:spcPts val="800"/>
              </a:spcBef>
            </a:pPr>
            <a:r>
              <a:rPr lang="id-ID" sz="2400" dirty="0" smtClean="0"/>
              <a:t>Kerusakan peralatan listrik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Vandalisme, sabotase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Gesekan mekanis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Suhu di atas suhu penyulutan otomatis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Oksidasi terlalu panas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Kerusakan tekanan atau perangkat kontrol suhu</a:t>
            </a:r>
            <a:r>
              <a:rPr lang="en-US" sz="24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75B6473-1447-4B01-AD7C-9916183B1FE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4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0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0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Petunjuk (Manual) Cedera</a:t>
            </a:r>
            <a:endParaRPr lang="en-US" dirty="0" smtClean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4648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id-ID" sz="2800" dirty="0" smtClean="0"/>
              <a:t>Terpotong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spcBef>
                <a:spcPts val="600"/>
              </a:spcBef>
            </a:pPr>
            <a:r>
              <a:rPr lang="id-ID" sz="2800" dirty="0" smtClean="0"/>
              <a:t>Penyakit karena panas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spcBef>
                <a:spcPts val="600"/>
              </a:spcBef>
            </a:pPr>
            <a:r>
              <a:rPr lang="id-ID" sz="2800" dirty="0" smtClean="0"/>
              <a:t>Sesak napas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spcBef>
                <a:spcPts val="600"/>
              </a:spcBef>
            </a:pPr>
            <a:r>
              <a:rPr lang="id-ID" sz="2800" dirty="0" smtClean="0"/>
              <a:t>Patah tulang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spcBef>
                <a:spcPts val="600"/>
              </a:spcBef>
            </a:pPr>
            <a:r>
              <a:rPr lang="id-ID" sz="2800" dirty="0" smtClean="0"/>
              <a:t>Infeksi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spcBef>
                <a:spcPts val="600"/>
              </a:spcBef>
            </a:pPr>
            <a:r>
              <a:rPr lang="id-ID" sz="2800" dirty="0" smtClean="0"/>
              <a:t>Luka bakar (cairan kimia)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spcBef>
                <a:spcPts val="600"/>
              </a:spcBef>
            </a:pPr>
            <a:r>
              <a:rPr lang="id-ID" sz="2800" dirty="0" smtClean="0"/>
              <a:t>Luka bakar (benda panas)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spcBef>
                <a:spcPts val="600"/>
              </a:spcBef>
            </a:pPr>
            <a:r>
              <a:rPr lang="id-ID" sz="2800" dirty="0" smtClean="0"/>
              <a:t>Tergilas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spcBef>
                <a:spcPts val="600"/>
              </a:spcBef>
            </a:pPr>
            <a:r>
              <a:rPr lang="id-ID" sz="2800" dirty="0" smtClean="0"/>
              <a:t>Luka lecet</a:t>
            </a:r>
            <a:r>
              <a:rPr lang="en-US" sz="28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8CDB0A1-CE28-4523-8662-BA6829411870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2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7988</TotalTime>
  <Words>1708</Words>
  <Application>Microsoft Office PowerPoint</Application>
  <PresentationFormat>On-screen Show (4:3)</PresentationFormat>
  <Paragraphs>389</Paragraphs>
  <Slides>28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SISTEM KOMPUTER DAN METODE STATISTIK PENGENDALIAN K3</vt:lpstr>
      <vt:lpstr>KEMAMPUAN AKHIR YANG DIHARAPKAN</vt:lpstr>
      <vt:lpstr>Tujuan Sistem Komputer</vt:lpstr>
      <vt:lpstr>Computerized Safety Data System (CSDS) </vt:lpstr>
      <vt:lpstr>Laporan Hasil (Output Reports)</vt:lpstr>
      <vt:lpstr>Petunjuk (Manual) Kondisi Tidak Aman …(1/2)</vt:lpstr>
      <vt:lpstr>Petunjuk (Manual) Kondisi Tidak Aman …(2/2)</vt:lpstr>
      <vt:lpstr>Petunjuk (Manual) Kebakaran/Ledakan</vt:lpstr>
      <vt:lpstr>Petunjuk (Manual) Cedera</vt:lpstr>
      <vt:lpstr>FORM Investigasi Kecelakaan …(1/2)</vt:lpstr>
      <vt:lpstr>FORM Investigasi Kecelakaan …(2/2)</vt:lpstr>
      <vt:lpstr>Metode Statistika</vt:lpstr>
      <vt:lpstr>Sampling Method</vt:lpstr>
      <vt:lpstr>Statified Random Sampling</vt:lpstr>
      <vt:lpstr>Descriptive &amp; Inferential Statistic</vt:lpstr>
      <vt:lpstr>Frequency Distribution</vt:lpstr>
      <vt:lpstr>Mean, Median, Range dan Standar Deviasi</vt:lpstr>
      <vt:lpstr>Contoh Kasus</vt:lpstr>
      <vt:lpstr>Jawaban</vt:lpstr>
      <vt:lpstr>Tes Hipotesis</vt:lpstr>
      <vt:lpstr>Gambar Hipotesis …(1/2)</vt:lpstr>
      <vt:lpstr>Gambar Hipotesis …(2/2)</vt:lpstr>
      <vt:lpstr>Korelasi</vt:lpstr>
      <vt:lpstr>Regresi Linier</vt:lpstr>
      <vt:lpstr>Contoh</vt:lpstr>
      <vt:lpstr>Statistik Kecelakaan Kerja (1)</vt:lpstr>
      <vt:lpstr>Statistik Kecelakaan Kerja (2)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BPISTI2008</cp:lastModifiedBy>
  <cp:revision>120</cp:revision>
  <dcterms:created xsi:type="dcterms:W3CDTF">2017-09-09T11:34:57Z</dcterms:created>
  <dcterms:modified xsi:type="dcterms:W3CDTF">2018-12-23T06:07:47Z</dcterms:modified>
</cp:coreProperties>
</file>