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69" r:id="rId2"/>
    <p:sldId id="297" r:id="rId3"/>
    <p:sldId id="298" r:id="rId4"/>
    <p:sldId id="299" r:id="rId5"/>
    <p:sldId id="300"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0" d="100"/>
          <a:sy n="50" d="100"/>
        </p:scale>
        <p:origin x="-464" y="-5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4AA919-B5C6-4C58-B7A6-0CB74777B793}" type="datetimeFigureOut">
              <a:rPr lang="id-ID" smtClean="0"/>
              <a:t>6/15/20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FA678B-2EA6-4957-A2EC-196EB5A3ED61}" type="slidenum">
              <a:rPr lang="id-ID" smtClean="0"/>
              <a:t>‹#›</a:t>
            </a:fld>
            <a:endParaRPr lang="id-ID"/>
          </a:p>
        </p:txBody>
      </p:sp>
    </p:spTree>
    <p:extLst>
      <p:ext uri="{BB962C8B-B14F-4D97-AF65-F5344CB8AC3E}">
        <p14:creationId xmlns:p14="http://schemas.microsoft.com/office/powerpoint/2010/main" val="726197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61455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0886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594972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690639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2809119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2288840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3525306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2852042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683087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632748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2579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E6EEC-3AD5-CF43-9865-4F00B286699E}"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3037991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43728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8553239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1179288"/>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508787"/>
            <a:ext cx="8496944" cy="614197"/>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2411015"/>
            <a:ext cx="8496944" cy="3994316"/>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387942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9E6EEC-3AD5-CF43-9865-4F00B286699E}" type="datetimeFigureOut">
              <a:rPr lang="en-US" smtClean="0"/>
              <a:t>6/15/20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26948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9E6EEC-3AD5-CF43-9865-4F00B286699E}" type="datetimeFigureOut">
              <a:rPr lang="en-US" smtClean="0"/>
              <a:t>6/15/20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46257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9E6EEC-3AD5-CF43-9865-4F00B286699E}" type="datetimeFigureOut">
              <a:rPr lang="en-US" smtClean="0"/>
              <a:t>6/15/20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95820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9E6EEC-3AD5-CF43-9865-4F00B286699E}" type="datetimeFigureOut">
              <a:rPr lang="en-US" smtClean="0"/>
              <a:t>6/15/20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0120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E6EEC-3AD5-CF43-9865-4F00B286699E}" type="datetimeFigureOut">
              <a:rPr lang="en-US" smtClean="0"/>
              <a:t>6/15/20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94709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6/15/20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749884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E6EEC-3AD5-CF43-9865-4F00B286699E}" type="datetimeFigureOut">
              <a:rPr lang="en-US" smtClean="0"/>
              <a:t>6/15/20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FAD2A-A3F9-9C43-8905-4F5F6DD30C94}" type="slidenum">
              <a:rPr lang="en-US" smtClean="0"/>
              <a:t>‹#›</a:t>
            </a:fld>
            <a:endParaRPr lang="en-US"/>
          </a:p>
        </p:txBody>
      </p:sp>
    </p:spTree>
    <p:extLst>
      <p:ext uri="{BB962C8B-B14F-4D97-AF65-F5344CB8AC3E}">
        <p14:creationId xmlns:p14="http://schemas.microsoft.com/office/powerpoint/2010/main" val="1859999627"/>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theme" Target="../theme/theme1.xml"/><Relationship Id="rId24" Type="http://schemas.openxmlformats.org/officeDocument/2006/relationships/image" Target="../media/image1.jp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E6EEC-3AD5-CF43-9865-4F00B286699E}" type="datetimeFigureOut">
              <a:rPr lang="en-US" smtClean="0"/>
              <a:t>6/15/20</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FAD2A-A3F9-9C43-8905-4F5F6DD30C94}" type="slidenum">
              <a:rPr lang="en-US" smtClean="0"/>
              <a:t>‹#›</a:t>
            </a:fld>
            <a:endParaRPr lang="en-US"/>
          </a:p>
        </p:txBody>
      </p:sp>
    </p:spTree>
    <p:extLst>
      <p:ext uri="{BB962C8B-B14F-4D97-AF65-F5344CB8AC3E}">
        <p14:creationId xmlns:p14="http://schemas.microsoft.com/office/powerpoint/2010/main" val="2115514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3" Type="http://schemas.openxmlformats.org/officeDocument/2006/relationships/hyperlink" Target="https://www.hiithighintensityintervaltraining.ga/2015/07/Cara-Menyusun-Program-Latihan-Untuk-Para-Pelatih-Olahraga.html" TargetMode="External"/><Relationship Id="rId4" Type="http://schemas.openxmlformats.org/officeDocument/2006/relationships/hyperlink" Target="https://sehatafiat.com/bentuk-latihan-kebugaran-jasmani/" TargetMode="External"/><Relationship Id="rId1" Type="http://schemas.openxmlformats.org/officeDocument/2006/relationships/slideLayout" Target="../slideLayouts/slideLayout22.xml"/><Relationship Id="rId2" Type="http://schemas.openxmlformats.org/officeDocument/2006/relationships/hyperlink" Target="https://www.apki.or.id/panduan-mudah-menyusun-program-latiha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3" Type="http://schemas.openxmlformats.org/officeDocument/2006/relationships/hyperlink" Target="https://www.hiithighintensityintervaltraining.ga/2015/07/Cara-Menyusun-Program-Latihan-Untuk-Para-Pelatih-Olahraga.html" TargetMode="External"/><Relationship Id="rId4" Type="http://schemas.openxmlformats.org/officeDocument/2006/relationships/hyperlink" Target="https://sehatafiat.com/bentuk-latihan-kebugaran-jasmani/" TargetMode="External"/><Relationship Id="rId1" Type="http://schemas.openxmlformats.org/officeDocument/2006/relationships/slideLayout" Target="../slideLayouts/slideLayout22.xml"/><Relationship Id="rId2" Type="http://schemas.openxmlformats.org/officeDocument/2006/relationships/hyperlink" Target="https://www.apki.or.id/panduan-mudah-menyusun-program-latiha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1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g"/><Relationship Id="rId1" Type="http://schemas.openxmlformats.org/officeDocument/2006/relationships/slideLayout" Target="../slideLayouts/slideLayout13.xml"/><Relationship Id="rId2"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endParaRPr lang="en-US"/>
          </a:p>
        </p:txBody>
      </p:sp>
      <p:sp>
        <p:nvSpPr>
          <p:cNvPr id="3" name="Content Placeholder 2"/>
          <p:cNvSpPr>
            <a:spLocks noGrp="1"/>
          </p:cNvSpPr>
          <p:nvPr>
            <p:ph idx="1"/>
          </p:nvPr>
        </p:nvSpPr>
        <p:spPr>
          <a:xfrm>
            <a:off x="457200" y="1600201"/>
            <a:ext cx="8229600" cy="4525963"/>
          </a:xfrm>
        </p:spPr>
        <p:txBody>
          <a:bodyPr/>
          <a:lstStyle/>
          <a:p>
            <a:endParaRPr lang="en-US"/>
          </a:p>
        </p:txBody>
      </p:sp>
      <p:pic>
        <p:nvPicPr>
          <p:cNvPr id="6"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17462"/>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3222625" y="3370262"/>
            <a:ext cx="56388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dirty="0" smtClean="0">
                <a:solidFill>
                  <a:schemeClr val="bg1"/>
                </a:solidFill>
              </a:rPr>
              <a:t>KONDISI FISIK DAN PROGRAM LATIHAN</a:t>
            </a:r>
            <a:endParaRPr lang="en-US" sz="2000" b="1" dirty="0">
              <a:solidFill>
                <a:schemeClr val="bg1"/>
              </a:solidFill>
            </a:endParaRPr>
          </a:p>
          <a:p>
            <a:pPr algn="ctr" eaLnBrk="1" hangingPunct="1"/>
            <a:r>
              <a:rPr lang="en-US" sz="2000" b="1" dirty="0">
                <a:solidFill>
                  <a:schemeClr val="bg1"/>
                </a:solidFill>
              </a:rPr>
              <a:t>PERTEMUAN </a:t>
            </a:r>
            <a:r>
              <a:rPr lang="id-ID" sz="2000" b="1" dirty="0" smtClean="0">
                <a:solidFill>
                  <a:schemeClr val="bg1"/>
                </a:solidFill>
              </a:rPr>
              <a:t>IX</a:t>
            </a:r>
            <a:endParaRPr lang="en-US" sz="2000" b="1" dirty="0">
              <a:solidFill>
                <a:schemeClr val="bg1"/>
              </a:solidFill>
            </a:endParaRPr>
          </a:p>
          <a:p>
            <a:pPr algn="ctr" eaLnBrk="1" hangingPunct="1"/>
            <a:r>
              <a:rPr lang="en-US" sz="2000" b="1" dirty="0" err="1" smtClean="0">
                <a:solidFill>
                  <a:schemeClr val="bg1"/>
                </a:solidFill>
              </a:rPr>
              <a:t>Mury</a:t>
            </a:r>
            <a:r>
              <a:rPr lang="en-US" sz="2000" b="1" dirty="0" smtClean="0">
                <a:solidFill>
                  <a:schemeClr val="bg1"/>
                </a:solidFill>
              </a:rPr>
              <a:t> </a:t>
            </a:r>
            <a:r>
              <a:rPr lang="en-US" sz="2000" b="1" dirty="0" err="1" smtClean="0">
                <a:solidFill>
                  <a:schemeClr val="bg1"/>
                </a:solidFill>
              </a:rPr>
              <a:t>Kuswari</a:t>
            </a:r>
            <a:r>
              <a:rPr lang="en-US" sz="2000" b="1" dirty="0" smtClean="0">
                <a:solidFill>
                  <a:schemeClr val="bg1"/>
                </a:solidFill>
              </a:rPr>
              <a:t> &amp; </a:t>
            </a:r>
            <a:r>
              <a:rPr lang="en-US" sz="2000" b="1" dirty="0" err="1" smtClean="0">
                <a:solidFill>
                  <a:schemeClr val="bg1"/>
                </a:solidFill>
              </a:rPr>
              <a:t>Nazhif</a:t>
            </a:r>
            <a:r>
              <a:rPr lang="en-US" sz="2000" b="1" dirty="0" smtClean="0">
                <a:solidFill>
                  <a:schemeClr val="bg1"/>
                </a:solidFill>
              </a:rPr>
              <a:t> </a:t>
            </a:r>
            <a:r>
              <a:rPr lang="en-US" sz="2000" b="1" dirty="0">
                <a:solidFill>
                  <a:schemeClr val="bg1"/>
                </a:solidFill>
              </a:rPr>
              <a:t>Gifari</a:t>
            </a:r>
          </a:p>
          <a:p>
            <a:pPr algn="ctr" eaLnBrk="1" hangingPunct="1"/>
            <a:r>
              <a:rPr lang="en-US" sz="2000" b="1" dirty="0" err="1">
                <a:solidFill>
                  <a:schemeClr val="bg1"/>
                </a:solidFill>
              </a:rPr>
              <a:t>Ilmu</a:t>
            </a:r>
            <a:r>
              <a:rPr lang="en-US" sz="2000" b="1" dirty="0">
                <a:solidFill>
                  <a:schemeClr val="bg1"/>
                </a:solidFill>
              </a:rPr>
              <a:t> </a:t>
            </a:r>
            <a:r>
              <a:rPr lang="en-US" sz="2000" b="1" dirty="0" err="1">
                <a:solidFill>
                  <a:schemeClr val="bg1"/>
                </a:solidFill>
              </a:rPr>
              <a:t>Gizi</a:t>
            </a:r>
            <a:r>
              <a:rPr lang="en-US" sz="2000" b="1" dirty="0">
                <a:solidFill>
                  <a:schemeClr val="bg1"/>
                </a:solidFill>
              </a:rPr>
              <a:t> &amp; FIKES</a:t>
            </a:r>
          </a:p>
          <a:p>
            <a:pPr algn="ctr" eaLnBrk="1" hangingPunct="1"/>
            <a:endParaRPr lang="en-US" sz="2000" b="1" dirty="0">
              <a:solidFill>
                <a:schemeClr val="bg1"/>
              </a:solidFill>
            </a:endParaRPr>
          </a:p>
        </p:txBody>
      </p:sp>
    </p:spTree>
    <p:extLst>
      <p:ext uri="{BB962C8B-B14F-4D97-AF65-F5344CB8AC3E}">
        <p14:creationId xmlns:p14="http://schemas.microsoft.com/office/powerpoint/2010/main" val="39942832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4" name="Rectangle 3"/>
          <p:cNvSpPr/>
          <p:nvPr/>
        </p:nvSpPr>
        <p:spPr>
          <a:xfrm>
            <a:off x="423914" y="1988841"/>
            <a:ext cx="8473702" cy="74255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tabLst>
                <a:tab pos="342900" algn="l"/>
              </a:tabLst>
            </a:pPr>
            <a:r>
              <a:rPr lang="en-US" sz="2400" dirty="0" smtClean="0"/>
              <a:t>4.  Training </a:t>
            </a:r>
            <a:r>
              <a:rPr lang="en-US" sz="2400" dirty="0" err="1"/>
              <a:t>pr</a:t>
            </a:r>
            <a:r>
              <a:rPr lang="id-ID" sz="2400" dirty="0"/>
              <a:t>ogram will clarify the direction and goals to be achieved.</a:t>
            </a:r>
            <a:endParaRPr lang="en-US" sz="2400" dirty="0"/>
          </a:p>
        </p:txBody>
      </p:sp>
      <p:sp>
        <p:nvSpPr>
          <p:cNvPr id="6" name="Rectangle 5"/>
          <p:cNvSpPr/>
          <p:nvPr/>
        </p:nvSpPr>
        <p:spPr>
          <a:xfrm>
            <a:off x="426274" y="3717032"/>
            <a:ext cx="8473702" cy="78427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tabLst>
                <a:tab pos="342900" algn="l"/>
              </a:tabLst>
            </a:pPr>
            <a:r>
              <a:rPr lang="en-US" sz="2400" dirty="0" smtClean="0"/>
              <a:t>5. </a:t>
            </a:r>
            <a:r>
              <a:rPr lang="en-US" sz="2400" dirty="0"/>
              <a:t>	As</a:t>
            </a:r>
            <a:r>
              <a:rPr lang="id-ID" sz="2400" dirty="0"/>
              <a:t> control </a:t>
            </a:r>
            <a:r>
              <a:rPr lang="en-US" sz="2400" dirty="0"/>
              <a:t>tool </a:t>
            </a:r>
            <a:r>
              <a:rPr lang="id-ID" sz="2400" dirty="0"/>
              <a:t>a predetermined target has been reached or not</a:t>
            </a:r>
            <a:endParaRPr lang="en-US" sz="2400" dirty="0"/>
          </a:p>
        </p:txBody>
      </p:sp>
    </p:spTree>
    <p:extLst>
      <p:ext uri="{BB962C8B-B14F-4D97-AF65-F5344CB8AC3E}">
        <p14:creationId xmlns:p14="http://schemas.microsoft.com/office/powerpoint/2010/main" val="41349630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412777"/>
            <a:ext cx="8496944" cy="4992555"/>
          </a:xfrm>
        </p:spPr>
        <p:txBody>
          <a:bodyPr/>
          <a:lstStyle/>
          <a:p>
            <a:pPr marL="342900" indent="-342900">
              <a:buFont typeface="Arial" panose="020B0604020202020204" pitchFamily="34" charset="0"/>
              <a:buChar char="•"/>
            </a:pPr>
            <a:endParaRPr lang="en-US" altLang="ko-KR" sz="1600" dirty="0" smtClean="0"/>
          </a:p>
          <a:p>
            <a:pPr marL="342900" indent="-342900">
              <a:buFont typeface="Arial" panose="020B0604020202020204" pitchFamily="34" charset="0"/>
              <a:buChar char="•"/>
            </a:pPr>
            <a:endParaRPr lang="en-US" altLang="ko-KR" sz="1600" dirty="0"/>
          </a:p>
          <a:p>
            <a:pPr marL="342900" indent="-342900">
              <a:buFont typeface="Arial" panose="020B0604020202020204" pitchFamily="34" charset="0"/>
              <a:buChar char="•"/>
            </a:pPr>
            <a:endParaRPr lang="en-US" altLang="ko-KR" sz="1600" dirty="0" smtClean="0"/>
          </a:p>
          <a:p>
            <a:pPr>
              <a:tabLst>
                <a:tab pos="342900" algn="l"/>
              </a:tabLst>
            </a:pPr>
            <a:endParaRPr lang="en-US" altLang="ko-KR" sz="1600" dirty="0" smtClean="0"/>
          </a:p>
          <a:p>
            <a:pPr>
              <a:tabLst>
                <a:tab pos="342900" algn="l"/>
              </a:tabLst>
            </a:pPr>
            <a:endParaRPr lang="en-US" altLang="ko-KR" sz="1600" dirty="0" smtClean="0"/>
          </a:p>
          <a:p>
            <a:pPr>
              <a:tabLst>
                <a:tab pos="342900" algn="l"/>
              </a:tabLst>
            </a:pPr>
            <a:endParaRPr lang="en-US" altLang="ko-KR" sz="1600" dirty="0"/>
          </a:p>
        </p:txBody>
      </p:sp>
      <p:sp>
        <p:nvSpPr>
          <p:cNvPr id="3" name="Title 2"/>
          <p:cNvSpPr>
            <a:spLocks noGrp="1"/>
          </p:cNvSpPr>
          <p:nvPr>
            <p:ph type="title"/>
          </p:nvPr>
        </p:nvSpPr>
        <p:spPr>
          <a:xfrm>
            <a:off x="0" y="290639"/>
            <a:ext cx="9144000" cy="1179288"/>
          </a:xfrm>
        </p:spPr>
        <p:txBody>
          <a:bodyPr/>
          <a:lstStyle/>
          <a:p>
            <a:pPr algn="ctr"/>
            <a:r>
              <a:rPr lang="en-US" dirty="0" smtClean="0"/>
              <a:t> </a:t>
            </a:r>
            <a:r>
              <a:rPr lang="en-US" altLang="ko-KR" dirty="0" smtClean="0"/>
              <a:t>Principle of Training Programs</a:t>
            </a:r>
            <a:endParaRPr lang="en-US" dirty="0"/>
          </a:p>
        </p:txBody>
      </p:sp>
      <p:sp>
        <p:nvSpPr>
          <p:cNvPr id="2" name="Snip Diagonal Corner Rectangle 1"/>
          <p:cNvSpPr/>
          <p:nvPr/>
        </p:nvSpPr>
        <p:spPr>
          <a:xfrm>
            <a:off x="323528" y="2990850"/>
            <a:ext cx="8352928" cy="1728192"/>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Arial" panose="020B0604020202020204" pitchFamily="34" charset="0"/>
              <a:buChar char="•"/>
            </a:pPr>
            <a:r>
              <a:rPr lang="en-US" altLang="ko-KR" sz="2000" dirty="0"/>
              <a:t>Volume of training</a:t>
            </a:r>
          </a:p>
          <a:p>
            <a:pPr>
              <a:tabLst>
                <a:tab pos="342900" algn="l"/>
              </a:tabLst>
            </a:pPr>
            <a:r>
              <a:rPr lang="en-US" altLang="ko-KR" sz="2000" dirty="0"/>
              <a:t>	</a:t>
            </a:r>
            <a:r>
              <a:rPr lang="en-US" sz="2000" dirty="0"/>
              <a:t>The amount of time spent active during the exercise. For example </a:t>
            </a:r>
            <a:endParaRPr lang="en-US" sz="2000" dirty="0" smtClean="0"/>
          </a:p>
          <a:p>
            <a:pPr>
              <a:tabLst>
                <a:tab pos="342900" algn="l"/>
              </a:tabLst>
            </a:pPr>
            <a:r>
              <a:rPr lang="en-US" sz="2000" dirty="0"/>
              <a:t>	</a:t>
            </a:r>
            <a:r>
              <a:rPr lang="en-US" sz="2000" dirty="0" smtClean="0"/>
              <a:t>exercise </a:t>
            </a:r>
            <a:r>
              <a:rPr lang="en-US" sz="2000" dirty="0"/>
              <a:t>at 14:00 -17:00 o’clock and rest 1 hour then the volume of </a:t>
            </a:r>
            <a:endParaRPr lang="en-US" sz="2000" dirty="0" smtClean="0"/>
          </a:p>
          <a:p>
            <a:pPr>
              <a:tabLst>
                <a:tab pos="342900" algn="l"/>
              </a:tabLst>
            </a:pPr>
            <a:r>
              <a:rPr lang="en-US" sz="2000" dirty="0"/>
              <a:t>	</a:t>
            </a:r>
            <a:r>
              <a:rPr lang="en-US" sz="2000" dirty="0" smtClean="0"/>
              <a:t>exercise </a:t>
            </a:r>
            <a:r>
              <a:rPr lang="en-US" sz="2000" dirty="0"/>
              <a:t>is 2 </a:t>
            </a:r>
            <a:r>
              <a:rPr lang="en-US" sz="2000" dirty="0" smtClean="0"/>
              <a:t>hours</a:t>
            </a:r>
            <a:endParaRPr lang="en-US" sz="2000" dirty="0"/>
          </a:p>
        </p:txBody>
      </p:sp>
      <p:sp>
        <p:nvSpPr>
          <p:cNvPr id="6" name="Snip Diagonal Corner Rectangle 5"/>
          <p:cNvSpPr/>
          <p:nvPr/>
        </p:nvSpPr>
        <p:spPr>
          <a:xfrm>
            <a:off x="301824" y="1378514"/>
            <a:ext cx="8374632" cy="1440160"/>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Arial" panose="020B0604020202020204" pitchFamily="34" charset="0"/>
              <a:buChar char="•"/>
            </a:pPr>
            <a:r>
              <a:rPr lang="en-US" altLang="ko-KR" sz="2000" dirty="0"/>
              <a:t>Duration of training</a:t>
            </a:r>
          </a:p>
          <a:p>
            <a:pPr>
              <a:tabLst>
                <a:tab pos="342900" algn="l"/>
              </a:tabLst>
            </a:pPr>
            <a:r>
              <a:rPr lang="en-US" altLang="ko-KR" sz="2000" dirty="0"/>
              <a:t>	</a:t>
            </a:r>
            <a:r>
              <a:rPr lang="en-US" sz="2000" dirty="0"/>
              <a:t>The amount of time spent training. For example, the exercise at </a:t>
            </a:r>
            <a:endParaRPr lang="en-US" sz="2000" dirty="0" smtClean="0"/>
          </a:p>
          <a:p>
            <a:pPr>
              <a:tabLst>
                <a:tab pos="400050" algn="l"/>
              </a:tabLst>
            </a:pPr>
            <a:r>
              <a:rPr lang="en-US" sz="2000" dirty="0"/>
              <a:t>	</a:t>
            </a:r>
            <a:r>
              <a:rPr lang="en-US" sz="2000" dirty="0" smtClean="0"/>
              <a:t>14.00-17.00 </a:t>
            </a:r>
            <a:r>
              <a:rPr lang="en-US" sz="2000" dirty="0"/>
              <a:t>o’clock means the duration of exercise is 3 </a:t>
            </a:r>
            <a:r>
              <a:rPr lang="en-US" sz="2000" dirty="0" smtClean="0"/>
              <a:t>hours</a:t>
            </a:r>
            <a:endParaRPr lang="en-US" altLang="ko-KR" sz="2000" dirty="0"/>
          </a:p>
        </p:txBody>
      </p:sp>
      <p:sp>
        <p:nvSpPr>
          <p:cNvPr id="7" name="Snip Diagonal Corner Rectangle 6"/>
          <p:cNvSpPr/>
          <p:nvPr/>
        </p:nvSpPr>
        <p:spPr>
          <a:xfrm>
            <a:off x="301824" y="4904185"/>
            <a:ext cx="8352928" cy="1248139"/>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Arial" panose="020B0604020202020204" pitchFamily="34" charset="0"/>
              <a:buChar char="•"/>
            </a:pPr>
            <a:r>
              <a:rPr lang="en-US" altLang="ko-KR" sz="2000" dirty="0"/>
              <a:t>Intensity of training</a:t>
            </a:r>
          </a:p>
          <a:p>
            <a:pPr>
              <a:tabLst>
                <a:tab pos="342900" algn="l"/>
              </a:tabLst>
            </a:pPr>
            <a:r>
              <a:rPr lang="en-US" altLang="ko-KR" sz="2000" dirty="0"/>
              <a:t>	</a:t>
            </a:r>
            <a:r>
              <a:rPr lang="en-US" sz="2000" dirty="0" smtClean="0"/>
              <a:t>The </a:t>
            </a:r>
            <a:r>
              <a:rPr lang="en-US" sz="2000" dirty="0"/>
              <a:t>weight or lightness of the training load provided by the trainer.</a:t>
            </a:r>
          </a:p>
        </p:txBody>
      </p:sp>
    </p:spTree>
    <p:extLst>
      <p:ext uri="{BB962C8B-B14F-4D97-AF65-F5344CB8AC3E}">
        <p14:creationId xmlns:p14="http://schemas.microsoft.com/office/powerpoint/2010/main" val="128039815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395536" y="452669"/>
            <a:ext cx="8496944" cy="5856651"/>
          </a:xfrm>
        </p:spPr>
        <p:txBody>
          <a:bodyPr/>
          <a:lstStyle/>
          <a:p>
            <a:pPr>
              <a:tabLst>
                <a:tab pos="342900" algn="l"/>
              </a:tabLst>
            </a:pPr>
            <a:endParaRPr lang="ko-KR" altLang="en-US" sz="1600" dirty="0"/>
          </a:p>
        </p:txBody>
      </p:sp>
      <p:sp>
        <p:nvSpPr>
          <p:cNvPr id="6" name="Snip Diagonal Corner Rectangle 5"/>
          <p:cNvSpPr/>
          <p:nvPr/>
        </p:nvSpPr>
        <p:spPr>
          <a:xfrm>
            <a:off x="467544" y="730646"/>
            <a:ext cx="8352928" cy="960107"/>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Arial" panose="020B0604020202020204" pitchFamily="34" charset="0"/>
              <a:buChar char="•"/>
            </a:pPr>
            <a:r>
              <a:rPr lang="en-US" altLang="ko-KR" dirty="0"/>
              <a:t>Overload</a:t>
            </a:r>
          </a:p>
          <a:p>
            <a:pPr>
              <a:tabLst>
                <a:tab pos="342900" algn="l"/>
              </a:tabLst>
            </a:pPr>
            <a:r>
              <a:rPr lang="en-US" altLang="ko-KR" dirty="0"/>
              <a:t>	</a:t>
            </a:r>
            <a:r>
              <a:rPr lang="en-US" dirty="0"/>
              <a:t>The exercises given should be heavier than the ability of the athlete</a:t>
            </a:r>
          </a:p>
        </p:txBody>
      </p:sp>
      <p:sp>
        <p:nvSpPr>
          <p:cNvPr id="7" name="Snip Diagonal Corner Rectangle 6"/>
          <p:cNvSpPr/>
          <p:nvPr/>
        </p:nvSpPr>
        <p:spPr>
          <a:xfrm>
            <a:off x="471017" y="1796819"/>
            <a:ext cx="8349455" cy="1384531"/>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Arial" panose="020B0604020202020204" pitchFamily="34" charset="0"/>
              <a:buChar char="•"/>
            </a:pPr>
            <a:r>
              <a:rPr lang="en-US" altLang="ko-KR" dirty="0"/>
              <a:t>Comprehensive development</a:t>
            </a:r>
          </a:p>
          <a:p>
            <a:pPr algn="just">
              <a:tabLst>
                <a:tab pos="342900" algn="l"/>
              </a:tabLst>
            </a:pPr>
            <a:r>
              <a:rPr lang="en-US" altLang="ko-KR" dirty="0"/>
              <a:t>	A</a:t>
            </a:r>
            <a:r>
              <a:rPr lang="en-US" dirty="0"/>
              <a:t>lthough one ultimately has a specialization of skills, it is preferable at </a:t>
            </a:r>
            <a:endParaRPr lang="en-US" dirty="0" smtClean="0"/>
          </a:p>
          <a:p>
            <a:pPr algn="just">
              <a:tabLst>
                <a:tab pos="342900" algn="l"/>
              </a:tabLst>
            </a:pPr>
            <a:r>
              <a:rPr lang="en-US" dirty="0" smtClean="0"/>
              <a:t>	the </a:t>
            </a:r>
            <a:r>
              <a:rPr lang="en-US" dirty="0"/>
              <a:t>beginning of the exercise to be involved in various aspects of the </a:t>
            </a:r>
            <a:endParaRPr lang="en-US" dirty="0" smtClean="0"/>
          </a:p>
          <a:p>
            <a:pPr algn="just">
              <a:tabLst>
                <a:tab pos="342900" algn="l"/>
              </a:tabLst>
            </a:pPr>
            <a:r>
              <a:rPr lang="en-US" dirty="0" smtClean="0"/>
              <a:t>	activity </a:t>
            </a:r>
            <a:r>
              <a:rPr lang="en-US" dirty="0"/>
              <a:t>so that during the </a:t>
            </a:r>
            <a:r>
              <a:rPr lang="en-US" dirty="0" smtClean="0"/>
              <a:t>specialization </a:t>
            </a:r>
            <a:r>
              <a:rPr lang="en-US" dirty="0"/>
              <a:t>period it has solid </a:t>
            </a:r>
            <a:r>
              <a:rPr lang="en-US" dirty="0" smtClean="0"/>
              <a:t>foundations</a:t>
            </a:r>
            <a:endParaRPr lang="en-US" dirty="0"/>
          </a:p>
        </p:txBody>
      </p:sp>
      <p:sp>
        <p:nvSpPr>
          <p:cNvPr id="10" name="Snip Diagonal Corner Rectangle 9"/>
          <p:cNvSpPr/>
          <p:nvPr/>
        </p:nvSpPr>
        <p:spPr>
          <a:xfrm>
            <a:off x="508795" y="3429000"/>
            <a:ext cx="8352928" cy="1031520"/>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Arial" panose="020B0604020202020204" pitchFamily="34" charset="0"/>
              <a:buChar char="•"/>
            </a:pPr>
            <a:r>
              <a:rPr lang="en-US" altLang="ko-KR" dirty="0"/>
              <a:t>Specialization</a:t>
            </a:r>
          </a:p>
          <a:p>
            <a:pPr>
              <a:tabLst>
                <a:tab pos="342900" algn="l"/>
              </a:tabLst>
            </a:pPr>
            <a:r>
              <a:rPr lang="en-US" altLang="ko-KR" dirty="0"/>
              <a:t>	S</a:t>
            </a:r>
            <a:r>
              <a:rPr lang="en-US" dirty="0"/>
              <a:t>pecialization means devoting all abilities, both physical and psychic in a </a:t>
            </a:r>
            <a:r>
              <a:rPr lang="en-US" dirty="0" smtClean="0"/>
              <a:t>	particular branch</a:t>
            </a:r>
            <a:endParaRPr lang="en-US" dirty="0"/>
          </a:p>
        </p:txBody>
      </p:sp>
      <p:sp>
        <p:nvSpPr>
          <p:cNvPr id="11" name="Snip Diagonal Corner Rectangle 10"/>
          <p:cNvSpPr/>
          <p:nvPr/>
        </p:nvSpPr>
        <p:spPr>
          <a:xfrm>
            <a:off x="508795" y="4728931"/>
            <a:ext cx="8311677" cy="1580389"/>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marL="285750" indent="-285750">
              <a:buFont typeface="Arial" panose="020B0604020202020204" pitchFamily="34" charset="0"/>
              <a:buChar char="•"/>
              <a:tabLst>
                <a:tab pos="342900" algn="l"/>
              </a:tabLst>
            </a:pPr>
            <a:r>
              <a:rPr lang="en-US" altLang="ko-KR" dirty="0"/>
              <a:t>	I</a:t>
            </a:r>
            <a:r>
              <a:rPr lang="en-US" dirty="0"/>
              <a:t>ndividualization </a:t>
            </a:r>
            <a:endParaRPr lang="en-US" dirty="0" smtClean="0"/>
          </a:p>
          <a:p>
            <a:pPr>
              <a:tabLst>
                <a:tab pos="342900" algn="l"/>
              </a:tabLst>
            </a:pPr>
            <a:r>
              <a:rPr lang="en-US" altLang="ko-KR" dirty="0" smtClean="0"/>
              <a:t>	I</a:t>
            </a:r>
            <a:r>
              <a:rPr lang="en-US" dirty="0" smtClean="0"/>
              <a:t>ndividualization should </a:t>
            </a:r>
            <a:r>
              <a:rPr lang="en-US" dirty="0"/>
              <a:t>be applied to every athlete even though it has </a:t>
            </a:r>
            <a:endParaRPr lang="en-US" dirty="0" smtClean="0"/>
          </a:p>
          <a:p>
            <a:pPr>
              <a:tabLst>
                <a:tab pos="342900" algn="l"/>
              </a:tabLst>
            </a:pPr>
            <a:r>
              <a:rPr lang="en-US" dirty="0"/>
              <a:t>	</a:t>
            </a:r>
            <a:r>
              <a:rPr lang="en-US" dirty="0" smtClean="0"/>
              <a:t>the </a:t>
            </a:r>
            <a:r>
              <a:rPr lang="en-US" dirty="0"/>
              <a:t>same level of achievement, the whole concept of the exercise should </a:t>
            </a:r>
            <a:r>
              <a:rPr lang="en-US" dirty="0" smtClean="0"/>
              <a:t>	be </a:t>
            </a:r>
            <a:r>
              <a:rPr lang="id-ID" dirty="0" smtClean="0"/>
              <a:t>   </a:t>
            </a:r>
          </a:p>
          <a:p>
            <a:pPr>
              <a:tabLst>
                <a:tab pos="342900" algn="l"/>
              </a:tabLst>
            </a:pPr>
            <a:r>
              <a:rPr lang="id-ID" dirty="0"/>
              <a:t> </a:t>
            </a:r>
            <a:r>
              <a:rPr lang="id-ID" dirty="0" smtClean="0"/>
              <a:t>      </a:t>
            </a:r>
            <a:r>
              <a:rPr lang="en-US" dirty="0" smtClean="0"/>
              <a:t>tailored </a:t>
            </a:r>
            <a:r>
              <a:rPr lang="en-US" dirty="0"/>
              <a:t>to the specificity of each individual so that the goal of the </a:t>
            </a:r>
            <a:endParaRPr lang="en-US" dirty="0" smtClean="0"/>
          </a:p>
          <a:p>
            <a:pPr>
              <a:tabLst>
                <a:tab pos="342900" algn="l"/>
              </a:tabLst>
            </a:pPr>
            <a:r>
              <a:rPr lang="en-US" dirty="0"/>
              <a:t>	</a:t>
            </a:r>
            <a:r>
              <a:rPr lang="en-US" dirty="0" smtClean="0"/>
              <a:t>exercise </a:t>
            </a:r>
            <a:r>
              <a:rPr lang="en-US" dirty="0"/>
              <a:t>can be achieved</a:t>
            </a:r>
          </a:p>
        </p:txBody>
      </p:sp>
    </p:spTree>
    <p:extLst>
      <p:ext uri="{BB962C8B-B14F-4D97-AF65-F5344CB8AC3E}">
        <p14:creationId xmlns:p14="http://schemas.microsoft.com/office/powerpoint/2010/main" val="41055274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79617"/>
            <a:ext cx="9144000" cy="1179288"/>
          </a:xfrm>
        </p:spPr>
        <p:txBody>
          <a:bodyPr/>
          <a:lstStyle/>
          <a:p>
            <a:pPr algn="ctr"/>
            <a:r>
              <a:rPr lang="en-US" dirty="0" smtClean="0"/>
              <a:t> </a:t>
            </a:r>
            <a:r>
              <a:rPr lang="en-US" altLang="ko-KR" dirty="0" smtClean="0"/>
              <a:t>Various of Sport Training Programs</a:t>
            </a:r>
            <a:endParaRPr lang="en-US" dirty="0"/>
          </a:p>
        </p:txBody>
      </p:sp>
      <p:sp>
        <p:nvSpPr>
          <p:cNvPr id="2" name="Rounded Rectangle 1"/>
          <p:cNvSpPr/>
          <p:nvPr/>
        </p:nvSpPr>
        <p:spPr>
          <a:xfrm>
            <a:off x="599356" y="1658905"/>
            <a:ext cx="7920880" cy="134414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id-ID" sz="2000" dirty="0"/>
              <a:t>There are 3 kinds of sports training programs that can be used for a </a:t>
            </a:r>
            <a:endParaRPr lang="en-US" sz="2000" dirty="0" smtClean="0"/>
          </a:p>
          <a:p>
            <a:r>
              <a:rPr lang="id-ID" sz="2000" dirty="0" smtClean="0"/>
              <a:t>championship </a:t>
            </a:r>
            <a:r>
              <a:rPr lang="id-ID" sz="2000" dirty="0"/>
              <a:t>or match event. The choice of </a:t>
            </a:r>
            <a:r>
              <a:rPr lang="en-US" sz="2000" dirty="0"/>
              <a:t>training</a:t>
            </a:r>
            <a:r>
              <a:rPr lang="id-ID" sz="2000" dirty="0"/>
              <a:t> program is </a:t>
            </a:r>
            <a:endParaRPr lang="en-US" sz="2000" dirty="0" smtClean="0"/>
          </a:p>
          <a:p>
            <a:r>
              <a:rPr lang="id-ID" sz="2000" dirty="0" smtClean="0"/>
              <a:t>determined </a:t>
            </a:r>
            <a:r>
              <a:rPr lang="id-ID" sz="2000" dirty="0"/>
              <a:t>by the time held before the championship takes effect</a:t>
            </a:r>
            <a:r>
              <a:rPr lang="id-ID" dirty="0"/>
              <a:t>.</a:t>
            </a:r>
            <a:endParaRPr lang="en-US" dirty="0"/>
          </a:p>
        </p:txBody>
      </p:sp>
      <p:sp>
        <p:nvSpPr>
          <p:cNvPr id="6" name="Rounded Rectangle 5"/>
          <p:cNvSpPr/>
          <p:nvPr/>
        </p:nvSpPr>
        <p:spPr>
          <a:xfrm>
            <a:off x="621904" y="3429000"/>
            <a:ext cx="7920880" cy="96010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tabLst>
                <a:tab pos="800100" algn="l"/>
              </a:tabLst>
            </a:pPr>
            <a:r>
              <a:rPr lang="id-ID" sz="2000" dirty="0"/>
              <a:t>The type of exercise program is a long-term, cheap and short-term </a:t>
            </a:r>
            <a:endParaRPr lang="en-US" sz="2000" dirty="0" smtClean="0"/>
          </a:p>
          <a:p>
            <a:pPr>
              <a:tabLst>
                <a:tab pos="800100" algn="l"/>
              </a:tabLst>
            </a:pPr>
            <a:r>
              <a:rPr lang="en-US" sz="2000" dirty="0" smtClean="0"/>
              <a:t>training</a:t>
            </a:r>
            <a:r>
              <a:rPr lang="id-ID" sz="2000" dirty="0" smtClean="0"/>
              <a:t> </a:t>
            </a:r>
            <a:r>
              <a:rPr lang="id-ID" sz="2000" dirty="0"/>
              <a:t>program. </a:t>
            </a:r>
            <a:endParaRPr lang="en-US" sz="2000" dirty="0"/>
          </a:p>
        </p:txBody>
      </p:sp>
      <p:sp>
        <p:nvSpPr>
          <p:cNvPr id="7" name="Rounded Rectangle 6"/>
          <p:cNvSpPr/>
          <p:nvPr/>
        </p:nvSpPr>
        <p:spPr>
          <a:xfrm>
            <a:off x="621904" y="4916898"/>
            <a:ext cx="7920880" cy="134414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tabLst>
                <a:tab pos="800100" algn="l"/>
              </a:tabLst>
            </a:pPr>
            <a:r>
              <a:rPr lang="id-ID" sz="2000" dirty="0" smtClean="0"/>
              <a:t>The </a:t>
            </a:r>
            <a:r>
              <a:rPr lang="id-ID" sz="2000" dirty="0"/>
              <a:t>three kinds of training programs we can choose as a coach adjusted to the timing of the preparation of the championship event to be </a:t>
            </a:r>
            <a:endParaRPr lang="en-US" sz="2000" dirty="0" smtClean="0"/>
          </a:p>
          <a:p>
            <a:pPr>
              <a:tabLst>
                <a:tab pos="800100" algn="l"/>
              </a:tabLst>
            </a:pPr>
            <a:r>
              <a:rPr lang="id-ID" sz="2000" dirty="0" smtClean="0"/>
              <a:t>followed</a:t>
            </a:r>
            <a:r>
              <a:rPr lang="en-US" sz="2000" dirty="0"/>
              <a:t>.</a:t>
            </a:r>
          </a:p>
        </p:txBody>
      </p:sp>
    </p:spTree>
    <p:extLst>
      <p:ext uri="{BB962C8B-B14F-4D97-AF65-F5344CB8AC3E}">
        <p14:creationId xmlns:p14="http://schemas.microsoft.com/office/powerpoint/2010/main" val="30990875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4" name="Rounded Rectangle 3"/>
          <p:cNvSpPr/>
          <p:nvPr/>
        </p:nvSpPr>
        <p:spPr>
          <a:xfrm>
            <a:off x="395536" y="1604798"/>
            <a:ext cx="7920880" cy="13441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indent="-342900">
              <a:buFont typeface="+mj-lt"/>
              <a:buAutoNum type="arabicPeriod"/>
            </a:pPr>
            <a:r>
              <a:rPr lang="id-ID" sz="2000" dirty="0"/>
              <a:t>Long-term program (5 </a:t>
            </a:r>
            <a:r>
              <a:rPr lang="en-US" sz="2000" dirty="0"/>
              <a:t>- </a:t>
            </a:r>
            <a:r>
              <a:rPr lang="id-ID" sz="2000" dirty="0"/>
              <a:t>12 years).</a:t>
            </a:r>
            <a:endParaRPr lang="en-US" sz="2000" dirty="0"/>
          </a:p>
          <a:p>
            <a:pPr algn="just">
              <a:tabLst>
                <a:tab pos="342900" algn="l"/>
              </a:tabLst>
            </a:pPr>
            <a:r>
              <a:rPr lang="en-US" sz="2000" dirty="0"/>
              <a:t>	</a:t>
            </a:r>
            <a:r>
              <a:rPr lang="id-ID" sz="2000" dirty="0"/>
              <a:t>The purpose of the long-term plan is the ultimate goal to achieve </a:t>
            </a:r>
            <a:endParaRPr lang="en-US" sz="2000" dirty="0" smtClean="0"/>
          </a:p>
          <a:p>
            <a:pPr algn="just">
              <a:tabLst>
                <a:tab pos="342900" algn="l"/>
              </a:tabLst>
            </a:pPr>
            <a:r>
              <a:rPr lang="en-US" sz="2000" dirty="0"/>
              <a:t>	</a:t>
            </a:r>
            <a:r>
              <a:rPr lang="id-ID" sz="2000" dirty="0" smtClean="0"/>
              <a:t>high </a:t>
            </a:r>
            <a:r>
              <a:rPr lang="id-ID" sz="2000" dirty="0"/>
              <a:t>achievement.</a:t>
            </a:r>
            <a:endParaRPr lang="en-US" sz="2000" dirty="0"/>
          </a:p>
        </p:txBody>
      </p:sp>
      <p:sp>
        <p:nvSpPr>
          <p:cNvPr id="6" name="Rounded Rectangle 5"/>
          <p:cNvSpPr/>
          <p:nvPr/>
        </p:nvSpPr>
        <p:spPr>
          <a:xfrm>
            <a:off x="431124" y="4101075"/>
            <a:ext cx="7920880" cy="13441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000" dirty="0"/>
              <a:t>2. M</a:t>
            </a:r>
            <a:r>
              <a:rPr lang="id-ID" sz="2000" dirty="0"/>
              <a:t>edium term </a:t>
            </a:r>
            <a:r>
              <a:rPr lang="en-US" sz="2000" dirty="0"/>
              <a:t>program </a:t>
            </a:r>
            <a:r>
              <a:rPr lang="id-ID" sz="2000" dirty="0"/>
              <a:t>(2 </a:t>
            </a:r>
            <a:r>
              <a:rPr lang="en-US" sz="2000" dirty="0"/>
              <a:t>- </a:t>
            </a:r>
            <a:r>
              <a:rPr lang="id-ID" sz="2000" dirty="0"/>
              <a:t>4 years).</a:t>
            </a:r>
            <a:r>
              <a:rPr lang="en-US" sz="2000" dirty="0"/>
              <a:t> </a:t>
            </a:r>
          </a:p>
          <a:p>
            <a:pPr algn="just">
              <a:tabLst>
                <a:tab pos="342900" algn="l"/>
              </a:tabLst>
            </a:pPr>
            <a:r>
              <a:rPr lang="en-US" sz="2000" dirty="0"/>
              <a:t>	</a:t>
            </a:r>
            <a:r>
              <a:rPr lang="id-ID" sz="2000" dirty="0"/>
              <a:t>As mentioned in the above paragraph, that medium-term plan is a </a:t>
            </a:r>
            <a:endParaRPr lang="en-US" sz="2000" dirty="0" smtClean="0"/>
          </a:p>
          <a:p>
            <a:pPr algn="just">
              <a:tabLst>
                <a:tab pos="342900" algn="l"/>
              </a:tabLst>
            </a:pPr>
            <a:r>
              <a:rPr lang="en-US" sz="2000" dirty="0"/>
              <a:t>	</a:t>
            </a:r>
            <a:r>
              <a:rPr lang="id-ID" sz="2000" dirty="0" smtClean="0"/>
              <a:t>long-term </a:t>
            </a:r>
            <a:r>
              <a:rPr lang="id-ID" sz="2000" dirty="0"/>
              <a:t>direct implementation</a:t>
            </a:r>
            <a:endParaRPr lang="en-US" sz="2000" dirty="0"/>
          </a:p>
        </p:txBody>
      </p:sp>
    </p:spTree>
    <p:extLst>
      <p:ext uri="{BB962C8B-B14F-4D97-AF65-F5344CB8AC3E}">
        <p14:creationId xmlns:p14="http://schemas.microsoft.com/office/powerpoint/2010/main" val="36591326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99474" y="788275"/>
            <a:ext cx="7920880" cy="20852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altLang="ko-KR" sz="2000" dirty="0"/>
              <a:t>3. </a:t>
            </a:r>
            <a:r>
              <a:rPr lang="id-ID" sz="2000" dirty="0"/>
              <a:t>Short-term program (≤1 year)</a:t>
            </a:r>
            <a:r>
              <a:rPr lang="en-US" sz="2000" dirty="0"/>
              <a:t> </a:t>
            </a:r>
          </a:p>
          <a:p>
            <a:pPr>
              <a:tabLst>
                <a:tab pos="514350" algn="l"/>
              </a:tabLst>
            </a:pPr>
            <a:r>
              <a:rPr lang="en-US" sz="2000" dirty="0"/>
              <a:t>	</a:t>
            </a:r>
            <a:r>
              <a:rPr lang="id-ID" sz="2000" dirty="0"/>
              <a:t>Short-term program is the operational implementation of the </a:t>
            </a:r>
            <a:endParaRPr lang="en-US" sz="2000" dirty="0" smtClean="0"/>
          </a:p>
          <a:p>
            <a:pPr>
              <a:tabLst>
                <a:tab pos="514350" algn="l"/>
              </a:tabLst>
            </a:pPr>
            <a:r>
              <a:rPr lang="en-US" sz="2000" dirty="0"/>
              <a:t>	</a:t>
            </a:r>
            <a:r>
              <a:rPr lang="id-ID" sz="2000" dirty="0" smtClean="0"/>
              <a:t>medium-term </a:t>
            </a:r>
            <a:r>
              <a:rPr lang="id-ID" sz="2000" dirty="0"/>
              <a:t>plan. </a:t>
            </a:r>
            <a:r>
              <a:rPr lang="id-ID" sz="2000" dirty="0" smtClean="0"/>
              <a:t>The </a:t>
            </a:r>
            <a:r>
              <a:rPr lang="id-ID" sz="2000" dirty="0"/>
              <a:t>training objectives are the objectives of the </a:t>
            </a:r>
            <a:r>
              <a:rPr lang="en-US" sz="2000" dirty="0" smtClean="0"/>
              <a:t>	</a:t>
            </a:r>
            <a:r>
              <a:rPr lang="id-ID" sz="2000" dirty="0" smtClean="0"/>
              <a:t>medium-term </a:t>
            </a:r>
            <a:r>
              <a:rPr lang="id-ID" sz="2000" dirty="0"/>
              <a:t>program</a:t>
            </a:r>
            <a:r>
              <a:rPr lang="en-US" sz="2000" dirty="0"/>
              <a:t>. </a:t>
            </a:r>
          </a:p>
        </p:txBody>
      </p:sp>
      <p:sp>
        <p:nvSpPr>
          <p:cNvPr id="8" name="Rounded Rectangle 7"/>
          <p:cNvSpPr/>
          <p:nvPr/>
        </p:nvSpPr>
        <p:spPr>
          <a:xfrm>
            <a:off x="1587860" y="3859885"/>
            <a:ext cx="5536232" cy="23042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000" dirty="0"/>
              <a:t>Short-term plans consist of</a:t>
            </a:r>
            <a:r>
              <a:rPr lang="en-US" sz="2000" dirty="0" smtClean="0"/>
              <a:t>:</a:t>
            </a:r>
          </a:p>
          <a:p>
            <a:r>
              <a:rPr lang="en-US" sz="2000" dirty="0" smtClean="0"/>
              <a:t>* Annual </a:t>
            </a:r>
            <a:r>
              <a:rPr lang="en-US" sz="2000" dirty="0"/>
              <a:t>training program (macro cycle)</a:t>
            </a:r>
          </a:p>
          <a:p>
            <a:r>
              <a:rPr lang="en-US" sz="2000" dirty="0"/>
              <a:t>* The monthly training program (</a:t>
            </a:r>
            <a:r>
              <a:rPr lang="en-US" sz="2000" dirty="0" err="1"/>
              <a:t>messo</a:t>
            </a:r>
            <a:r>
              <a:rPr lang="en-US" sz="2000" dirty="0"/>
              <a:t> cycle)</a:t>
            </a:r>
          </a:p>
          <a:p>
            <a:r>
              <a:rPr lang="en-US" sz="2000" dirty="0"/>
              <a:t>* Weekly training program (micro cycle)</a:t>
            </a:r>
          </a:p>
          <a:p>
            <a:r>
              <a:rPr lang="en-US" sz="2000" dirty="0"/>
              <a:t>* Daily exercise program (</a:t>
            </a:r>
            <a:r>
              <a:rPr lang="en-US" sz="2000" dirty="0" err="1"/>
              <a:t>myo</a:t>
            </a:r>
            <a:r>
              <a:rPr lang="en-US" sz="2000" dirty="0"/>
              <a:t> cycle</a:t>
            </a:r>
            <a:r>
              <a:rPr lang="en-US" sz="2000" dirty="0" smtClean="0"/>
              <a:t>)</a:t>
            </a:r>
            <a:endParaRPr lang="en-US" sz="2000" dirty="0"/>
          </a:p>
        </p:txBody>
      </p:sp>
      <p:sp>
        <p:nvSpPr>
          <p:cNvPr id="4" name="Down Arrow 3"/>
          <p:cNvSpPr/>
          <p:nvPr/>
        </p:nvSpPr>
        <p:spPr>
          <a:xfrm>
            <a:off x="4045564" y="2976622"/>
            <a:ext cx="607876" cy="76808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9371489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0"/>
          </p:nvPr>
        </p:nvSpPr>
        <p:spPr>
          <a:xfrm>
            <a:off x="405880" y="990600"/>
            <a:ext cx="8496944" cy="5414731"/>
          </a:xfrm>
        </p:spPr>
        <p:txBody>
          <a:bodyPr/>
          <a:lstStyle/>
          <a:p>
            <a:pPr marL="342900" indent="-342900">
              <a:buFont typeface="+mj-lt"/>
              <a:buAutoNum type="arabicPeriod"/>
            </a:pPr>
            <a:r>
              <a:rPr lang="en-US" altLang="ko-KR" sz="3200" dirty="0">
                <a:latin typeface="+mn-lt"/>
              </a:rPr>
              <a:t>Title : Training </a:t>
            </a:r>
            <a:r>
              <a:rPr lang="en-US" altLang="ko-KR" sz="3200" dirty="0" smtClean="0">
                <a:latin typeface="+mn-lt"/>
              </a:rPr>
              <a:t>Programs</a:t>
            </a:r>
            <a:r>
              <a:rPr lang="id-ID" altLang="ko-KR" sz="3200" dirty="0" smtClean="0">
                <a:latin typeface="+mn-lt"/>
              </a:rPr>
              <a:t> I</a:t>
            </a:r>
            <a:endParaRPr lang="en-US" altLang="ko-KR" sz="3200" dirty="0">
              <a:latin typeface="+mn-lt"/>
            </a:endParaRPr>
          </a:p>
          <a:p>
            <a:pPr marL="342900" indent="-342900">
              <a:buFont typeface="+mj-lt"/>
              <a:buAutoNum type="arabicPeriod"/>
            </a:pPr>
            <a:r>
              <a:rPr lang="en-US" altLang="ko-KR" sz="3200" dirty="0">
                <a:latin typeface="+mn-lt"/>
              </a:rPr>
              <a:t>Outcome : </a:t>
            </a:r>
          </a:p>
          <a:p>
            <a:pPr marL="688975" indent="-344488">
              <a:buFont typeface="+mj-lt"/>
              <a:buAutoNum type="alphaLcPeriod"/>
            </a:pPr>
            <a:r>
              <a:rPr lang="en-US" altLang="ko-KR" sz="3200" dirty="0">
                <a:latin typeface="+mn-lt"/>
              </a:rPr>
              <a:t>Definition of training Programs</a:t>
            </a:r>
          </a:p>
          <a:p>
            <a:pPr marL="688975" indent="-344488">
              <a:buFont typeface="+mj-lt"/>
              <a:buAutoNum type="alphaLcPeriod"/>
            </a:pPr>
            <a:r>
              <a:rPr lang="en-US" sz="3200" dirty="0">
                <a:latin typeface="+mn-lt"/>
              </a:rPr>
              <a:t>Factors </a:t>
            </a:r>
            <a:r>
              <a:rPr lang="id-ID" sz="3200" dirty="0">
                <a:latin typeface="+mn-lt"/>
              </a:rPr>
              <a:t>T</a:t>
            </a:r>
            <a:r>
              <a:rPr lang="en-US" sz="3200" dirty="0">
                <a:latin typeface="+mn-lt"/>
              </a:rPr>
              <a:t>hat </a:t>
            </a:r>
            <a:r>
              <a:rPr lang="id-ID" sz="3200" dirty="0">
                <a:latin typeface="+mn-lt"/>
              </a:rPr>
              <a:t>A</a:t>
            </a:r>
            <a:r>
              <a:rPr lang="en-US" sz="3200" dirty="0" err="1">
                <a:latin typeface="+mn-lt"/>
              </a:rPr>
              <a:t>ffect</a:t>
            </a:r>
            <a:r>
              <a:rPr lang="en-US" sz="3200" dirty="0">
                <a:latin typeface="+mn-lt"/>
              </a:rPr>
              <a:t> the </a:t>
            </a:r>
            <a:r>
              <a:rPr lang="id-ID" sz="3200" dirty="0">
                <a:latin typeface="+mn-lt"/>
              </a:rPr>
              <a:t>Q</a:t>
            </a:r>
            <a:r>
              <a:rPr lang="en-US" sz="3200" dirty="0" err="1">
                <a:latin typeface="+mn-lt"/>
              </a:rPr>
              <a:t>uality</a:t>
            </a:r>
            <a:r>
              <a:rPr lang="en-US" sz="3200" dirty="0">
                <a:latin typeface="+mn-lt"/>
              </a:rPr>
              <a:t> of</a:t>
            </a:r>
            <a:r>
              <a:rPr lang="id-ID" sz="3200" dirty="0">
                <a:latin typeface="+mn-lt"/>
              </a:rPr>
              <a:t> Training</a:t>
            </a:r>
            <a:endParaRPr lang="en-US" sz="3200" dirty="0">
              <a:latin typeface="+mn-lt"/>
            </a:endParaRPr>
          </a:p>
          <a:p>
            <a:pPr marL="688975" indent="-344488">
              <a:buFont typeface="+mj-lt"/>
              <a:buAutoNum type="alphaLcPeriod"/>
            </a:pPr>
            <a:r>
              <a:rPr lang="en-US" sz="3200" dirty="0">
                <a:latin typeface="+mn-lt"/>
              </a:rPr>
              <a:t>The Purpose of Training Programs</a:t>
            </a:r>
            <a:endParaRPr lang="ko-KR" altLang="en-US" sz="3200" dirty="0">
              <a:latin typeface="+mn-lt"/>
            </a:endParaRPr>
          </a:p>
          <a:p>
            <a:pPr marL="688975" indent="-344488">
              <a:buFont typeface="+mj-lt"/>
              <a:buAutoNum type="alphaLcPeriod"/>
            </a:pPr>
            <a:r>
              <a:rPr lang="en-US" sz="3200" dirty="0">
                <a:latin typeface="+mn-lt"/>
              </a:rPr>
              <a:t>Benefits of Training Programs</a:t>
            </a:r>
          </a:p>
          <a:p>
            <a:pPr marL="688975" indent="-344488">
              <a:buFont typeface="+mj-lt"/>
              <a:buAutoNum type="alphaLcPeriod"/>
            </a:pPr>
            <a:r>
              <a:rPr lang="en-US" sz="3200" dirty="0">
                <a:latin typeface="+mn-lt"/>
              </a:rPr>
              <a:t> </a:t>
            </a:r>
            <a:r>
              <a:rPr lang="en-US" altLang="ko-KR" sz="3200" dirty="0">
                <a:latin typeface="+mn-lt"/>
              </a:rPr>
              <a:t>Principle of Training Programs</a:t>
            </a:r>
          </a:p>
          <a:p>
            <a:pPr marL="688975" indent="-344488">
              <a:buFont typeface="+mj-lt"/>
              <a:buAutoNum type="alphaLcPeriod"/>
            </a:pPr>
            <a:r>
              <a:rPr lang="en-US" sz="3200" dirty="0">
                <a:latin typeface="+mn-lt"/>
              </a:rPr>
              <a:t> </a:t>
            </a:r>
            <a:r>
              <a:rPr lang="en-US" altLang="ko-KR" sz="3200" dirty="0">
                <a:latin typeface="+mn-lt"/>
              </a:rPr>
              <a:t>Various of Sport Training Programs</a:t>
            </a:r>
          </a:p>
          <a:p>
            <a:endParaRPr lang="id-ID" dirty="0"/>
          </a:p>
        </p:txBody>
      </p:sp>
    </p:spTree>
    <p:extLst>
      <p:ext uri="{BB962C8B-B14F-4D97-AF65-F5344CB8AC3E}">
        <p14:creationId xmlns:p14="http://schemas.microsoft.com/office/powerpoint/2010/main" val="37740275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r>
              <a:rPr lang="en-US" altLang="ko-KR" sz="2000" dirty="0"/>
              <a:t>Source : </a:t>
            </a:r>
          </a:p>
          <a:p>
            <a:pPr marL="685800" indent="-285750">
              <a:buFont typeface="Arial" panose="020B0604020202020204" pitchFamily="34" charset="0"/>
              <a:buChar char="•"/>
            </a:pPr>
            <a:r>
              <a:rPr lang="en-US" altLang="ko-KR" sz="2000" dirty="0">
                <a:hlinkClick r:id="rId2"/>
              </a:rPr>
              <a:t>https://www.apki.or.id/panduan-mudah-menyusun-program-latihan/</a:t>
            </a:r>
            <a:endParaRPr lang="en-US" altLang="ko-KR" sz="2000" dirty="0"/>
          </a:p>
          <a:p>
            <a:pPr marL="685800" indent="-285750">
              <a:buFont typeface="Arial" panose="020B0604020202020204" pitchFamily="34" charset="0"/>
              <a:buChar char="•"/>
            </a:pPr>
            <a:r>
              <a:rPr lang="en-US" altLang="ko-KR" sz="2000" dirty="0">
                <a:hlinkClick r:id="rId3"/>
              </a:rPr>
              <a:t>https://</a:t>
            </a:r>
            <a:r>
              <a:rPr lang="en-US" altLang="ko-KR" sz="2000" dirty="0" smtClean="0">
                <a:hlinkClick r:id="rId3"/>
              </a:rPr>
              <a:t>www.hiithighintensityintervaltraining.ga/2015/07/Cara-Menyusun-Program-Latihan-Untuk-Para-Pelatih-Olahraga.html</a:t>
            </a:r>
            <a:endParaRPr lang="en-US" altLang="ko-KR" sz="2000" dirty="0" smtClean="0"/>
          </a:p>
          <a:p>
            <a:pPr marL="685800" indent="-285750">
              <a:buFont typeface="Arial" panose="020B0604020202020204" pitchFamily="34" charset="0"/>
              <a:buChar char="•"/>
            </a:pPr>
            <a:r>
              <a:rPr lang="en-US" altLang="ko-KR" sz="2000" dirty="0">
                <a:hlinkClick r:id="rId4"/>
              </a:rPr>
              <a:t>https://sehatafiat.com/bentuk-latihan-kebugaran-jasmani</a:t>
            </a:r>
            <a:r>
              <a:rPr lang="en-US" altLang="ko-KR" sz="2000" dirty="0" smtClean="0">
                <a:hlinkClick r:id="rId4"/>
              </a:rPr>
              <a:t>/</a:t>
            </a:r>
            <a:endParaRPr lang="en-US" altLang="ko-KR" sz="2000" dirty="0"/>
          </a:p>
          <a:p>
            <a:pPr marL="685800" indent="-285750">
              <a:buFont typeface="Arial" panose="020B0604020202020204" pitchFamily="34" charset="0"/>
              <a:buChar char="•"/>
            </a:pPr>
            <a:r>
              <a:rPr lang="en-US" altLang="ko-KR" sz="2000" dirty="0" err="1"/>
              <a:t>Bompa.O</a:t>
            </a:r>
            <a:r>
              <a:rPr lang="en-US" altLang="ko-KR" sz="2000" dirty="0"/>
              <a:t>, Tudor. 2015. </a:t>
            </a:r>
            <a:r>
              <a:rPr lang="en-US" altLang="ko-KR" sz="2000" i="1" dirty="0"/>
              <a:t>Periodization : Theory and Methodology of Training. Canada </a:t>
            </a:r>
          </a:p>
          <a:p>
            <a:pPr marL="685800" indent="-285750">
              <a:buFont typeface="Arial" panose="020B0604020202020204" pitchFamily="34" charset="0"/>
              <a:buChar char="•"/>
            </a:pPr>
            <a:r>
              <a:rPr lang="en-US" altLang="ko-KR" sz="2000" i="1" dirty="0" err="1"/>
              <a:t>Sukadiyanto</a:t>
            </a:r>
            <a:r>
              <a:rPr lang="en-US" altLang="ko-KR" sz="2000" i="1" dirty="0"/>
              <a:t>, 2010. </a:t>
            </a:r>
            <a:r>
              <a:rPr lang="en-US" altLang="ko-KR" sz="2000" i="1" dirty="0" err="1"/>
              <a:t>Pengantar</a:t>
            </a:r>
            <a:r>
              <a:rPr lang="en-US" altLang="ko-KR" sz="2000" i="1" dirty="0"/>
              <a:t> </a:t>
            </a:r>
            <a:r>
              <a:rPr lang="en-US" altLang="ko-KR" sz="2000" i="1" dirty="0" err="1"/>
              <a:t>Teori</a:t>
            </a:r>
            <a:r>
              <a:rPr lang="en-US" altLang="ko-KR" sz="2000" i="1" dirty="0"/>
              <a:t> </a:t>
            </a:r>
            <a:r>
              <a:rPr lang="en-US" altLang="ko-KR" sz="2000" i="1" dirty="0" err="1"/>
              <a:t>dan</a:t>
            </a:r>
            <a:r>
              <a:rPr lang="en-US" altLang="ko-KR" sz="2000" i="1" dirty="0"/>
              <a:t> </a:t>
            </a:r>
            <a:r>
              <a:rPr lang="en-US" altLang="ko-KR" sz="2000" i="1" dirty="0" err="1"/>
              <a:t>Metodologi</a:t>
            </a:r>
            <a:r>
              <a:rPr lang="en-US" altLang="ko-KR" sz="2000" i="1" dirty="0"/>
              <a:t> </a:t>
            </a:r>
            <a:r>
              <a:rPr lang="en-US" altLang="ko-KR" sz="2000" i="1" dirty="0" err="1"/>
              <a:t>Melatih</a:t>
            </a:r>
            <a:r>
              <a:rPr lang="en-US" altLang="ko-KR" sz="2000" i="1" dirty="0"/>
              <a:t> </a:t>
            </a:r>
            <a:r>
              <a:rPr lang="en-US" altLang="ko-KR" sz="2000" i="1" dirty="0" err="1"/>
              <a:t>Fisik</a:t>
            </a:r>
            <a:r>
              <a:rPr lang="en-US" altLang="ko-KR" sz="2000" i="1" dirty="0"/>
              <a:t>, CV. </a:t>
            </a:r>
            <a:r>
              <a:rPr lang="en-US" altLang="ko-KR" sz="2000" i="1" dirty="0" err="1"/>
              <a:t>Lubuk</a:t>
            </a:r>
            <a:r>
              <a:rPr lang="en-US" altLang="ko-KR" sz="2000" i="1" dirty="0"/>
              <a:t> </a:t>
            </a:r>
            <a:r>
              <a:rPr lang="en-US" altLang="ko-KR" sz="2000" i="1" dirty="0" err="1"/>
              <a:t>Agung</a:t>
            </a:r>
            <a:r>
              <a:rPr lang="en-US" altLang="ko-KR" sz="2000" i="1" dirty="0"/>
              <a:t>. Bandung.</a:t>
            </a:r>
            <a:endParaRPr lang="en-US" altLang="ko-KR" sz="2000" dirty="0"/>
          </a:p>
          <a:p>
            <a:pPr marL="685800" indent="-342900">
              <a:buFont typeface="Arial" panose="020B0604020202020204" pitchFamily="34" charset="0"/>
              <a:buChar char="•"/>
            </a:pPr>
            <a:endParaRPr lang="ko-KR" altLang="en-US" sz="1600" dirty="0"/>
          </a:p>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Tree>
    <p:extLst>
      <p:ext uri="{BB962C8B-B14F-4D97-AF65-F5344CB8AC3E}">
        <p14:creationId xmlns:p14="http://schemas.microsoft.com/office/powerpoint/2010/main" val="23351136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endParaRPr lang="en-US"/>
          </a:p>
        </p:txBody>
      </p:sp>
      <p:sp>
        <p:nvSpPr>
          <p:cNvPr id="3" name="Content Placeholder 2"/>
          <p:cNvSpPr>
            <a:spLocks noGrp="1"/>
          </p:cNvSpPr>
          <p:nvPr>
            <p:ph idx="1"/>
          </p:nvPr>
        </p:nvSpPr>
        <p:spPr>
          <a:xfrm>
            <a:off x="457200" y="1600201"/>
            <a:ext cx="8229600" cy="4525963"/>
          </a:xfrm>
        </p:spPr>
        <p:txBody>
          <a:bodyPr/>
          <a:lstStyle/>
          <a:p>
            <a:endParaRPr lang="en-US"/>
          </a:p>
        </p:txBody>
      </p:sp>
      <p:pic>
        <p:nvPicPr>
          <p:cNvPr id="6"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17462"/>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3222625" y="3370262"/>
            <a:ext cx="56388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dirty="0" smtClean="0">
                <a:solidFill>
                  <a:schemeClr val="bg1"/>
                </a:solidFill>
              </a:rPr>
              <a:t>KONDISI FISIK DAN PROGRAM LATIHAN</a:t>
            </a:r>
            <a:endParaRPr lang="en-US" sz="2000" b="1" dirty="0">
              <a:solidFill>
                <a:schemeClr val="bg1"/>
              </a:solidFill>
            </a:endParaRPr>
          </a:p>
          <a:p>
            <a:pPr algn="ctr" eaLnBrk="1" hangingPunct="1"/>
            <a:r>
              <a:rPr lang="en-US" sz="2000" b="1" dirty="0">
                <a:solidFill>
                  <a:schemeClr val="bg1"/>
                </a:solidFill>
              </a:rPr>
              <a:t>PERTEMUAN </a:t>
            </a:r>
            <a:r>
              <a:rPr lang="id-ID" sz="2000" b="1" dirty="0" smtClean="0">
                <a:solidFill>
                  <a:schemeClr val="bg1"/>
                </a:solidFill>
              </a:rPr>
              <a:t>IX</a:t>
            </a:r>
            <a:endParaRPr lang="en-US" sz="2000" b="1" dirty="0">
              <a:solidFill>
                <a:schemeClr val="bg1"/>
              </a:solidFill>
            </a:endParaRPr>
          </a:p>
          <a:p>
            <a:pPr algn="ctr" eaLnBrk="1" hangingPunct="1"/>
            <a:r>
              <a:rPr lang="en-US" sz="2000" b="1" dirty="0" err="1" smtClean="0">
                <a:solidFill>
                  <a:schemeClr val="bg1"/>
                </a:solidFill>
              </a:rPr>
              <a:t>Mury</a:t>
            </a:r>
            <a:r>
              <a:rPr lang="en-US" sz="2000" b="1" dirty="0" smtClean="0">
                <a:solidFill>
                  <a:schemeClr val="bg1"/>
                </a:solidFill>
              </a:rPr>
              <a:t> </a:t>
            </a:r>
            <a:r>
              <a:rPr lang="en-US" sz="2000" b="1" dirty="0" err="1" smtClean="0">
                <a:solidFill>
                  <a:schemeClr val="bg1"/>
                </a:solidFill>
              </a:rPr>
              <a:t>Kuswari</a:t>
            </a:r>
            <a:r>
              <a:rPr lang="en-US" sz="2000" b="1" dirty="0" smtClean="0">
                <a:solidFill>
                  <a:schemeClr val="bg1"/>
                </a:solidFill>
              </a:rPr>
              <a:t> &amp; </a:t>
            </a:r>
            <a:r>
              <a:rPr lang="en-US" sz="2000" b="1" dirty="0" err="1" smtClean="0">
                <a:solidFill>
                  <a:schemeClr val="bg1"/>
                </a:solidFill>
              </a:rPr>
              <a:t>Nazhif</a:t>
            </a:r>
            <a:r>
              <a:rPr lang="en-US" sz="2000" b="1" dirty="0" smtClean="0">
                <a:solidFill>
                  <a:schemeClr val="bg1"/>
                </a:solidFill>
              </a:rPr>
              <a:t> </a:t>
            </a:r>
            <a:r>
              <a:rPr lang="en-US" sz="2000" b="1" dirty="0">
                <a:solidFill>
                  <a:schemeClr val="bg1"/>
                </a:solidFill>
              </a:rPr>
              <a:t>Gifari</a:t>
            </a:r>
          </a:p>
          <a:p>
            <a:pPr algn="ctr" eaLnBrk="1" hangingPunct="1"/>
            <a:r>
              <a:rPr lang="en-US" sz="2000" b="1" dirty="0" err="1">
                <a:solidFill>
                  <a:schemeClr val="bg1"/>
                </a:solidFill>
              </a:rPr>
              <a:t>Ilmu</a:t>
            </a:r>
            <a:r>
              <a:rPr lang="en-US" sz="2000" b="1" dirty="0">
                <a:solidFill>
                  <a:schemeClr val="bg1"/>
                </a:solidFill>
              </a:rPr>
              <a:t> </a:t>
            </a:r>
            <a:r>
              <a:rPr lang="en-US" sz="2000" b="1" dirty="0" err="1">
                <a:solidFill>
                  <a:schemeClr val="bg1"/>
                </a:solidFill>
              </a:rPr>
              <a:t>Gizi</a:t>
            </a:r>
            <a:r>
              <a:rPr lang="en-US" sz="2000" b="1" dirty="0">
                <a:solidFill>
                  <a:schemeClr val="bg1"/>
                </a:solidFill>
              </a:rPr>
              <a:t> &amp; FIKES</a:t>
            </a:r>
          </a:p>
          <a:p>
            <a:pPr algn="ctr" eaLnBrk="1" hangingPunct="1"/>
            <a:endParaRPr lang="en-US" sz="2000" b="1" dirty="0">
              <a:solidFill>
                <a:schemeClr val="bg1"/>
              </a:solidFill>
            </a:endParaRPr>
          </a:p>
        </p:txBody>
      </p:sp>
    </p:spTree>
    <p:extLst>
      <p:ext uri="{BB962C8B-B14F-4D97-AF65-F5344CB8AC3E}">
        <p14:creationId xmlns:p14="http://schemas.microsoft.com/office/powerpoint/2010/main" val="335788100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algn="just">
              <a:tabLst>
                <a:tab pos="914400" algn="l"/>
              </a:tabLst>
            </a:pPr>
            <a:r>
              <a:rPr lang="en-US" sz="1600" dirty="0"/>
              <a:t>	</a:t>
            </a:r>
            <a:endParaRPr lang="en-US" sz="1600" dirty="0" smtClean="0"/>
          </a:p>
          <a:p>
            <a:pPr algn="just">
              <a:tabLst>
                <a:tab pos="914400" algn="l"/>
              </a:tabLst>
            </a:pPr>
            <a:r>
              <a:rPr lang="en-US" sz="1600" dirty="0" smtClean="0"/>
              <a:t>	</a:t>
            </a:r>
            <a:br>
              <a:rPr lang="en-US" sz="1600" dirty="0" smtClean="0"/>
            </a:br>
            <a:endParaRPr lang="en-US" sz="1600" dirty="0" smtClean="0"/>
          </a:p>
          <a:p>
            <a:pPr algn="just">
              <a:tabLst>
                <a:tab pos="914400" algn="l"/>
              </a:tabLst>
            </a:pPr>
            <a:r>
              <a:rPr lang="en-US" sz="1600" dirty="0" smtClean="0"/>
              <a:t>	</a:t>
            </a:r>
            <a:endParaRPr lang="en-US" sz="1600" dirty="0"/>
          </a:p>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2" name="Title 1"/>
          <p:cNvSpPr>
            <a:spLocks noGrp="1"/>
          </p:cNvSpPr>
          <p:nvPr>
            <p:ph type="title"/>
          </p:nvPr>
        </p:nvSpPr>
        <p:spPr>
          <a:xfrm>
            <a:off x="-29200" y="557338"/>
            <a:ext cx="9144000" cy="1179288"/>
          </a:xfrm>
        </p:spPr>
        <p:txBody>
          <a:bodyPr/>
          <a:lstStyle/>
          <a:p>
            <a:pPr algn="ctr"/>
            <a:r>
              <a:rPr lang="en-US" dirty="0" smtClean="0"/>
              <a:t>Periodization</a:t>
            </a:r>
            <a:endParaRPr lang="en-US" dirty="0"/>
          </a:p>
        </p:txBody>
      </p:sp>
      <p:sp>
        <p:nvSpPr>
          <p:cNvPr id="7" name="Rounded Rectangle 6"/>
          <p:cNvSpPr/>
          <p:nvPr/>
        </p:nvSpPr>
        <p:spPr>
          <a:xfrm>
            <a:off x="395536" y="1736626"/>
            <a:ext cx="8280920" cy="192021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dirty="0" smtClean="0"/>
              <a:t>	</a:t>
            </a:r>
            <a:r>
              <a:rPr lang="en-US" sz="2400" dirty="0" smtClean="0"/>
              <a:t>Periodization </a:t>
            </a:r>
            <a:r>
              <a:rPr lang="en-US" sz="2400" dirty="0"/>
              <a:t>is one the most important concepts in training and </a:t>
            </a:r>
            <a:r>
              <a:rPr lang="en-US" sz="2400" dirty="0" smtClean="0"/>
              <a:t>planning</a:t>
            </a:r>
            <a:r>
              <a:rPr lang="en-US" sz="2400" dirty="0"/>
              <a:t>. This term originates from period, which is a portion or division of time into smaller,  easy-to-manage segments, called phases of training</a:t>
            </a:r>
            <a:r>
              <a:rPr lang="en-US" sz="2400" dirty="0" smtClean="0"/>
              <a:t>.</a:t>
            </a:r>
            <a:endParaRPr lang="en-US" sz="2400" dirty="0"/>
          </a:p>
        </p:txBody>
      </p:sp>
      <p:sp>
        <p:nvSpPr>
          <p:cNvPr id="8" name="Rounded Rectangle 7"/>
          <p:cNvSpPr/>
          <p:nvPr/>
        </p:nvSpPr>
        <p:spPr>
          <a:xfrm>
            <a:off x="402340" y="3909054"/>
            <a:ext cx="8280920" cy="192021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	</a:t>
            </a:r>
            <a:r>
              <a:rPr lang="en-US" sz="2400" dirty="0"/>
              <a:t> The purpose of periodization is so that long term programs can </a:t>
            </a:r>
            <a:r>
              <a:rPr lang="en-US" sz="2400" dirty="0" smtClean="0"/>
              <a:t>be </a:t>
            </a:r>
            <a:r>
              <a:rPr lang="en-US" sz="2400" dirty="0"/>
              <a:t>managed in smaller segments so that the peak of major game achievements can be realized</a:t>
            </a:r>
          </a:p>
        </p:txBody>
      </p:sp>
    </p:spTree>
    <p:extLst>
      <p:ext uri="{BB962C8B-B14F-4D97-AF65-F5344CB8AC3E}">
        <p14:creationId xmlns:p14="http://schemas.microsoft.com/office/powerpoint/2010/main" val="23061050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ko-KR" sz="2800" dirty="0"/>
              <a:t>In general we know the term training and exercise. Although it has the same meaning, but the meaning is different. </a:t>
            </a:r>
          </a:p>
          <a:p>
            <a:pPr marL="0" indent="0" algn="just">
              <a:buNone/>
            </a:pPr>
            <a:r>
              <a:rPr lang="en-US" altLang="ko-KR" dirty="0"/>
              <a:t>	</a:t>
            </a:r>
            <a:endParaRPr lang="ko-KR" altLang="en-US" dirty="0"/>
          </a:p>
          <a:p>
            <a:pPr marL="0" indent="0">
              <a:buNone/>
            </a:pPr>
            <a:endParaRPr lang="id-ID" dirty="0"/>
          </a:p>
        </p:txBody>
      </p:sp>
      <p:sp>
        <p:nvSpPr>
          <p:cNvPr id="4" name="Title 2"/>
          <p:cNvSpPr>
            <a:spLocks noGrp="1"/>
          </p:cNvSpPr>
          <p:nvPr>
            <p:ph type="title"/>
          </p:nvPr>
        </p:nvSpPr>
        <p:spPr>
          <a:xfrm>
            <a:off x="457200" y="457201"/>
            <a:ext cx="8229600" cy="1143000"/>
          </a:xfrm>
        </p:spPr>
        <p:txBody>
          <a:bodyPr/>
          <a:lstStyle/>
          <a:p>
            <a:pPr algn="ctr"/>
            <a:r>
              <a:rPr lang="en-US" dirty="0" smtClean="0"/>
              <a:t> </a:t>
            </a:r>
            <a:r>
              <a:rPr lang="en-US" altLang="ko-KR" dirty="0" smtClean="0"/>
              <a:t>Training Programs</a:t>
            </a:r>
            <a:endParaRPr lang="en-US" dirty="0"/>
          </a:p>
        </p:txBody>
      </p:sp>
      <p:sp>
        <p:nvSpPr>
          <p:cNvPr id="5" name="Rounded Rectangle 4"/>
          <p:cNvSpPr/>
          <p:nvPr/>
        </p:nvSpPr>
        <p:spPr>
          <a:xfrm>
            <a:off x="650032" y="3060965"/>
            <a:ext cx="7488832" cy="11109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400" dirty="0">
                <a:solidFill>
                  <a:schemeClr val="tx1"/>
                </a:solidFill>
                <a:latin typeface="Arial" panose="020B0604020202020204" pitchFamily="34" charset="0"/>
                <a:cs typeface="Arial" panose="020B0604020202020204" pitchFamily="34" charset="0"/>
              </a:rPr>
              <a:t>Exercise is a physical activity performed with the aim of obtaining the desired outcome directly</a:t>
            </a:r>
            <a:endParaRPr lang="en-US" sz="2400" dirty="0">
              <a:solidFill>
                <a:schemeClr val="tx1"/>
              </a:solidFill>
              <a:latin typeface="Arial" panose="020B0604020202020204" pitchFamily="34" charset="0"/>
              <a:cs typeface="Arial" panose="020B0604020202020204" pitchFamily="34" charset="0"/>
            </a:endParaRPr>
          </a:p>
        </p:txBody>
      </p:sp>
      <p:sp>
        <p:nvSpPr>
          <p:cNvPr id="6" name="Rounded Rectangle 5"/>
          <p:cNvSpPr/>
          <p:nvPr/>
        </p:nvSpPr>
        <p:spPr>
          <a:xfrm>
            <a:off x="650032" y="4438651"/>
            <a:ext cx="7488832" cy="1582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2400" dirty="0" smtClean="0">
                <a:solidFill>
                  <a:schemeClr val="tx1"/>
                </a:solidFill>
                <a:latin typeface="Arial" panose="020B0604020202020204" pitchFamily="34" charset="0"/>
                <a:cs typeface="Arial" panose="020B0604020202020204" pitchFamily="34" charset="0"/>
              </a:rPr>
              <a:t>Training </a:t>
            </a:r>
            <a:r>
              <a:rPr lang="en-US" altLang="ko-KR" sz="2400" dirty="0">
                <a:solidFill>
                  <a:schemeClr val="tx1"/>
                </a:solidFill>
                <a:latin typeface="Arial" panose="020B0604020202020204" pitchFamily="34" charset="0"/>
                <a:cs typeface="Arial" panose="020B0604020202020204" pitchFamily="34" charset="0"/>
              </a:rPr>
              <a:t>is a program or </a:t>
            </a:r>
            <a:r>
              <a:rPr lang="en-US" altLang="ko-KR" sz="2400" dirty="0" smtClean="0">
                <a:solidFill>
                  <a:schemeClr val="tx1"/>
                </a:solidFill>
                <a:latin typeface="Arial" panose="020B0604020202020204" pitchFamily="34" charset="0"/>
                <a:cs typeface="Arial" panose="020B0604020202020204" pitchFamily="34" charset="0"/>
              </a:rPr>
              <a:t>pattern of </a:t>
            </a:r>
            <a:r>
              <a:rPr lang="en-US" altLang="ko-KR" sz="2400" dirty="0">
                <a:solidFill>
                  <a:schemeClr val="tx1"/>
                </a:solidFill>
                <a:latin typeface="Arial" panose="020B0604020202020204" pitchFamily="34" charset="0"/>
                <a:cs typeface="Arial" panose="020B0604020202020204" pitchFamily="34" charset="0"/>
              </a:rPr>
              <a:t>training that designed systematically and performed </a:t>
            </a:r>
            <a:r>
              <a:rPr lang="en-US" altLang="ko-KR" sz="2400" dirty="0" err="1">
                <a:solidFill>
                  <a:schemeClr val="tx1"/>
                </a:solidFill>
                <a:latin typeface="Arial" panose="020B0604020202020204" pitchFamily="34" charset="0"/>
                <a:cs typeface="Arial" panose="020B0604020202020204" pitchFamily="34" charset="0"/>
              </a:rPr>
              <a:t>reapetedly</a:t>
            </a:r>
            <a:r>
              <a:rPr lang="en-US" altLang="ko-KR" sz="2400" dirty="0">
                <a:solidFill>
                  <a:schemeClr val="tx1"/>
                </a:solidFill>
                <a:latin typeface="Arial" panose="020B0604020202020204" pitchFamily="34" charset="0"/>
                <a:cs typeface="Arial" panose="020B0604020202020204" pitchFamily="34" charset="0"/>
              </a:rPr>
              <a:t> to improve skills or improve physical conditions with a specific </a:t>
            </a:r>
            <a:r>
              <a:rPr lang="en-US" altLang="ko-KR" sz="2400" dirty="0" smtClean="0">
                <a:solidFill>
                  <a:schemeClr val="tx1"/>
                </a:solidFill>
                <a:latin typeface="Arial" panose="020B0604020202020204" pitchFamily="34" charset="0"/>
                <a:cs typeface="Arial" panose="020B0604020202020204" pitchFamily="34" charset="0"/>
              </a:rPr>
              <a:t>purpose</a:t>
            </a:r>
            <a:endParaRPr lang="en-US" altLang="ko-K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186195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4" name="Rounded Rectangle 3"/>
          <p:cNvSpPr/>
          <p:nvPr/>
        </p:nvSpPr>
        <p:spPr>
          <a:xfrm>
            <a:off x="171128" y="736172"/>
            <a:ext cx="8280920" cy="13441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dirty="0" smtClean="0"/>
              <a:t>	</a:t>
            </a:r>
            <a:r>
              <a:rPr lang="en-US" dirty="0"/>
              <a:t> </a:t>
            </a:r>
            <a:r>
              <a:rPr lang="en-US" sz="2400" dirty="0"/>
              <a:t>In most sports. the annual training cycle is conventionally divided </a:t>
            </a:r>
            <a:r>
              <a:rPr lang="en-US" sz="2400" dirty="0" smtClean="0"/>
              <a:t>into </a:t>
            </a:r>
            <a:r>
              <a:rPr lang="en-US" sz="2400" dirty="0"/>
              <a:t>three main phases:</a:t>
            </a:r>
          </a:p>
        </p:txBody>
      </p:sp>
      <p:sp>
        <p:nvSpPr>
          <p:cNvPr id="6" name="Rounded Rectangle 5"/>
          <p:cNvSpPr/>
          <p:nvPr/>
        </p:nvSpPr>
        <p:spPr>
          <a:xfrm>
            <a:off x="539552" y="2314213"/>
            <a:ext cx="3232348" cy="11338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1. Preparatory period</a:t>
            </a:r>
            <a:endParaRPr lang="en-US" sz="2400" dirty="0"/>
          </a:p>
        </p:txBody>
      </p:sp>
      <p:sp>
        <p:nvSpPr>
          <p:cNvPr id="7" name="Rounded Rectangle 6"/>
          <p:cNvSpPr/>
          <p:nvPr/>
        </p:nvSpPr>
        <p:spPr>
          <a:xfrm>
            <a:off x="2800086" y="3585965"/>
            <a:ext cx="3200663" cy="10622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2. Competition period</a:t>
            </a:r>
            <a:endParaRPr lang="en-US" sz="2400" dirty="0"/>
          </a:p>
        </p:txBody>
      </p:sp>
      <p:sp>
        <p:nvSpPr>
          <p:cNvPr id="8" name="Rounded Rectangle 7"/>
          <p:cNvSpPr/>
          <p:nvPr/>
        </p:nvSpPr>
        <p:spPr>
          <a:xfrm>
            <a:off x="5508104" y="4870681"/>
            <a:ext cx="2943944" cy="109196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3. Transition period</a:t>
            </a:r>
            <a:endParaRPr lang="en-US" sz="2400" dirty="0"/>
          </a:p>
        </p:txBody>
      </p:sp>
    </p:spTree>
    <p:extLst>
      <p:ext uri="{BB962C8B-B14F-4D97-AF65-F5344CB8AC3E}">
        <p14:creationId xmlns:p14="http://schemas.microsoft.com/office/powerpoint/2010/main" val="70827025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a:tabLst>
                <a:tab pos="514350" algn="l"/>
              </a:tabLst>
            </a:pPr>
            <a:r>
              <a:rPr lang="en-US" sz="1600" dirty="0" smtClean="0"/>
              <a:t>	</a:t>
            </a:r>
          </a:p>
          <a:p>
            <a:pPr marL="285750"/>
            <a:endParaRPr lang="en-US" sz="1600" dirty="0" smtClean="0"/>
          </a:p>
        </p:txBody>
      </p:sp>
      <p:sp>
        <p:nvSpPr>
          <p:cNvPr id="4" name="Snip and Round Single Corner Rectangle 3"/>
          <p:cNvSpPr/>
          <p:nvPr/>
        </p:nvSpPr>
        <p:spPr>
          <a:xfrm>
            <a:off x="395536" y="697713"/>
            <a:ext cx="8280920" cy="1344149"/>
          </a:xfrm>
          <a:prstGeom prst="snip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tabLst>
                <a:tab pos="514350" algn="l"/>
              </a:tabLst>
            </a:pPr>
            <a:r>
              <a:rPr lang="en-US" sz="2400" dirty="0" smtClean="0"/>
              <a:t>	</a:t>
            </a:r>
            <a:r>
              <a:rPr lang="en-US" sz="2400" dirty="0"/>
              <a:t>The preparatory and competitive phases are divided into two </a:t>
            </a:r>
            <a:r>
              <a:rPr lang="en-US" sz="2400" dirty="0" smtClean="0"/>
              <a:t>sub-phases </a:t>
            </a:r>
            <a:r>
              <a:rPr lang="en-US" sz="2400" dirty="0"/>
              <a:t>because </a:t>
            </a:r>
            <a:r>
              <a:rPr lang="en-US" sz="2400" dirty="0" smtClean="0"/>
              <a:t>their </a:t>
            </a:r>
            <a:r>
              <a:rPr lang="en-US" sz="2400" dirty="0"/>
              <a:t>tasks are different. </a:t>
            </a:r>
          </a:p>
        </p:txBody>
      </p:sp>
      <p:sp>
        <p:nvSpPr>
          <p:cNvPr id="6" name="Rectangle 5"/>
          <p:cNvSpPr/>
          <p:nvPr/>
        </p:nvSpPr>
        <p:spPr>
          <a:xfrm>
            <a:off x="3275856" y="2282336"/>
            <a:ext cx="2736304"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tabLst>
                <a:tab pos="285750" algn="l"/>
              </a:tabLst>
            </a:pPr>
            <a:r>
              <a:rPr lang="en-US" sz="2400" dirty="0" smtClean="0"/>
              <a:t>The </a:t>
            </a:r>
            <a:r>
              <a:rPr lang="en-US" sz="2400" dirty="0"/>
              <a:t>preparatory </a:t>
            </a:r>
          </a:p>
        </p:txBody>
      </p:sp>
      <p:sp>
        <p:nvSpPr>
          <p:cNvPr id="7" name="Rectangle 6"/>
          <p:cNvSpPr/>
          <p:nvPr/>
        </p:nvSpPr>
        <p:spPr>
          <a:xfrm>
            <a:off x="663978" y="4886819"/>
            <a:ext cx="2736304"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a:r>
              <a:rPr lang="en-US" sz="2400" dirty="0"/>
              <a:t>General preparation phase</a:t>
            </a:r>
          </a:p>
        </p:txBody>
      </p:sp>
      <p:sp>
        <p:nvSpPr>
          <p:cNvPr id="8" name="Rectangle 7"/>
          <p:cNvSpPr/>
          <p:nvPr/>
        </p:nvSpPr>
        <p:spPr>
          <a:xfrm>
            <a:off x="5509838" y="4839000"/>
            <a:ext cx="2736304"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285750"/>
            <a:r>
              <a:rPr lang="en-US" sz="2400" dirty="0"/>
              <a:t>Specific preparation phase</a:t>
            </a:r>
          </a:p>
        </p:txBody>
      </p:sp>
      <p:sp>
        <p:nvSpPr>
          <p:cNvPr id="13" name="Down Arrow 12"/>
          <p:cNvSpPr/>
          <p:nvPr/>
        </p:nvSpPr>
        <p:spPr>
          <a:xfrm rot="2705507" flipH="1">
            <a:off x="3203867" y="3412721"/>
            <a:ext cx="392828" cy="1296144"/>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4" name="Down Arrow 13"/>
          <p:cNvSpPr/>
          <p:nvPr/>
        </p:nvSpPr>
        <p:spPr>
          <a:xfrm rot="18672140" flipH="1">
            <a:off x="5815746" y="3390769"/>
            <a:ext cx="392828" cy="1296144"/>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7871118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4" name="Rectangle 3"/>
          <p:cNvSpPr/>
          <p:nvPr/>
        </p:nvSpPr>
        <p:spPr>
          <a:xfrm>
            <a:off x="3020504" y="830645"/>
            <a:ext cx="2736304"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tabLst>
                <a:tab pos="285750" algn="l"/>
              </a:tabLst>
            </a:pPr>
            <a:r>
              <a:rPr lang="en-US" sz="2800" dirty="0" smtClean="0"/>
              <a:t>Competition</a:t>
            </a:r>
            <a:endParaRPr lang="en-US" sz="2800" dirty="0"/>
          </a:p>
        </p:txBody>
      </p:sp>
      <p:sp>
        <p:nvSpPr>
          <p:cNvPr id="6" name="Rectangle 5"/>
          <p:cNvSpPr/>
          <p:nvPr/>
        </p:nvSpPr>
        <p:spPr>
          <a:xfrm>
            <a:off x="179512" y="3781205"/>
            <a:ext cx="3060340"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342900" algn="ctr">
              <a:tabLst>
                <a:tab pos="514350" algn="l"/>
              </a:tabLst>
            </a:pPr>
            <a:r>
              <a:rPr lang="en-US" sz="2800" dirty="0"/>
              <a:t>Pre competition phase</a:t>
            </a:r>
          </a:p>
        </p:txBody>
      </p:sp>
      <p:sp>
        <p:nvSpPr>
          <p:cNvPr id="7" name="Rectangle 6"/>
          <p:cNvSpPr/>
          <p:nvPr/>
        </p:nvSpPr>
        <p:spPr>
          <a:xfrm>
            <a:off x="3516032" y="4315077"/>
            <a:ext cx="2025842"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800" dirty="0"/>
              <a:t>Tapering</a:t>
            </a:r>
          </a:p>
        </p:txBody>
      </p:sp>
      <p:sp>
        <p:nvSpPr>
          <p:cNvPr id="8" name="Rectangle 7"/>
          <p:cNvSpPr/>
          <p:nvPr/>
        </p:nvSpPr>
        <p:spPr>
          <a:xfrm>
            <a:off x="5844401" y="3876067"/>
            <a:ext cx="3171676" cy="105611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342900" algn="ctr">
              <a:tabLst>
                <a:tab pos="514350" algn="l"/>
              </a:tabLst>
            </a:pPr>
            <a:r>
              <a:rPr lang="en-US" sz="2800" dirty="0"/>
              <a:t>Main competition phase</a:t>
            </a:r>
          </a:p>
        </p:txBody>
      </p:sp>
      <p:sp>
        <p:nvSpPr>
          <p:cNvPr id="9" name="Down Arrow 8"/>
          <p:cNvSpPr/>
          <p:nvPr/>
        </p:nvSpPr>
        <p:spPr>
          <a:xfrm rot="2705507" flipH="1">
            <a:off x="2658146" y="2039101"/>
            <a:ext cx="359266" cy="1845599"/>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0" name="Down Arrow 9"/>
          <p:cNvSpPr/>
          <p:nvPr/>
        </p:nvSpPr>
        <p:spPr>
          <a:xfrm flipH="1">
            <a:off x="4278476" y="2266495"/>
            <a:ext cx="294621" cy="1728192"/>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11" name="Down Arrow 10"/>
          <p:cNvSpPr/>
          <p:nvPr/>
        </p:nvSpPr>
        <p:spPr>
          <a:xfrm rot="18957670" flipH="1">
            <a:off x="5700198" y="2008603"/>
            <a:ext cx="355439" cy="2013750"/>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0656075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normAutofit/>
          </a:bodyPr>
          <a:lstStyle/>
          <a:p>
            <a:pPr marL="285750" indent="-285750">
              <a:buFont typeface="Arial" panose="020B0604020202020204" pitchFamily="34" charset="0"/>
              <a:buChar char="•"/>
            </a:pPr>
            <a:r>
              <a:rPr lang="en-US" sz="2400" dirty="0"/>
              <a:t>General preparation </a:t>
            </a:r>
            <a:r>
              <a:rPr lang="en-US" sz="2400" dirty="0" smtClean="0"/>
              <a:t>phase :</a:t>
            </a:r>
            <a:endParaRPr lang="en-US" sz="2400" dirty="0"/>
          </a:p>
          <a:p>
            <a:pPr marL="628650" indent="-342900">
              <a:buFont typeface="+mj-lt"/>
              <a:buAutoNum type="alphaLcParenR"/>
            </a:pPr>
            <a:r>
              <a:rPr lang="en-US" altLang="ko-KR" sz="2400" dirty="0" smtClean="0"/>
              <a:t>Endurance</a:t>
            </a:r>
          </a:p>
          <a:p>
            <a:pPr marL="628650" indent="-342900">
              <a:buFont typeface="+mj-lt"/>
              <a:buAutoNum type="alphaLcParenR"/>
            </a:pPr>
            <a:r>
              <a:rPr lang="en-US" altLang="ko-KR" sz="2400" dirty="0" smtClean="0"/>
              <a:t>Power</a:t>
            </a:r>
          </a:p>
          <a:p>
            <a:pPr marL="628650" indent="-342900">
              <a:buFont typeface="+mj-lt"/>
              <a:buAutoNum type="alphaLcParenR"/>
            </a:pPr>
            <a:r>
              <a:rPr lang="en-US" altLang="ko-KR" sz="2400" dirty="0" smtClean="0"/>
              <a:t>Speed</a:t>
            </a:r>
          </a:p>
          <a:p>
            <a:pPr marL="285750"/>
            <a:endParaRPr lang="en-US" altLang="ko-KR" sz="2400" dirty="0"/>
          </a:p>
          <a:p>
            <a:pPr marL="285750" indent="-285750">
              <a:buFont typeface="Arial" panose="020B0604020202020204" pitchFamily="34" charset="0"/>
              <a:buChar char="•"/>
            </a:pPr>
            <a:r>
              <a:rPr lang="en-US" sz="2400" dirty="0"/>
              <a:t>Specific preparation </a:t>
            </a:r>
            <a:r>
              <a:rPr lang="en-US" sz="2400" dirty="0" smtClean="0"/>
              <a:t>phase :</a:t>
            </a:r>
            <a:endParaRPr lang="en-US" sz="2400" dirty="0"/>
          </a:p>
          <a:p>
            <a:pPr marL="628650" indent="-342900">
              <a:buFont typeface="+mj-lt"/>
              <a:buAutoNum type="alphaLcParenR"/>
            </a:pPr>
            <a:r>
              <a:rPr lang="en-US" altLang="ko-KR" sz="2400" dirty="0" smtClean="0"/>
              <a:t>Power </a:t>
            </a:r>
          </a:p>
          <a:p>
            <a:pPr marL="628650" indent="-342900">
              <a:buFont typeface="+mj-lt"/>
              <a:buAutoNum type="alphaLcParenR"/>
            </a:pPr>
            <a:r>
              <a:rPr lang="en-US" altLang="ko-KR" sz="2400" dirty="0" smtClean="0"/>
              <a:t>Agility</a:t>
            </a:r>
          </a:p>
          <a:p>
            <a:pPr marL="628650" indent="-342900">
              <a:buFont typeface="+mj-lt"/>
              <a:buAutoNum type="alphaLcParenR"/>
            </a:pPr>
            <a:r>
              <a:rPr lang="en-US" altLang="ko-KR" sz="2400" dirty="0" smtClean="0"/>
              <a:t>Muscle resistance</a:t>
            </a:r>
          </a:p>
          <a:p>
            <a:pPr marL="628650" indent="-342900">
              <a:buFont typeface="+mj-lt"/>
              <a:buAutoNum type="alphaLcParenR"/>
            </a:pPr>
            <a:r>
              <a:rPr lang="en-US" altLang="ko-KR" sz="2400" dirty="0" smtClean="0"/>
              <a:t>Stamina</a:t>
            </a:r>
          </a:p>
        </p:txBody>
      </p:sp>
      <p:sp>
        <p:nvSpPr>
          <p:cNvPr id="2" name="Title 1"/>
          <p:cNvSpPr>
            <a:spLocks noGrp="1"/>
          </p:cNvSpPr>
          <p:nvPr>
            <p:ph type="title"/>
          </p:nvPr>
        </p:nvSpPr>
        <p:spPr/>
        <p:txBody>
          <a:bodyPr/>
          <a:lstStyle/>
          <a:p>
            <a:pPr algn="ctr"/>
            <a:r>
              <a:rPr lang="en-US" dirty="0" smtClean="0"/>
              <a:t>The Preparatory</a:t>
            </a:r>
            <a:endParaRPr lang="en-US" dirty="0"/>
          </a:p>
        </p:txBody>
      </p:sp>
    </p:spTree>
    <p:extLst>
      <p:ext uri="{BB962C8B-B14F-4D97-AF65-F5344CB8AC3E}">
        <p14:creationId xmlns:p14="http://schemas.microsoft.com/office/powerpoint/2010/main" val="237402967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0"/>
          </p:nvPr>
        </p:nvPicPr>
        <p:blipFill>
          <a:blip r:embed="rId2">
            <a:extLst>
              <a:ext uri="{28A0092B-C50C-407E-A947-70E740481C1C}">
                <a14:useLocalDpi xmlns:a14="http://schemas.microsoft.com/office/drawing/2010/main" val="0"/>
              </a:ext>
            </a:extLst>
          </a:blip>
          <a:stretch>
            <a:fillRect/>
          </a:stretch>
        </p:blipFill>
        <p:spPr>
          <a:xfrm>
            <a:off x="4721561" y="3546343"/>
            <a:ext cx="3669973" cy="2754228"/>
          </a:xfrm>
        </p:spPr>
      </p:pic>
      <p:sp>
        <p:nvSpPr>
          <p:cNvPr id="2" name="Title 1"/>
          <p:cNvSpPr>
            <a:spLocks noGrp="1"/>
          </p:cNvSpPr>
          <p:nvPr>
            <p:ph type="title"/>
          </p:nvPr>
        </p:nvSpPr>
        <p:spPr>
          <a:xfrm>
            <a:off x="0" y="521520"/>
            <a:ext cx="9144000" cy="1179288"/>
          </a:xfrm>
        </p:spPr>
        <p:txBody>
          <a:bodyPr/>
          <a:lstStyle/>
          <a:p>
            <a:pPr algn="ctr"/>
            <a:r>
              <a:rPr lang="en-US" dirty="0" smtClean="0"/>
              <a:t>Tapering</a:t>
            </a:r>
            <a:endParaRPr lang="en-US" dirty="0"/>
          </a:p>
        </p:txBody>
      </p:sp>
      <p:sp>
        <p:nvSpPr>
          <p:cNvPr id="3" name="Round Diagonal Corner Rectangle 2"/>
          <p:cNvSpPr/>
          <p:nvPr/>
        </p:nvSpPr>
        <p:spPr>
          <a:xfrm>
            <a:off x="827584" y="1700808"/>
            <a:ext cx="7488832" cy="1536171"/>
          </a:xfrm>
          <a:prstGeom prst="round2Diag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n-US" altLang="ko-KR" dirty="0" smtClean="0">
                <a:latin typeface="Arial" pitchFamily="34" charset="0"/>
                <a:cs typeface="Arial" pitchFamily="34" charset="0"/>
              </a:rPr>
              <a:t>	</a:t>
            </a:r>
            <a:r>
              <a:rPr lang="en-US" altLang="ko-KR" sz="2400" dirty="0" smtClean="0">
                <a:solidFill>
                  <a:schemeClr val="tx1"/>
                </a:solidFill>
                <a:latin typeface="Arial" pitchFamily="34" charset="0"/>
                <a:cs typeface="Arial" pitchFamily="34" charset="0"/>
              </a:rPr>
              <a:t>Tapering is a progressive decrease in exercise is not straight during the weight training period, to try reduce stress of </a:t>
            </a:r>
            <a:r>
              <a:rPr lang="en-US" altLang="ko-KR" sz="2400" dirty="0" err="1" smtClean="0">
                <a:solidFill>
                  <a:schemeClr val="tx1"/>
                </a:solidFill>
                <a:latin typeface="Arial" pitchFamily="34" charset="0"/>
                <a:cs typeface="Arial" pitchFamily="34" charset="0"/>
              </a:rPr>
              <a:t>psycology</a:t>
            </a:r>
            <a:r>
              <a:rPr lang="en-US" altLang="ko-KR" sz="2400" dirty="0" smtClean="0">
                <a:solidFill>
                  <a:schemeClr val="tx1"/>
                </a:solidFill>
                <a:latin typeface="Arial" pitchFamily="34" charset="0"/>
                <a:cs typeface="Arial" pitchFamily="34" charset="0"/>
              </a:rPr>
              <a:t> from daily practice and </a:t>
            </a:r>
            <a:r>
              <a:rPr lang="en-US" altLang="ko-KR" sz="2400" dirty="0" err="1" smtClean="0">
                <a:solidFill>
                  <a:schemeClr val="tx1"/>
                </a:solidFill>
                <a:latin typeface="Arial" pitchFamily="34" charset="0"/>
                <a:cs typeface="Arial" pitchFamily="34" charset="0"/>
              </a:rPr>
              <a:t>maximaze</a:t>
            </a:r>
            <a:r>
              <a:rPr lang="en-US" altLang="ko-KR" sz="2400" dirty="0" smtClean="0">
                <a:solidFill>
                  <a:schemeClr val="tx1"/>
                </a:solidFill>
                <a:latin typeface="Arial" pitchFamily="34" charset="0"/>
                <a:cs typeface="Arial" pitchFamily="34" charset="0"/>
              </a:rPr>
              <a:t> sports achievement</a:t>
            </a:r>
            <a:endParaRPr lang="en-US" sz="2400" dirty="0">
              <a:solidFill>
                <a:schemeClr val="tx1"/>
              </a:solidFill>
            </a:endParaRPr>
          </a:p>
        </p:txBody>
      </p:sp>
    </p:spTree>
    <p:extLst>
      <p:ext uri="{BB962C8B-B14F-4D97-AF65-F5344CB8AC3E}">
        <p14:creationId xmlns:p14="http://schemas.microsoft.com/office/powerpoint/2010/main" val="341175286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5510"/>
            <a:ext cx="9144000" cy="1179288"/>
          </a:xfrm>
        </p:spPr>
        <p:txBody>
          <a:bodyPr/>
          <a:lstStyle/>
          <a:p>
            <a:pPr algn="ctr"/>
            <a:r>
              <a:rPr lang="en-US" dirty="0" smtClean="0"/>
              <a:t>The Purpose of Tapering</a:t>
            </a:r>
            <a:endParaRPr lang="en-US" dirty="0"/>
          </a:p>
        </p:txBody>
      </p:sp>
      <p:sp>
        <p:nvSpPr>
          <p:cNvPr id="4" name="Rounded Rectangle 3"/>
          <p:cNvSpPr/>
          <p:nvPr/>
        </p:nvSpPr>
        <p:spPr>
          <a:xfrm>
            <a:off x="899592" y="1604798"/>
            <a:ext cx="7272808" cy="163218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ko-KR" sz="2000" dirty="0" smtClean="0">
                <a:latin typeface="Arial" pitchFamily="34" charset="0"/>
                <a:cs typeface="Arial" pitchFamily="34" charset="0"/>
              </a:rPr>
              <a:t>The purpose of tapering is minimize fatigue accumulation rather than add to psychology adaptation or gain fitness. This goal will achieved without worrying the adaptability and fitness levels that have been gained  </a:t>
            </a:r>
            <a:endParaRPr lang="en-US" sz="2000" dirty="0"/>
          </a:p>
        </p:txBody>
      </p:sp>
      <p:sp>
        <p:nvSpPr>
          <p:cNvPr id="6" name="Rounded Rectangle 5"/>
          <p:cNvSpPr/>
          <p:nvPr/>
        </p:nvSpPr>
        <p:spPr>
          <a:xfrm>
            <a:off x="895028" y="3813043"/>
            <a:ext cx="7272808" cy="163218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t>Maintaining exercise intensity (quality of training), it is important </a:t>
            </a:r>
          </a:p>
          <a:p>
            <a:pPr algn="ctr"/>
            <a:r>
              <a:rPr lang="en-US" sz="2000" dirty="0" smtClean="0"/>
              <a:t>to avoid detraining. Provided that the variables decrease exercise with enough rest to optimize achievement  </a:t>
            </a:r>
            <a:endParaRPr lang="en-US" sz="2000" dirty="0"/>
          </a:p>
        </p:txBody>
      </p:sp>
    </p:spTree>
    <p:extLst>
      <p:ext uri="{BB962C8B-B14F-4D97-AF65-F5344CB8AC3E}">
        <p14:creationId xmlns:p14="http://schemas.microsoft.com/office/powerpoint/2010/main" val="288544422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2" name="Title 1"/>
          <p:cNvSpPr>
            <a:spLocks noGrp="1"/>
          </p:cNvSpPr>
          <p:nvPr>
            <p:ph type="title"/>
          </p:nvPr>
        </p:nvSpPr>
        <p:spPr>
          <a:xfrm>
            <a:off x="15069" y="348550"/>
            <a:ext cx="9144000" cy="1179288"/>
          </a:xfrm>
        </p:spPr>
        <p:txBody>
          <a:bodyPr/>
          <a:lstStyle/>
          <a:p>
            <a:pPr algn="ctr"/>
            <a:r>
              <a:rPr lang="en-US" dirty="0" smtClean="0"/>
              <a:t>Tapering Strategy</a:t>
            </a:r>
            <a:endParaRPr lang="en-US" dirty="0"/>
          </a:p>
        </p:txBody>
      </p:sp>
      <p:sp>
        <p:nvSpPr>
          <p:cNvPr id="3" name="Snip Diagonal Corner Rectangle 2"/>
          <p:cNvSpPr/>
          <p:nvPr/>
        </p:nvSpPr>
        <p:spPr>
          <a:xfrm>
            <a:off x="590625" y="1316765"/>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Minimize fatigue without </a:t>
            </a:r>
            <a:r>
              <a:rPr lang="en-US" sz="2800" dirty="0" err="1" smtClean="0"/>
              <a:t>comromising</a:t>
            </a:r>
            <a:r>
              <a:rPr lang="en-US" sz="2800" dirty="0" smtClean="0"/>
              <a:t> fitness</a:t>
            </a:r>
            <a:endParaRPr lang="en-US" sz="2800" dirty="0"/>
          </a:p>
        </p:txBody>
      </p:sp>
      <p:sp>
        <p:nvSpPr>
          <p:cNvPr id="6" name="Snip Diagonal Corner Rectangle 5"/>
          <p:cNvSpPr/>
          <p:nvPr/>
        </p:nvSpPr>
        <p:spPr>
          <a:xfrm>
            <a:off x="574998" y="2660915"/>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Maintain training intensity</a:t>
            </a:r>
            <a:endParaRPr lang="en-US" sz="2800" dirty="0"/>
          </a:p>
        </p:txBody>
      </p:sp>
      <p:sp>
        <p:nvSpPr>
          <p:cNvPr id="7" name="Snip Diagonal Corner Rectangle 6"/>
          <p:cNvSpPr/>
          <p:nvPr/>
        </p:nvSpPr>
        <p:spPr>
          <a:xfrm>
            <a:off x="574998" y="3861048"/>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Reduce training volume by 60-90%</a:t>
            </a:r>
            <a:endParaRPr lang="en-US" sz="2800" dirty="0"/>
          </a:p>
        </p:txBody>
      </p:sp>
      <p:sp>
        <p:nvSpPr>
          <p:cNvPr id="8" name="Snip Diagonal Corner Rectangle 7"/>
          <p:cNvSpPr/>
          <p:nvPr/>
        </p:nvSpPr>
        <p:spPr>
          <a:xfrm>
            <a:off x="574998" y="5253203"/>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Maintain training frequency at &gt;80%</a:t>
            </a:r>
            <a:endParaRPr lang="en-US" sz="2800" dirty="0"/>
          </a:p>
        </p:txBody>
      </p:sp>
    </p:spTree>
    <p:extLst>
      <p:ext uri="{BB962C8B-B14F-4D97-AF65-F5344CB8AC3E}">
        <p14:creationId xmlns:p14="http://schemas.microsoft.com/office/powerpoint/2010/main" val="33983993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
        <p:nvSpPr>
          <p:cNvPr id="2" name="Title 1"/>
          <p:cNvSpPr>
            <a:spLocks noGrp="1"/>
          </p:cNvSpPr>
          <p:nvPr>
            <p:ph type="title"/>
          </p:nvPr>
        </p:nvSpPr>
        <p:spPr/>
        <p:txBody>
          <a:bodyPr/>
          <a:lstStyle/>
          <a:p>
            <a:endParaRPr lang="en-US"/>
          </a:p>
        </p:txBody>
      </p:sp>
      <p:sp>
        <p:nvSpPr>
          <p:cNvPr id="4" name="Snip Diagonal Corner Rectangle 3"/>
          <p:cNvSpPr/>
          <p:nvPr/>
        </p:nvSpPr>
        <p:spPr>
          <a:xfrm>
            <a:off x="562472" y="3332989"/>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Use </a:t>
            </a:r>
            <a:r>
              <a:rPr lang="en-US" sz="2800" dirty="0" err="1" smtClean="0"/>
              <a:t>progresive</a:t>
            </a:r>
            <a:r>
              <a:rPr lang="en-US" sz="2800" dirty="0" smtClean="0"/>
              <a:t>, non linier tapering designs </a:t>
            </a:r>
            <a:endParaRPr lang="en-US" sz="2800" dirty="0"/>
          </a:p>
        </p:txBody>
      </p:sp>
      <p:sp>
        <p:nvSpPr>
          <p:cNvPr id="6" name="Snip Diagonal Corner Rectangle 5"/>
          <p:cNvSpPr/>
          <p:nvPr/>
        </p:nvSpPr>
        <p:spPr>
          <a:xfrm>
            <a:off x="562472" y="4581128"/>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Expect performance improvements of 3% (range 0,5-6,0%)</a:t>
            </a:r>
            <a:endParaRPr lang="en-US" sz="2800" dirty="0"/>
          </a:p>
        </p:txBody>
      </p:sp>
      <p:sp>
        <p:nvSpPr>
          <p:cNvPr id="7" name="Snip Diagonal Corner Rectangle 6"/>
          <p:cNvSpPr/>
          <p:nvPr/>
        </p:nvSpPr>
        <p:spPr>
          <a:xfrm>
            <a:off x="548408" y="1988840"/>
            <a:ext cx="7992888" cy="864096"/>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dirty="0" smtClean="0"/>
              <a:t>Individualize taper duration between 4 and 28 day</a:t>
            </a:r>
            <a:endParaRPr lang="en-US" sz="2800" dirty="0"/>
          </a:p>
        </p:txBody>
      </p:sp>
    </p:spTree>
    <p:extLst>
      <p:ext uri="{BB962C8B-B14F-4D97-AF65-F5344CB8AC3E}">
        <p14:creationId xmlns:p14="http://schemas.microsoft.com/office/powerpoint/2010/main" val="36642439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0"/>
          </p:nvPr>
        </p:nvSpPr>
        <p:spPr>
          <a:xfrm>
            <a:off x="405880" y="990600"/>
            <a:ext cx="8496944" cy="5414731"/>
          </a:xfrm>
        </p:spPr>
        <p:txBody>
          <a:bodyPr/>
          <a:lstStyle/>
          <a:p>
            <a:pPr marL="342900" indent="-342900">
              <a:buFont typeface="+mj-lt"/>
              <a:buAutoNum type="arabicPeriod"/>
            </a:pPr>
            <a:r>
              <a:rPr lang="en-US" altLang="ko-KR" sz="3200" dirty="0">
                <a:latin typeface="+mn-lt"/>
              </a:rPr>
              <a:t>Title : Training </a:t>
            </a:r>
            <a:r>
              <a:rPr lang="en-US" altLang="ko-KR" sz="3200" dirty="0" smtClean="0">
                <a:latin typeface="+mn-lt"/>
              </a:rPr>
              <a:t>Programs</a:t>
            </a:r>
            <a:r>
              <a:rPr lang="id-ID" altLang="ko-KR" sz="3200" dirty="0" smtClean="0">
                <a:latin typeface="+mn-lt"/>
              </a:rPr>
              <a:t> II</a:t>
            </a:r>
            <a:endParaRPr lang="en-US" altLang="ko-KR" sz="3200" dirty="0">
              <a:latin typeface="+mn-lt"/>
            </a:endParaRPr>
          </a:p>
          <a:p>
            <a:pPr marL="342900" indent="-342900">
              <a:buFont typeface="+mj-lt"/>
              <a:buAutoNum type="arabicPeriod"/>
            </a:pPr>
            <a:r>
              <a:rPr lang="en-US" altLang="ko-KR" sz="3200" dirty="0">
                <a:latin typeface="+mn-lt"/>
              </a:rPr>
              <a:t>Outcome : </a:t>
            </a:r>
          </a:p>
          <a:p>
            <a:pPr marL="688975" indent="-344488">
              <a:buFont typeface="+mj-lt"/>
              <a:buAutoNum type="alphaLcPeriod"/>
            </a:pPr>
            <a:r>
              <a:rPr lang="en-US" sz="3200" dirty="0"/>
              <a:t>Periodization</a:t>
            </a:r>
          </a:p>
          <a:p>
            <a:pPr marL="688975" indent="-344488">
              <a:buFont typeface="+mj-lt"/>
              <a:buAutoNum type="alphaLcPeriod"/>
            </a:pPr>
            <a:r>
              <a:rPr lang="en-US" sz="3200" dirty="0"/>
              <a:t>The Preparatory</a:t>
            </a:r>
          </a:p>
          <a:p>
            <a:pPr marL="688975" indent="-344488">
              <a:buFont typeface="+mj-lt"/>
              <a:buAutoNum type="alphaLcPeriod"/>
            </a:pPr>
            <a:r>
              <a:rPr lang="en-US" sz="3200" dirty="0"/>
              <a:t>Tapering</a:t>
            </a:r>
          </a:p>
          <a:p>
            <a:pPr marL="688975" indent="-344488">
              <a:buFont typeface="+mj-lt"/>
              <a:buAutoNum type="alphaLcPeriod"/>
            </a:pPr>
            <a:r>
              <a:rPr lang="en-US" sz="3200" dirty="0"/>
              <a:t>The Purpose of Tapering</a:t>
            </a:r>
          </a:p>
          <a:p>
            <a:pPr marL="688975" indent="-344488">
              <a:buFont typeface="+mj-lt"/>
              <a:buAutoNum type="alphaLcPeriod"/>
            </a:pPr>
            <a:r>
              <a:rPr lang="en-US" sz="3200" dirty="0"/>
              <a:t>Tapering Strategy</a:t>
            </a:r>
            <a:endParaRPr lang="en-US" altLang="ko-KR" sz="3200" dirty="0"/>
          </a:p>
          <a:p>
            <a:endParaRPr lang="id-ID" dirty="0"/>
          </a:p>
        </p:txBody>
      </p:sp>
    </p:spTree>
    <p:extLst>
      <p:ext uri="{BB962C8B-B14F-4D97-AF65-F5344CB8AC3E}">
        <p14:creationId xmlns:p14="http://schemas.microsoft.com/office/powerpoint/2010/main" val="87408937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r>
              <a:rPr lang="en-US" altLang="ko-KR" sz="2000" dirty="0"/>
              <a:t>Source : </a:t>
            </a:r>
          </a:p>
          <a:p>
            <a:pPr marL="685800" indent="-285750">
              <a:buFont typeface="Arial" panose="020B0604020202020204" pitchFamily="34" charset="0"/>
              <a:buChar char="•"/>
            </a:pPr>
            <a:r>
              <a:rPr lang="en-US" altLang="ko-KR" sz="2000" dirty="0">
                <a:hlinkClick r:id="rId2"/>
              </a:rPr>
              <a:t>https://www.apki.or.id/panduan-mudah-menyusun-program-latihan/</a:t>
            </a:r>
            <a:endParaRPr lang="en-US" altLang="ko-KR" sz="2000" dirty="0"/>
          </a:p>
          <a:p>
            <a:pPr marL="685800" indent="-285750">
              <a:buFont typeface="Arial" panose="020B0604020202020204" pitchFamily="34" charset="0"/>
              <a:buChar char="•"/>
            </a:pPr>
            <a:r>
              <a:rPr lang="en-US" altLang="ko-KR" sz="2000" dirty="0">
                <a:hlinkClick r:id="rId3"/>
              </a:rPr>
              <a:t>https://</a:t>
            </a:r>
            <a:r>
              <a:rPr lang="en-US" altLang="ko-KR" sz="2000" dirty="0" smtClean="0">
                <a:hlinkClick r:id="rId3"/>
              </a:rPr>
              <a:t>www.hiithighintensityintervaltraining.ga/2015/07/Cara-Menyusun-Program-Latihan-Untuk-Para-Pelatih-Olahraga.html</a:t>
            </a:r>
            <a:endParaRPr lang="en-US" altLang="ko-KR" sz="2000" dirty="0" smtClean="0"/>
          </a:p>
          <a:p>
            <a:pPr marL="685800" indent="-285750">
              <a:buFont typeface="Arial" panose="020B0604020202020204" pitchFamily="34" charset="0"/>
              <a:buChar char="•"/>
            </a:pPr>
            <a:r>
              <a:rPr lang="en-US" altLang="ko-KR" sz="2000" dirty="0">
                <a:hlinkClick r:id="rId4"/>
              </a:rPr>
              <a:t>https://sehatafiat.com/bentuk-latihan-kebugaran-jasmani</a:t>
            </a:r>
            <a:r>
              <a:rPr lang="en-US" altLang="ko-KR" sz="2000" dirty="0" smtClean="0">
                <a:hlinkClick r:id="rId4"/>
              </a:rPr>
              <a:t>/</a:t>
            </a:r>
            <a:endParaRPr lang="en-US" altLang="ko-KR" sz="2000" dirty="0"/>
          </a:p>
          <a:p>
            <a:pPr marL="685800" indent="-285750">
              <a:buFont typeface="Arial" panose="020B0604020202020204" pitchFamily="34" charset="0"/>
              <a:buChar char="•"/>
            </a:pPr>
            <a:r>
              <a:rPr lang="en-US" altLang="ko-KR" sz="2000" dirty="0" err="1"/>
              <a:t>Bompa.O</a:t>
            </a:r>
            <a:r>
              <a:rPr lang="en-US" altLang="ko-KR" sz="2000" dirty="0"/>
              <a:t>, Tudor. 2015. </a:t>
            </a:r>
            <a:r>
              <a:rPr lang="en-US" altLang="ko-KR" sz="2000" i="1" dirty="0"/>
              <a:t>Periodization : Theory and Methodology of Training. Canada </a:t>
            </a:r>
          </a:p>
          <a:p>
            <a:pPr marL="685800" indent="-285750">
              <a:buFont typeface="Arial" panose="020B0604020202020204" pitchFamily="34" charset="0"/>
              <a:buChar char="•"/>
            </a:pPr>
            <a:r>
              <a:rPr lang="en-US" altLang="ko-KR" sz="2000" i="1" dirty="0" err="1"/>
              <a:t>Sukadiyanto</a:t>
            </a:r>
            <a:r>
              <a:rPr lang="en-US" altLang="ko-KR" sz="2000" i="1" dirty="0"/>
              <a:t>, 2010. </a:t>
            </a:r>
            <a:r>
              <a:rPr lang="en-US" altLang="ko-KR" sz="2000" i="1" dirty="0" err="1"/>
              <a:t>Pengantar</a:t>
            </a:r>
            <a:r>
              <a:rPr lang="en-US" altLang="ko-KR" sz="2000" i="1" dirty="0"/>
              <a:t> </a:t>
            </a:r>
            <a:r>
              <a:rPr lang="en-US" altLang="ko-KR" sz="2000" i="1" dirty="0" err="1"/>
              <a:t>Teori</a:t>
            </a:r>
            <a:r>
              <a:rPr lang="en-US" altLang="ko-KR" sz="2000" i="1" dirty="0"/>
              <a:t> </a:t>
            </a:r>
            <a:r>
              <a:rPr lang="en-US" altLang="ko-KR" sz="2000" i="1" dirty="0" err="1"/>
              <a:t>dan</a:t>
            </a:r>
            <a:r>
              <a:rPr lang="en-US" altLang="ko-KR" sz="2000" i="1" dirty="0"/>
              <a:t> </a:t>
            </a:r>
            <a:r>
              <a:rPr lang="en-US" altLang="ko-KR" sz="2000" i="1" dirty="0" err="1"/>
              <a:t>Metodologi</a:t>
            </a:r>
            <a:r>
              <a:rPr lang="en-US" altLang="ko-KR" sz="2000" i="1" dirty="0"/>
              <a:t> </a:t>
            </a:r>
            <a:r>
              <a:rPr lang="en-US" altLang="ko-KR" sz="2000" i="1" dirty="0" err="1"/>
              <a:t>Melatih</a:t>
            </a:r>
            <a:r>
              <a:rPr lang="en-US" altLang="ko-KR" sz="2000" i="1" dirty="0"/>
              <a:t> </a:t>
            </a:r>
            <a:r>
              <a:rPr lang="en-US" altLang="ko-KR" sz="2000" i="1" dirty="0" err="1"/>
              <a:t>Fisik</a:t>
            </a:r>
            <a:r>
              <a:rPr lang="en-US" altLang="ko-KR" sz="2000" i="1" dirty="0"/>
              <a:t>, CV. </a:t>
            </a:r>
            <a:r>
              <a:rPr lang="en-US" altLang="ko-KR" sz="2000" i="1" dirty="0" err="1"/>
              <a:t>Lubuk</a:t>
            </a:r>
            <a:r>
              <a:rPr lang="en-US" altLang="ko-KR" sz="2000" i="1" dirty="0"/>
              <a:t> </a:t>
            </a:r>
            <a:r>
              <a:rPr lang="en-US" altLang="ko-KR" sz="2000" i="1" dirty="0" err="1"/>
              <a:t>Agung</a:t>
            </a:r>
            <a:r>
              <a:rPr lang="en-US" altLang="ko-KR" sz="2000" i="1" dirty="0"/>
              <a:t>. Bandung.</a:t>
            </a:r>
            <a:endParaRPr lang="en-US" altLang="ko-KR" sz="2000" dirty="0"/>
          </a:p>
          <a:p>
            <a:pPr marL="685800" indent="-342900">
              <a:buFont typeface="Arial" panose="020B0604020202020204" pitchFamily="34" charset="0"/>
              <a:buChar char="•"/>
            </a:pPr>
            <a:endParaRPr lang="ko-KR" altLang="en-US" sz="1600" dirty="0"/>
          </a:p>
          <a:p>
            <a:pPr marL="285750" indent="-285750">
              <a:buFont typeface="Arial" panose="020B0604020202020204" pitchFamily="34" charset="0"/>
              <a:buChar char="•"/>
            </a:pPr>
            <a:endParaRPr lang="ko-KR" altLang="en-US" sz="1600" dirty="0">
              <a:latin typeface="Arial" pitchFamily="34" charset="0"/>
              <a:cs typeface="Arial" pitchFamily="34" charset="0"/>
            </a:endParaRPr>
          </a:p>
        </p:txBody>
      </p:sp>
    </p:spTree>
    <p:extLst>
      <p:ext uri="{BB962C8B-B14F-4D97-AF65-F5344CB8AC3E}">
        <p14:creationId xmlns:p14="http://schemas.microsoft.com/office/powerpoint/2010/main" val="25951123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id-ID" sz="6000" dirty="0" smtClean="0"/>
          </a:p>
          <a:p>
            <a:pPr marL="0" indent="0" algn="ctr">
              <a:buNone/>
            </a:pPr>
            <a:r>
              <a:rPr lang="en-US" sz="6000" dirty="0" smtClean="0"/>
              <a:t>Factors </a:t>
            </a:r>
            <a:r>
              <a:rPr lang="id-ID" sz="6000" dirty="0"/>
              <a:t>T</a:t>
            </a:r>
            <a:r>
              <a:rPr lang="en-US" sz="6000" dirty="0"/>
              <a:t>hat </a:t>
            </a:r>
            <a:r>
              <a:rPr lang="id-ID" sz="6000" dirty="0"/>
              <a:t>A</a:t>
            </a:r>
            <a:r>
              <a:rPr lang="en-US" sz="6000" dirty="0" err="1"/>
              <a:t>ffect</a:t>
            </a:r>
            <a:r>
              <a:rPr lang="en-US" sz="6000" dirty="0"/>
              <a:t> the </a:t>
            </a:r>
          </a:p>
          <a:p>
            <a:pPr marL="0" indent="0" algn="ctr">
              <a:buNone/>
            </a:pPr>
            <a:r>
              <a:rPr lang="id-ID" sz="6000" dirty="0"/>
              <a:t>Q</a:t>
            </a:r>
            <a:r>
              <a:rPr lang="en-US" sz="6000" dirty="0" err="1"/>
              <a:t>uality</a:t>
            </a:r>
            <a:r>
              <a:rPr lang="en-US" sz="6000" dirty="0"/>
              <a:t> of</a:t>
            </a:r>
            <a:r>
              <a:rPr lang="id-ID" sz="6000" dirty="0"/>
              <a:t> Training</a:t>
            </a:r>
            <a:endParaRPr lang="ko-KR" altLang="en-US" sz="6000" dirty="0"/>
          </a:p>
          <a:p>
            <a:pPr marL="0" indent="0">
              <a:buNone/>
            </a:pPr>
            <a:endParaRPr lang="id-ID" sz="6000" dirty="0"/>
          </a:p>
        </p:txBody>
      </p:sp>
    </p:spTree>
    <p:extLst>
      <p:ext uri="{BB962C8B-B14F-4D97-AF65-F5344CB8AC3E}">
        <p14:creationId xmlns:p14="http://schemas.microsoft.com/office/powerpoint/2010/main" val="332134582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8860"/>
            <a:ext cx="8229600" cy="1143000"/>
          </a:xfrm>
        </p:spPr>
        <p:txBody>
          <a:bodyPr>
            <a:noAutofit/>
          </a:bodyPr>
          <a:lstStyle/>
          <a:p>
            <a:pPr algn="l"/>
            <a:r>
              <a:rPr lang="id-ID" sz="7200" b="1" dirty="0" smtClean="0">
                <a:solidFill>
                  <a:srgbClr val="1F497D"/>
                </a:solidFill>
              </a:rPr>
              <a:t>THANK YOU</a:t>
            </a:r>
            <a:endParaRPr lang="en-US" sz="7200" b="1" dirty="0">
              <a:solidFill>
                <a:srgbClr val="1F497D"/>
              </a:solidFill>
            </a:endParaRPr>
          </a:p>
        </p:txBody>
      </p:sp>
    </p:spTree>
    <p:extLst>
      <p:ext uri="{BB962C8B-B14F-4D97-AF65-F5344CB8AC3E}">
        <p14:creationId xmlns:p14="http://schemas.microsoft.com/office/powerpoint/2010/main" val="89724354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914400"/>
            <a:ext cx="9110131" cy="5124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69970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altLang="ko-KR" sz="2800" dirty="0">
                <a:latin typeface="Arial" pitchFamily="34" charset="0"/>
                <a:cs typeface="Arial" pitchFamily="34" charset="0"/>
              </a:rPr>
              <a:t>The Purpose of training program is </a:t>
            </a:r>
            <a:r>
              <a:rPr lang="id-ID" sz="2800" dirty="0"/>
              <a:t>to help the athlete improve his or her skills and accomplishments to the maximum </a:t>
            </a:r>
            <a:r>
              <a:rPr lang="en-US" sz="2800" dirty="0"/>
              <a:t>as</a:t>
            </a:r>
            <a:r>
              <a:rPr lang="id-ID" sz="2800" dirty="0"/>
              <a:t> possible. </a:t>
            </a:r>
            <a:r>
              <a:rPr lang="en-US" sz="2800" dirty="0"/>
              <a:t>This is s</a:t>
            </a:r>
            <a:r>
              <a:rPr lang="id-ID" sz="2800" dirty="0"/>
              <a:t>ome </a:t>
            </a:r>
            <a:r>
              <a:rPr lang="en-US" sz="2800" dirty="0"/>
              <a:t>important </a:t>
            </a:r>
            <a:r>
              <a:rPr lang="id-ID" sz="2800" dirty="0"/>
              <a:t>aspect</a:t>
            </a:r>
            <a:r>
              <a:rPr lang="en-US" sz="2800" dirty="0"/>
              <a:t> for </a:t>
            </a:r>
            <a:r>
              <a:rPr lang="en-US" sz="2800" dirty="0" smtClean="0"/>
              <a:t>achieve </a:t>
            </a:r>
            <a:r>
              <a:rPr lang="en-US" sz="2800" dirty="0"/>
              <a:t>that purpose. </a:t>
            </a:r>
            <a:endParaRPr lang="en-US" altLang="ko-KR" sz="2800" dirty="0">
              <a:latin typeface="Arial" pitchFamily="34" charset="0"/>
              <a:cs typeface="Arial" pitchFamily="34" charset="0"/>
            </a:endParaRPr>
          </a:p>
          <a:p>
            <a:pPr marL="0" indent="0">
              <a:buNone/>
            </a:pPr>
            <a:endParaRPr lang="id-ID" dirty="0"/>
          </a:p>
        </p:txBody>
      </p:sp>
      <p:sp>
        <p:nvSpPr>
          <p:cNvPr id="4" name="Title 2"/>
          <p:cNvSpPr>
            <a:spLocks noGrp="1"/>
          </p:cNvSpPr>
          <p:nvPr>
            <p:ph type="title"/>
          </p:nvPr>
        </p:nvSpPr>
        <p:spPr>
          <a:xfrm>
            <a:off x="457200" y="457201"/>
            <a:ext cx="8229600" cy="1143000"/>
          </a:xfrm>
        </p:spPr>
        <p:txBody>
          <a:bodyPr/>
          <a:lstStyle/>
          <a:p>
            <a:pPr algn="ctr"/>
            <a:r>
              <a:rPr lang="en-US" dirty="0" smtClean="0"/>
              <a:t>The Purpose of Training Programs</a:t>
            </a:r>
            <a:endParaRPr lang="en-US" dirty="0"/>
          </a:p>
        </p:txBody>
      </p:sp>
      <p:sp>
        <p:nvSpPr>
          <p:cNvPr id="5" name="Snip Diagonal Corner Rectangle 4"/>
          <p:cNvSpPr/>
          <p:nvPr/>
        </p:nvSpPr>
        <p:spPr>
          <a:xfrm>
            <a:off x="624508" y="3651126"/>
            <a:ext cx="3384376" cy="7200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ko-KR" sz="2400" dirty="0"/>
              <a:t>Physical </a:t>
            </a:r>
            <a:r>
              <a:rPr lang="en-US" altLang="ko-KR" sz="2400" dirty="0" smtClean="0"/>
              <a:t>Training</a:t>
            </a:r>
            <a:endParaRPr lang="en-US" altLang="ko-KR" sz="2400" dirty="0"/>
          </a:p>
        </p:txBody>
      </p:sp>
      <p:sp>
        <p:nvSpPr>
          <p:cNvPr id="6" name="Snip Diagonal Corner Rectangle 5"/>
          <p:cNvSpPr/>
          <p:nvPr/>
        </p:nvSpPr>
        <p:spPr>
          <a:xfrm>
            <a:off x="4860032" y="3651126"/>
            <a:ext cx="3384376" cy="7200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ko-KR" sz="2400" dirty="0">
                <a:cs typeface="Arial" pitchFamily="34" charset="0"/>
              </a:rPr>
              <a:t>Tactic Training</a:t>
            </a:r>
          </a:p>
        </p:txBody>
      </p:sp>
      <p:sp>
        <p:nvSpPr>
          <p:cNvPr id="7" name="Snip Diagonal Corner Rectangle 6"/>
          <p:cNvSpPr/>
          <p:nvPr/>
        </p:nvSpPr>
        <p:spPr>
          <a:xfrm>
            <a:off x="624508" y="4974704"/>
            <a:ext cx="3384376" cy="7200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ko-KR" sz="2400" dirty="0"/>
              <a:t>Technical Training</a:t>
            </a:r>
          </a:p>
        </p:txBody>
      </p:sp>
      <p:sp>
        <p:nvSpPr>
          <p:cNvPr id="8" name="Snip Diagonal Corner Rectangle 7"/>
          <p:cNvSpPr/>
          <p:nvPr/>
        </p:nvSpPr>
        <p:spPr>
          <a:xfrm>
            <a:off x="4860032" y="4974704"/>
            <a:ext cx="3384376" cy="720080"/>
          </a:xfrm>
          <a:prstGeom prst="snip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ko-KR" sz="2400" dirty="0"/>
              <a:t>Mental Training</a:t>
            </a:r>
          </a:p>
        </p:txBody>
      </p:sp>
    </p:spTree>
    <p:extLst>
      <p:ext uri="{BB962C8B-B14F-4D97-AF65-F5344CB8AC3E}">
        <p14:creationId xmlns:p14="http://schemas.microsoft.com/office/powerpoint/2010/main" val="11267890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7424" y="3867680"/>
            <a:ext cx="1736165" cy="147673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52558" y="3924961"/>
            <a:ext cx="1600892" cy="1419457"/>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10807" y="3867680"/>
            <a:ext cx="1822454" cy="1483883"/>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08894" y="3867680"/>
            <a:ext cx="1466307" cy="1514675"/>
          </a:xfrm>
          <a:prstGeom prst="rect">
            <a:avLst/>
          </a:prstGeom>
        </p:spPr>
      </p:pic>
      <p:sp>
        <p:nvSpPr>
          <p:cNvPr id="9" name="Rectangle 8"/>
          <p:cNvSpPr/>
          <p:nvPr/>
        </p:nvSpPr>
        <p:spPr>
          <a:xfrm>
            <a:off x="970110" y="5559163"/>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Strength</a:t>
            </a:r>
            <a:endParaRPr lang="en-US" sz="2400" dirty="0"/>
          </a:p>
        </p:txBody>
      </p:sp>
      <p:sp>
        <p:nvSpPr>
          <p:cNvPr id="10" name="Rectangle 9"/>
          <p:cNvSpPr/>
          <p:nvPr/>
        </p:nvSpPr>
        <p:spPr>
          <a:xfrm>
            <a:off x="3006515" y="5559163"/>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Speed</a:t>
            </a:r>
            <a:endParaRPr lang="en-US" sz="2400" dirty="0"/>
          </a:p>
        </p:txBody>
      </p:sp>
      <p:sp>
        <p:nvSpPr>
          <p:cNvPr id="11" name="Rectangle 10"/>
          <p:cNvSpPr/>
          <p:nvPr/>
        </p:nvSpPr>
        <p:spPr>
          <a:xfrm>
            <a:off x="5070662" y="5559163"/>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Durability</a:t>
            </a:r>
            <a:endParaRPr lang="en-US" sz="2400" dirty="0"/>
          </a:p>
        </p:txBody>
      </p:sp>
      <p:sp>
        <p:nvSpPr>
          <p:cNvPr id="12" name="Rectangle 11"/>
          <p:cNvSpPr/>
          <p:nvPr/>
        </p:nvSpPr>
        <p:spPr>
          <a:xfrm>
            <a:off x="7030638" y="5559163"/>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Agility</a:t>
            </a:r>
            <a:endParaRPr lang="en-US" sz="2400" dirty="0"/>
          </a:p>
        </p:txBody>
      </p:sp>
      <p:sp>
        <p:nvSpPr>
          <p:cNvPr id="3" name="Rectangle 2"/>
          <p:cNvSpPr/>
          <p:nvPr/>
        </p:nvSpPr>
        <p:spPr>
          <a:xfrm>
            <a:off x="2737372" y="738419"/>
            <a:ext cx="3991778" cy="104616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ko-KR" sz="2800" dirty="0"/>
              <a:t>Physical </a:t>
            </a:r>
            <a:r>
              <a:rPr lang="en-US" altLang="ko-KR" sz="2800" dirty="0" smtClean="0"/>
              <a:t>Training</a:t>
            </a:r>
            <a:endParaRPr lang="en-US" altLang="ko-KR" sz="2800" dirty="0"/>
          </a:p>
        </p:txBody>
      </p:sp>
      <p:sp>
        <p:nvSpPr>
          <p:cNvPr id="13" name="Snip Diagonal Corner Rectangle 12"/>
          <p:cNvSpPr/>
          <p:nvPr/>
        </p:nvSpPr>
        <p:spPr>
          <a:xfrm>
            <a:off x="1312881" y="2819400"/>
            <a:ext cx="6840760" cy="621874"/>
          </a:xfrm>
          <a:prstGeom prst="snip2DiagRect">
            <a:avLst/>
          </a:prstGeom>
        </p:spPr>
        <p:style>
          <a:lnRef idx="1">
            <a:schemeClr val="accent6"/>
          </a:lnRef>
          <a:fillRef idx="2">
            <a:schemeClr val="accent6"/>
          </a:fillRef>
          <a:effectRef idx="1">
            <a:schemeClr val="accent6"/>
          </a:effectRef>
          <a:fontRef idx="minor">
            <a:schemeClr val="dk1"/>
          </a:fontRef>
        </p:style>
        <p:txBody>
          <a:bodyPr rtlCol="0" anchor="ctr"/>
          <a:lstStyle/>
          <a:p>
            <a:pPr>
              <a:tabLst>
                <a:tab pos="285750" algn="l"/>
              </a:tabLst>
            </a:pPr>
            <a:r>
              <a:rPr lang="en-US" altLang="ko-KR" dirty="0"/>
              <a:t>	</a:t>
            </a:r>
            <a:r>
              <a:rPr lang="en-US" altLang="ko-KR" sz="2400" dirty="0"/>
              <a:t>The component to be trained and </a:t>
            </a:r>
            <a:r>
              <a:rPr lang="en-US" altLang="ko-KR" sz="2400" dirty="0" err="1"/>
              <a:t>developep</a:t>
            </a:r>
            <a:r>
              <a:rPr lang="en-US" altLang="ko-KR" sz="2400" dirty="0"/>
              <a:t> </a:t>
            </a:r>
            <a:r>
              <a:rPr lang="en-US" altLang="ko-KR" sz="2400" dirty="0" smtClean="0"/>
              <a:t>are :</a:t>
            </a:r>
            <a:endParaRPr lang="en-US" altLang="ko-KR" sz="2400" dirty="0"/>
          </a:p>
        </p:txBody>
      </p:sp>
      <p:sp>
        <p:nvSpPr>
          <p:cNvPr id="14" name="Down Arrow 13"/>
          <p:cNvSpPr/>
          <p:nvPr/>
        </p:nvSpPr>
        <p:spPr>
          <a:xfrm>
            <a:off x="4547501" y="1905765"/>
            <a:ext cx="371520" cy="713281"/>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9349857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412777"/>
            <a:ext cx="8496944" cy="4992556"/>
          </a:xfrm>
        </p:spPr>
        <p:txBody>
          <a:bodyPr/>
          <a:lstStyle/>
          <a:p>
            <a:pPr marL="285750" indent="-285750">
              <a:buFont typeface="Arial" panose="020B0604020202020204" pitchFamily="34" charset="0"/>
              <a:buChar char="•"/>
            </a:pPr>
            <a:endParaRPr lang="en-US" altLang="ko-KR" sz="1600" dirty="0" smtClean="0"/>
          </a:p>
          <a:p>
            <a:pPr marL="285750" indent="-285750">
              <a:buFont typeface="Arial" panose="020B0604020202020204" pitchFamily="34" charset="0"/>
              <a:buChar char="•"/>
            </a:pPr>
            <a:endParaRPr lang="en-US" altLang="ko-KR" sz="1600" dirty="0"/>
          </a:p>
          <a:p>
            <a:pPr marL="285750" indent="-285750">
              <a:buFont typeface="Arial" panose="020B0604020202020204" pitchFamily="34" charset="0"/>
              <a:buChar char="•"/>
            </a:pPr>
            <a:endParaRPr lang="en-US" altLang="ko-KR" sz="1600" dirty="0" smtClean="0"/>
          </a:p>
          <a:p>
            <a:pPr marL="285750" indent="-285750">
              <a:buFont typeface="Arial" panose="020B0604020202020204" pitchFamily="34" charset="0"/>
              <a:buChar char="•"/>
            </a:pPr>
            <a:endParaRPr lang="en-US" altLang="ko-KR" sz="1600" dirty="0"/>
          </a:p>
          <a:p>
            <a:pPr>
              <a:tabLst>
                <a:tab pos="285750" algn="l"/>
              </a:tabLst>
            </a:pPr>
            <a:r>
              <a:rPr lang="en-US" altLang="ko-KR" sz="1600" dirty="0"/>
              <a:t>	</a:t>
            </a:r>
            <a:endParaRPr lang="en-US" altLang="ko-KR" sz="1600" dirty="0" smtClean="0"/>
          </a:p>
        </p:txBody>
      </p:sp>
      <p:sp>
        <p:nvSpPr>
          <p:cNvPr id="6" name="Rectangle 5"/>
          <p:cNvSpPr/>
          <p:nvPr/>
        </p:nvSpPr>
        <p:spPr>
          <a:xfrm>
            <a:off x="1113434" y="2507008"/>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Flexibility</a:t>
            </a:r>
            <a:endParaRPr lang="en-US" dirty="0"/>
          </a:p>
        </p:txBody>
      </p:sp>
      <p:sp>
        <p:nvSpPr>
          <p:cNvPr id="7" name="Rectangle 6"/>
          <p:cNvSpPr/>
          <p:nvPr/>
        </p:nvSpPr>
        <p:spPr>
          <a:xfrm>
            <a:off x="3621292" y="2516898"/>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Balance</a:t>
            </a:r>
            <a:endParaRPr lang="en-US" dirty="0"/>
          </a:p>
        </p:txBody>
      </p:sp>
      <p:sp>
        <p:nvSpPr>
          <p:cNvPr id="8" name="Rectangle 7"/>
          <p:cNvSpPr/>
          <p:nvPr/>
        </p:nvSpPr>
        <p:spPr>
          <a:xfrm>
            <a:off x="6012161" y="2507009"/>
            <a:ext cx="1705089" cy="67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Power</a:t>
            </a: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502" y="734476"/>
            <a:ext cx="2434952" cy="1623301"/>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8354" y="636166"/>
            <a:ext cx="1752027" cy="1721611"/>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11990" y="702584"/>
            <a:ext cx="2249443" cy="1687083"/>
          </a:xfrm>
          <a:prstGeom prst="rect">
            <a:avLst/>
          </a:prstGeom>
        </p:spPr>
      </p:pic>
      <p:sp>
        <p:nvSpPr>
          <p:cNvPr id="11" name="Rectangle 10"/>
          <p:cNvSpPr/>
          <p:nvPr/>
        </p:nvSpPr>
        <p:spPr>
          <a:xfrm>
            <a:off x="2706840" y="3372611"/>
            <a:ext cx="3105150" cy="7421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ko-KR" dirty="0"/>
              <a:t>Technical Training</a:t>
            </a:r>
          </a:p>
        </p:txBody>
      </p:sp>
      <p:sp>
        <p:nvSpPr>
          <p:cNvPr id="13" name="Snip Diagonal Corner Rectangle 12"/>
          <p:cNvSpPr/>
          <p:nvPr/>
        </p:nvSpPr>
        <p:spPr>
          <a:xfrm>
            <a:off x="881918" y="5505351"/>
            <a:ext cx="6840760" cy="647799"/>
          </a:xfrm>
          <a:prstGeom prst="snip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tabLst>
                <a:tab pos="285750" algn="l"/>
              </a:tabLst>
            </a:pPr>
            <a:r>
              <a:rPr lang="en-US" altLang="ko-KR" sz="2400" dirty="0" smtClean="0"/>
              <a:t>The </a:t>
            </a:r>
            <a:r>
              <a:rPr lang="en-US" altLang="ko-KR" sz="2400" dirty="0"/>
              <a:t>function of technical training is to advanced the technique of athletes</a:t>
            </a:r>
          </a:p>
        </p:txBody>
      </p:sp>
      <p:sp>
        <p:nvSpPr>
          <p:cNvPr id="4" name="Down Arrow 3"/>
          <p:cNvSpPr/>
          <p:nvPr/>
        </p:nvSpPr>
        <p:spPr>
          <a:xfrm>
            <a:off x="4014266" y="4341101"/>
            <a:ext cx="576064" cy="864096"/>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8241576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508788"/>
            <a:ext cx="8496944" cy="4896544"/>
          </a:xfrm>
        </p:spPr>
        <p:txBody>
          <a:bodyPr/>
          <a:lstStyle/>
          <a:p>
            <a:pPr>
              <a:tabLst>
                <a:tab pos="285750" algn="l"/>
              </a:tabLst>
            </a:pPr>
            <a:r>
              <a:rPr lang="en-US" altLang="ko-KR" sz="1600" dirty="0"/>
              <a:t>	</a:t>
            </a:r>
          </a:p>
          <a:p>
            <a:pPr>
              <a:tabLst>
                <a:tab pos="285750" algn="l"/>
              </a:tabLst>
            </a:pPr>
            <a:endParaRPr lang="en-US" altLang="ko-KR" sz="1600" dirty="0"/>
          </a:p>
          <a:p>
            <a:pPr>
              <a:tabLst>
                <a:tab pos="285750" algn="l"/>
              </a:tabLst>
            </a:pPr>
            <a:r>
              <a:rPr lang="en-US" altLang="ko-KR" sz="1600" dirty="0"/>
              <a:t>	</a:t>
            </a:r>
            <a:endParaRPr lang="ko-KR" altLang="en-US" sz="1600" dirty="0">
              <a:latin typeface="Arial" pitchFamily="34" charset="0"/>
              <a:cs typeface="Arial" pitchFamily="34" charset="0"/>
            </a:endParaRPr>
          </a:p>
        </p:txBody>
      </p:sp>
      <p:sp>
        <p:nvSpPr>
          <p:cNvPr id="6" name="Rectangle 5"/>
          <p:cNvSpPr/>
          <p:nvPr/>
        </p:nvSpPr>
        <p:spPr>
          <a:xfrm>
            <a:off x="2878857" y="623524"/>
            <a:ext cx="3384376" cy="57662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ko-KR" sz="2400" dirty="0"/>
              <a:t>Tactic Training</a:t>
            </a:r>
          </a:p>
        </p:txBody>
      </p:sp>
      <p:sp>
        <p:nvSpPr>
          <p:cNvPr id="7" name="Snip Diagonal Corner Rectangle 6"/>
          <p:cNvSpPr/>
          <p:nvPr/>
        </p:nvSpPr>
        <p:spPr>
          <a:xfrm>
            <a:off x="1172580" y="2372882"/>
            <a:ext cx="6840760" cy="822228"/>
          </a:xfrm>
          <a:prstGeom prst="snip2Diag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tabLst>
                <a:tab pos="285750" algn="l"/>
              </a:tabLst>
            </a:pPr>
            <a:r>
              <a:rPr lang="en-US" altLang="ko-KR" sz="2400" dirty="0"/>
              <a:t>The function of tactic training is to develop interpretative of athletes</a:t>
            </a:r>
          </a:p>
        </p:txBody>
      </p:sp>
      <p:sp>
        <p:nvSpPr>
          <p:cNvPr id="8" name="Snip Diagonal Corner Rectangle 7"/>
          <p:cNvSpPr/>
          <p:nvPr/>
        </p:nvSpPr>
        <p:spPr>
          <a:xfrm>
            <a:off x="1249735" y="5335902"/>
            <a:ext cx="6840760" cy="865652"/>
          </a:xfrm>
          <a:prstGeom prst="snip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tabLst>
                <a:tab pos="285750" algn="l"/>
              </a:tabLst>
            </a:pPr>
            <a:r>
              <a:rPr lang="en-US" altLang="ko-KR" sz="2000" dirty="0"/>
              <a:t>The function of  mental training is to improve d</a:t>
            </a:r>
            <a:r>
              <a:rPr lang="id-ID" sz="2000" dirty="0"/>
              <a:t>evelopment of athlete's maturity and </a:t>
            </a:r>
            <a:endParaRPr lang="en-US" sz="2000" dirty="0"/>
          </a:p>
          <a:p>
            <a:pPr>
              <a:tabLst>
                <a:tab pos="285750" algn="l"/>
              </a:tabLst>
            </a:pPr>
            <a:r>
              <a:rPr lang="id-ID" sz="2000" dirty="0"/>
              <a:t>emotional</a:t>
            </a:r>
            <a:endParaRPr lang="ko-KR" altLang="en-US" sz="2000" dirty="0"/>
          </a:p>
        </p:txBody>
      </p:sp>
      <p:sp>
        <p:nvSpPr>
          <p:cNvPr id="9" name="Rectangle 8"/>
          <p:cNvSpPr/>
          <p:nvPr/>
        </p:nvSpPr>
        <p:spPr>
          <a:xfrm>
            <a:off x="2977927" y="3430522"/>
            <a:ext cx="3384376" cy="8509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ko-KR" sz="2400" dirty="0"/>
              <a:t>Mental Training</a:t>
            </a:r>
          </a:p>
        </p:txBody>
      </p:sp>
      <p:sp>
        <p:nvSpPr>
          <p:cNvPr id="10" name="Down Arrow 9"/>
          <p:cNvSpPr/>
          <p:nvPr/>
        </p:nvSpPr>
        <p:spPr>
          <a:xfrm>
            <a:off x="4304928" y="1412776"/>
            <a:ext cx="576064" cy="864096"/>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11" name="Down Arrow 10"/>
          <p:cNvSpPr/>
          <p:nvPr/>
        </p:nvSpPr>
        <p:spPr>
          <a:xfrm>
            <a:off x="4283013" y="4437575"/>
            <a:ext cx="576064" cy="864096"/>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696482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0"/>
          </p:nvPr>
        </p:nvSpPr>
        <p:spPr>
          <a:xfrm>
            <a:off x="405880" y="1412777"/>
            <a:ext cx="8496944" cy="4992555"/>
          </a:xfrm>
        </p:spPr>
        <p:txBody>
          <a:bodyPr/>
          <a:lstStyle/>
          <a:p>
            <a:pPr>
              <a:tabLst>
                <a:tab pos="342900" algn="l"/>
              </a:tabLst>
            </a:pPr>
            <a:endParaRPr lang="en-US" altLang="ko-KR" sz="1600" dirty="0"/>
          </a:p>
        </p:txBody>
      </p:sp>
      <p:sp>
        <p:nvSpPr>
          <p:cNvPr id="3" name="Title 2"/>
          <p:cNvSpPr>
            <a:spLocks noGrp="1"/>
          </p:cNvSpPr>
          <p:nvPr>
            <p:ph type="title"/>
          </p:nvPr>
        </p:nvSpPr>
        <p:spPr>
          <a:xfrm>
            <a:off x="0" y="371728"/>
            <a:ext cx="9144000" cy="1179288"/>
          </a:xfrm>
        </p:spPr>
        <p:txBody>
          <a:bodyPr/>
          <a:lstStyle/>
          <a:p>
            <a:pPr algn="ctr"/>
            <a:r>
              <a:rPr lang="en-US" dirty="0" smtClean="0"/>
              <a:t>Benefits of Training Programs</a:t>
            </a:r>
            <a:endParaRPr lang="en-US" dirty="0"/>
          </a:p>
        </p:txBody>
      </p:sp>
      <p:sp>
        <p:nvSpPr>
          <p:cNvPr id="4" name="Rectangle 3"/>
          <p:cNvSpPr/>
          <p:nvPr/>
        </p:nvSpPr>
        <p:spPr>
          <a:xfrm>
            <a:off x="395536" y="1508787"/>
            <a:ext cx="8496944" cy="107230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342900" lvl="0" indent="-342900">
              <a:buFont typeface="+mj-lt"/>
              <a:buAutoNum type="arabicPeriod"/>
            </a:pPr>
            <a:r>
              <a:rPr lang="id-ID" sz="2400" dirty="0"/>
              <a:t>Preparation </a:t>
            </a:r>
            <a:r>
              <a:rPr lang="en-US" sz="2400" dirty="0"/>
              <a:t>t</a:t>
            </a:r>
            <a:r>
              <a:rPr lang="id-ID" sz="2400" dirty="0"/>
              <a:t>he training program is a guideline for the leadership of organized </a:t>
            </a:r>
            <a:r>
              <a:rPr lang="id-ID" sz="2400" dirty="0" smtClean="0"/>
              <a:t>activities </a:t>
            </a:r>
            <a:r>
              <a:rPr lang="id-ID" sz="2400" dirty="0"/>
              <a:t>to achieve the peak performance of a spor</a:t>
            </a:r>
            <a:r>
              <a:rPr lang="en-US" sz="2400" dirty="0" smtClean="0"/>
              <a:t>t</a:t>
            </a:r>
            <a:endParaRPr lang="en-US" sz="2400" dirty="0"/>
          </a:p>
        </p:txBody>
      </p:sp>
      <p:sp>
        <p:nvSpPr>
          <p:cNvPr id="6" name="Rectangle 5"/>
          <p:cNvSpPr/>
          <p:nvPr/>
        </p:nvSpPr>
        <p:spPr>
          <a:xfrm>
            <a:off x="406968" y="3439923"/>
            <a:ext cx="8496944" cy="76808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tabLst>
                <a:tab pos="342900" algn="l"/>
              </a:tabLst>
            </a:pPr>
            <a:r>
              <a:rPr lang="en-US" sz="2400" dirty="0"/>
              <a:t>2. 	T</a:t>
            </a:r>
            <a:r>
              <a:rPr lang="id-ID" sz="2400" dirty="0"/>
              <a:t>o avoid the </a:t>
            </a:r>
            <a:r>
              <a:rPr lang="en-US" sz="2400" dirty="0"/>
              <a:t>fit</a:t>
            </a:r>
            <a:r>
              <a:rPr lang="id-ID" sz="2400" dirty="0"/>
              <a:t> factor in achieving excellence in sports</a:t>
            </a:r>
            <a:endParaRPr lang="en-US" sz="2400" dirty="0"/>
          </a:p>
        </p:txBody>
      </p:sp>
      <p:sp>
        <p:nvSpPr>
          <p:cNvPr id="7" name="Rectangle 6"/>
          <p:cNvSpPr/>
          <p:nvPr/>
        </p:nvSpPr>
        <p:spPr>
          <a:xfrm>
            <a:off x="376635" y="5061182"/>
            <a:ext cx="8496944" cy="86014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tabLst>
                <a:tab pos="342900" algn="l"/>
              </a:tabLst>
            </a:pPr>
            <a:r>
              <a:rPr lang="en-US" sz="2400" dirty="0" smtClean="0"/>
              <a:t>3.</a:t>
            </a:r>
            <a:r>
              <a:rPr lang="en-US" sz="2400" dirty="0"/>
              <a:t>	</a:t>
            </a:r>
            <a:r>
              <a:rPr lang="id-ID" sz="2400" dirty="0"/>
              <a:t>Effective and efficient in the use of time, funds, energy to achieve goals</a:t>
            </a:r>
            <a:endParaRPr lang="en-US" sz="2400" dirty="0"/>
          </a:p>
        </p:txBody>
      </p:sp>
    </p:spTree>
    <p:extLst>
      <p:ext uri="{BB962C8B-B14F-4D97-AF65-F5344CB8AC3E}">
        <p14:creationId xmlns:p14="http://schemas.microsoft.com/office/powerpoint/2010/main" val="4590245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7555</TotalTime>
  <Words>827</Words>
  <Application>Microsoft Macintosh PowerPoint</Application>
  <PresentationFormat>On-screen Show (4:3)</PresentationFormat>
  <Paragraphs>173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 Training Programs</vt:lpstr>
      <vt:lpstr>PowerPoint Presentation</vt:lpstr>
      <vt:lpstr>PowerPoint Presentation</vt:lpstr>
      <vt:lpstr>The Purpose of Training Programs</vt:lpstr>
      <vt:lpstr>PowerPoint Presentation</vt:lpstr>
      <vt:lpstr>PowerPoint Presentation</vt:lpstr>
      <vt:lpstr>PowerPoint Presentation</vt:lpstr>
      <vt:lpstr>Benefits of Training Programs</vt:lpstr>
      <vt:lpstr>PowerPoint Presentation</vt:lpstr>
      <vt:lpstr> Principle of Training Programs</vt:lpstr>
      <vt:lpstr>PowerPoint Presentation</vt:lpstr>
      <vt:lpstr> Various of Sport Training Programs</vt:lpstr>
      <vt:lpstr>PowerPoint Presentation</vt:lpstr>
      <vt:lpstr>PowerPoint Presentation</vt:lpstr>
      <vt:lpstr>PowerPoint Presentation</vt:lpstr>
      <vt:lpstr>PowerPoint Presentation</vt:lpstr>
      <vt:lpstr>PowerPoint Presentation</vt:lpstr>
      <vt:lpstr>Periodization</vt:lpstr>
      <vt:lpstr>PowerPoint Presentation</vt:lpstr>
      <vt:lpstr>PowerPoint Presentation</vt:lpstr>
      <vt:lpstr>PowerPoint Presentation</vt:lpstr>
      <vt:lpstr>The Preparatory</vt:lpstr>
      <vt:lpstr>Tapering</vt:lpstr>
      <vt:lpstr>The Purpose of Tapering</vt:lpstr>
      <vt:lpstr>Tapering Strategy</vt:lpstr>
      <vt:lpstr>PowerPoint Presentation</vt:lpstr>
      <vt:lpstr>PowerPoint Presentation</vt:lpstr>
      <vt:lpstr>PowerPoint Presentation</vt:lpstr>
      <vt:lpstr>THANK YOU</vt:lpstr>
    </vt:vector>
  </TitlesOfParts>
  <Company>Nutrition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Nazhif Gifari</dc:creator>
  <cp:lastModifiedBy>macbook air</cp:lastModifiedBy>
  <cp:revision>163</cp:revision>
  <dcterms:created xsi:type="dcterms:W3CDTF">2017-09-12T17:05:29Z</dcterms:created>
  <dcterms:modified xsi:type="dcterms:W3CDTF">2020-06-15T09:36:59Z</dcterms:modified>
</cp:coreProperties>
</file>